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84"/>
  </p:notesMasterIdLst>
  <p:handoutMasterIdLst>
    <p:handoutMasterId r:id="rId85"/>
  </p:handoutMasterIdLst>
  <p:sldIdLst>
    <p:sldId id="264" r:id="rId3"/>
    <p:sldId id="281" r:id="rId4"/>
    <p:sldId id="296" r:id="rId5"/>
    <p:sldId id="283" r:id="rId6"/>
    <p:sldId id="282" r:id="rId7"/>
    <p:sldId id="323" r:id="rId8"/>
    <p:sldId id="284" r:id="rId9"/>
    <p:sldId id="285" r:id="rId10"/>
    <p:sldId id="286" r:id="rId11"/>
    <p:sldId id="287" r:id="rId12"/>
    <p:sldId id="288" r:id="rId13"/>
    <p:sldId id="291" r:id="rId14"/>
    <p:sldId id="290" r:id="rId15"/>
    <p:sldId id="289" r:id="rId16"/>
    <p:sldId id="292" r:id="rId17"/>
    <p:sldId id="293" r:id="rId18"/>
    <p:sldId id="294" r:id="rId19"/>
    <p:sldId id="298" r:id="rId20"/>
    <p:sldId id="295" r:id="rId21"/>
    <p:sldId id="299" r:id="rId22"/>
    <p:sldId id="300" r:id="rId23"/>
    <p:sldId id="302" r:id="rId24"/>
    <p:sldId id="301" r:id="rId25"/>
    <p:sldId id="303" r:id="rId26"/>
    <p:sldId id="304" r:id="rId27"/>
    <p:sldId id="305" r:id="rId28"/>
    <p:sldId id="310" r:id="rId29"/>
    <p:sldId id="312" r:id="rId30"/>
    <p:sldId id="313" r:id="rId31"/>
    <p:sldId id="315" r:id="rId32"/>
    <p:sldId id="314" r:id="rId33"/>
    <p:sldId id="318" r:id="rId34"/>
    <p:sldId id="319" r:id="rId35"/>
    <p:sldId id="317" r:id="rId36"/>
    <p:sldId id="329" r:id="rId37"/>
    <p:sldId id="320" r:id="rId38"/>
    <p:sldId id="321" r:id="rId39"/>
    <p:sldId id="322" r:id="rId40"/>
    <p:sldId id="324" r:id="rId41"/>
    <p:sldId id="330" r:id="rId42"/>
    <p:sldId id="326" r:id="rId43"/>
    <p:sldId id="325" r:id="rId44"/>
    <p:sldId id="331" r:id="rId45"/>
    <p:sldId id="336" r:id="rId46"/>
    <p:sldId id="332" r:id="rId47"/>
    <p:sldId id="333" r:id="rId48"/>
    <p:sldId id="334" r:id="rId49"/>
    <p:sldId id="335" r:id="rId50"/>
    <p:sldId id="348" r:id="rId51"/>
    <p:sldId id="349" r:id="rId52"/>
    <p:sldId id="350" r:id="rId53"/>
    <p:sldId id="351" r:id="rId54"/>
    <p:sldId id="352" r:id="rId55"/>
    <p:sldId id="353" r:id="rId56"/>
    <p:sldId id="354" r:id="rId57"/>
    <p:sldId id="355" r:id="rId58"/>
    <p:sldId id="356" r:id="rId59"/>
    <p:sldId id="357" r:id="rId60"/>
    <p:sldId id="368" r:id="rId61"/>
    <p:sldId id="358" r:id="rId62"/>
    <p:sldId id="359" r:id="rId63"/>
    <p:sldId id="360" r:id="rId64"/>
    <p:sldId id="367" r:id="rId65"/>
    <p:sldId id="361" r:id="rId66"/>
    <p:sldId id="362" r:id="rId67"/>
    <p:sldId id="363" r:id="rId68"/>
    <p:sldId id="364" r:id="rId69"/>
    <p:sldId id="365" r:id="rId70"/>
    <p:sldId id="366" r:id="rId71"/>
    <p:sldId id="337" r:id="rId72"/>
    <p:sldId id="338" r:id="rId73"/>
    <p:sldId id="339" r:id="rId74"/>
    <p:sldId id="340" r:id="rId75"/>
    <p:sldId id="341" r:id="rId76"/>
    <p:sldId id="342" r:id="rId77"/>
    <p:sldId id="343" r:id="rId78"/>
    <p:sldId id="344" r:id="rId79"/>
    <p:sldId id="345" r:id="rId80"/>
    <p:sldId id="346" r:id="rId81"/>
    <p:sldId id="347" r:id="rId82"/>
    <p:sldId id="327" r:id="rId8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552E28E1-4683-4FE0-9A47-C87F1532262E}">
          <p14:sldIdLst>
            <p14:sldId id="264"/>
            <p14:sldId id="281"/>
          </p14:sldIdLst>
        </p14:section>
        <p14:section name="Introduction" id="{FD4A9BF5-B06D-4C5E-8881-299D77A44674}">
          <p14:sldIdLst>
            <p14:sldId id="296"/>
            <p14:sldId id="283"/>
            <p14:sldId id="282"/>
            <p14:sldId id="323"/>
            <p14:sldId id="284"/>
            <p14:sldId id="285"/>
            <p14:sldId id="286"/>
            <p14:sldId id="287"/>
            <p14:sldId id="288"/>
            <p14:sldId id="291"/>
            <p14:sldId id="290"/>
            <p14:sldId id="289"/>
            <p14:sldId id="292"/>
            <p14:sldId id="293"/>
            <p14:sldId id="294"/>
          </p14:sldIdLst>
        </p14:section>
        <p14:section name="Objectives" id="{901AA10A-887F-41D2-B468-44FC68917F09}">
          <p14:sldIdLst>
            <p14:sldId id="298"/>
            <p14:sldId id="295"/>
            <p14:sldId id="299"/>
            <p14:sldId id="300"/>
            <p14:sldId id="302"/>
            <p14:sldId id="301"/>
            <p14:sldId id="303"/>
            <p14:sldId id="304"/>
          </p14:sldIdLst>
        </p14:section>
        <p14:section name="Significance" id="{B6C87CA2-FBD2-4A71-8A21-D34FA54DE686}">
          <p14:sldIdLst>
            <p14:sldId id="305"/>
            <p14:sldId id="310"/>
            <p14:sldId id="312"/>
            <p14:sldId id="313"/>
            <p14:sldId id="315"/>
            <p14:sldId id="314"/>
          </p14:sldIdLst>
        </p14:section>
        <p14:section name="Methodology" id="{749F3CCB-C6E9-4E47-8591-73191DCB2EC4}">
          <p14:sldIdLst>
            <p14:sldId id="318"/>
            <p14:sldId id="319"/>
            <p14:sldId id="317"/>
            <p14:sldId id="329"/>
            <p14:sldId id="320"/>
            <p14:sldId id="321"/>
            <p14:sldId id="322"/>
            <p14:sldId id="324"/>
            <p14:sldId id="330"/>
            <p14:sldId id="326"/>
            <p14:sldId id="325"/>
            <p14:sldId id="331"/>
            <p14:sldId id="336"/>
            <p14:sldId id="332"/>
          </p14:sldIdLst>
        </p14:section>
        <p14:section name="Results &amp; Analysis" id="{1462B88C-403B-48D6-9595-FF5BA382CF08}">
          <p14:sldIdLst>
            <p14:sldId id="333"/>
            <p14:sldId id="334"/>
            <p14:sldId id="335"/>
            <p14:sldId id="348"/>
          </p14:sldIdLst>
        </p14:section>
        <p14:section name="DT Comparison" id="{CA17B970-656D-4569-9CDD-99A8E4E621AA}">
          <p14:sldIdLst>
            <p14:sldId id="349"/>
            <p14:sldId id="350"/>
            <p14:sldId id="351"/>
            <p14:sldId id="352"/>
            <p14:sldId id="353"/>
            <p14:sldId id="354"/>
          </p14:sldIdLst>
        </p14:section>
        <p14:section name="SVM/MLP Comparison" id="{D53C5C39-5A1E-480A-A1BD-A637964F9B40}">
          <p14:sldIdLst>
            <p14:sldId id="355"/>
            <p14:sldId id="356"/>
            <p14:sldId id="357"/>
            <p14:sldId id="368"/>
            <p14:sldId id="358"/>
            <p14:sldId id="359"/>
            <p14:sldId id="360"/>
            <p14:sldId id="367"/>
          </p14:sldIdLst>
        </p14:section>
        <p14:section name="PCA Comparison" id="{865AECDA-10AD-4879-947B-8B9F003EF7A6}">
          <p14:sldIdLst>
            <p14:sldId id="361"/>
            <p14:sldId id="362"/>
            <p14:sldId id="363"/>
            <p14:sldId id="364"/>
            <p14:sldId id="365"/>
            <p14:sldId id="366"/>
          </p14:sldIdLst>
        </p14:section>
        <p14:section name="Conclusions &amp; Recommendations" id="{13BB1537-3423-493A-A971-84E8E9C74C6D}">
          <p14:sldIdLst>
            <p14:sldId id="337"/>
            <p14:sldId id="338"/>
            <p14:sldId id="339"/>
            <p14:sldId id="340"/>
            <p14:sldId id="341"/>
            <p14:sldId id="342"/>
            <p14:sldId id="343"/>
            <p14:sldId id="344"/>
            <p14:sldId id="345"/>
            <p14:sldId id="346"/>
            <p14:sldId id="347"/>
          </p14:sldIdLst>
        </p14:section>
        <p14:section name="End" id="{9CDC4DBA-C278-4AB1-AC23-31D1079B8924}">
          <p14:sldIdLst>
            <p14:sldId id="327"/>
          </p14:sldIdLst>
        </p14:section>
      </p14:sectionLst>
    </p:ex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8587" autoAdjust="0"/>
  </p:normalViewPr>
  <p:slideViewPr>
    <p:cSldViewPr showGuides="1">
      <p:cViewPr varScale="1">
        <p:scale>
          <a:sx n="49" d="100"/>
          <a:sy n="49" d="100"/>
        </p:scale>
        <p:origin x="1925" y="43"/>
      </p:cViewPr>
      <p:guideLst>
        <p:guide pos="3839"/>
        <p:guide orient="horz" pos="2160"/>
      </p:guideLst>
    </p:cSldViewPr>
  </p:slideViewPr>
  <p:notesTextViewPr>
    <p:cViewPr>
      <p:scale>
        <a:sx n="3" d="2"/>
        <a:sy n="3" d="2"/>
      </p:scale>
      <p:origin x="0" y="-835"/>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26F04-3A12-4C75-9C43-4427124CF4C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39BE22F-DE21-4E64-A94B-BF3F16426378}">
      <dgm:prSet phldrT="[Text]" custT="1"/>
      <dgm:spPr/>
      <dgm:t>
        <a:bodyPr/>
        <a:lstStyle/>
        <a:p>
          <a:r>
            <a:rPr lang="en-US" sz="2800" dirty="0" smtClean="0"/>
            <a:t>Emotions of Literary Response</a:t>
          </a:r>
          <a:endParaRPr lang="en-US" sz="2800" dirty="0"/>
        </a:p>
      </dgm:t>
    </dgm:pt>
    <dgm:pt modelId="{E818D1A9-812B-49A4-957D-C47139C4A9B8}" type="parTrans" cxnId="{89A811CD-A336-41B1-A753-4711F8AF4866}">
      <dgm:prSet/>
      <dgm:spPr/>
      <dgm:t>
        <a:bodyPr/>
        <a:lstStyle/>
        <a:p>
          <a:endParaRPr lang="en-US"/>
        </a:p>
      </dgm:t>
    </dgm:pt>
    <dgm:pt modelId="{F430F7EE-C267-432E-A30B-3463047E7831}" type="sibTrans" cxnId="{89A811CD-A336-41B1-A753-4711F8AF4866}">
      <dgm:prSet/>
      <dgm:spPr/>
      <dgm:t>
        <a:bodyPr/>
        <a:lstStyle/>
        <a:p>
          <a:endParaRPr lang="en-US"/>
        </a:p>
      </dgm:t>
    </dgm:pt>
    <dgm:pt modelId="{8EBD5BCA-D11A-40C5-BE1C-827670F7F797}">
      <dgm:prSet phldrT="[Text]" custT="1"/>
      <dgm:spPr/>
      <dgm:t>
        <a:bodyPr/>
        <a:lstStyle/>
        <a:p>
          <a:r>
            <a:rPr lang="en-US" sz="2000" dirty="0" smtClean="0"/>
            <a:t>Narrative Emotions</a:t>
          </a:r>
          <a:endParaRPr lang="en-US" sz="2000" dirty="0"/>
        </a:p>
      </dgm:t>
    </dgm:pt>
    <dgm:pt modelId="{925CBB14-9387-45EE-A00F-126BE2E58026}" type="parTrans" cxnId="{A85FC089-84F1-4D4E-B84B-8D3E14094600}">
      <dgm:prSet/>
      <dgm:spPr/>
      <dgm:t>
        <a:bodyPr/>
        <a:lstStyle/>
        <a:p>
          <a:endParaRPr lang="en-US"/>
        </a:p>
      </dgm:t>
    </dgm:pt>
    <dgm:pt modelId="{5A99D397-E73A-4CCF-BC29-B2CDFF2CF410}" type="sibTrans" cxnId="{A85FC089-84F1-4D4E-B84B-8D3E14094600}">
      <dgm:prSet/>
      <dgm:spPr/>
      <dgm:t>
        <a:bodyPr/>
        <a:lstStyle/>
        <a:p>
          <a:endParaRPr lang="en-US"/>
        </a:p>
      </dgm:t>
    </dgm:pt>
    <dgm:pt modelId="{36AE608D-D5FE-4452-B084-A221179F2F41}">
      <dgm:prSet phldrT="[Text]"/>
      <dgm:spPr/>
      <dgm:t>
        <a:bodyPr/>
        <a:lstStyle/>
        <a:p>
          <a:r>
            <a:rPr lang="en-US" dirty="0" smtClean="0"/>
            <a:t>Sympathy</a:t>
          </a:r>
          <a:endParaRPr lang="en-US" dirty="0"/>
        </a:p>
      </dgm:t>
    </dgm:pt>
    <dgm:pt modelId="{A229131B-3D91-4302-A5AD-72765422475D}" type="parTrans" cxnId="{144D3D73-AAED-4A34-B887-76FD20BCA9DE}">
      <dgm:prSet/>
      <dgm:spPr/>
      <dgm:t>
        <a:bodyPr/>
        <a:lstStyle/>
        <a:p>
          <a:endParaRPr lang="en-US"/>
        </a:p>
      </dgm:t>
    </dgm:pt>
    <dgm:pt modelId="{4807A265-81DE-4384-97EF-B6583E1317AB}" type="sibTrans" cxnId="{144D3D73-AAED-4A34-B887-76FD20BCA9DE}">
      <dgm:prSet/>
      <dgm:spPr/>
      <dgm:t>
        <a:bodyPr/>
        <a:lstStyle/>
        <a:p>
          <a:endParaRPr lang="en-US"/>
        </a:p>
      </dgm:t>
    </dgm:pt>
    <dgm:pt modelId="{69A06CB6-3616-4B01-A9E0-45ED6E110770}">
      <dgm:prSet phldrT="[Text]"/>
      <dgm:spPr/>
      <dgm:t>
        <a:bodyPr/>
        <a:lstStyle/>
        <a:p>
          <a:r>
            <a:rPr lang="en-US" dirty="0" smtClean="0"/>
            <a:t>Identification</a:t>
          </a:r>
          <a:endParaRPr lang="en-US" dirty="0"/>
        </a:p>
      </dgm:t>
    </dgm:pt>
    <dgm:pt modelId="{EC7C1C90-BDF6-4D2E-AC35-5657320ABF2F}" type="parTrans" cxnId="{330CF0B8-8B21-4E51-9E97-D91E644BD3DF}">
      <dgm:prSet/>
      <dgm:spPr/>
      <dgm:t>
        <a:bodyPr/>
        <a:lstStyle/>
        <a:p>
          <a:endParaRPr lang="en-US"/>
        </a:p>
      </dgm:t>
    </dgm:pt>
    <dgm:pt modelId="{1DDDE6B8-AC7C-4BC9-8DDA-0DEB16B26EF2}" type="sibTrans" cxnId="{330CF0B8-8B21-4E51-9E97-D91E644BD3DF}">
      <dgm:prSet/>
      <dgm:spPr/>
      <dgm:t>
        <a:bodyPr/>
        <a:lstStyle/>
        <a:p>
          <a:endParaRPr lang="en-US"/>
        </a:p>
      </dgm:t>
    </dgm:pt>
    <dgm:pt modelId="{FBF0FFB5-D3CF-4B73-AA51-46418AD578B9}">
      <dgm:prSet phldrT="[Text]" custT="1"/>
      <dgm:spPr/>
      <dgm:t>
        <a:bodyPr/>
        <a:lstStyle/>
        <a:p>
          <a:r>
            <a:rPr lang="en-US" sz="2000" dirty="0" smtClean="0"/>
            <a:t>Aesthetic Emotions</a:t>
          </a:r>
          <a:endParaRPr lang="en-US" sz="2000" dirty="0"/>
        </a:p>
      </dgm:t>
    </dgm:pt>
    <dgm:pt modelId="{28085D5D-36B0-4D36-B571-BBE9156BC6C4}" type="parTrans" cxnId="{0516C490-9A9C-4919-AA67-A106CAC2F7EF}">
      <dgm:prSet/>
      <dgm:spPr/>
      <dgm:t>
        <a:bodyPr/>
        <a:lstStyle/>
        <a:p>
          <a:endParaRPr lang="en-US"/>
        </a:p>
      </dgm:t>
    </dgm:pt>
    <dgm:pt modelId="{94B50EBE-5037-4F2B-9EC5-E89664929554}" type="sibTrans" cxnId="{0516C490-9A9C-4919-AA67-A106CAC2F7EF}">
      <dgm:prSet/>
      <dgm:spPr/>
      <dgm:t>
        <a:bodyPr/>
        <a:lstStyle/>
        <a:p>
          <a:endParaRPr lang="en-US"/>
        </a:p>
      </dgm:t>
    </dgm:pt>
    <dgm:pt modelId="{AFB3FE69-950B-47AB-9C0F-A65F8CDBE525}">
      <dgm:prSet phldrT="[Text]"/>
      <dgm:spPr/>
      <dgm:t>
        <a:bodyPr/>
        <a:lstStyle/>
        <a:p>
          <a:r>
            <a:rPr lang="en-US" dirty="0" smtClean="0"/>
            <a:t>Relived Emotions</a:t>
          </a:r>
          <a:endParaRPr lang="en-US" dirty="0"/>
        </a:p>
      </dgm:t>
    </dgm:pt>
    <dgm:pt modelId="{0514D06C-1A1A-4D18-ADF6-A140B09B33C5}" type="parTrans" cxnId="{DCD40766-DE13-4B0A-A181-E13D376AB398}">
      <dgm:prSet/>
      <dgm:spPr/>
      <dgm:t>
        <a:bodyPr/>
        <a:lstStyle/>
        <a:p>
          <a:endParaRPr lang="en-US"/>
        </a:p>
      </dgm:t>
    </dgm:pt>
    <dgm:pt modelId="{383BE5E7-636C-4CD7-9FC4-945EEB0067D6}" type="sibTrans" cxnId="{DCD40766-DE13-4B0A-A181-E13D376AB398}">
      <dgm:prSet/>
      <dgm:spPr/>
      <dgm:t>
        <a:bodyPr/>
        <a:lstStyle/>
        <a:p>
          <a:endParaRPr lang="en-US"/>
        </a:p>
      </dgm:t>
    </dgm:pt>
    <dgm:pt modelId="{BF4C81EF-E10C-4E48-B6DE-FCEA77568DF7}">
      <dgm:prSet phldrT="[Text]"/>
      <dgm:spPr/>
      <dgm:t>
        <a:bodyPr/>
        <a:lstStyle/>
        <a:p>
          <a:r>
            <a:rPr lang="en-US" dirty="0" smtClean="0"/>
            <a:t>Empathy*</a:t>
          </a:r>
          <a:endParaRPr lang="en-US" dirty="0"/>
        </a:p>
      </dgm:t>
    </dgm:pt>
    <dgm:pt modelId="{6FBD98BC-7197-4E06-94FF-0E1B99BD174E}" type="parTrans" cxnId="{0E7C96C0-56D0-46FC-B161-5E550F973578}">
      <dgm:prSet/>
      <dgm:spPr/>
      <dgm:t>
        <a:bodyPr/>
        <a:lstStyle/>
        <a:p>
          <a:endParaRPr lang="en-US"/>
        </a:p>
      </dgm:t>
    </dgm:pt>
    <dgm:pt modelId="{C6278418-6663-4CCB-BF4C-040D7772AFD2}" type="sibTrans" cxnId="{0E7C96C0-56D0-46FC-B161-5E550F973578}">
      <dgm:prSet/>
      <dgm:spPr/>
      <dgm:t>
        <a:bodyPr/>
        <a:lstStyle/>
        <a:p>
          <a:endParaRPr lang="en-US"/>
        </a:p>
      </dgm:t>
    </dgm:pt>
    <dgm:pt modelId="{CF3AF854-604B-4E4F-8CF2-762A2F2E1624}">
      <dgm:prSet phldrT="[Text]"/>
      <dgm:spPr/>
      <dgm:t>
        <a:bodyPr/>
        <a:lstStyle/>
        <a:p>
          <a:r>
            <a:rPr lang="en-US" dirty="0" smtClean="0"/>
            <a:t>Remembered Emotions*</a:t>
          </a:r>
          <a:endParaRPr lang="en-US" dirty="0"/>
        </a:p>
      </dgm:t>
    </dgm:pt>
    <dgm:pt modelId="{030BE3F8-751D-49D2-A7AF-85A3FDBD98F8}" type="parTrans" cxnId="{47DFA3CA-8332-45FD-B89B-475E9BF61254}">
      <dgm:prSet/>
      <dgm:spPr/>
      <dgm:t>
        <a:bodyPr/>
        <a:lstStyle/>
        <a:p>
          <a:endParaRPr lang="en-US"/>
        </a:p>
      </dgm:t>
    </dgm:pt>
    <dgm:pt modelId="{5C2ACD3A-9501-447D-A82E-86EFE4ABB875}" type="sibTrans" cxnId="{47DFA3CA-8332-45FD-B89B-475E9BF61254}">
      <dgm:prSet/>
      <dgm:spPr/>
      <dgm:t>
        <a:bodyPr/>
        <a:lstStyle/>
        <a:p>
          <a:endParaRPr lang="en-US"/>
        </a:p>
      </dgm:t>
    </dgm:pt>
    <dgm:pt modelId="{41F1A426-42AF-454B-996B-55DA61257B81}" type="pres">
      <dgm:prSet presAssocID="{65E26F04-3A12-4C75-9C43-4427124CF4C0}" presName="hierChild1" presStyleCnt="0">
        <dgm:presLayoutVars>
          <dgm:chPref val="1"/>
          <dgm:dir/>
          <dgm:animOne val="branch"/>
          <dgm:animLvl val="lvl"/>
          <dgm:resizeHandles/>
        </dgm:presLayoutVars>
      </dgm:prSet>
      <dgm:spPr/>
      <dgm:t>
        <a:bodyPr/>
        <a:lstStyle/>
        <a:p>
          <a:endParaRPr lang="en-US"/>
        </a:p>
      </dgm:t>
    </dgm:pt>
    <dgm:pt modelId="{4BA08254-E0BD-4B3C-859A-B6E5718005C0}" type="pres">
      <dgm:prSet presAssocID="{B39BE22F-DE21-4E64-A94B-BF3F16426378}" presName="hierRoot1" presStyleCnt="0"/>
      <dgm:spPr/>
    </dgm:pt>
    <dgm:pt modelId="{FB445E9B-5AE3-4F57-BD5C-66D7F122B83A}" type="pres">
      <dgm:prSet presAssocID="{B39BE22F-DE21-4E64-A94B-BF3F16426378}" presName="composite" presStyleCnt="0"/>
      <dgm:spPr/>
    </dgm:pt>
    <dgm:pt modelId="{805CB514-5E42-4C8B-85A1-6FE1B11008D7}" type="pres">
      <dgm:prSet presAssocID="{B39BE22F-DE21-4E64-A94B-BF3F16426378}" presName="background" presStyleLbl="node0" presStyleIdx="0" presStyleCnt="1"/>
      <dgm:spPr/>
    </dgm:pt>
    <dgm:pt modelId="{1E84C510-1BBF-4EF7-9D51-3C8F5265EF3A}" type="pres">
      <dgm:prSet presAssocID="{B39BE22F-DE21-4E64-A94B-BF3F16426378}" presName="text" presStyleLbl="fgAcc0" presStyleIdx="0" presStyleCnt="1" custScaleX="350148">
        <dgm:presLayoutVars>
          <dgm:chPref val="3"/>
        </dgm:presLayoutVars>
      </dgm:prSet>
      <dgm:spPr/>
      <dgm:t>
        <a:bodyPr/>
        <a:lstStyle/>
        <a:p>
          <a:endParaRPr lang="en-US"/>
        </a:p>
      </dgm:t>
    </dgm:pt>
    <dgm:pt modelId="{14DF13B6-B4C0-458F-9BFF-7EFF4EFF32E3}" type="pres">
      <dgm:prSet presAssocID="{B39BE22F-DE21-4E64-A94B-BF3F16426378}" presName="hierChild2" presStyleCnt="0"/>
      <dgm:spPr/>
    </dgm:pt>
    <dgm:pt modelId="{48017DCA-2443-48BE-A8E2-EE52CADE0F6C}" type="pres">
      <dgm:prSet presAssocID="{925CBB14-9387-45EE-A00F-126BE2E58026}" presName="Name10" presStyleLbl="parChTrans1D2" presStyleIdx="0" presStyleCnt="2"/>
      <dgm:spPr/>
      <dgm:t>
        <a:bodyPr/>
        <a:lstStyle/>
        <a:p>
          <a:endParaRPr lang="en-US"/>
        </a:p>
      </dgm:t>
    </dgm:pt>
    <dgm:pt modelId="{5B0DFD37-9A92-46E7-B34E-E5A24AD018DF}" type="pres">
      <dgm:prSet presAssocID="{8EBD5BCA-D11A-40C5-BE1C-827670F7F797}" presName="hierRoot2" presStyleCnt="0"/>
      <dgm:spPr/>
    </dgm:pt>
    <dgm:pt modelId="{8BB81F04-9C66-43BD-8A91-3898F266A5C4}" type="pres">
      <dgm:prSet presAssocID="{8EBD5BCA-D11A-40C5-BE1C-827670F7F797}" presName="composite2" presStyleCnt="0"/>
      <dgm:spPr/>
    </dgm:pt>
    <dgm:pt modelId="{C28CA993-FFE7-41F4-BE88-00C43469852F}" type="pres">
      <dgm:prSet presAssocID="{8EBD5BCA-D11A-40C5-BE1C-827670F7F797}" presName="background2" presStyleLbl="node2" presStyleIdx="0" presStyleCnt="2"/>
      <dgm:spPr/>
    </dgm:pt>
    <dgm:pt modelId="{734B4DB9-1308-4F3E-978B-65460BFAAD3B}" type="pres">
      <dgm:prSet presAssocID="{8EBD5BCA-D11A-40C5-BE1C-827670F7F797}" presName="text2" presStyleLbl="fgAcc2" presStyleIdx="0" presStyleCnt="2" custScaleX="175074">
        <dgm:presLayoutVars>
          <dgm:chPref val="3"/>
        </dgm:presLayoutVars>
      </dgm:prSet>
      <dgm:spPr/>
      <dgm:t>
        <a:bodyPr/>
        <a:lstStyle/>
        <a:p>
          <a:endParaRPr lang="en-US"/>
        </a:p>
      </dgm:t>
    </dgm:pt>
    <dgm:pt modelId="{A458E98F-19D4-43F7-BDC9-F9C7B2B74382}" type="pres">
      <dgm:prSet presAssocID="{8EBD5BCA-D11A-40C5-BE1C-827670F7F797}" presName="hierChild3" presStyleCnt="0"/>
      <dgm:spPr/>
    </dgm:pt>
    <dgm:pt modelId="{FAD3238A-A703-43D2-8684-B35BFF38995C}" type="pres">
      <dgm:prSet presAssocID="{A229131B-3D91-4302-A5AD-72765422475D}" presName="Name17" presStyleLbl="parChTrans1D3" presStyleIdx="0" presStyleCnt="5"/>
      <dgm:spPr/>
      <dgm:t>
        <a:bodyPr/>
        <a:lstStyle/>
        <a:p>
          <a:endParaRPr lang="en-US"/>
        </a:p>
      </dgm:t>
    </dgm:pt>
    <dgm:pt modelId="{C5E79D12-6D13-418D-834B-1E6388274BE6}" type="pres">
      <dgm:prSet presAssocID="{36AE608D-D5FE-4452-B084-A221179F2F41}" presName="hierRoot3" presStyleCnt="0"/>
      <dgm:spPr/>
    </dgm:pt>
    <dgm:pt modelId="{3FD241B1-081E-4D82-A6C2-E5E8BF58D5B9}" type="pres">
      <dgm:prSet presAssocID="{36AE608D-D5FE-4452-B084-A221179F2F41}" presName="composite3" presStyleCnt="0"/>
      <dgm:spPr/>
    </dgm:pt>
    <dgm:pt modelId="{216E3F71-1B37-4803-9A70-4896ECE2B8FF}" type="pres">
      <dgm:prSet presAssocID="{36AE608D-D5FE-4452-B084-A221179F2F41}" presName="background3" presStyleLbl="node3" presStyleIdx="0" presStyleCnt="5"/>
      <dgm:spPr/>
    </dgm:pt>
    <dgm:pt modelId="{C2ADDA03-79E2-49B3-A0A6-B29CDBC63612}" type="pres">
      <dgm:prSet presAssocID="{36AE608D-D5FE-4452-B084-A221179F2F41}" presName="text3" presStyleLbl="fgAcc3" presStyleIdx="0" presStyleCnt="5">
        <dgm:presLayoutVars>
          <dgm:chPref val="3"/>
        </dgm:presLayoutVars>
      </dgm:prSet>
      <dgm:spPr/>
      <dgm:t>
        <a:bodyPr/>
        <a:lstStyle/>
        <a:p>
          <a:endParaRPr lang="en-US"/>
        </a:p>
      </dgm:t>
    </dgm:pt>
    <dgm:pt modelId="{DE92C344-DECA-4BB1-AF4F-4B6E4BD9AF80}" type="pres">
      <dgm:prSet presAssocID="{36AE608D-D5FE-4452-B084-A221179F2F41}" presName="hierChild4" presStyleCnt="0"/>
      <dgm:spPr/>
    </dgm:pt>
    <dgm:pt modelId="{E24DB705-7A91-4363-8F17-7F76194C0BFC}" type="pres">
      <dgm:prSet presAssocID="{EC7C1C90-BDF6-4D2E-AC35-5657320ABF2F}" presName="Name17" presStyleLbl="parChTrans1D3" presStyleIdx="1" presStyleCnt="5"/>
      <dgm:spPr/>
      <dgm:t>
        <a:bodyPr/>
        <a:lstStyle/>
        <a:p>
          <a:endParaRPr lang="en-US"/>
        </a:p>
      </dgm:t>
    </dgm:pt>
    <dgm:pt modelId="{4CE6134D-6851-4CD6-959E-3F5C8FD2941C}" type="pres">
      <dgm:prSet presAssocID="{69A06CB6-3616-4B01-A9E0-45ED6E110770}" presName="hierRoot3" presStyleCnt="0"/>
      <dgm:spPr/>
    </dgm:pt>
    <dgm:pt modelId="{E09E6D2A-647F-423C-AEBC-F51F24400440}" type="pres">
      <dgm:prSet presAssocID="{69A06CB6-3616-4B01-A9E0-45ED6E110770}" presName="composite3" presStyleCnt="0"/>
      <dgm:spPr/>
    </dgm:pt>
    <dgm:pt modelId="{B19BB105-ACB3-4EA0-AA4E-A81B63A16DB3}" type="pres">
      <dgm:prSet presAssocID="{69A06CB6-3616-4B01-A9E0-45ED6E110770}" presName="background3" presStyleLbl="node3" presStyleIdx="1" presStyleCnt="5"/>
      <dgm:spPr/>
    </dgm:pt>
    <dgm:pt modelId="{F576F043-4570-4251-A220-C95A4814C47C}" type="pres">
      <dgm:prSet presAssocID="{69A06CB6-3616-4B01-A9E0-45ED6E110770}" presName="text3" presStyleLbl="fgAcc3" presStyleIdx="1" presStyleCnt="5">
        <dgm:presLayoutVars>
          <dgm:chPref val="3"/>
        </dgm:presLayoutVars>
      </dgm:prSet>
      <dgm:spPr/>
      <dgm:t>
        <a:bodyPr/>
        <a:lstStyle/>
        <a:p>
          <a:endParaRPr lang="en-US"/>
        </a:p>
      </dgm:t>
    </dgm:pt>
    <dgm:pt modelId="{1C849A58-7F72-4298-99FB-ACC1718A3951}" type="pres">
      <dgm:prSet presAssocID="{69A06CB6-3616-4B01-A9E0-45ED6E110770}" presName="hierChild4" presStyleCnt="0"/>
      <dgm:spPr/>
    </dgm:pt>
    <dgm:pt modelId="{DA98B3E6-CD46-4246-909C-4F6268675B0B}" type="pres">
      <dgm:prSet presAssocID="{0514D06C-1A1A-4D18-ADF6-A140B09B33C5}" presName="Name17" presStyleLbl="parChTrans1D3" presStyleIdx="2" presStyleCnt="5"/>
      <dgm:spPr/>
      <dgm:t>
        <a:bodyPr/>
        <a:lstStyle/>
        <a:p>
          <a:endParaRPr lang="en-US"/>
        </a:p>
      </dgm:t>
    </dgm:pt>
    <dgm:pt modelId="{81340AAC-B5A9-4521-ACA5-8CF82643161C}" type="pres">
      <dgm:prSet presAssocID="{AFB3FE69-950B-47AB-9C0F-A65F8CDBE525}" presName="hierRoot3" presStyleCnt="0"/>
      <dgm:spPr/>
    </dgm:pt>
    <dgm:pt modelId="{5B5D49A7-E991-4F29-83DF-F23980D3748F}" type="pres">
      <dgm:prSet presAssocID="{AFB3FE69-950B-47AB-9C0F-A65F8CDBE525}" presName="composite3" presStyleCnt="0"/>
      <dgm:spPr/>
    </dgm:pt>
    <dgm:pt modelId="{38B9DF39-ABFF-431B-ACA2-18871C15AF5E}" type="pres">
      <dgm:prSet presAssocID="{AFB3FE69-950B-47AB-9C0F-A65F8CDBE525}" presName="background3" presStyleLbl="node3" presStyleIdx="2" presStyleCnt="5"/>
      <dgm:spPr/>
    </dgm:pt>
    <dgm:pt modelId="{18D94784-FF30-4294-BB9A-0560CC9B7196}" type="pres">
      <dgm:prSet presAssocID="{AFB3FE69-950B-47AB-9C0F-A65F8CDBE525}" presName="text3" presStyleLbl="fgAcc3" presStyleIdx="2" presStyleCnt="5">
        <dgm:presLayoutVars>
          <dgm:chPref val="3"/>
        </dgm:presLayoutVars>
      </dgm:prSet>
      <dgm:spPr/>
      <dgm:t>
        <a:bodyPr/>
        <a:lstStyle/>
        <a:p>
          <a:endParaRPr lang="en-US"/>
        </a:p>
      </dgm:t>
    </dgm:pt>
    <dgm:pt modelId="{34B64676-BF33-4788-B255-59BF94BF7F20}" type="pres">
      <dgm:prSet presAssocID="{AFB3FE69-950B-47AB-9C0F-A65F8CDBE525}" presName="hierChild4" presStyleCnt="0"/>
      <dgm:spPr/>
    </dgm:pt>
    <dgm:pt modelId="{7D3E0D6B-0CC1-40DA-ACDA-D3569BEDA75C}" type="pres">
      <dgm:prSet presAssocID="{6FBD98BC-7197-4E06-94FF-0E1B99BD174E}" presName="Name17" presStyleLbl="parChTrans1D3" presStyleIdx="3" presStyleCnt="5"/>
      <dgm:spPr/>
      <dgm:t>
        <a:bodyPr/>
        <a:lstStyle/>
        <a:p>
          <a:endParaRPr lang="en-US"/>
        </a:p>
      </dgm:t>
    </dgm:pt>
    <dgm:pt modelId="{3F4A4FFB-9E50-49D9-B986-51BADBE14181}" type="pres">
      <dgm:prSet presAssocID="{BF4C81EF-E10C-4E48-B6DE-FCEA77568DF7}" presName="hierRoot3" presStyleCnt="0"/>
      <dgm:spPr/>
    </dgm:pt>
    <dgm:pt modelId="{D644046F-1AA5-4BAF-A861-8D3E70A33D6D}" type="pres">
      <dgm:prSet presAssocID="{BF4C81EF-E10C-4E48-B6DE-FCEA77568DF7}" presName="composite3" presStyleCnt="0"/>
      <dgm:spPr/>
    </dgm:pt>
    <dgm:pt modelId="{0B833A06-D61A-4704-ABBA-8C4C7C12AF99}" type="pres">
      <dgm:prSet presAssocID="{BF4C81EF-E10C-4E48-B6DE-FCEA77568DF7}" presName="background3" presStyleLbl="node3" presStyleIdx="3" presStyleCnt="5"/>
      <dgm:spPr/>
    </dgm:pt>
    <dgm:pt modelId="{EB4AD3FD-A24F-413C-A4DB-EA8942A317D7}" type="pres">
      <dgm:prSet presAssocID="{BF4C81EF-E10C-4E48-B6DE-FCEA77568DF7}" presName="text3" presStyleLbl="fgAcc3" presStyleIdx="3" presStyleCnt="5">
        <dgm:presLayoutVars>
          <dgm:chPref val="3"/>
        </dgm:presLayoutVars>
      </dgm:prSet>
      <dgm:spPr/>
      <dgm:t>
        <a:bodyPr/>
        <a:lstStyle/>
        <a:p>
          <a:endParaRPr lang="en-US"/>
        </a:p>
      </dgm:t>
    </dgm:pt>
    <dgm:pt modelId="{80C1FB16-FE6A-48DD-85A7-9E1046A75063}" type="pres">
      <dgm:prSet presAssocID="{BF4C81EF-E10C-4E48-B6DE-FCEA77568DF7}" presName="hierChild4" presStyleCnt="0"/>
      <dgm:spPr/>
    </dgm:pt>
    <dgm:pt modelId="{4CF9E9D5-CF14-4CED-AB4C-B062119A9DEB}" type="pres">
      <dgm:prSet presAssocID="{030BE3F8-751D-49D2-A7AF-85A3FDBD98F8}" presName="Name17" presStyleLbl="parChTrans1D3" presStyleIdx="4" presStyleCnt="5"/>
      <dgm:spPr/>
      <dgm:t>
        <a:bodyPr/>
        <a:lstStyle/>
        <a:p>
          <a:endParaRPr lang="en-US"/>
        </a:p>
      </dgm:t>
    </dgm:pt>
    <dgm:pt modelId="{54B7FBEA-6181-4F2B-A67D-AD07C23FCC99}" type="pres">
      <dgm:prSet presAssocID="{CF3AF854-604B-4E4F-8CF2-762A2F2E1624}" presName="hierRoot3" presStyleCnt="0"/>
      <dgm:spPr/>
    </dgm:pt>
    <dgm:pt modelId="{9AE71067-2FB0-4643-A3C3-985BACBDB8FD}" type="pres">
      <dgm:prSet presAssocID="{CF3AF854-604B-4E4F-8CF2-762A2F2E1624}" presName="composite3" presStyleCnt="0"/>
      <dgm:spPr/>
    </dgm:pt>
    <dgm:pt modelId="{CA9F7253-B8A1-4693-9A9A-2CCCA047338B}" type="pres">
      <dgm:prSet presAssocID="{CF3AF854-604B-4E4F-8CF2-762A2F2E1624}" presName="background3" presStyleLbl="node3" presStyleIdx="4" presStyleCnt="5"/>
      <dgm:spPr/>
    </dgm:pt>
    <dgm:pt modelId="{E251003A-6C7C-4BB9-8FAE-1ADEE07716D6}" type="pres">
      <dgm:prSet presAssocID="{CF3AF854-604B-4E4F-8CF2-762A2F2E1624}" presName="text3" presStyleLbl="fgAcc3" presStyleIdx="4" presStyleCnt="5">
        <dgm:presLayoutVars>
          <dgm:chPref val="3"/>
        </dgm:presLayoutVars>
      </dgm:prSet>
      <dgm:spPr/>
      <dgm:t>
        <a:bodyPr/>
        <a:lstStyle/>
        <a:p>
          <a:endParaRPr lang="en-US"/>
        </a:p>
      </dgm:t>
    </dgm:pt>
    <dgm:pt modelId="{81F872C0-60A9-445A-944B-7E3F7680B245}" type="pres">
      <dgm:prSet presAssocID="{CF3AF854-604B-4E4F-8CF2-762A2F2E1624}" presName="hierChild4" presStyleCnt="0"/>
      <dgm:spPr/>
    </dgm:pt>
    <dgm:pt modelId="{15700F96-0702-49BB-AFE6-69C5C6DEC2C1}" type="pres">
      <dgm:prSet presAssocID="{28085D5D-36B0-4D36-B571-BBE9156BC6C4}" presName="Name10" presStyleLbl="parChTrans1D2" presStyleIdx="1" presStyleCnt="2"/>
      <dgm:spPr/>
      <dgm:t>
        <a:bodyPr/>
        <a:lstStyle/>
        <a:p>
          <a:endParaRPr lang="en-US"/>
        </a:p>
      </dgm:t>
    </dgm:pt>
    <dgm:pt modelId="{8C63F3E7-7EE8-498A-9B26-EC064828B7A0}" type="pres">
      <dgm:prSet presAssocID="{FBF0FFB5-D3CF-4B73-AA51-46418AD578B9}" presName="hierRoot2" presStyleCnt="0"/>
      <dgm:spPr/>
    </dgm:pt>
    <dgm:pt modelId="{FBE37F5A-5310-4C50-9CEC-4AE27A3CC216}" type="pres">
      <dgm:prSet presAssocID="{FBF0FFB5-D3CF-4B73-AA51-46418AD578B9}" presName="composite2" presStyleCnt="0"/>
      <dgm:spPr/>
    </dgm:pt>
    <dgm:pt modelId="{AEB16961-B2C3-43F6-A5F4-058C3A42C96B}" type="pres">
      <dgm:prSet presAssocID="{FBF0FFB5-D3CF-4B73-AA51-46418AD578B9}" presName="background2" presStyleLbl="node2" presStyleIdx="1" presStyleCnt="2"/>
      <dgm:spPr/>
    </dgm:pt>
    <dgm:pt modelId="{3023E621-FD4B-460A-9FF1-E37F6DCEF6E6}" type="pres">
      <dgm:prSet presAssocID="{FBF0FFB5-D3CF-4B73-AA51-46418AD578B9}" presName="text2" presStyleLbl="fgAcc2" presStyleIdx="1" presStyleCnt="2" custScaleX="175074">
        <dgm:presLayoutVars>
          <dgm:chPref val="3"/>
        </dgm:presLayoutVars>
      </dgm:prSet>
      <dgm:spPr/>
      <dgm:t>
        <a:bodyPr/>
        <a:lstStyle/>
        <a:p>
          <a:endParaRPr lang="en-US"/>
        </a:p>
      </dgm:t>
    </dgm:pt>
    <dgm:pt modelId="{D79A5647-1431-4EF5-852A-6734807969C6}" type="pres">
      <dgm:prSet presAssocID="{FBF0FFB5-D3CF-4B73-AA51-46418AD578B9}" presName="hierChild3" presStyleCnt="0"/>
      <dgm:spPr/>
    </dgm:pt>
  </dgm:ptLst>
  <dgm:cxnLst>
    <dgm:cxn modelId="{61CCD4C3-28AA-4F1F-9C41-FFD262B226CD}" type="presOf" srcId="{925CBB14-9387-45EE-A00F-126BE2E58026}" destId="{48017DCA-2443-48BE-A8E2-EE52CADE0F6C}" srcOrd="0" destOrd="0" presId="urn:microsoft.com/office/officeart/2005/8/layout/hierarchy1"/>
    <dgm:cxn modelId="{F5AB48D8-E29B-4E41-81D3-88FCD43143A7}" type="presOf" srcId="{EC7C1C90-BDF6-4D2E-AC35-5657320ABF2F}" destId="{E24DB705-7A91-4363-8F17-7F76194C0BFC}" srcOrd="0" destOrd="0" presId="urn:microsoft.com/office/officeart/2005/8/layout/hierarchy1"/>
    <dgm:cxn modelId="{AE7F2A07-0BF0-40AB-95E6-68086EAE2C2C}" type="presOf" srcId="{69A06CB6-3616-4B01-A9E0-45ED6E110770}" destId="{F576F043-4570-4251-A220-C95A4814C47C}" srcOrd="0" destOrd="0" presId="urn:microsoft.com/office/officeart/2005/8/layout/hierarchy1"/>
    <dgm:cxn modelId="{8FD5E070-FFC2-4875-BD0A-059418517BEF}" type="presOf" srcId="{0514D06C-1A1A-4D18-ADF6-A140B09B33C5}" destId="{DA98B3E6-CD46-4246-909C-4F6268675B0B}" srcOrd="0" destOrd="0" presId="urn:microsoft.com/office/officeart/2005/8/layout/hierarchy1"/>
    <dgm:cxn modelId="{1546C5BC-3202-4F43-8B78-7A6537391A7F}" type="presOf" srcId="{BF4C81EF-E10C-4E48-B6DE-FCEA77568DF7}" destId="{EB4AD3FD-A24F-413C-A4DB-EA8942A317D7}" srcOrd="0" destOrd="0" presId="urn:microsoft.com/office/officeart/2005/8/layout/hierarchy1"/>
    <dgm:cxn modelId="{330CF0B8-8B21-4E51-9E97-D91E644BD3DF}" srcId="{8EBD5BCA-D11A-40C5-BE1C-827670F7F797}" destId="{69A06CB6-3616-4B01-A9E0-45ED6E110770}" srcOrd="1" destOrd="0" parTransId="{EC7C1C90-BDF6-4D2E-AC35-5657320ABF2F}" sibTransId="{1DDDE6B8-AC7C-4BC9-8DDA-0DEB16B26EF2}"/>
    <dgm:cxn modelId="{144D3D73-AAED-4A34-B887-76FD20BCA9DE}" srcId="{8EBD5BCA-D11A-40C5-BE1C-827670F7F797}" destId="{36AE608D-D5FE-4452-B084-A221179F2F41}" srcOrd="0" destOrd="0" parTransId="{A229131B-3D91-4302-A5AD-72765422475D}" sibTransId="{4807A265-81DE-4384-97EF-B6583E1317AB}"/>
    <dgm:cxn modelId="{89A811CD-A336-41B1-A753-4711F8AF4866}" srcId="{65E26F04-3A12-4C75-9C43-4427124CF4C0}" destId="{B39BE22F-DE21-4E64-A94B-BF3F16426378}" srcOrd="0" destOrd="0" parTransId="{E818D1A9-812B-49A4-957D-C47139C4A9B8}" sibTransId="{F430F7EE-C267-432E-A30B-3463047E7831}"/>
    <dgm:cxn modelId="{136CA010-D5E6-4984-B9C4-4C457BF85394}" type="presOf" srcId="{B39BE22F-DE21-4E64-A94B-BF3F16426378}" destId="{1E84C510-1BBF-4EF7-9D51-3C8F5265EF3A}" srcOrd="0" destOrd="0" presId="urn:microsoft.com/office/officeart/2005/8/layout/hierarchy1"/>
    <dgm:cxn modelId="{0E7C96C0-56D0-46FC-B161-5E550F973578}" srcId="{8EBD5BCA-D11A-40C5-BE1C-827670F7F797}" destId="{BF4C81EF-E10C-4E48-B6DE-FCEA77568DF7}" srcOrd="3" destOrd="0" parTransId="{6FBD98BC-7197-4E06-94FF-0E1B99BD174E}" sibTransId="{C6278418-6663-4CCB-BF4C-040D7772AFD2}"/>
    <dgm:cxn modelId="{0BD1A87A-A066-48A2-BC29-37801ECDC0FE}" type="presOf" srcId="{A229131B-3D91-4302-A5AD-72765422475D}" destId="{FAD3238A-A703-43D2-8684-B35BFF38995C}" srcOrd="0" destOrd="0" presId="urn:microsoft.com/office/officeart/2005/8/layout/hierarchy1"/>
    <dgm:cxn modelId="{1B99298E-DB13-4783-88E1-F59AD151E216}" type="presOf" srcId="{36AE608D-D5FE-4452-B084-A221179F2F41}" destId="{C2ADDA03-79E2-49B3-A0A6-B29CDBC63612}" srcOrd="0" destOrd="0" presId="urn:microsoft.com/office/officeart/2005/8/layout/hierarchy1"/>
    <dgm:cxn modelId="{DCD40766-DE13-4B0A-A181-E13D376AB398}" srcId="{8EBD5BCA-D11A-40C5-BE1C-827670F7F797}" destId="{AFB3FE69-950B-47AB-9C0F-A65F8CDBE525}" srcOrd="2" destOrd="0" parTransId="{0514D06C-1A1A-4D18-ADF6-A140B09B33C5}" sibTransId="{383BE5E7-636C-4CD7-9FC4-945EEB0067D6}"/>
    <dgm:cxn modelId="{E27741A8-ED7B-417C-9CAD-4AE548FBC4CC}" type="presOf" srcId="{AFB3FE69-950B-47AB-9C0F-A65F8CDBE525}" destId="{18D94784-FF30-4294-BB9A-0560CC9B7196}" srcOrd="0" destOrd="0" presId="urn:microsoft.com/office/officeart/2005/8/layout/hierarchy1"/>
    <dgm:cxn modelId="{6A2C3775-3BD1-4631-A513-CEBAC07D6F5C}" type="presOf" srcId="{28085D5D-36B0-4D36-B571-BBE9156BC6C4}" destId="{15700F96-0702-49BB-AFE6-69C5C6DEC2C1}" srcOrd="0" destOrd="0" presId="urn:microsoft.com/office/officeart/2005/8/layout/hierarchy1"/>
    <dgm:cxn modelId="{A85FC089-84F1-4D4E-B84B-8D3E14094600}" srcId="{B39BE22F-DE21-4E64-A94B-BF3F16426378}" destId="{8EBD5BCA-D11A-40C5-BE1C-827670F7F797}" srcOrd="0" destOrd="0" parTransId="{925CBB14-9387-45EE-A00F-126BE2E58026}" sibTransId="{5A99D397-E73A-4CCF-BC29-B2CDFF2CF410}"/>
    <dgm:cxn modelId="{768BA0ED-4FD1-4EF0-A487-BF7C7A03D3A8}" type="presOf" srcId="{FBF0FFB5-D3CF-4B73-AA51-46418AD578B9}" destId="{3023E621-FD4B-460A-9FF1-E37F6DCEF6E6}" srcOrd="0" destOrd="0" presId="urn:microsoft.com/office/officeart/2005/8/layout/hierarchy1"/>
    <dgm:cxn modelId="{24389A69-49A5-45E5-B818-94493EDB06AA}" type="presOf" srcId="{030BE3F8-751D-49D2-A7AF-85A3FDBD98F8}" destId="{4CF9E9D5-CF14-4CED-AB4C-B062119A9DEB}" srcOrd="0" destOrd="0" presId="urn:microsoft.com/office/officeart/2005/8/layout/hierarchy1"/>
    <dgm:cxn modelId="{2BCE35BD-7991-484E-AD2A-1A616C8E2ACA}" type="presOf" srcId="{6FBD98BC-7197-4E06-94FF-0E1B99BD174E}" destId="{7D3E0D6B-0CC1-40DA-ACDA-D3569BEDA75C}" srcOrd="0" destOrd="0" presId="urn:microsoft.com/office/officeart/2005/8/layout/hierarchy1"/>
    <dgm:cxn modelId="{AC8FFB96-B8CD-4612-96E8-725D4A771589}" type="presOf" srcId="{65E26F04-3A12-4C75-9C43-4427124CF4C0}" destId="{41F1A426-42AF-454B-996B-55DA61257B81}" srcOrd="0" destOrd="0" presId="urn:microsoft.com/office/officeart/2005/8/layout/hierarchy1"/>
    <dgm:cxn modelId="{0516C490-9A9C-4919-AA67-A106CAC2F7EF}" srcId="{B39BE22F-DE21-4E64-A94B-BF3F16426378}" destId="{FBF0FFB5-D3CF-4B73-AA51-46418AD578B9}" srcOrd="1" destOrd="0" parTransId="{28085D5D-36B0-4D36-B571-BBE9156BC6C4}" sibTransId="{94B50EBE-5037-4F2B-9EC5-E89664929554}"/>
    <dgm:cxn modelId="{6B921C5C-D09E-4452-8E18-DF3651F12731}" type="presOf" srcId="{CF3AF854-604B-4E4F-8CF2-762A2F2E1624}" destId="{E251003A-6C7C-4BB9-8FAE-1ADEE07716D6}" srcOrd="0" destOrd="0" presId="urn:microsoft.com/office/officeart/2005/8/layout/hierarchy1"/>
    <dgm:cxn modelId="{2A758AD8-F760-4835-A8EC-5F8D9E367938}" type="presOf" srcId="{8EBD5BCA-D11A-40C5-BE1C-827670F7F797}" destId="{734B4DB9-1308-4F3E-978B-65460BFAAD3B}" srcOrd="0" destOrd="0" presId="urn:microsoft.com/office/officeart/2005/8/layout/hierarchy1"/>
    <dgm:cxn modelId="{47DFA3CA-8332-45FD-B89B-475E9BF61254}" srcId="{8EBD5BCA-D11A-40C5-BE1C-827670F7F797}" destId="{CF3AF854-604B-4E4F-8CF2-762A2F2E1624}" srcOrd="4" destOrd="0" parTransId="{030BE3F8-751D-49D2-A7AF-85A3FDBD98F8}" sibTransId="{5C2ACD3A-9501-447D-A82E-86EFE4ABB875}"/>
    <dgm:cxn modelId="{DC831324-6F75-4471-B1C7-B75B89FDF87B}" type="presParOf" srcId="{41F1A426-42AF-454B-996B-55DA61257B81}" destId="{4BA08254-E0BD-4B3C-859A-B6E5718005C0}" srcOrd="0" destOrd="0" presId="urn:microsoft.com/office/officeart/2005/8/layout/hierarchy1"/>
    <dgm:cxn modelId="{EF517EC3-8EE6-4048-AF52-2EB14C3B47B5}" type="presParOf" srcId="{4BA08254-E0BD-4B3C-859A-B6E5718005C0}" destId="{FB445E9B-5AE3-4F57-BD5C-66D7F122B83A}" srcOrd="0" destOrd="0" presId="urn:microsoft.com/office/officeart/2005/8/layout/hierarchy1"/>
    <dgm:cxn modelId="{ED367F03-1E4D-4B28-A964-7AD3B9DAD5E0}" type="presParOf" srcId="{FB445E9B-5AE3-4F57-BD5C-66D7F122B83A}" destId="{805CB514-5E42-4C8B-85A1-6FE1B11008D7}" srcOrd="0" destOrd="0" presId="urn:microsoft.com/office/officeart/2005/8/layout/hierarchy1"/>
    <dgm:cxn modelId="{62D73C44-B6FD-4182-9D86-6BDA1F53CF86}" type="presParOf" srcId="{FB445E9B-5AE3-4F57-BD5C-66D7F122B83A}" destId="{1E84C510-1BBF-4EF7-9D51-3C8F5265EF3A}" srcOrd="1" destOrd="0" presId="urn:microsoft.com/office/officeart/2005/8/layout/hierarchy1"/>
    <dgm:cxn modelId="{DEEC9020-9DE8-4004-8639-0F8164A76280}" type="presParOf" srcId="{4BA08254-E0BD-4B3C-859A-B6E5718005C0}" destId="{14DF13B6-B4C0-458F-9BFF-7EFF4EFF32E3}" srcOrd="1" destOrd="0" presId="urn:microsoft.com/office/officeart/2005/8/layout/hierarchy1"/>
    <dgm:cxn modelId="{017DE41B-6AB1-441A-B37E-D6C954460B02}" type="presParOf" srcId="{14DF13B6-B4C0-458F-9BFF-7EFF4EFF32E3}" destId="{48017DCA-2443-48BE-A8E2-EE52CADE0F6C}" srcOrd="0" destOrd="0" presId="urn:microsoft.com/office/officeart/2005/8/layout/hierarchy1"/>
    <dgm:cxn modelId="{90C2BB32-1003-40E8-8B10-2C7D1B89BA6D}" type="presParOf" srcId="{14DF13B6-B4C0-458F-9BFF-7EFF4EFF32E3}" destId="{5B0DFD37-9A92-46E7-B34E-E5A24AD018DF}" srcOrd="1" destOrd="0" presId="urn:microsoft.com/office/officeart/2005/8/layout/hierarchy1"/>
    <dgm:cxn modelId="{FF3F6486-130E-4357-813F-1AA6DC2967EC}" type="presParOf" srcId="{5B0DFD37-9A92-46E7-B34E-E5A24AD018DF}" destId="{8BB81F04-9C66-43BD-8A91-3898F266A5C4}" srcOrd="0" destOrd="0" presId="urn:microsoft.com/office/officeart/2005/8/layout/hierarchy1"/>
    <dgm:cxn modelId="{8A8C8D37-599A-4433-89C5-0DA45DA6FABB}" type="presParOf" srcId="{8BB81F04-9C66-43BD-8A91-3898F266A5C4}" destId="{C28CA993-FFE7-41F4-BE88-00C43469852F}" srcOrd="0" destOrd="0" presId="urn:microsoft.com/office/officeart/2005/8/layout/hierarchy1"/>
    <dgm:cxn modelId="{CF56FDBE-7B9E-40D8-BF81-8F22A2BAE649}" type="presParOf" srcId="{8BB81F04-9C66-43BD-8A91-3898F266A5C4}" destId="{734B4DB9-1308-4F3E-978B-65460BFAAD3B}" srcOrd="1" destOrd="0" presId="urn:microsoft.com/office/officeart/2005/8/layout/hierarchy1"/>
    <dgm:cxn modelId="{252573A3-3D38-4F30-807C-C18168877EE0}" type="presParOf" srcId="{5B0DFD37-9A92-46E7-B34E-E5A24AD018DF}" destId="{A458E98F-19D4-43F7-BDC9-F9C7B2B74382}" srcOrd="1" destOrd="0" presId="urn:microsoft.com/office/officeart/2005/8/layout/hierarchy1"/>
    <dgm:cxn modelId="{E0D2D7BB-5341-47D3-A1B3-A499584D66DC}" type="presParOf" srcId="{A458E98F-19D4-43F7-BDC9-F9C7B2B74382}" destId="{FAD3238A-A703-43D2-8684-B35BFF38995C}" srcOrd="0" destOrd="0" presId="urn:microsoft.com/office/officeart/2005/8/layout/hierarchy1"/>
    <dgm:cxn modelId="{E50001BC-F0F2-4C0B-92DC-95D45032F0C7}" type="presParOf" srcId="{A458E98F-19D4-43F7-BDC9-F9C7B2B74382}" destId="{C5E79D12-6D13-418D-834B-1E6388274BE6}" srcOrd="1" destOrd="0" presId="urn:microsoft.com/office/officeart/2005/8/layout/hierarchy1"/>
    <dgm:cxn modelId="{75278ABC-4074-4AA6-A24F-8CCB8CA77B88}" type="presParOf" srcId="{C5E79D12-6D13-418D-834B-1E6388274BE6}" destId="{3FD241B1-081E-4D82-A6C2-E5E8BF58D5B9}" srcOrd="0" destOrd="0" presId="urn:microsoft.com/office/officeart/2005/8/layout/hierarchy1"/>
    <dgm:cxn modelId="{68912961-1962-41B8-A5DD-F6C1220BC871}" type="presParOf" srcId="{3FD241B1-081E-4D82-A6C2-E5E8BF58D5B9}" destId="{216E3F71-1B37-4803-9A70-4896ECE2B8FF}" srcOrd="0" destOrd="0" presId="urn:microsoft.com/office/officeart/2005/8/layout/hierarchy1"/>
    <dgm:cxn modelId="{D2C60832-2AC0-4DD4-8817-A6DB30DAC187}" type="presParOf" srcId="{3FD241B1-081E-4D82-A6C2-E5E8BF58D5B9}" destId="{C2ADDA03-79E2-49B3-A0A6-B29CDBC63612}" srcOrd="1" destOrd="0" presId="urn:microsoft.com/office/officeart/2005/8/layout/hierarchy1"/>
    <dgm:cxn modelId="{8540D3B2-DF97-45D2-801B-BCC5A9C509D2}" type="presParOf" srcId="{C5E79D12-6D13-418D-834B-1E6388274BE6}" destId="{DE92C344-DECA-4BB1-AF4F-4B6E4BD9AF80}" srcOrd="1" destOrd="0" presId="urn:microsoft.com/office/officeart/2005/8/layout/hierarchy1"/>
    <dgm:cxn modelId="{1E689B3C-55F9-423B-BB8E-1C54A3E2AF46}" type="presParOf" srcId="{A458E98F-19D4-43F7-BDC9-F9C7B2B74382}" destId="{E24DB705-7A91-4363-8F17-7F76194C0BFC}" srcOrd="2" destOrd="0" presId="urn:microsoft.com/office/officeart/2005/8/layout/hierarchy1"/>
    <dgm:cxn modelId="{4E3FA546-0579-49AD-8E7A-FC4F3D67AAB6}" type="presParOf" srcId="{A458E98F-19D4-43F7-BDC9-F9C7B2B74382}" destId="{4CE6134D-6851-4CD6-959E-3F5C8FD2941C}" srcOrd="3" destOrd="0" presId="urn:microsoft.com/office/officeart/2005/8/layout/hierarchy1"/>
    <dgm:cxn modelId="{7D7E62CC-9CF2-4C4D-8256-1E189CE70E5F}" type="presParOf" srcId="{4CE6134D-6851-4CD6-959E-3F5C8FD2941C}" destId="{E09E6D2A-647F-423C-AEBC-F51F24400440}" srcOrd="0" destOrd="0" presId="urn:microsoft.com/office/officeart/2005/8/layout/hierarchy1"/>
    <dgm:cxn modelId="{852A8E6E-FC37-45D0-A972-C7C23B826C3F}" type="presParOf" srcId="{E09E6D2A-647F-423C-AEBC-F51F24400440}" destId="{B19BB105-ACB3-4EA0-AA4E-A81B63A16DB3}" srcOrd="0" destOrd="0" presId="urn:microsoft.com/office/officeart/2005/8/layout/hierarchy1"/>
    <dgm:cxn modelId="{D7E6A882-DC7E-4296-AFF8-ADD727190020}" type="presParOf" srcId="{E09E6D2A-647F-423C-AEBC-F51F24400440}" destId="{F576F043-4570-4251-A220-C95A4814C47C}" srcOrd="1" destOrd="0" presId="urn:microsoft.com/office/officeart/2005/8/layout/hierarchy1"/>
    <dgm:cxn modelId="{59DA81FC-2B1D-42F9-A537-1B21FC48201C}" type="presParOf" srcId="{4CE6134D-6851-4CD6-959E-3F5C8FD2941C}" destId="{1C849A58-7F72-4298-99FB-ACC1718A3951}" srcOrd="1" destOrd="0" presId="urn:microsoft.com/office/officeart/2005/8/layout/hierarchy1"/>
    <dgm:cxn modelId="{64130690-F658-4D96-8B8A-DD85B9389EFF}" type="presParOf" srcId="{A458E98F-19D4-43F7-BDC9-F9C7B2B74382}" destId="{DA98B3E6-CD46-4246-909C-4F6268675B0B}" srcOrd="4" destOrd="0" presId="urn:microsoft.com/office/officeart/2005/8/layout/hierarchy1"/>
    <dgm:cxn modelId="{60750DBD-4C17-474B-8C9C-A171E31E1613}" type="presParOf" srcId="{A458E98F-19D4-43F7-BDC9-F9C7B2B74382}" destId="{81340AAC-B5A9-4521-ACA5-8CF82643161C}" srcOrd="5" destOrd="0" presId="urn:microsoft.com/office/officeart/2005/8/layout/hierarchy1"/>
    <dgm:cxn modelId="{B63F153F-0C08-42C9-ADD9-9CCAE2AA6E2D}" type="presParOf" srcId="{81340AAC-B5A9-4521-ACA5-8CF82643161C}" destId="{5B5D49A7-E991-4F29-83DF-F23980D3748F}" srcOrd="0" destOrd="0" presId="urn:microsoft.com/office/officeart/2005/8/layout/hierarchy1"/>
    <dgm:cxn modelId="{3FB40AF8-4DBA-4097-89F2-E4CE802F49E5}" type="presParOf" srcId="{5B5D49A7-E991-4F29-83DF-F23980D3748F}" destId="{38B9DF39-ABFF-431B-ACA2-18871C15AF5E}" srcOrd="0" destOrd="0" presId="urn:microsoft.com/office/officeart/2005/8/layout/hierarchy1"/>
    <dgm:cxn modelId="{66D6589D-0C12-45EC-94ED-00CFE63F3E5B}" type="presParOf" srcId="{5B5D49A7-E991-4F29-83DF-F23980D3748F}" destId="{18D94784-FF30-4294-BB9A-0560CC9B7196}" srcOrd="1" destOrd="0" presId="urn:microsoft.com/office/officeart/2005/8/layout/hierarchy1"/>
    <dgm:cxn modelId="{3127E0D8-639C-43B0-A97E-BD4C016C3A3B}" type="presParOf" srcId="{81340AAC-B5A9-4521-ACA5-8CF82643161C}" destId="{34B64676-BF33-4788-B255-59BF94BF7F20}" srcOrd="1" destOrd="0" presId="urn:microsoft.com/office/officeart/2005/8/layout/hierarchy1"/>
    <dgm:cxn modelId="{AE12B17C-1D66-4457-AAC6-483FE5D945E8}" type="presParOf" srcId="{A458E98F-19D4-43F7-BDC9-F9C7B2B74382}" destId="{7D3E0D6B-0CC1-40DA-ACDA-D3569BEDA75C}" srcOrd="6" destOrd="0" presId="urn:microsoft.com/office/officeart/2005/8/layout/hierarchy1"/>
    <dgm:cxn modelId="{82F57C4D-2EE4-4146-B26C-78ED276CDE3D}" type="presParOf" srcId="{A458E98F-19D4-43F7-BDC9-F9C7B2B74382}" destId="{3F4A4FFB-9E50-49D9-B986-51BADBE14181}" srcOrd="7" destOrd="0" presId="urn:microsoft.com/office/officeart/2005/8/layout/hierarchy1"/>
    <dgm:cxn modelId="{B4097261-49FF-42AC-BD20-C95269A5E4DB}" type="presParOf" srcId="{3F4A4FFB-9E50-49D9-B986-51BADBE14181}" destId="{D644046F-1AA5-4BAF-A861-8D3E70A33D6D}" srcOrd="0" destOrd="0" presId="urn:microsoft.com/office/officeart/2005/8/layout/hierarchy1"/>
    <dgm:cxn modelId="{D1B5E699-540B-464B-AA24-972AA321961D}" type="presParOf" srcId="{D644046F-1AA5-4BAF-A861-8D3E70A33D6D}" destId="{0B833A06-D61A-4704-ABBA-8C4C7C12AF99}" srcOrd="0" destOrd="0" presId="urn:microsoft.com/office/officeart/2005/8/layout/hierarchy1"/>
    <dgm:cxn modelId="{798999BE-443B-4244-868D-F610C51DB31C}" type="presParOf" srcId="{D644046F-1AA5-4BAF-A861-8D3E70A33D6D}" destId="{EB4AD3FD-A24F-413C-A4DB-EA8942A317D7}" srcOrd="1" destOrd="0" presId="urn:microsoft.com/office/officeart/2005/8/layout/hierarchy1"/>
    <dgm:cxn modelId="{C1122C01-A77C-44E7-A13E-FC25E388DB45}" type="presParOf" srcId="{3F4A4FFB-9E50-49D9-B986-51BADBE14181}" destId="{80C1FB16-FE6A-48DD-85A7-9E1046A75063}" srcOrd="1" destOrd="0" presId="urn:microsoft.com/office/officeart/2005/8/layout/hierarchy1"/>
    <dgm:cxn modelId="{D95192AB-7000-4A46-8DC8-6D696885DC6C}" type="presParOf" srcId="{A458E98F-19D4-43F7-BDC9-F9C7B2B74382}" destId="{4CF9E9D5-CF14-4CED-AB4C-B062119A9DEB}" srcOrd="8" destOrd="0" presId="urn:microsoft.com/office/officeart/2005/8/layout/hierarchy1"/>
    <dgm:cxn modelId="{B05BDD38-AEAA-4D21-8B1E-5E09991952DD}" type="presParOf" srcId="{A458E98F-19D4-43F7-BDC9-F9C7B2B74382}" destId="{54B7FBEA-6181-4F2B-A67D-AD07C23FCC99}" srcOrd="9" destOrd="0" presId="urn:microsoft.com/office/officeart/2005/8/layout/hierarchy1"/>
    <dgm:cxn modelId="{53967BC0-43CD-400B-938F-74CEE6BCFFDA}" type="presParOf" srcId="{54B7FBEA-6181-4F2B-A67D-AD07C23FCC99}" destId="{9AE71067-2FB0-4643-A3C3-985BACBDB8FD}" srcOrd="0" destOrd="0" presId="urn:microsoft.com/office/officeart/2005/8/layout/hierarchy1"/>
    <dgm:cxn modelId="{35E35AA9-1946-4113-AA3C-C04F20AB38BF}" type="presParOf" srcId="{9AE71067-2FB0-4643-A3C3-985BACBDB8FD}" destId="{CA9F7253-B8A1-4693-9A9A-2CCCA047338B}" srcOrd="0" destOrd="0" presId="urn:microsoft.com/office/officeart/2005/8/layout/hierarchy1"/>
    <dgm:cxn modelId="{05921E52-D86A-4F08-9ADC-30680ED42242}" type="presParOf" srcId="{9AE71067-2FB0-4643-A3C3-985BACBDB8FD}" destId="{E251003A-6C7C-4BB9-8FAE-1ADEE07716D6}" srcOrd="1" destOrd="0" presId="urn:microsoft.com/office/officeart/2005/8/layout/hierarchy1"/>
    <dgm:cxn modelId="{4D2513CB-79E7-4F35-AC33-15DB2E6A50DE}" type="presParOf" srcId="{54B7FBEA-6181-4F2B-A67D-AD07C23FCC99}" destId="{81F872C0-60A9-445A-944B-7E3F7680B245}" srcOrd="1" destOrd="0" presId="urn:microsoft.com/office/officeart/2005/8/layout/hierarchy1"/>
    <dgm:cxn modelId="{0F17490D-F215-4A7D-AD57-A9377388754E}" type="presParOf" srcId="{14DF13B6-B4C0-458F-9BFF-7EFF4EFF32E3}" destId="{15700F96-0702-49BB-AFE6-69C5C6DEC2C1}" srcOrd="2" destOrd="0" presId="urn:microsoft.com/office/officeart/2005/8/layout/hierarchy1"/>
    <dgm:cxn modelId="{B5CE5F79-FEE5-4232-B141-771B1B37907C}" type="presParOf" srcId="{14DF13B6-B4C0-458F-9BFF-7EFF4EFF32E3}" destId="{8C63F3E7-7EE8-498A-9B26-EC064828B7A0}" srcOrd="3" destOrd="0" presId="urn:microsoft.com/office/officeart/2005/8/layout/hierarchy1"/>
    <dgm:cxn modelId="{EBDEEB60-0914-4E04-BA5F-5939CABBC914}" type="presParOf" srcId="{8C63F3E7-7EE8-498A-9B26-EC064828B7A0}" destId="{FBE37F5A-5310-4C50-9CEC-4AE27A3CC216}" srcOrd="0" destOrd="0" presId="urn:microsoft.com/office/officeart/2005/8/layout/hierarchy1"/>
    <dgm:cxn modelId="{E299C309-8CAD-49BB-9A0A-C6ED82CAF0F2}" type="presParOf" srcId="{FBE37F5A-5310-4C50-9CEC-4AE27A3CC216}" destId="{AEB16961-B2C3-43F6-A5F4-058C3A42C96B}" srcOrd="0" destOrd="0" presId="urn:microsoft.com/office/officeart/2005/8/layout/hierarchy1"/>
    <dgm:cxn modelId="{CB83A795-FC55-487E-BF12-AF22125EE66E}" type="presParOf" srcId="{FBE37F5A-5310-4C50-9CEC-4AE27A3CC216}" destId="{3023E621-FD4B-460A-9FF1-E37F6DCEF6E6}" srcOrd="1" destOrd="0" presId="urn:microsoft.com/office/officeart/2005/8/layout/hierarchy1"/>
    <dgm:cxn modelId="{0EE7EA46-6844-41D8-A34A-48368BA96BFA}" type="presParOf" srcId="{8C63F3E7-7EE8-498A-9B26-EC064828B7A0}" destId="{D79A5647-1431-4EF5-852A-6734807969C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96813B-4145-418C-96C0-18B33C9E853D}"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418A7E50-1718-4926-BE1D-0A02166462A8}">
      <dgm:prSet phldrT="[Text]" custT="1"/>
      <dgm:spPr/>
      <dgm:t>
        <a:bodyPr/>
        <a:lstStyle/>
        <a:p>
          <a:r>
            <a:rPr lang="en-US" sz="2800" dirty="0" smtClean="0"/>
            <a:t>Emotions of Literary Response</a:t>
          </a:r>
          <a:endParaRPr lang="en-US" sz="2800" dirty="0"/>
        </a:p>
      </dgm:t>
    </dgm:pt>
    <dgm:pt modelId="{8C021E93-6569-4835-B8AE-AFB3CDCD0D2B}" type="parTrans" cxnId="{3639FA96-964B-458F-A346-15CA6EE9E36A}">
      <dgm:prSet/>
      <dgm:spPr/>
      <dgm:t>
        <a:bodyPr/>
        <a:lstStyle/>
        <a:p>
          <a:endParaRPr lang="en-US"/>
        </a:p>
      </dgm:t>
    </dgm:pt>
    <dgm:pt modelId="{C8B6C35A-9DB5-4E40-99E2-5875FEF0A9FE}" type="sibTrans" cxnId="{3639FA96-964B-458F-A346-15CA6EE9E36A}">
      <dgm:prSet/>
      <dgm:spPr/>
      <dgm:t>
        <a:bodyPr/>
        <a:lstStyle/>
        <a:p>
          <a:endParaRPr lang="en-US"/>
        </a:p>
      </dgm:t>
    </dgm:pt>
    <dgm:pt modelId="{32302BD5-E558-4D55-9C5B-C3DC1A3CD0BC}">
      <dgm:prSet phldrT="[Text]"/>
      <dgm:spPr/>
      <dgm:t>
        <a:bodyPr/>
        <a:lstStyle/>
        <a:p>
          <a:r>
            <a:rPr lang="en-US" dirty="0" smtClean="0"/>
            <a:t>Evaluative Feelings</a:t>
          </a:r>
          <a:endParaRPr lang="en-US" dirty="0"/>
        </a:p>
      </dgm:t>
    </dgm:pt>
    <dgm:pt modelId="{BD61D499-3F65-47A8-9B0A-42AB1D5B1383}" type="parTrans" cxnId="{FB71F2F8-073F-4B7E-A655-C5F13E69BE6A}">
      <dgm:prSet/>
      <dgm:spPr/>
      <dgm:t>
        <a:bodyPr/>
        <a:lstStyle/>
        <a:p>
          <a:endParaRPr lang="en-US"/>
        </a:p>
      </dgm:t>
    </dgm:pt>
    <dgm:pt modelId="{A65FB247-87B4-4F93-A724-9259868F6294}" type="sibTrans" cxnId="{FB71F2F8-073F-4B7E-A655-C5F13E69BE6A}">
      <dgm:prSet/>
      <dgm:spPr/>
      <dgm:t>
        <a:bodyPr/>
        <a:lstStyle/>
        <a:p>
          <a:endParaRPr lang="en-US"/>
        </a:p>
      </dgm:t>
    </dgm:pt>
    <dgm:pt modelId="{B3BE2AC7-4351-4E44-AD71-65DBCA11B5AE}">
      <dgm:prSet phldrT="[Text]"/>
      <dgm:spPr/>
      <dgm:t>
        <a:bodyPr/>
        <a:lstStyle/>
        <a:p>
          <a:r>
            <a:rPr lang="en-US" dirty="0" smtClean="0"/>
            <a:t>Narrative Feelings</a:t>
          </a:r>
          <a:endParaRPr lang="en-US" dirty="0"/>
        </a:p>
      </dgm:t>
    </dgm:pt>
    <dgm:pt modelId="{45093378-3895-4FC2-8EE9-1C952CE4DB98}" type="parTrans" cxnId="{F5B9F96A-B72C-43DD-A73D-9BD580C6EDA6}">
      <dgm:prSet/>
      <dgm:spPr/>
      <dgm:t>
        <a:bodyPr/>
        <a:lstStyle/>
        <a:p>
          <a:endParaRPr lang="en-US"/>
        </a:p>
      </dgm:t>
    </dgm:pt>
    <dgm:pt modelId="{38F60D5C-1FF4-4246-8D26-E84A05B6DDA7}" type="sibTrans" cxnId="{F5B9F96A-B72C-43DD-A73D-9BD580C6EDA6}">
      <dgm:prSet/>
      <dgm:spPr/>
      <dgm:t>
        <a:bodyPr/>
        <a:lstStyle/>
        <a:p>
          <a:endParaRPr lang="en-US"/>
        </a:p>
      </dgm:t>
    </dgm:pt>
    <dgm:pt modelId="{8930734A-A622-458A-A854-5C09A003F7CC}">
      <dgm:prSet phldrT="[Text]"/>
      <dgm:spPr/>
      <dgm:t>
        <a:bodyPr/>
        <a:lstStyle/>
        <a:p>
          <a:r>
            <a:rPr lang="en-US" dirty="0" smtClean="0"/>
            <a:t>Aesthetic Feelings</a:t>
          </a:r>
          <a:endParaRPr lang="en-US" dirty="0"/>
        </a:p>
      </dgm:t>
    </dgm:pt>
    <dgm:pt modelId="{9F7FFE0C-7847-48F6-9BEA-B8B2967ACC58}" type="parTrans" cxnId="{F74AA893-2FA6-42A4-A98D-E2E5FC640667}">
      <dgm:prSet/>
      <dgm:spPr/>
      <dgm:t>
        <a:bodyPr/>
        <a:lstStyle/>
        <a:p>
          <a:endParaRPr lang="en-US"/>
        </a:p>
      </dgm:t>
    </dgm:pt>
    <dgm:pt modelId="{AC15D285-DF94-48A3-9358-AD457B34FB07}" type="sibTrans" cxnId="{F74AA893-2FA6-42A4-A98D-E2E5FC640667}">
      <dgm:prSet/>
      <dgm:spPr/>
      <dgm:t>
        <a:bodyPr/>
        <a:lstStyle/>
        <a:p>
          <a:endParaRPr lang="en-US"/>
        </a:p>
      </dgm:t>
    </dgm:pt>
    <dgm:pt modelId="{E71340A0-F2F3-4011-BADB-4C9685EB361E}">
      <dgm:prSet phldrT="[Text]"/>
      <dgm:spPr/>
      <dgm:t>
        <a:bodyPr/>
        <a:lstStyle/>
        <a:p>
          <a:r>
            <a:rPr lang="en-US" dirty="0" smtClean="0"/>
            <a:t>concerned with the overall enjoyment, pleasure, or satisfaction of reading the text</a:t>
          </a:r>
          <a:endParaRPr lang="en-US" dirty="0"/>
        </a:p>
      </dgm:t>
    </dgm:pt>
    <dgm:pt modelId="{11CFE041-6440-4219-868B-41B007640B3A}" type="parTrans" cxnId="{D09DEBAC-B89B-40C1-86DF-04B3DA42CCE3}">
      <dgm:prSet/>
      <dgm:spPr/>
      <dgm:t>
        <a:bodyPr/>
        <a:lstStyle/>
        <a:p>
          <a:endParaRPr lang="en-US"/>
        </a:p>
      </dgm:t>
    </dgm:pt>
    <dgm:pt modelId="{3116E6C6-385D-41F3-9CBB-89376FC3CB9E}" type="sibTrans" cxnId="{D09DEBAC-B89B-40C1-86DF-04B3DA42CCE3}">
      <dgm:prSet/>
      <dgm:spPr/>
      <dgm:t>
        <a:bodyPr/>
        <a:lstStyle/>
        <a:p>
          <a:endParaRPr lang="en-US"/>
        </a:p>
      </dgm:t>
    </dgm:pt>
    <dgm:pt modelId="{7A6D7AA1-9DFE-4F2B-9E91-6C0F7F64AF6C}">
      <dgm:prSet phldrT="[Text]"/>
      <dgm:spPr/>
      <dgm:t>
        <a:bodyPr/>
        <a:lstStyle/>
        <a:p>
          <a:r>
            <a:rPr lang="en-US" dirty="0" smtClean="0"/>
            <a:t>evoked by events or characters in the fictional world of the text</a:t>
          </a:r>
          <a:endParaRPr lang="en-US" dirty="0"/>
        </a:p>
      </dgm:t>
    </dgm:pt>
    <dgm:pt modelId="{CE212A96-4867-4E8B-BF3B-3734932DD3CD}" type="parTrans" cxnId="{AE81608C-04E7-4F87-8780-D7345E8F8C3D}">
      <dgm:prSet/>
      <dgm:spPr/>
      <dgm:t>
        <a:bodyPr/>
        <a:lstStyle/>
        <a:p>
          <a:endParaRPr lang="en-US"/>
        </a:p>
      </dgm:t>
    </dgm:pt>
    <dgm:pt modelId="{A0EA21DD-17A3-41F3-A2A3-5C50C4640C6B}" type="sibTrans" cxnId="{AE81608C-04E7-4F87-8780-D7345E8F8C3D}">
      <dgm:prSet/>
      <dgm:spPr/>
      <dgm:t>
        <a:bodyPr/>
        <a:lstStyle/>
        <a:p>
          <a:endParaRPr lang="en-US"/>
        </a:p>
      </dgm:t>
    </dgm:pt>
    <dgm:pt modelId="{650DEEA8-693C-4410-B38C-15626BA72738}">
      <dgm:prSet phldrT="[Text]"/>
      <dgm:spPr/>
      <dgm:t>
        <a:bodyPr/>
        <a:lstStyle/>
        <a:p>
          <a:r>
            <a:rPr lang="en-US" dirty="0" smtClean="0"/>
            <a:t>prompted by the formal (generic, narrative, or stylistic) components of a text</a:t>
          </a:r>
          <a:endParaRPr lang="en-US" dirty="0"/>
        </a:p>
      </dgm:t>
    </dgm:pt>
    <dgm:pt modelId="{7DDD3FBB-1DAB-4444-AD1B-0ACE204158FD}" type="parTrans" cxnId="{5B180CF0-46E1-4B09-BE09-BA5212367350}">
      <dgm:prSet/>
      <dgm:spPr/>
      <dgm:t>
        <a:bodyPr/>
        <a:lstStyle/>
        <a:p>
          <a:endParaRPr lang="en-US"/>
        </a:p>
      </dgm:t>
    </dgm:pt>
    <dgm:pt modelId="{D24E8290-2DDD-4830-9234-4A9B8051A30A}" type="sibTrans" cxnId="{5B180CF0-46E1-4B09-BE09-BA5212367350}">
      <dgm:prSet/>
      <dgm:spPr/>
      <dgm:t>
        <a:bodyPr/>
        <a:lstStyle/>
        <a:p>
          <a:endParaRPr lang="en-US"/>
        </a:p>
      </dgm:t>
    </dgm:pt>
    <dgm:pt modelId="{B3BCA0F6-7E5C-45DF-B9E5-149A3BDE9594}">
      <dgm:prSet phldrT="[Text]"/>
      <dgm:spPr/>
      <dgm:t>
        <a:bodyPr/>
        <a:lstStyle/>
        <a:p>
          <a:r>
            <a:rPr lang="en-US" dirty="0" smtClean="0"/>
            <a:t>Self-modifying Feelings</a:t>
          </a:r>
          <a:endParaRPr lang="en-US" dirty="0"/>
        </a:p>
      </dgm:t>
    </dgm:pt>
    <dgm:pt modelId="{61A2B4AB-E269-4227-AF36-48AD83B5126B}" type="parTrans" cxnId="{34D8E6A9-1984-4709-8DAD-8D63C637D8BD}">
      <dgm:prSet/>
      <dgm:spPr/>
      <dgm:t>
        <a:bodyPr/>
        <a:lstStyle/>
        <a:p>
          <a:endParaRPr lang="en-US"/>
        </a:p>
      </dgm:t>
    </dgm:pt>
    <dgm:pt modelId="{15A7AF50-29E3-49F4-A1AB-C36174C5856B}" type="sibTrans" cxnId="{34D8E6A9-1984-4709-8DAD-8D63C637D8BD}">
      <dgm:prSet/>
      <dgm:spPr/>
      <dgm:t>
        <a:bodyPr/>
        <a:lstStyle/>
        <a:p>
          <a:endParaRPr lang="en-US"/>
        </a:p>
      </dgm:t>
    </dgm:pt>
    <dgm:pt modelId="{EB3E15C0-55A5-462E-9A55-3747F57FFC00}">
      <dgm:prSet phldrT="[Text]"/>
      <dgm:spPr/>
      <dgm:t>
        <a:bodyPr/>
        <a:lstStyle/>
        <a:p>
          <a:r>
            <a:rPr lang="en-US" dirty="0" smtClean="0"/>
            <a:t>restructure the reader's understanding of the textual narrative and, simultaneously, the readers sense of self</a:t>
          </a:r>
          <a:endParaRPr lang="en-US" dirty="0"/>
        </a:p>
      </dgm:t>
    </dgm:pt>
    <dgm:pt modelId="{2E6A610B-A62D-43EB-AC95-437D72C56250}" type="parTrans" cxnId="{E6692DA9-2DDA-4890-B679-FE9848B37BF5}">
      <dgm:prSet/>
      <dgm:spPr/>
      <dgm:t>
        <a:bodyPr/>
        <a:lstStyle/>
        <a:p>
          <a:endParaRPr lang="en-US"/>
        </a:p>
      </dgm:t>
    </dgm:pt>
    <dgm:pt modelId="{39888F80-21DE-40D6-A3AF-3FD82A05E942}" type="sibTrans" cxnId="{E6692DA9-2DDA-4890-B679-FE9848B37BF5}">
      <dgm:prSet/>
      <dgm:spPr/>
      <dgm:t>
        <a:bodyPr/>
        <a:lstStyle/>
        <a:p>
          <a:endParaRPr lang="en-US"/>
        </a:p>
      </dgm:t>
    </dgm:pt>
    <dgm:pt modelId="{8796402C-D2B8-4FC7-8FE5-CA67CE923ACD}" type="pres">
      <dgm:prSet presAssocID="{7496813B-4145-418C-96C0-18B33C9E853D}" presName="diagram" presStyleCnt="0">
        <dgm:presLayoutVars>
          <dgm:chMax val="1"/>
          <dgm:dir/>
          <dgm:animLvl val="ctr"/>
          <dgm:resizeHandles val="exact"/>
        </dgm:presLayoutVars>
      </dgm:prSet>
      <dgm:spPr/>
      <dgm:t>
        <a:bodyPr/>
        <a:lstStyle/>
        <a:p>
          <a:endParaRPr lang="en-US"/>
        </a:p>
      </dgm:t>
    </dgm:pt>
    <dgm:pt modelId="{68416644-6E58-4B82-97A9-042EEB0F4CD3}" type="pres">
      <dgm:prSet presAssocID="{7496813B-4145-418C-96C0-18B33C9E853D}" presName="matrix" presStyleCnt="0"/>
      <dgm:spPr/>
    </dgm:pt>
    <dgm:pt modelId="{AD4CBAF7-14B0-4190-ACB3-FBE551D868A0}" type="pres">
      <dgm:prSet presAssocID="{7496813B-4145-418C-96C0-18B33C9E853D}" presName="tile1" presStyleLbl="node1" presStyleIdx="0" presStyleCnt="4"/>
      <dgm:spPr/>
      <dgm:t>
        <a:bodyPr/>
        <a:lstStyle/>
        <a:p>
          <a:endParaRPr lang="en-US"/>
        </a:p>
      </dgm:t>
    </dgm:pt>
    <dgm:pt modelId="{73A7A97E-5CF6-4A8D-BF8D-66D5FF31AF14}" type="pres">
      <dgm:prSet presAssocID="{7496813B-4145-418C-96C0-18B33C9E853D}" presName="tile1text" presStyleLbl="node1" presStyleIdx="0" presStyleCnt="4">
        <dgm:presLayoutVars>
          <dgm:chMax val="0"/>
          <dgm:chPref val="0"/>
          <dgm:bulletEnabled val="1"/>
        </dgm:presLayoutVars>
      </dgm:prSet>
      <dgm:spPr/>
      <dgm:t>
        <a:bodyPr/>
        <a:lstStyle/>
        <a:p>
          <a:endParaRPr lang="en-US"/>
        </a:p>
      </dgm:t>
    </dgm:pt>
    <dgm:pt modelId="{A5FE0E86-8719-4BEE-B21C-F3FCD5ECE58F}" type="pres">
      <dgm:prSet presAssocID="{7496813B-4145-418C-96C0-18B33C9E853D}" presName="tile2" presStyleLbl="node1" presStyleIdx="1" presStyleCnt="4"/>
      <dgm:spPr/>
      <dgm:t>
        <a:bodyPr/>
        <a:lstStyle/>
        <a:p>
          <a:endParaRPr lang="en-US"/>
        </a:p>
      </dgm:t>
    </dgm:pt>
    <dgm:pt modelId="{C06925A0-556E-47EF-92CD-18597E453A62}" type="pres">
      <dgm:prSet presAssocID="{7496813B-4145-418C-96C0-18B33C9E853D}" presName="tile2text" presStyleLbl="node1" presStyleIdx="1" presStyleCnt="4">
        <dgm:presLayoutVars>
          <dgm:chMax val="0"/>
          <dgm:chPref val="0"/>
          <dgm:bulletEnabled val="1"/>
        </dgm:presLayoutVars>
      </dgm:prSet>
      <dgm:spPr/>
      <dgm:t>
        <a:bodyPr/>
        <a:lstStyle/>
        <a:p>
          <a:endParaRPr lang="en-US"/>
        </a:p>
      </dgm:t>
    </dgm:pt>
    <dgm:pt modelId="{4419112E-0D02-434A-881B-362DF83C8CB9}" type="pres">
      <dgm:prSet presAssocID="{7496813B-4145-418C-96C0-18B33C9E853D}" presName="tile3" presStyleLbl="node1" presStyleIdx="2" presStyleCnt="4"/>
      <dgm:spPr/>
      <dgm:t>
        <a:bodyPr/>
        <a:lstStyle/>
        <a:p>
          <a:endParaRPr lang="en-US"/>
        </a:p>
      </dgm:t>
    </dgm:pt>
    <dgm:pt modelId="{232575C3-3B2B-4B34-971F-36DD805FC2B6}" type="pres">
      <dgm:prSet presAssocID="{7496813B-4145-418C-96C0-18B33C9E853D}" presName="tile3text" presStyleLbl="node1" presStyleIdx="2" presStyleCnt="4">
        <dgm:presLayoutVars>
          <dgm:chMax val="0"/>
          <dgm:chPref val="0"/>
          <dgm:bulletEnabled val="1"/>
        </dgm:presLayoutVars>
      </dgm:prSet>
      <dgm:spPr/>
      <dgm:t>
        <a:bodyPr/>
        <a:lstStyle/>
        <a:p>
          <a:endParaRPr lang="en-US"/>
        </a:p>
      </dgm:t>
    </dgm:pt>
    <dgm:pt modelId="{AD5D835E-6338-4314-AB33-8BDCCA6FE1D8}" type="pres">
      <dgm:prSet presAssocID="{7496813B-4145-418C-96C0-18B33C9E853D}" presName="tile4" presStyleLbl="node1" presStyleIdx="3" presStyleCnt="4"/>
      <dgm:spPr/>
      <dgm:t>
        <a:bodyPr/>
        <a:lstStyle/>
        <a:p>
          <a:endParaRPr lang="en-US"/>
        </a:p>
      </dgm:t>
    </dgm:pt>
    <dgm:pt modelId="{2FED8E2E-546C-4DE2-BBAE-AA066BEA2BF8}" type="pres">
      <dgm:prSet presAssocID="{7496813B-4145-418C-96C0-18B33C9E853D}" presName="tile4text" presStyleLbl="node1" presStyleIdx="3" presStyleCnt="4">
        <dgm:presLayoutVars>
          <dgm:chMax val="0"/>
          <dgm:chPref val="0"/>
          <dgm:bulletEnabled val="1"/>
        </dgm:presLayoutVars>
      </dgm:prSet>
      <dgm:spPr/>
      <dgm:t>
        <a:bodyPr/>
        <a:lstStyle/>
        <a:p>
          <a:endParaRPr lang="en-US"/>
        </a:p>
      </dgm:t>
    </dgm:pt>
    <dgm:pt modelId="{67E0F7C1-B044-43DD-B16E-5D26A2E2D2D1}" type="pres">
      <dgm:prSet presAssocID="{7496813B-4145-418C-96C0-18B33C9E853D}" presName="centerTile" presStyleLbl="fgShp" presStyleIdx="0" presStyleCnt="1" custScaleX="203397">
        <dgm:presLayoutVars>
          <dgm:chMax val="0"/>
          <dgm:chPref val="0"/>
        </dgm:presLayoutVars>
      </dgm:prSet>
      <dgm:spPr/>
      <dgm:t>
        <a:bodyPr/>
        <a:lstStyle/>
        <a:p>
          <a:endParaRPr lang="en-US"/>
        </a:p>
      </dgm:t>
    </dgm:pt>
  </dgm:ptLst>
  <dgm:cxnLst>
    <dgm:cxn modelId="{5B180CF0-46E1-4B09-BE09-BA5212367350}" srcId="{8930734A-A622-458A-A854-5C09A003F7CC}" destId="{650DEEA8-693C-4410-B38C-15626BA72738}" srcOrd="0" destOrd="0" parTransId="{7DDD3FBB-1DAB-4444-AD1B-0ACE204158FD}" sibTransId="{D24E8290-2DDD-4830-9234-4A9B8051A30A}"/>
    <dgm:cxn modelId="{3639FA96-964B-458F-A346-15CA6EE9E36A}" srcId="{7496813B-4145-418C-96C0-18B33C9E853D}" destId="{418A7E50-1718-4926-BE1D-0A02166462A8}" srcOrd="0" destOrd="0" parTransId="{8C021E93-6569-4835-B8AE-AFB3CDCD0D2B}" sibTransId="{C8B6C35A-9DB5-4E40-99E2-5875FEF0A9FE}"/>
    <dgm:cxn modelId="{4C6474F9-BD75-4349-9978-5F52276E086A}" type="presOf" srcId="{EB3E15C0-55A5-462E-9A55-3747F57FFC00}" destId="{2FED8E2E-546C-4DE2-BBAE-AA066BEA2BF8}" srcOrd="1" destOrd="1" presId="urn:microsoft.com/office/officeart/2005/8/layout/matrix1"/>
    <dgm:cxn modelId="{AE339E0B-1CB8-498C-B3C0-EA5BFA9FE13C}" type="presOf" srcId="{E71340A0-F2F3-4011-BADB-4C9685EB361E}" destId="{73A7A97E-5CF6-4A8D-BF8D-66D5FF31AF14}" srcOrd="1" destOrd="1" presId="urn:microsoft.com/office/officeart/2005/8/layout/matrix1"/>
    <dgm:cxn modelId="{A95BF53E-B65A-4612-9CA6-AB6453AEEC81}" type="presOf" srcId="{650DEEA8-693C-4410-B38C-15626BA72738}" destId="{232575C3-3B2B-4B34-971F-36DD805FC2B6}" srcOrd="1" destOrd="1" presId="urn:microsoft.com/office/officeart/2005/8/layout/matrix1"/>
    <dgm:cxn modelId="{F5B9F96A-B72C-43DD-A73D-9BD580C6EDA6}" srcId="{418A7E50-1718-4926-BE1D-0A02166462A8}" destId="{B3BE2AC7-4351-4E44-AD71-65DBCA11B5AE}" srcOrd="1" destOrd="0" parTransId="{45093378-3895-4FC2-8EE9-1C952CE4DB98}" sibTransId="{38F60D5C-1FF4-4246-8D26-E84A05B6DDA7}"/>
    <dgm:cxn modelId="{34D8E6A9-1984-4709-8DAD-8D63C637D8BD}" srcId="{418A7E50-1718-4926-BE1D-0A02166462A8}" destId="{B3BCA0F6-7E5C-45DF-B9E5-149A3BDE9594}" srcOrd="3" destOrd="0" parTransId="{61A2B4AB-E269-4227-AF36-48AD83B5126B}" sibTransId="{15A7AF50-29E3-49F4-A1AB-C36174C5856B}"/>
    <dgm:cxn modelId="{D09DEBAC-B89B-40C1-86DF-04B3DA42CCE3}" srcId="{32302BD5-E558-4D55-9C5B-C3DC1A3CD0BC}" destId="{E71340A0-F2F3-4011-BADB-4C9685EB361E}" srcOrd="0" destOrd="0" parTransId="{11CFE041-6440-4219-868B-41B007640B3A}" sibTransId="{3116E6C6-385D-41F3-9CBB-89376FC3CB9E}"/>
    <dgm:cxn modelId="{F722A43D-0432-4B97-96B8-26C1A017EA4B}" type="presOf" srcId="{E71340A0-F2F3-4011-BADB-4C9685EB361E}" destId="{AD4CBAF7-14B0-4190-ACB3-FBE551D868A0}" srcOrd="0" destOrd="1" presId="urn:microsoft.com/office/officeart/2005/8/layout/matrix1"/>
    <dgm:cxn modelId="{AE53CA21-FE05-4F10-AE69-BE982D7392E2}" type="presOf" srcId="{418A7E50-1718-4926-BE1D-0A02166462A8}" destId="{67E0F7C1-B044-43DD-B16E-5D26A2E2D2D1}" srcOrd="0" destOrd="0" presId="urn:microsoft.com/office/officeart/2005/8/layout/matrix1"/>
    <dgm:cxn modelId="{40F03427-6032-4C15-BA0E-73E301FB43CE}" type="presOf" srcId="{32302BD5-E558-4D55-9C5B-C3DC1A3CD0BC}" destId="{73A7A97E-5CF6-4A8D-BF8D-66D5FF31AF14}" srcOrd="1" destOrd="0" presId="urn:microsoft.com/office/officeart/2005/8/layout/matrix1"/>
    <dgm:cxn modelId="{705A6D9B-71FB-45EF-BC2D-BAFF59AA927D}" type="presOf" srcId="{7A6D7AA1-9DFE-4F2B-9E91-6C0F7F64AF6C}" destId="{A5FE0E86-8719-4BEE-B21C-F3FCD5ECE58F}" srcOrd="0" destOrd="1" presId="urn:microsoft.com/office/officeart/2005/8/layout/matrix1"/>
    <dgm:cxn modelId="{414D9CC2-4DDB-4C83-8406-FDA7B53F6E95}" type="presOf" srcId="{8930734A-A622-458A-A854-5C09A003F7CC}" destId="{4419112E-0D02-434A-881B-362DF83C8CB9}" srcOrd="0" destOrd="0" presId="urn:microsoft.com/office/officeart/2005/8/layout/matrix1"/>
    <dgm:cxn modelId="{EC4CA3D0-C182-475E-9751-876C291A420B}" type="presOf" srcId="{32302BD5-E558-4D55-9C5B-C3DC1A3CD0BC}" destId="{AD4CBAF7-14B0-4190-ACB3-FBE551D868A0}" srcOrd="0" destOrd="0" presId="urn:microsoft.com/office/officeart/2005/8/layout/matrix1"/>
    <dgm:cxn modelId="{AE81608C-04E7-4F87-8780-D7345E8F8C3D}" srcId="{B3BE2AC7-4351-4E44-AD71-65DBCA11B5AE}" destId="{7A6D7AA1-9DFE-4F2B-9E91-6C0F7F64AF6C}" srcOrd="0" destOrd="0" parTransId="{CE212A96-4867-4E8B-BF3B-3734932DD3CD}" sibTransId="{A0EA21DD-17A3-41F3-A2A3-5C50C4640C6B}"/>
    <dgm:cxn modelId="{F74AA893-2FA6-42A4-A98D-E2E5FC640667}" srcId="{418A7E50-1718-4926-BE1D-0A02166462A8}" destId="{8930734A-A622-458A-A854-5C09A003F7CC}" srcOrd="2" destOrd="0" parTransId="{9F7FFE0C-7847-48F6-9BEA-B8B2967ACC58}" sibTransId="{AC15D285-DF94-48A3-9358-AD457B34FB07}"/>
    <dgm:cxn modelId="{D7FDAF65-00FD-4313-B4B8-E67C0BB57369}" type="presOf" srcId="{B3BCA0F6-7E5C-45DF-B9E5-149A3BDE9594}" destId="{2FED8E2E-546C-4DE2-BBAE-AA066BEA2BF8}" srcOrd="1" destOrd="0" presId="urn:microsoft.com/office/officeart/2005/8/layout/matrix1"/>
    <dgm:cxn modelId="{73537DFE-8357-4B1C-9390-8024274BDE87}" type="presOf" srcId="{B3BE2AC7-4351-4E44-AD71-65DBCA11B5AE}" destId="{C06925A0-556E-47EF-92CD-18597E453A62}" srcOrd="1" destOrd="0" presId="urn:microsoft.com/office/officeart/2005/8/layout/matrix1"/>
    <dgm:cxn modelId="{77C7C656-13A9-4835-84E7-4C29DDDD88D4}" type="presOf" srcId="{8930734A-A622-458A-A854-5C09A003F7CC}" destId="{232575C3-3B2B-4B34-971F-36DD805FC2B6}" srcOrd="1" destOrd="0" presId="urn:microsoft.com/office/officeart/2005/8/layout/matrix1"/>
    <dgm:cxn modelId="{85D61C0A-4BE4-4B8F-BE12-B6EE203B23E8}" type="presOf" srcId="{7A6D7AA1-9DFE-4F2B-9E91-6C0F7F64AF6C}" destId="{C06925A0-556E-47EF-92CD-18597E453A62}" srcOrd="1" destOrd="1" presId="urn:microsoft.com/office/officeart/2005/8/layout/matrix1"/>
    <dgm:cxn modelId="{CDE4E357-F805-4AD7-8EA9-1CF84C00EBB8}" type="presOf" srcId="{650DEEA8-693C-4410-B38C-15626BA72738}" destId="{4419112E-0D02-434A-881B-362DF83C8CB9}" srcOrd="0" destOrd="1" presId="urn:microsoft.com/office/officeart/2005/8/layout/matrix1"/>
    <dgm:cxn modelId="{4A0C1598-35DE-4150-AD27-25E11239661D}" type="presOf" srcId="{EB3E15C0-55A5-462E-9A55-3747F57FFC00}" destId="{AD5D835E-6338-4314-AB33-8BDCCA6FE1D8}" srcOrd="0" destOrd="1" presId="urn:microsoft.com/office/officeart/2005/8/layout/matrix1"/>
    <dgm:cxn modelId="{A0A000AA-F8FD-450B-B02C-132DBABB3752}" type="presOf" srcId="{B3BCA0F6-7E5C-45DF-B9E5-149A3BDE9594}" destId="{AD5D835E-6338-4314-AB33-8BDCCA6FE1D8}" srcOrd="0" destOrd="0" presId="urn:microsoft.com/office/officeart/2005/8/layout/matrix1"/>
    <dgm:cxn modelId="{F7D8EA9F-C394-4C66-8FFD-240E793B53D1}" type="presOf" srcId="{7496813B-4145-418C-96C0-18B33C9E853D}" destId="{8796402C-D2B8-4FC7-8FE5-CA67CE923ACD}" srcOrd="0" destOrd="0" presId="urn:microsoft.com/office/officeart/2005/8/layout/matrix1"/>
    <dgm:cxn modelId="{FB71F2F8-073F-4B7E-A655-C5F13E69BE6A}" srcId="{418A7E50-1718-4926-BE1D-0A02166462A8}" destId="{32302BD5-E558-4D55-9C5B-C3DC1A3CD0BC}" srcOrd="0" destOrd="0" parTransId="{BD61D499-3F65-47A8-9B0A-42AB1D5B1383}" sibTransId="{A65FB247-87B4-4F93-A724-9259868F6294}"/>
    <dgm:cxn modelId="{DD31A6C6-435B-4BF5-B604-6E659FB4F039}" type="presOf" srcId="{B3BE2AC7-4351-4E44-AD71-65DBCA11B5AE}" destId="{A5FE0E86-8719-4BEE-B21C-F3FCD5ECE58F}" srcOrd="0" destOrd="0" presId="urn:microsoft.com/office/officeart/2005/8/layout/matrix1"/>
    <dgm:cxn modelId="{E6692DA9-2DDA-4890-B679-FE9848B37BF5}" srcId="{B3BCA0F6-7E5C-45DF-B9E5-149A3BDE9594}" destId="{EB3E15C0-55A5-462E-9A55-3747F57FFC00}" srcOrd="0" destOrd="0" parTransId="{2E6A610B-A62D-43EB-AC95-437D72C56250}" sibTransId="{39888F80-21DE-40D6-A3AF-3FD82A05E942}"/>
    <dgm:cxn modelId="{45B61600-EC4A-4AF6-946B-106A10CD550D}" type="presParOf" srcId="{8796402C-D2B8-4FC7-8FE5-CA67CE923ACD}" destId="{68416644-6E58-4B82-97A9-042EEB0F4CD3}" srcOrd="0" destOrd="0" presId="urn:microsoft.com/office/officeart/2005/8/layout/matrix1"/>
    <dgm:cxn modelId="{6627165A-90CC-4385-B717-10CA1DDD10BA}" type="presParOf" srcId="{68416644-6E58-4B82-97A9-042EEB0F4CD3}" destId="{AD4CBAF7-14B0-4190-ACB3-FBE551D868A0}" srcOrd="0" destOrd="0" presId="urn:microsoft.com/office/officeart/2005/8/layout/matrix1"/>
    <dgm:cxn modelId="{8FAF64A5-7C11-48FB-A8E9-9CEB2BECF072}" type="presParOf" srcId="{68416644-6E58-4B82-97A9-042EEB0F4CD3}" destId="{73A7A97E-5CF6-4A8D-BF8D-66D5FF31AF14}" srcOrd="1" destOrd="0" presId="urn:microsoft.com/office/officeart/2005/8/layout/matrix1"/>
    <dgm:cxn modelId="{361C7836-FAC4-4488-96C0-4CB2BFA5EA0A}" type="presParOf" srcId="{68416644-6E58-4B82-97A9-042EEB0F4CD3}" destId="{A5FE0E86-8719-4BEE-B21C-F3FCD5ECE58F}" srcOrd="2" destOrd="0" presId="urn:microsoft.com/office/officeart/2005/8/layout/matrix1"/>
    <dgm:cxn modelId="{A11E1491-9221-46D7-8793-A27D09768CF0}" type="presParOf" srcId="{68416644-6E58-4B82-97A9-042EEB0F4CD3}" destId="{C06925A0-556E-47EF-92CD-18597E453A62}" srcOrd="3" destOrd="0" presId="urn:microsoft.com/office/officeart/2005/8/layout/matrix1"/>
    <dgm:cxn modelId="{4B003C6A-D456-47D4-B4ED-B943614EA67B}" type="presParOf" srcId="{68416644-6E58-4B82-97A9-042EEB0F4CD3}" destId="{4419112E-0D02-434A-881B-362DF83C8CB9}" srcOrd="4" destOrd="0" presId="urn:microsoft.com/office/officeart/2005/8/layout/matrix1"/>
    <dgm:cxn modelId="{A8F43873-614C-4903-AE87-7DED7716FB95}" type="presParOf" srcId="{68416644-6E58-4B82-97A9-042EEB0F4CD3}" destId="{232575C3-3B2B-4B34-971F-36DD805FC2B6}" srcOrd="5" destOrd="0" presId="urn:microsoft.com/office/officeart/2005/8/layout/matrix1"/>
    <dgm:cxn modelId="{DA21D7C4-7F59-4E74-9C1F-2FB6C9097C45}" type="presParOf" srcId="{68416644-6E58-4B82-97A9-042EEB0F4CD3}" destId="{AD5D835E-6338-4314-AB33-8BDCCA6FE1D8}" srcOrd="6" destOrd="0" presId="urn:microsoft.com/office/officeart/2005/8/layout/matrix1"/>
    <dgm:cxn modelId="{AA41F13B-CD1D-4AC7-9F0F-29E7D7AAA56A}" type="presParOf" srcId="{68416644-6E58-4B82-97A9-042EEB0F4CD3}" destId="{2FED8E2E-546C-4DE2-BBAE-AA066BEA2BF8}" srcOrd="7" destOrd="0" presId="urn:microsoft.com/office/officeart/2005/8/layout/matrix1"/>
    <dgm:cxn modelId="{A8644A54-F761-4826-ABB7-B77C2DBCF6EB}" type="presParOf" srcId="{8796402C-D2B8-4FC7-8FE5-CA67CE923ACD}" destId="{67E0F7C1-B044-43DD-B16E-5D26A2E2D2D1}"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9DC236-A9ED-4B8B-8762-5171310CB8F9}" type="doc">
      <dgm:prSet loTypeId="urn:microsoft.com/office/officeart/2005/8/layout/venn1" loCatId="relationship" qsTypeId="urn:microsoft.com/office/officeart/2005/8/quickstyle/simple1" qsCatId="simple" csTypeId="urn:microsoft.com/office/officeart/2005/8/colors/accent1_2" csCatId="accent1" phldr="1"/>
      <dgm:spPr/>
    </dgm:pt>
    <dgm:pt modelId="{4A922994-4D1A-4382-AA77-E35BBDDE521B}">
      <dgm:prSet phldrT="[Text]"/>
      <dgm:spPr/>
      <dgm:t>
        <a:bodyPr/>
        <a:lstStyle/>
        <a:p>
          <a:r>
            <a:rPr lang="en-US" dirty="0" smtClean="0"/>
            <a:t>EEG</a:t>
          </a:r>
          <a:endParaRPr lang="en-US" dirty="0"/>
        </a:p>
      </dgm:t>
    </dgm:pt>
    <dgm:pt modelId="{0D30712B-9374-4B76-94B1-0F0C6F13541D}" type="parTrans" cxnId="{C0CBF432-D949-4278-8220-29B4963E5F27}">
      <dgm:prSet/>
      <dgm:spPr/>
      <dgm:t>
        <a:bodyPr/>
        <a:lstStyle/>
        <a:p>
          <a:endParaRPr lang="en-US"/>
        </a:p>
      </dgm:t>
    </dgm:pt>
    <dgm:pt modelId="{EEBEFA70-FB1A-47A4-A1BC-DAFE594E675D}" type="sibTrans" cxnId="{C0CBF432-D949-4278-8220-29B4963E5F27}">
      <dgm:prSet/>
      <dgm:spPr/>
      <dgm:t>
        <a:bodyPr/>
        <a:lstStyle/>
        <a:p>
          <a:endParaRPr lang="en-US"/>
        </a:p>
      </dgm:t>
    </dgm:pt>
    <dgm:pt modelId="{8B368DEF-DF2C-4920-808A-0840E622ABBD}">
      <dgm:prSet phldrT="[Text]"/>
      <dgm:spPr/>
      <dgm:t>
        <a:bodyPr/>
        <a:lstStyle/>
        <a:p>
          <a:r>
            <a:rPr lang="en-US" dirty="0" smtClean="0"/>
            <a:t>Affect</a:t>
          </a:r>
          <a:endParaRPr lang="en-US" dirty="0"/>
        </a:p>
      </dgm:t>
    </dgm:pt>
    <dgm:pt modelId="{7491986A-C7EC-4BDF-B0C4-3438339F31E0}" type="parTrans" cxnId="{417E8E08-CDE9-4A0E-A5A8-A37989FF16AE}">
      <dgm:prSet/>
      <dgm:spPr/>
      <dgm:t>
        <a:bodyPr/>
        <a:lstStyle/>
        <a:p>
          <a:endParaRPr lang="en-US"/>
        </a:p>
      </dgm:t>
    </dgm:pt>
    <dgm:pt modelId="{7B37A81E-3353-4499-878F-F266FDBCEB87}" type="sibTrans" cxnId="{417E8E08-CDE9-4A0E-A5A8-A37989FF16AE}">
      <dgm:prSet/>
      <dgm:spPr/>
      <dgm:t>
        <a:bodyPr/>
        <a:lstStyle/>
        <a:p>
          <a:endParaRPr lang="en-US"/>
        </a:p>
      </dgm:t>
    </dgm:pt>
    <dgm:pt modelId="{D4167DF8-B9A3-4DB9-A453-093AA7DDA0FC}">
      <dgm:prSet phldrT="[Text]"/>
      <dgm:spPr/>
      <dgm:t>
        <a:bodyPr/>
        <a:lstStyle/>
        <a:p>
          <a:r>
            <a:rPr lang="en-US" dirty="0" smtClean="0"/>
            <a:t>Fiction</a:t>
          </a:r>
          <a:endParaRPr lang="en-US" dirty="0"/>
        </a:p>
      </dgm:t>
    </dgm:pt>
    <dgm:pt modelId="{5D75AAD5-F51F-42D0-B468-C56827B38365}" type="parTrans" cxnId="{E129178C-2495-400C-937E-D20286214379}">
      <dgm:prSet/>
      <dgm:spPr/>
      <dgm:t>
        <a:bodyPr/>
        <a:lstStyle/>
        <a:p>
          <a:endParaRPr lang="en-US"/>
        </a:p>
      </dgm:t>
    </dgm:pt>
    <dgm:pt modelId="{D52153AE-575F-4816-A939-DDB450A3874D}" type="sibTrans" cxnId="{E129178C-2495-400C-937E-D20286214379}">
      <dgm:prSet/>
      <dgm:spPr/>
      <dgm:t>
        <a:bodyPr/>
        <a:lstStyle/>
        <a:p>
          <a:endParaRPr lang="en-US"/>
        </a:p>
      </dgm:t>
    </dgm:pt>
    <dgm:pt modelId="{98BD7423-DB8E-424F-9C3E-802077E13AEF}" type="pres">
      <dgm:prSet presAssocID="{C39DC236-A9ED-4B8B-8762-5171310CB8F9}" presName="compositeShape" presStyleCnt="0">
        <dgm:presLayoutVars>
          <dgm:chMax val="7"/>
          <dgm:dir/>
          <dgm:resizeHandles val="exact"/>
        </dgm:presLayoutVars>
      </dgm:prSet>
      <dgm:spPr/>
    </dgm:pt>
    <dgm:pt modelId="{EE543B9D-3DD9-41BC-BD56-2980F9D65187}" type="pres">
      <dgm:prSet presAssocID="{4A922994-4D1A-4382-AA77-E35BBDDE521B}" presName="circ1" presStyleLbl="vennNode1" presStyleIdx="0" presStyleCnt="3"/>
      <dgm:spPr/>
      <dgm:t>
        <a:bodyPr/>
        <a:lstStyle/>
        <a:p>
          <a:endParaRPr lang="en-US"/>
        </a:p>
      </dgm:t>
    </dgm:pt>
    <dgm:pt modelId="{1239D2BB-70EF-4B77-9DB0-1D94D4AEB69B}" type="pres">
      <dgm:prSet presAssocID="{4A922994-4D1A-4382-AA77-E35BBDDE521B}" presName="circ1Tx" presStyleLbl="revTx" presStyleIdx="0" presStyleCnt="0">
        <dgm:presLayoutVars>
          <dgm:chMax val="0"/>
          <dgm:chPref val="0"/>
          <dgm:bulletEnabled val="1"/>
        </dgm:presLayoutVars>
      </dgm:prSet>
      <dgm:spPr/>
      <dgm:t>
        <a:bodyPr/>
        <a:lstStyle/>
        <a:p>
          <a:endParaRPr lang="en-US"/>
        </a:p>
      </dgm:t>
    </dgm:pt>
    <dgm:pt modelId="{B4A97A5F-76C8-489D-803B-3D74081EC3D0}" type="pres">
      <dgm:prSet presAssocID="{8B368DEF-DF2C-4920-808A-0840E622ABBD}" presName="circ2" presStyleLbl="vennNode1" presStyleIdx="1" presStyleCnt="3"/>
      <dgm:spPr/>
      <dgm:t>
        <a:bodyPr/>
        <a:lstStyle/>
        <a:p>
          <a:endParaRPr lang="en-US"/>
        </a:p>
      </dgm:t>
    </dgm:pt>
    <dgm:pt modelId="{6FD44BB7-9C00-4C43-A1FB-5621B8CC04A4}" type="pres">
      <dgm:prSet presAssocID="{8B368DEF-DF2C-4920-808A-0840E622ABBD}" presName="circ2Tx" presStyleLbl="revTx" presStyleIdx="0" presStyleCnt="0">
        <dgm:presLayoutVars>
          <dgm:chMax val="0"/>
          <dgm:chPref val="0"/>
          <dgm:bulletEnabled val="1"/>
        </dgm:presLayoutVars>
      </dgm:prSet>
      <dgm:spPr/>
      <dgm:t>
        <a:bodyPr/>
        <a:lstStyle/>
        <a:p>
          <a:endParaRPr lang="en-US"/>
        </a:p>
      </dgm:t>
    </dgm:pt>
    <dgm:pt modelId="{642286D0-C93D-4C70-9F63-825CA84E4F36}" type="pres">
      <dgm:prSet presAssocID="{D4167DF8-B9A3-4DB9-A453-093AA7DDA0FC}" presName="circ3" presStyleLbl="vennNode1" presStyleIdx="2" presStyleCnt="3"/>
      <dgm:spPr/>
      <dgm:t>
        <a:bodyPr/>
        <a:lstStyle/>
        <a:p>
          <a:endParaRPr lang="en-US"/>
        </a:p>
      </dgm:t>
    </dgm:pt>
    <dgm:pt modelId="{D81993AF-4126-4AD9-B6F4-7E218C7EB633}" type="pres">
      <dgm:prSet presAssocID="{D4167DF8-B9A3-4DB9-A453-093AA7DDA0FC}" presName="circ3Tx" presStyleLbl="revTx" presStyleIdx="0" presStyleCnt="0">
        <dgm:presLayoutVars>
          <dgm:chMax val="0"/>
          <dgm:chPref val="0"/>
          <dgm:bulletEnabled val="1"/>
        </dgm:presLayoutVars>
      </dgm:prSet>
      <dgm:spPr/>
      <dgm:t>
        <a:bodyPr/>
        <a:lstStyle/>
        <a:p>
          <a:endParaRPr lang="en-US"/>
        </a:p>
      </dgm:t>
    </dgm:pt>
  </dgm:ptLst>
  <dgm:cxnLst>
    <dgm:cxn modelId="{7930AEB4-9B1E-45A9-B6BA-DF1498D56390}" type="presOf" srcId="{D4167DF8-B9A3-4DB9-A453-093AA7DDA0FC}" destId="{642286D0-C93D-4C70-9F63-825CA84E4F36}" srcOrd="0" destOrd="0" presId="urn:microsoft.com/office/officeart/2005/8/layout/venn1"/>
    <dgm:cxn modelId="{E129178C-2495-400C-937E-D20286214379}" srcId="{C39DC236-A9ED-4B8B-8762-5171310CB8F9}" destId="{D4167DF8-B9A3-4DB9-A453-093AA7DDA0FC}" srcOrd="2" destOrd="0" parTransId="{5D75AAD5-F51F-42D0-B468-C56827B38365}" sibTransId="{D52153AE-575F-4816-A939-DDB450A3874D}"/>
    <dgm:cxn modelId="{417E8E08-CDE9-4A0E-A5A8-A37989FF16AE}" srcId="{C39DC236-A9ED-4B8B-8762-5171310CB8F9}" destId="{8B368DEF-DF2C-4920-808A-0840E622ABBD}" srcOrd="1" destOrd="0" parTransId="{7491986A-C7EC-4BDF-B0C4-3438339F31E0}" sibTransId="{7B37A81E-3353-4499-878F-F266FDBCEB87}"/>
    <dgm:cxn modelId="{4CB3FB11-04EB-46EA-80D1-87E0BAAD27B7}" type="presOf" srcId="{4A922994-4D1A-4382-AA77-E35BBDDE521B}" destId="{1239D2BB-70EF-4B77-9DB0-1D94D4AEB69B}" srcOrd="1" destOrd="0" presId="urn:microsoft.com/office/officeart/2005/8/layout/venn1"/>
    <dgm:cxn modelId="{CFC2F818-FC34-4A34-A096-1CED871DE7E3}" type="presOf" srcId="{C39DC236-A9ED-4B8B-8762-5171310CB8F9}" destId="{98BD7423-DB8E-424F-9C3E-802077E13AEF}" srcOrd="0" destOrd="0" presId="urn:microsoft.com/office/officeart/2005/8/layout/venn1"/>
    <dgm:cxn modelId="{9FD957B2-72A2-41E0-9A91-3D8EA3ED3C49}" type="presOf" srcId="{8B368DEF-DF2C-4920-808A-0840E622ABBD}" destId="{6FD44BB7-9C00-4C43-A1FB-5621B8CC04A4}" srcOrd="1" destOrd="0" presId="urn:microsoft.com/office/officeart/2005/8/layout/venn1"/>
    <dgm:cxn modelId="{065126DC-8B03-4B7B-8177-51BDA60F8165}" type="presOf" srcId="{D4167DF8-B9A3-4DB9-A453-093AA7DDA0FC}" destId="{D81993AF-4126-4AD9-B6F4-7E218C7EB633}" srcOrd="1" destOrd="0" presId="urn:microsoft.com/office/officeart/2005/8/layout/venn1"/>
    <dgm:cxn modelId="{308D3E43-0A9C-4F6C-9B9F-732026987C56}" type="presOf" srcId="{4A922994-4D1A-4382-AA77-E35BBDDE521B}" destId="{EE543B9D-3DD9-41BC-BD56-2980F9D65187}" srcOrd="0" destOrd="0" presId="urn:microsoft.com/office/officeart/2005/8/layout/venn1"/>
    <dgm:cxn modelId="{B588F187-ECD1-4B0E-B16B-6B99077A91FD}" type="presOf" srcId="{8B368DEF-DF2C-4920-808A-0840E622ABBD}" destId="{B4A97A5F-76C8-489D-803B-3D74081EC3D0}" srcOrd="0" destOrd="0" presId="urn:microsoft.com/office/officeart/2005/8/layout/venn1"/>
    <dgm:cxn modelId="{C0CBF432-D949-4278-8220-29B4963E5F27}" srcId="{C39DC236-A9ED-4B8B-8762-5171310CB8F9}" destId="{4A922994-4D1A-4382-AA77-E35BBDDE521B}" srcOrd="0" destOrd="0" parTransId="{0D30712B-9374-4B76-94B1-0F0C6F13541D}" sibTransId="{EEBEFA70-FB1A-47A4-A1BC-DAFE594E675D}"/>
    <dgm:cxn modelId="{979BBB77-C747-41F5-B43E-2D9E29F7849E}" type="presParOf" srcId="{98BD7423-DB8E-424F-9C3E-802077E13AEF}" destId="{EE543B9D-3DD9-41BC-BD56-2980F9D65187}" srcOrd="0" destOrd="0" presId="urn:microsoft.com/office/officeart/2005/8/layout/venn1"/>
    <dgm:cxn modelId="{CA614DEE-D8E5-42AA-BEB8-8168FE58EA07}" type="presParOf" srcId="{98BD7423-DB8E-424F-9C3E-802077E13AEF}" destId="{1239D2BB-70EF-4B77-9DB0-1D94D4AEB69B}" srcOrd="1" destOrd="0" presId="urn:microsoft.com/office/officeart/2005/8/layout/venn1"/>
    <dgm:cxn modelId="{4CFB63CE-02D3-435B-A0A2-B1B0F434EDB5}" type="presParOf" srcId="{98BD7423-DB8E-424F-9C3E-802077E13AEF}" destId="{B4A97A5F-76C8-489D-803B-3D74081EC3D0}" srcOrd="2" destOrd="0" presId="urn:microsoft.com/office/officeart/2005/8/layout/venn1"/>
    <dgm:cxn modelId="{493063E9-4D1F-4C7B-A861-595560DD3BC0}" type="presParOf" srcId="{98BD7423-DB8E-424F-9C3E-802077E13AEF}" destId="{6FD44BB7-9C00-4C43-A1FB-5621B8CC04A4}" srcOrd="3" destOrd="0" presId="urn:microsoft.com/office/officeart/2005/8/layout/venn1"/>
    <dgm:cxn modelId="{C1B139C6-9E81-483E-BF74-E82A73C5A125}" type="presParOf" srcId="{98BD7423-DB8E-424F-9C3E-802077E13AEF}" destId="{642286D0-C93D-4C70-9F63-825CA84E4F36}" srcOrd="4" destOrd="0" presId="urn:microsoft.com/office/officeart/2005/8/layout/venn1"/>
    <dgm:cxn modelId="{1BF63841-743F-4085-AB99-DDA657992850}" type="presParOf" srcId="{98BD7423-DB8E-424F-9C3E-802077E13AEF}" destId="{D81993AF-4126-4AD9-B6F4-7E218C7EB633}"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1C2097-8C37-476F-A277-DAF4F53957AB}"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26AD3DFC-F148-4563-BBBD-2F0D83ADA898}">
      <dgm:prSet phldrT="[Text]"/>
      <dgm:spPr/>
      <dgm:t>
        <a:bodyPr/>
        <a:lstStyle/>
        <a:p>
          <a:r>
            <a:rPr lang="en-PH" b="1" dirty="0">
              <a:solidFill>
                <a:schemeClr val="bg1"/>
              </a:solidFill>
            </a:rPr>
            <a:t>Affective Computing</a:t>
          </a:r>
          <a:endParaRPr lang="en-US" b="1" dirty="0">
            <a:solidFill>
              <a:schemeClr val="bg1"/>
            </a:solidFill>
          </a:endParaRPr>
        </a:p>
      </dgm:t>
    </dgm:pt>
    <dgm:pt modelId="{C1AA2BAA-CF35-4CC6-86E8-A271D7040922}" type="parTrans" cxnId="{C504C06C-CC42-416E-8244-6970B82AFBF1}">
      <dgm:prSet/>
      <dgm:spPr/>
      <dgm:t>
        <a:bodyPr/>
        <a:lstStyle/>
        <a:p>
          <a:endParaRPr lang="en-US"/>
        </a:p>
      </dgm:t>
    </dgm:pt>
    <dgm:pt modelId="{CBA95BE6-0466-4FB7-BACB-28001D35A4A3}" type="sibTrans" cxnId="{C504C06C-CC42-416E-8244-6970B82AFBF1}">
      <dgm:prSet/>
      <dgm:spPr/>
      <dgm:t>
        <a:bodyPr/>
        <a:lstStyle/>
        <a:p>
          <a:endParaRPr lang="en-US"/>
        </a:p>
      </dgm:t>
    </dgm:pt>
    <dgm:pt modelId="{904B51A1-FD0A-4DCD-9018-CB20064007F9}">
      <dgm:prSet phldrT="[Text]" custT="1"/>
      <dgm:spPr/>
      <dgm:t>
        <a:bodyPr/>
        <a:lstStyle/>
        <a:p>
          <a:r>
            <a:rPr lang="en-PH" sz="1600" b="1" dirty="0">
              <a:solidFill>
                <a:schemeClr val="bg1"/>
              </a:solidFill>
            </a:rPr>
            <a:t>Wearable computing</a:t>
          </a:r>
          <a:endParaRPr lang="en-US" sz="1600" b="1" dirty="0">
            <a:solidFill>
              <a:schemeClr val="bg1"/>
            </a:solidFill>
          </a:endParaRPr>
        </a:p>
      </dgm:t>
    </dgm:pt>
    <dgm:pt modelId="{57DB1D3E-39C3-48D4-B327-D451FCD37CCA}" type="parTrans" cxnId="{F1BF208F-E9AE-40C1-8B51-94B4257CECFF}">
      <dgm:prSet/>
      <dgm:spPr/>
      <dgm:t>
        <a:bodyPr/>
        <a:lstStyle/>
        <a:p>
          <a:endParaRPr lang="en-US"/>
        </a:p>
      </dgm:t>
    </dgm:pt>
    <dgm:pt modelId="{B9505965-1B94-4C0F-B2F5-48B3F28311B4}" type="sibTrans" cxnId="{F1BF208F-E9AE-40C1-8B51-94B4257CECFF}">
      <dgm:prSet/>
      <dgm:spPr/>
      <dgm:t>
        <a:bodyPr/>
        <a:lstStyle/>
        <a:p>
          <a:endParaRPr lang="en-US"/>
        </a:p>
      </dgm:t>
    </dgm:pt>
    <dgm:pt modelId="{91EE91F3-142E-4612-986A-332E15A7A354}">
      <dgm:prSet phldrT="[Text]" custT="1"/>
      <dgm:spPr/>
      <dgm:t>
        <a:bodyPr/>
        <a:lstStyle/>
        <a:p>
          <a:r>
            <a:rPr lang="en-PH" sz="1600" b="1" dirty="0">
              <a:solidFill>
                <a:schemeClr val="bg1"/>
              </a:solidFill>
            </a:rPr>
            <a:t>Computer Vision</a:t>
          </a:r>
          <a:endParaRPr lang="en-US" sz="1600" b="1" dirty="0">
            <a:solidFill>
              <a:schemeClr val="bg1"/>
            </a:solidFill>
          </a:endParaRPr>
        </a:p>
      </dgm:t>
    </dgm:pt>
    <dgm:pt modelId="{9F307276-D870-46C7-89B0-564A86D4797A}" type="parTrans" cxnId="{7F98B9C1-5854-4909-B9E7-DE6518778E31}">
      <dgm:prSet/>
      <dgm:spPr/>
      <dgm:t>
        <a:bodyPr/>
        <a:lstStyle/>
        <a:p>
          <a:endParaRPr lang="en-US"/>
        </a:p>
      </dgm:t>
    </dgm:pt>
    <dgm:pt modelId="{6110CC84-BF0C-4DF9-B63E-0F8EF14F4CBE}" type="sibTrans" cxnId="{7F98B9C1-5854-4909-B9E7-DE6518778E31}">
      <dgm:prSet/>
      <dgm:spPr/>
      <dgm:t>
        <a:bodyPr/>
        <a:lstStyle/>
        <a:p>
          <a:endParaRPr lang="en-US"/>
        </a:p>
      </dgm:t>
    </dgm:pt>
    <dgm:pt modelId="{83C9BE06-71FF-4025-B517-0DB5D1C3DB88}">
      <dgm:prSet phldrT="[Text]" custT="1"/>
      <dgm:spPr/>
      <dgm:t>
        <a:bodyPr/>
        <a:lstStyle/>
        <a:p>
          <a:r>
            <a:rPr lang="en-PH" sz="1600" b="1" dirty="0">
              <a:solidFill>
                <a:schemeClr val="bg1"/>
              </a:solidFill>
            </a:rPr>
            <a:t>Pattern Recognition</a:t>
          </a:r>
          <a:endParaRPr lang="en-US" sz="1600" b="1" dirty="0">
            <a:solidFill>
              <a:schemeClr val="bg1"/>
            </a:solidFill>
          </a:endParaRPr>
        </a:p>
      </dgm:t>
    </dgm:pt>
    <dgm:pt modelId="{233E212E-4115-43AF-A64B-0C46013F2A42}" type="parTrans" cxnId="{835B3346-700B-4D32-B03B-9E6433FAE094}">
      <dgm:prSet/>
      <dgm:spPr/>
      <dgm:t>
        <a:bodyPr/>
        <a:lstStyle/>
        <a:p>
          <a:endParaRPr lang="en-US"/>
        </a:p>
      </dgm:t>
    </dgm:pt>
    <dgm:pt modelId="{A8701544-FFE1-4AF4-8222-A6D7ADA571E8}" type="sibTrans" cxnId="{835B3346-700B-4D32-B03B-9E6433FAE094}">
      <dgm:prSet/>
      <dgm:spPr/>
      <dgm:t>
        <a:bodyPr/>
        <a:lstStyle/>
        <a:p>
          <a:endParaRPr lang="en-US"/>
        </a:p>
      </dgm:t>
    </dgm:pt>
    <dgm:pt modelId="{3536C29F-8053-4680-B4CC-170A5F204502}">
      <dgm:prSet phldrT="[Text]" custT="1"/>
      <dgm:spPr/>
      <dgm:t>
        <a:bodyPr/>
        <a:lstStyle/>
        <a:p>
          <a:r>
            <a:rPr lang="en-PH" sz="1600" b="1" dirty="0">
              <a:solidFill>
                <a:schemeClr val="bg1"/>
              </a:solidFill>
            </a:rPr>
            <a:t>Machine Learning</a:t>
          </a:r>
          <a:endParaRPr lang="en-US" sz="1600" b="1" dirty="0">
            <a:solidFill>
              <a:schemeClr val="bg1"/>
            </a:solidFill>
          </a:endParaRPr>
        </a:p>
      </dgm:t>
    </dgm:pt>
    <dgm:pt modelId="{8778F11E-9BAB-4BC2-AA95-001C21E23D57}" type="parTrans" cxnId="{03ED8A3F-6B1D-4984-9DBA-35F49EB7050F}">
      <dgm:prSet/>
      <dgm:spPr/>
      <dgm:t>
        <a:bodyPr/>
        <a:lstStyle/>
        <a:p>
          <a:endParaRPr lang="en-US"/>
        </a:p>
      </dgm:t>
    </dgm:pt>
    <dgm:pt modelId="{E9CB7111-6005-4A3C-9991-AD64E720CFEC}" type="sibTrans" cxnId="{03ED8A3F-6B1D-4984-9DBA-35F49EB7050F}">
      <dgm:prSet/>
      <dgm:spPr/>
      <dgm:t>
        <a:bodyPr/>
        <a:lstStyle/>
        <a:p>
          <a:endParaRPr lang="en-US"/>
        </a:p>
      </dgm:t>
    </dgm:pt>
    <dgm:pt modelId="{FB8E6BEB-2422-4080-8D8D-CBBF02B6DE17}">
      <dgm:prSet phldrT="[Text]" custT="1"/>
      <dgm:spPr/>
      <dgm:t>
        <a:bodyPr/>
        <a:lstStyle/>
        <a:p>
          <a:r>
            <a:rPr lang="en-PH" sz="1600" b="1" dirty="0">
              <a:solidFill>
                <a:schemeClr val="bg1"/>
              </a:solidFill>
            </a:rPr>
            <a:t>Digital Signal Processing</a:t>
          </a:r>
        </a:p>
      </dgm:t>
    </dgm:pt>
    <dgm:pt modelId="{C39F1EEC-08BD-489B-B50B-F21706FCB8BA}" type="parTrans" cxnId="{234E5F4A-0CC6-44C2-894D-13EE08660323}">
      <dgm:prSet/>
      <dgm:spPr/>
      <dgm:t>
        <a:bodyPr/>
        <a:lstStyle/>
        <a:p>
          <a:endParaRPr lang="en-US"/>
        </a:p>
      </dgm:t>
    </dgm:pt>
    <dgm:pt modelId="{CD392B6E-B058-4154-8C1E-5541E7FE7626}" type="sibTrans" cxnId="{234E5F4A-0CC6-44C2-894D-13EE08660323}">
      <dgm:prSet/>
      <dgm:spPr/>
      <dgm:t>
        <a:bodyPr/>
        <a:lstStyle/>
        <a:p>
          <a:endParaRPr lang="en-US"/>
        </a:p>
      </dgm:t>
    </dgm:pt>
    <dgm:pt modelId="{83ED10C3-E436-44D0-9B6A-E71FFF363C43}">
      <dgm:prSet phldrT="[Text]" custT="1"/>
      <dgm:spPr/>
      <dgm:t>
        <a:bodyPr/>
        <a:lstStyle/>
        <a:p>
          <a:r>
            <a:rPr lang="en-PH" sz="1600" b="1" dirty="0">
              <a:solidFill>
                <a:schemeClr val="bg1"/>
              </a:solidFill>
            </a:rPr>
            <a:t>Human-Computer Interaction</a:t>
          </a:r>
          <a:endParaRPr lang="en-US" sz="1600" b="1" dirty="0">
            <a:solidFill>
              <a:schemeClr val="bg1"/>
            </a:solidFill>
          </a:endParaRPr>
        </a:p>
      </dgm:t>
    </dgm:pt>
    <dgm:pt modelId="{67DC2336-AA6A-4D66-89C0-E9C7BE075B66}" type="parTrans" cxnId="{B7C29EF3-B623-49F5-940B-97C24C42919B}">
      <dgm:prSet/>
      <dgm:spPr/>
      <dgm:t>
        <a:bodyPr/>
        <a:lstStyle/>
        <a:p>
          <a:endParaRPr lang="en-US"/>
        </a:p>
      </dgm:t>
    </dgm:pt>
    <dgm:pt modelId="{75844511-4FCB-42CF-B818-15A2749BC60F}" type="sibTrans" cxnId="{B7C29EF3-B623-49F5-940B-97C24C42919B}">
      <dgm:prSet/>
      <dgm:spPr/>
      <dgm:t>
        <a:bodyPr/>
        <a:lstStyle/>
        <a:p>
          <a:endParaRPr lang="en-US"/>
        </a:p>
      </dgm:t>
    </dgm:pt>
    <dgm:pt modelId="{A5C930CA-CCAA-43A5-A0CE-A256EB84D5A8}" type="pres">
      <dgm:prSet presAssocID="{6F1C2097-8C37-476F-A277-DAF4F53957AB}" presName="Name0" presStyleCnt="0">
        <dgm:presLayoutVars>
          <dgm:chMax val="1"/>
          <dgm:dir/>
          <dgm:animLvl val="ctr"/>
          <dgm:resizeHandles val="exact"/>
        </dgm:presLayoutVars>
      </dgm:prSet>
      <dgm:spPr/>
      <dgm:t>
        <a:bodyPr/>
        <a:lstStyle/>
        <a:p>
          <a:endParaRPr lang="en-US"/>
        </a:p>
      </dgm:t>
    </dgm:pt>
    <dgm:pt modelId="{01B38630-C4DE-4439-9F8C-8CDD61CC262A}" type="pres">
      <dgm:prSet presAssocID="{26AD3DFC-F148-4563-BBBD-2F0D83ADA898}" presName="centerShape" presStyleLbl="node0" presStyleIdx="0" presStyleCnt="1"/>
      <dgm:spPr/>
      <dgm:t>
        <a:bodyPr/>
        <a:lstStyle/>
        <a:p>
          <a:endParaRPr lang="en-US"/>
        </a:p>
      </dgm:t>
    </dgm:pt>
    <dgm:pt modelId="{92E93CCA-89E1-46D3-8B16-10EAD5F86C0B}" type="pres">
      <dgm:prSet presAssocID="{904B51A1-FD0A-4DCD-9018-CB20064007F9}" presName="node" presStyleLbl="node1" presStyleIdx="0" presStyleCnt="6" custScaleX="180431">
        <dgm:presLayoutVars>
          <dgm:bulletEnabled val="1"/>
        </dgm:presLayoutVars>
      </dgm:prSet>
      <dgm:spPr/>
      <dgm:t>
        <a:bodyPr/>
        <a:lstStyle/>
        <a:p>
          <a:endParaRPr lang="en-US"/>
        </a:p>
      </dgm:t>
    </dgm:pt>
    <dgm:pt modelId="{937B1861-AEB7-4401-A662-B482EFF9FC18}" type="pres">
      <dgm:prSet presAssocID="{904B51A1-FD0A-4DCD-9018-CB20064007F9}" presName="dummy" presStyleCnt="0"/>
      <dgm:spPr/>
    </dgm:pt>
    <dgm:pt modelId="{B35D8750-0FA5-4342-9B9A-8EBEF9AD5430}" type="pres">
      <dgm:prSet presAssocID="{B9505965-1B94-4C0F-B2F5-48B3F28311B4}" presName="sibTrans" presStyleLbl="sibTrans2D1" presStyleIdx="0" presStyleCnt="6"/>
      <dgm:spPr/>
      <dgm:t>
        <a:bodyPr/>
        <a:lstStyle/>
        <a:p>
          <a:endParaRPr lang="en-US"/>
        </a:p>
      </dgm:t>
    </dgm:pt>
    <dgm:pt modelId="{8C476F50-3626-4159-AB8E-C97E67696ECA}" type="pres">
      <dgm:prSet presAssocID="{FB8E6BEB-2422-4080-8D8D-CBBF02B6DE17}" presName="node" presStyleLbl="node1" presStyleIdx="1" presStyleCnt="6" custScaleX="180431" custRadScaleRad="130453" custRadScaleInc="37313">
        <dgm:presLayoutVars>
          <dgm:bulletEnabled val="1"/>
        </dgm:presLayoutVars>
      </dgm:prSet>
      <dgm:spPr/>
      <dgm:t>
        <a:bodyPr/>
        <a:lstStyle/>
        <a:p>
          <a:endParaRPr lang="en-US"/>
        </a:p>
      </dgm:t>
    </dgm:pt>
    <dgm:pt modelId="{EE3E3420-FEEE-4AA9-9FF3-DA6A1DB2C7D0}" type="pres">
      <dgm:prSet presAssocID="{FB8E6BEB-2422-4080-8D8D-CBBF02B6DE17}" presName="dummy" presStyleCnt="0"/>
      <dgm:spPr/>
    </dgm:pt>
    <dgm:pt modelId="{ED0996ED-6965-4A7B-8C77-DCF36F3D20D7}" type="pres">
      <dgm:prSet presAssocID="{CD392B6E-B058-4154-8C1E-5541E7FE7626}" presName="sibTrans" presStyleLbl="sibTrans2D1" presStyleIdx="1" presStyleCnt="6"/>
      <dgm:spPr/>
      <dgm:t>
        <a:bodyPr/>
        <a:lstStyle/>
        <a:p>
          <a:endParaRPr lang="en-US"/>
        </a:p>
      </dgm:t>
    </dgm:pt>
    <dgm:pt modelId="{5F3E20A4-7A0A-41CA-8319-94E9DA1AC02B}" type="pres">
      <dgm:prSet presAssocID="{91EE91F3-142E-4612-986A-332E15A7A354}" presName="node" presStyleLbl="node1" presStyleIdx="2" presStyleCnt="6" custScaleX="180431" custRadScaleRad="130453" custRadScaleInc="-37313">
        <dgm:presLayoutVars>
          <dgm:bulletEnabled val="1"/>
        </dgm:presLayoutVars>
      </dgm:prSet>
      <dgm:spPr/>
      <dgm:t>
        <a:bodyPr/>
        <a:lstStyle/>
        <a:p>
          <a:endParaRPr lang="en-US"/>
        </a:p>
      </dgm:t>
    </dgm:pt>
    <dgm:pt modelId="{B3B645AF-4FCF-4FA2-AB3F-F520CDF8C067}" type="pres">
      <dgm:prSet presAssocID="{91EE91F3-142E-4612-986A-332E15A7A354}" presName="dummy" presStyleCnt="0"/>
      <dgm:spPr/>
    </dgm:pt>
    <dgm:pt modelId="{2A22BA89-D939-42B9-B192-CB528AF14BED}" type="pres">
      <dgm:prSet presAssocID="{6110CC84-BF0C-4DF9-B63E-0F8EF14F4CBE}" presName="sibTrans" presStyleLbl="sibTrans2D1" presStyleIdx="2" presStyleCnt="6"/>
      <dgm:spPr/>
      <dgm:t>
        <a:bodyPr/>
        <a:lstStyle/>
        <a:p>
          <a:endParaRPr lang="en-US"/>
        </a:p>
      </dgm:t>
    </dgm:pt>
    <dgm:pt modelId="{1BEE8C60-1411-4A9A-B7B0-6642B9007332}" type="pres">
      <dgm:prSet presAssocID="{83C9BE06-71FF-4025-B517-0DB5D1C3DB88}" presName="node" presStyleLbl="node1" presStyleIdx="3" presStyleCnt="6" custScaleX="180431">
        <dgm:presLayoutVars>
          <dgm:bulletEnabled val="1"/>
        </dgm:presLayoutVars>
      </dgm:prSet>
      <dgm:spPr/>
      <dgm:t>
        <a:bodyPr/>
        <a:lstStyle/>
        <a:p>
          <a:endParaRPr lang="en-US"/>
        </a:p>
      </dgm:t>
    </dgm:pt>
    <dgm:pt modelId="{20C474B6-D98C-491A-BEEC-1FC4A821700C}" type="pres">
      <dgm:prSet presAssocID="{83C9BE06-71FF-4025-B517-0DB5D1C3DB88}" presName="dummy" presStyleCnt="0"/>
      <dgm:spPr/>
    </dgm:pt>
    <dgm:pt modelId="{23627E80-C7D5-4EBA-9155-D5F262B6021B}" type="pres">
      <dgm:prSet presAssocID="{A8701544-FFE1-4AF4-8222-A6D7ADA571E8}" presName="sibTrans" presStyleLbl="sibTrans2D1" presStyleIdx="3" presStyleCnt="6"/>
      <dgm:spPr/>
      <dgm:t>
        <a:bodyPr/>
        <a:lstStyle/>
        <a:p>
          <a:endParaRPr lang="en-US"/>
        </a:p>
      </dgm:t>
    </dgm:pt>
    <dgm:pt modelId="{509ED884-14C3-4A9E-ADF4-BA566FA651C7}" type="pres">
      <dgm:prSet presAssocID="{3536C29F-8053-4680-B4CC-170A5F204502}" presName="node" presStyleLbl="node1" presStyleIdx="4" presStyleCnt="6" custScaleX="180431" custRadScaleRad="131665" custRadScaleInc="38408">
        <dgm:presLayoutVars>
          <dgm:bulletEnabled val="1"/>
        </dgm:presLayoutVars>
      </dgm:prSet>
      <dgm:spPr/>
      <dgm:t>
        <a:bodyPr/>
        <a:lstStyle/>
        <a:p>
          <a:endParaRPr lang="en-US"/>
        </a:p>
      </dgm:t>
    </dgm:pt>
    <dgm:pt modelId="{E7429058-1F77-4A3B-A204-AAA292F2F79D}" type="pres">
      <dgm:prSet presAssocID="{3536C29F-8053-4680-B4CC-170A5F204502}" presName="dummy" presStyleCnt="0"/>
      <dgm:spPr/>
    </dgm:pt>
    <dgm:pt modelId="{C86A91BF-DB72-49F3-B672-99CFC22ACE7C}" type="pres">
      <dgm:prSet presAssocID="{E9CB7111-6005-4A3C-9991-AD64E720CFEC}" presName="sibTrans" presStyleLbl="sibTrans2D1" presStyleIdx="4" presStyleCnt="6"/>
      <dgm:spPr/>
      <dgm:t>
        <a:bodyPr/>
        <a:lstStyle/>
        <a:p>
          <a:endParaRPr lang="en-US"/>
        </a:p>
      </dgm:t>
    </dgm:pt>
    <dgm:pt modelId="{BD98ECA2-3E3F-4FFB-B3FF-A048260D18C4}" type="pres">
      <dgm:prSet presAssocID="{83ED10C3-E436-44D0-9B6A-E71FFF363C43}" presName="node" presStyleLbl="node1" presStyleIdx="5" presStyleCnt="6" custScaleX="180431" custRadScaleRad="131665" custRadScaleInc="-38408">
        <dgm:presLayoutVars>
          <dgm:bulletEnabled val="1"/>
        </dgm:presLayoutVars>
      </dgm:prSet>
      <dgm:spPr/>
      <dgm:t>
        <a:bodyPr/>
        <a:lstStyle/>
        <a:p>
          <a:endParaRPr lang="en-US"/>
        </a:p>
      </dgm:t>
    </dgm:pt>
    <dgm:pt modelId="{192DFC14-0059-457D-907A-A814FC607014}" type="pres">
      <dgm:prSet presAssocID="{83ED10C3-E436-44D0-9B6A-E71FFF363C43}" presName="dummy" presStyleCnt="0"/>
      <dgm:spPr/>
    </dgm:pt>
    <dgm:pt modelId="{3FFFB4AE-B0D5-4EA9-9AFA-DFEDD86C05E7}" type="pres">
      <dgm:prSet presAssocID="{75844511-4FCB-42CF-B818-15A2749BC60F}" presName="sibTrans" presStyleLbl="sibTrans2D1" presStyleIdx="5" presStyleCnt="6"/>
      <dgm:spPr/>
      <dgm:t>
        <a:bodyPr/>
        <a:lstStyle/>
        <a:p>
          <a:endParaRPr lang="en-US"/>
        </a:p>
      </dgm:t>
    </dgm:pt>
  </dgm:ptLst>
  <dgm:cxnLst>
    <dgm:cxn modelId="{234E5F4A-0CC6-44C2-894D-13EE08660323}" srcId="{26AD3DFC-F148-4563-BBBD-2F0D83ADA898}" destId="{FB8E6BEB-2422-4080-8D8D-CBBF02B6DE17}" srcOrd="1" destOrd="0" parTransId="{C39F1EEC-08BD-489B-B50B-F21706FCB8BA}" sibTransId="{CD392B6E-B058-4154-8C1E-5541E7FE7626}"/>
    <dgm:cxn modelId="{B7BC8650-E156-40E8-9DCA-6D18E162A533}" type="presOf" srcId="{CD392B6E-B058-4154-8C1E-5541E7FE7626}" destId="{ED0996ED-6965-4A7B-8C77-DCF36F3D20D7}" srcOrd="0" destOrd="0" presId="urn:microsoft.com/office/officeart/2005/8/layout/radial6"/>
    <dgm:cxn modelId="{F067D058-D8BF-4E7A-9C1B-3EEEE00D1E63}" type="presOf" srcId="{83C9BE06-71FF-4025-B517-0DB5D1C3DB88}" destId="{1BEE8C60-1411-4A9A-B7B0-6642B9007332}" srcOrd="0" destOrd="0" presId="urn:microsoft.com/office/officeart/2005/8/layout/radial6"/>
    <dgm:cxn modelId="{C504C06C-CC42-416E-8244-6970B82AFBF1}" srcId="{6F1C2097-8C37-476F-A277-DAF4F53957AB}" destId="{26AD3DFC-F148-4563-BBBD-2F0D83ADA898}" srcOrd="0" destOrd="0" parTransId="{C1AA2BAA-CF35-4CC6-86E8-A271D7040922}" sibTransId="{CBA95BE6-0466-4FB7-BACB-28001D35A4A3}"/>
    <dgm:cxn modelId="{B7C29EF3-B623-49F5-940B-97C24C42919B}" srcId="{26AD3DFC-F148-4563-BBBD-2F0D83ADA898}" destId="{83ED10C3-E436-44D0-9B6A-E71FFF363C43}" srcOrd="5" destOrd="0" parTransId="{67DC2336-AA6A-4D66-89C0-E9C7BE075B66}" sibTransId="{75844511-4FCB-42CF-B818-15A2749BC60F}"/>
    <dgm:cxn modelId="{241FE145-F746-4973-B41C-79A15498C1D5}" type="presOf" srcId="{26AD3DFC-F148-4563-BBBD-2F0D83ADA898}" destId="{01B38630-C4DE-4439-9F8C-8CDD61CC262A}" srcOrd="0" destOrd="0" presId="urn:microsoft.com/office/officeart/2005/8/layout/radial6"/>
    <dgm:cxn modelId="{0E9F5709-7111-4D00-8E0D-6D314A34B84D}" type="presOf" srcId="{B9505965-1B94-4C0F-B2F5-48B3F28311B4}" destId="{B35D8750-0FA5-4342-9B9A-8EBEF9AD5430}" srcOrd="0" destOrd="0" presId="urn:microsoft.com/office/officeart/2005/8/layout/radial6"/>
    <dgm:cxn modelId="{835B3346-700B-4D32-B03B-9E6433FAE094}" srcId="{26AD3DFC-F148-4563-BBBD-2F0D83ADA898}" destId="{83C9BE06-71FF-4025-B517-0DB5D1C3DB88}" srcOrd="3" destOrd="0" parTransId="{233E212E-4115-43AF-A64B-0C46013F2A42}" sibTransId="{A8701544-FFE1-4AF4-8222-A6D7ADA571E8}"/>
    <dgm:cxn modelId="{7F98B9C1-5854-4909-B9E7-DE6518778E31}" srcId="{26AD3DFC-F148-4563-BBBD-2F0D83ADA898}" destId="{91EE91F3-142E-4612-986A-332E15A7A354}" srcOrd="2" destOrd="0" parTransId="{9F307276-D870-46C7-89B0-564A86D4797A}" sibTransId="{6110CC84-BF0C-4DF9-B63E-0F8EF14F4CBE}"/>
    <dgm:cxn modelId="{31519CE2-B66D-4289-A6E3-E0F28DBB5D69}" type="presOf" srcId="{904B51A1-FD0A-4DCD-9018-CB20064007F9}" destId="{92E93CCA-89E1-46D3-8B16-10EAD5F86C0B}" srcOrd="0" destOrd="0" presId="urn:microsoft.com/office/officeart/2005/8/layout/radial6"/>
    <dgm:cxn modelId="{03ED8A3F-6B1D-4984-9DBA-35F49EB7050F}" srcId="{26AD3DFC-F148-4563-BBBD-2F0D83ADA898}" destId="{3536C29F-8053-4680-B4CC-170A5F204502}" srcOrd="4" destOrd="0" parTransId="{8778F11E-9BAB-4BC2-AA95-001C21E23D57}" sibTransId="{E9CB7111-6005-4A3C-9991-AD64E720CFEC}"/>
    <dgm:cxn modelId="{A2E471F8-B2F7-4089-8173-FFC9F8936CDC}" type="presOf" srcId="{6110CC84-BF0C-4DF9-B63E-0F8EF14F4CBE}" destId="{2A22BA89-D939-42B9-B192-CB528AF14BED}" srcOrd="0" destOrd="0" presId="urn:microsoft.com/office/officeart/2005/8/layout/radial6"/>
    <dgm:cxn modelId="{DBBBBB9C-518D-4328-AD79-BB67330D2C25}" type="presOf" srcId="{FB8E6BEB-2422-4080-8D8D-CBBF02B6DE17}" destId="{8C476F50-3626-4159-AB8E-C97E67696ECA}" srcOrd="0" destOrd="0" presId="urn:microsoft.com/office/officeart/2005/8/layout/radial6"/>
    <dgm:cxn modelId="{94E8956E-9153-4D7A-A29A-A1C6E34CCAD1}" type="presOf" srcId="{83ED10C3-E436-44D0-9B6A-E71FFF363C43}" destId="{BD98ECA2-3E3F-4FFB-B3FF-A048260D18C4}" srcOrd="0" destOrd="0" presId="urn:microsoft.com/office/officeart/2005/8/layout/radial6"/>
    <dgm:cxn modelId="{5C5569D0-32DA-4CE1-8E29-EEFAF1C0856D}" type="presOf" srcId="{75844511-4FCB-42CF-B818-15A2749BC60F}" destId="{3FFFB4AE-B0D5-4EA9-9AFA-DFEDD86C05E7}" srcOrd="0" destOrd="0" presId="urn:microsoft.com/office/officeart/2005/8/layout/radial6"/>
    <dgm:cxn modelId="{F1BF208F-E9AE-40C1-8B51-94B4257CECFF}" srcId="{26AD3DFC-F148-4563-BBBD-2F0D83ADA898}" destId="{904B51A1-FD0A-4DCD-9018-CB20064007F9}" srcOrd="0" destOrd="0" parTransId="{57DB1D3E-39C3-48D4-B327-D451FCD37CCA}" sibTransId="{B9505965-1B94-4C0F-B2F5-48B3F28311B4}"/>
    <dgm:cxn modelId="{520F9821-83C1-4053-BD22-5F6BDE9A0C9E}" type="presOf" srcId="{A8701544-FFE1-4AF4-8222-A6D7ADA571E8}" destId="{23627E80-C7D5-4EBA-9155-D5F262B6021B}" srcOrd="0" destOrd="0" presId="urn:microsoft.com/office/officeart/2005/8/layout/radial6"/>
    <dgm:cxn modelId="{4D4DC1AD-15FD-4BCA-9BC2-4E80EBA484F9}" type="presOf" srcId="{3536C29F-8053-4680-B4CC-170A5F204502}" destId="{509ED884-14C3-4A9E-ADF4-BA566FA651C7}" srcOrd="0" destOrd="0" presId="urn:microsoft.com/office/officeart/2005/8/layout/radial6"/>
    <dgm:cxn modelId="{76C6DBC8-6123-484C-83F7-598B00EEA10E}" type="presOf" srcId="{E9CB7111-6005-4A3C-9991-AD64E720CFEC}" destId="{C86A91BF-DB72-49F3-B672-99CFC22ACE7C}" srcOrd="0" destOrd="0" presId="urn:microsoft.com/office/officeart/2005/8/layout/radial6"/>
    <dgm:cxn modelId="{C54B009D-8D0F-4D37-9751-3706DD384435}" type="presOf" srcId="{91EE91F3-142E-4612-986A-332E15A7A354}" destId="{5F3E20A4-7A0A-41CA-8319-94E9DA1AC02B}" srcOrd="0" destOrd="0" presId="urn:microsoft.com/office/officeart/2005/8/layout/radial6"/>
    <dgm:cxn modelId="{6E875320-B749-4190-94A5-B33DB778563A}" type="presOf" srcId="{6F1C2097-8C37-476F-A277-DAF4F53957AB}" destId="{A5C930CA-CCAA-43A5-A0CE-A256EB84D5A8}" srcOrd="0" destOrd="0" presId="urn:microsoft.com/office/officeart/2005/8/layout/radial6"/>
    <dgm:cxn modelId="{03451715-D512-46CF-9B1C-726F20AA2859}" type="presParOf" srcId="{A5C930CA-CCAA-43A5-A0CE-A256EB84D5A8}" destId="{01B38630-C4DE-4439-9F8C-8CDD61CC262A}" srcOrd="0" destOrd="0" presId="urn:microsoft.com/office/officeart/2005/8/layout/radial6"/>
    <dgm:cxn modelId="{683C47D5-5878-453A-82BF-9C04C0EBB02E}" type="presParOf" srcId="{A5C930CA-CCAA-43A5-A0CE-A256EB84D5A8}" destId="{92E93CCA-89E1-46D3-8B16-10EAD5F86C0B}" srcOrd="1" destOrd="0" presId="urn:microsoft.com/office/officeart/2005/8/layout/radial6"/>
    <dgm:cxn modelId="{D0D373F6-D9CB-4D10-A842-3AC7BA764DED}" type="presParOf" srcId="{A5C930CA-CCAA-43A5-A0CE-A256EB84D5A8}" destId="{937B1861-AEB7-4401-A662-B482EFF9FC18}" srcOrd="2" destOrd="0" presId="urn:microsoft.com/office/officeart/2005/8/layout/radial6"/>
    <dgm:cxn modelId="{0B35A5EF-8AFE-4207-B7BA-A8CC80607F4B}" type="presParOf" srcId="{A5C930CA-CCAA-43A5-A0CE-A256EB84D5A8}" destId="{B35D8750-0FA5-4342-9B9A-8EBEF9AD5430}" srcOrd="3" destOrd="0" presId="urn:microsoft.com/office/officeart/2005/8/layout/radial6"/>
    <dgm:cxn modelId="{33BCD8A8-56A2-4599-8921-34A3131B537C}" type="presParOf" srcId="{A5C930CA-CCAA-43A5-A0CE-A256EB84D5A8}" destId="{8C476F50-3626-4159-AB8E-C97E67696ECA}" srcOrd="4" destOrd="0" presId="urn:microsoft.com/office/officeart/2005/8/layout/radial6"/>
    <dgm:cxn modelId="{E913EB8B-F753-48E5-A7D6-A3D2A8B82AD6}" type="presParOf" srcId="{A5C930CA-CCAA-43A5-A0CE-A256EB84D5A8}" destId="{EE3E3420-FEEE-4AA9-9FF3-DA6A1DB2C7D0}" srcOrd="5" destOrd="0" presId="urn:microsoft.com/office/officeart/2005/8/layout/radial6"/>
    <dgm:cxn modelId="{1D7CD4AA-DE52-46CA-A1A6-FBA773A510B2}" type="presParOf" srcId="{A5C930CA-CCAA-43A5-A0CE-A256EB84D5A8}" destId="{ED0996ED-6965-4A7B-8C77-DCF36F3D20D7}" srcOrd="6" destOrd="0" presId="urn:microsoft.com/office/officeart/2005/8/layout/radial6"/>
    <dgm:cxn modelId="{ACD6102A-D1DF-4527-9ADE-9984829BAB20}" type="presParOf" srcId="{A5C930CA-CCAA-43A5-A0CE-A256EB84D5A8}" destId="{5F3E20A4-7A0A-41CA-8319-94E9DA1AC02B}" srcOrd="7" destOrd="0" presId="urn:microsoft.com/office/officeart/2005/8/layout/radial6"/>
    <dgm:cxn modelId="{76A14628-D8B3-4424-8484-7FFBFA4BFA2F}" type="presParOf" srcId="{A5C930CA-CCAA-43A5-A0CE-A256EB84D5A8}" destId="{B3B645AF-4FCF-4FA2-AB3F-F520CDF8C067}" srcOrd="8" destOrd="0" presId="urn:microsoft.com/office/officeart/2005/8/layout/radial6"/>
    <dgm:cxn modelId="{28CFC8BA-FD5B-4FFD-9AB2-BDC0549A10E4}" type="presParOf" srcId="{A5C930CA-CCAA-43A5-A0CE-A256EB84D5A8}" destId="{2A22BA89-D939-42B9-B192-CB528AF14BED}" srcOrd="9" destOrd="0" presId="urn:microsoft.com/office/officeart/2005/8/layout/radial6"/>
    <dgm:cxn modelId="{5F6412FB-39B1-4FCA-A853-A1549BA7333C}" type="presParOf" srcId="{A5C930CA-CCAA-43A5-A0CE-A256EB84D5A8}" destId="{1BEE8C60-1411-4A9A-B7B0-6642B9007332}" srcOrd="10" destOrd="0" presId="urn:microsoft.com/office/officeart/2005/8/layout/radial6"/>
    <dgm:cxn modelId="{8BA147D4-887D-48A9-AB3F-F93C3FB11172}" type="presParOf" srcId="{A5C930CA-CCAA-43A5-A0CE-A256EB84D5A8}" destId="{20C474B6-D98C-491A-BEEC-1FC4A821700C}" srcOrd="11" destOrd="0" presId="urn:microsoft.com/office/officeart/2005/8/layout/radial6"/>
    <dgm:cxn modelId="{99F77A8D-6C7F-4D6C-9750-60AE69760196}" type="presParOf" srcId="{A5C930CA-CCAA-43A5-A0CE-A256EB84D5A8}" destId="{23627E80-C7D5-4EBA-9155-D5F262B6021B}" srcOrd="12" destOrd="0" presId="urn:microsoft.com/office/officeart/2005/8/layout/radial6"/>
    <dgm:cxn modelId="{11D184A5-5534-427C-B04C-D73A0D646C0D}" type="presParOf" srcId="{A5C930CA-CCAA-43A5-A0CE-A256EB84D5A8}" destId="{509ED884-14C3-4A9E-ADF4-BA566FA651C7}" srcOrd="13" destOrd="0" presId="urn:microsoft.com/office/officeart/2005/8/layout/radial6"/>
    <dgm:cxn modelId="{0B363C36-32A2-4751-9091-DCCDB88E137B}" type="presParOf" srcId="{A5C930CA-CCAA-43A5-A0CE-A256EB84D5A8}" destId="{E7429058-1F77-4A3B-A204-AAA292F2F79D}" srcOrd="14" destOrd="0" presId="urn:microsoft.com/office/officeart/2005/8/layout/radial6"/>
    <dgm:cxn modelId="{24A24CC5-844B-4BA2-A1FC-3C025B7535C1}" type="presParOf" srcId="{A5C930CA-CCAA-43A5-A0CE-A256EB84D5A8}" destId="{C86A91BF-DB72-49F3-B672-99CFC22ACE7C}" srcOrd="15" destOrd="0" presId="urn:microsoft.com/office/officeart/2005/8/layout/radial6"/>
    <dgm:cxn modelId="{C86CED00-9CDE-4E0E-8648-0ABB62917AAA}" type="presParOf" srcId="{A5C930CA-CCAA-43A5-A0CE-A256EB84D5A8}" destId="{BD98ECA2-3E3F-4FFB-B3FF-A048260D18C4}" srcOrd="16" destOrd="0" presId="urn:microsoft.com/office/officeart/2005/8/layout/radial6"/>
    <dgm:cxn modelId="{1CE2F994-4450-4455-8E55-7586B9F5BAEB}" type="presParOf" srcId="{A5C930CA-CCAA-43A5-A0CE-A256EB84D5A8}" destId="{192DFC14-0059-457D-907A-A814FC607014}" srcOrd="17" destOrd="0" presId="urn:microsoft.com/office/officeart/2005/8/layout/radial6"/>
    <dgm:cxn modelId="{7A1639EF-66A4-468E-8D00-2F07E5D7276E}" type="presParOf" srcId="{A5C930CA-CCAA-43A5-A0CE-A256EB84D5A8}" destId="{3FFFB4AE-B0D5-4EA9-9AFA-DFEDD86C05E7}"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1C2097-8C37-476F-A277-DAF4F53957AB}"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5AF16902-97B8-46E6-84B4-A590D075BE15}">
      <dgm:prSet/>
      <dgm:spPr/>
      <dgm:t>
        <a:bodyPr/>
        <a:lstStyle/>
        <a:p>
          <a:r>
            <a:rPr lang="en-PH" b="1" dirty="0">
              <a:solidFill>
                <a:schemeClr val="bg1"/>
              </a:solidFill>
            </a:rPr>
            <a:t>Data Collection</a:t>
          </a:r>
          <a:endParaRPr lang="en-US" b="1" dirty="0">
            <a:solidFill>
              <a:schemeClr val="bg1"/>
            </a:solidFill>
          </a:endParaRPr>
        </a:p>
      </dgm:t>
    </dgm:pt>
    <dgm:pt modelId="{EC431461-8753-4654-85D2-22230031AF56}" type="parTrans" cxnId="{5497AF90-C75A-4E5E-A644-86AFF652F096}">
      <dgm:prSet/>
      <dgm:spPr/>
      <dgm:t>
        <a:bodyPr/>
        <a:lstStyle/>
        <a:p>
          <a:endParaRPr lang="en-US"/>
        </a:p>
      </dgm:t>
    </dgm:pt>
    <dgm:pt modelId="{26423538-CC34-46EC-9E36-5C9CB8F0FB49}" type="sibTrans" cxnId="{5497AF90-C75A-4E5E-A644-86AFF652F096}">
      <dgm:prSet/>
      <dgm:spPr>
        <a:ln w="19050"/>
      </dgm:spPr>
      <dgm:t>
        <a:bodyPr/>
        <a:lstStyle/>
        <a:p>
          <a:endParaRPr lang="en-US">
            <a:ln w="28575">
              <a:solidFill>
                <a:schemeClr val="tx1"/>
              </a:solidFill>
            </a:ln>
          </a:endParaRPr>
        </a:p>
      </dgm:t>
    </dgm:pt>
    <dgm:pt modelId="{A27CA64A-D0AD-421E-923B-ED584FFD1C1B}">
      <dgm:prSet/>
      <dgm:spPr/>
      <dgm:t>
        <a:bodyPr/>
        <a:lstStyle/>
        <a:p>
          <a:r>
            <a:rPr lang="en-PH" b="1" dirty="0">
              <a:solidFill>
                <a:schemeClr val="bg1"/>
              </a:solidFill>
            </a:rPr>
            <a:t>Data Preparation</a:t>
          </a:r>
          <a:endParaRPr lang="en-US" b="1" dirty="0">
            <a:solidFill>
              <a:schemeClr val="bg1"/>
            </a:solidFill>
          </a:endParaRPr>
        </a:p>
      </dgm:t>
    </dgm:pt>
    <dgm:pt modelId="{4D63A4FA-4205-4035-BCC9-05A1DA734BB9}" type="parTrans" cxnId="{2D42EDA5-8A62-407B-888E-AB09C0D888CA}">
      <dgm:prSet/>
      <dgm:spPr/>
      <dgm:t>
        <a:bodyPr/>
        <a:lstStyle/>
        <a:p>
          <a:endParaRPr lang="en-US"/>
        </a:p>
      </dgm:t>
    </dgm:pt>
    <dgm:pt modelId="{16CE1D7E-F9C9-4B80-B028-AD09407DC735}" type="sibTrans" cxnId="{2D42EDA5-8A62-407B-888E-AB09C0D888CA}">
      <dgm:prSet/>
      <dgm:spPr>
        <a:ln w="19050"/>
      </dgm:spPr>
      <dgm:t>
        <a:bodyPr/>
        <a:lstStyle/>
        <a:p>
          <a:endParaRPr lang="en-US">
            <a:ln w="28575">
              <a:solidFill>
                <a:schemeClr val="tx1"/>
              </a:solidFill>
            </a:ln>
          </a:endParaRPr>
        </a:p>
      </dgm:t>
    </dgm:pt>
    <dgm:pt modelId="{255D50AB-36DA-45C3-B156-99875FB9A411}">
      <dgm:prSet custT="1"/>
      <dgm:spPr/>
      <dgm:t>
        <a:bodyPr/>
        <a:lstStyle/>
        <a:p>
          <a:r>
            <a:rPr lang="en-PH" sz="2400" b="1" dirty="0" smtClean="0">
              <a:solidFill>
                <a:schemeClr val="bg1"/>
              </a:solidFill>
            </a:rPr>
            <a:t>Preprocessing</a:t>
          </a:r>
          <a:endParaRPr lang="en-US" sz="2400" b="1" dirty="0">
            <a:solidFill>
              <a:schemeClr val="bg1"/>
            </a:solidFill>
          </a:endParaRPr>
        </a:p>
      </dgm:t>
    </dgm:pt>
    <dgm:pt modelId="{7D11B3A5-6A5C-4B59-BD93-581FE8A78889}" type="parTrans" cxnId="{B465DD3E-1E0A-4B0C-B20D-3DF2757A286E}">
      <dgm:prSet/>
      <dgm:spPr/>
      <dgm:t>
        <a:bodyPr/>
        <a:lstStyle/>
        <a:p>
          <a:endParaRPr lang="en-US"/>
        </a:p>
      </dgm:t>
    </dgm:pt>
    <dgm:pt modelId="{95C0734B-0D75-4E3A-B584-C2D190B76BF2}" type="sibTrans" cxnId="{B465DD3E-1E0A-4B0C-B20D-3DF2757A286E}">
      <dgm:prSet/>
      <dgm:spPr>
        <a:ln w="19050"/>
      </dgm:spPr>
      <dgm:t>
        <a:bodyPr/>
        <a:lstStyle/>
        <a:p>
          <a:endParaRPr lang="en-US">
            <a:ln w="28575">
              <a:solidFill>
                <a:schemeClr val="tx1"/>
              </a:solidFill>
            </a:ln>
          </a:endParaRPr>
        </a:p>
      </dgm:t>
    </dgm:pt>
    <dgm:pt modelId="{1EDA74BB-57F8-4376-B4EE-D0A12CDBC40C}">
      <dgm:prSet/>
      <dgm:spPr/>
      <dgm:t>
        <a:bodyPr/>
        <a:lstStyle/>
        <a:p>
          <a:r>
            <a:rPr lang="en-PH" b="1" dirty="0">
              <a:solidFill>
                <a:schemeClr val="bg1"/>
              </a:solidFill>
            </a:rPr>
            <a:t>Classification</a:t>
          </a:r>
          <a:endParaRPr lang="en-US" b="1" dirty="0">
            <a:solidFill>
              <a:schemeClr val="bg1"/>
            </a:solidFill>
          </a:endParaRPr>
        </a:p>
      </dgm:t>
    </dgm:pt>
    <dgm:pt modelId="{621B7D77-FB99-48EB-8CFA-F3C5D09D2F44}" type="parTrans" cxnId="{570D5A2E-BE16-42DD-8CC8-935588C7668A}">
      <dgm:prSet/>
      <dgm:spPr/>
      <dgm:t>
        <a:bodyPr/>
        <a:lstStyle/>
        <a:p>
          <a:endParaRPr lang="en-US"/>
        </a:p>
      </dgm:t>
    </dgm:pt>
    <dgm:pt modelId="{0F80B4F0-F060-4889-B22A-E758783BC1A2}" type="sibTrans" cxnId="{570D5A2E-BE16-42DD-8CC8-935588C7668A}">
      <dgm:prSet/>
      <dgm:spPr/>
      <dgm:t>
        <a:bodyPr/>
        <a:lstStyle/>
        <a:p>
          <a:endParaRPr lang="en-US"/>
        </a:p>
      </dgm:t>
    </dgm:pt>
    <dgm:pt modelId="{06343BEF-9F10-47BF-B65A-CD897D48420D}" type="pres">
      <dgm:prSet presAssocID="{6F1C2097-8C37-476F-A277-DAF4F53957AB}" presName="Name0" presStyleCnt="0">
        <dgm:presLayoutVars>
          <dgm:dir/>
          <dgm:resizeHandles val="exact"/>
        </dgm:presLayoutVars>
      </dgm:prSet>
      <dgm:spPr/>
      <dgm:t>
        <a:bodyPr/>
        <a:lstStyle/>
        <a:p>
          <a:endParaRPr lang="en-US"/>
        </a:p>
      </dgm:t>
    </dgm:pt>
    <dgm:pt modelId="{48250160-E4CF-43A0-97D6-9A913ADD7662}" type="pres">
      <dgm:prSet presAssocID="{5AF16902-97B8-46E6-84B4-A590D075BE15}" presName="node" presStyleLbl="node1" presStyleIdx="0" presStyleCnt="4">
        <dgm:presLayoutVars>
          <dgm:bulletEnabled val="1"/>
        </dgm:presLayoutVars>
      </dgm:prSet>
      <dgm:spPr/>
      <dgm:t>
        <a:bodyPr/>
        <a:lstStyle/>
        <a:p>
          <a:endParaRPr lang="en-US"/>
        </a:p>
      </dgm:t>
    </dgm:pt>
    <dgm:pt modelId="{41962DC8-ED04-4D91-B463-355DADC0C185}" type="pres">
      <dgm:prSet presAssocID="{26423538-CC34-46EC-9E36-5C9CB8F0FB49}" presName="sibTrans" presStyleLbl="sibTrans1D1" presStyleIdx="0" presStyleCnt="3"/>
      <dgm:spPr/>
      <dgm:t>
        <a:bodyPr/>
        <a:lstStyle/>
        <a:p>
          <a:endParaRPr lang="en-US"/>
        </a:p>
      </dgm:t>
    </dgm:pt>
    <dgm:pt modelId="{258C5AAD-745F-43AE-A7E6-53F81A7283A4}" type="pres">
      <dgm:prSet presAssocID="{26423538-CC34-46EC-9E36-5C9CB8F0FB49}" presName="connectorText" presStyleLbl="sibTrans1D1" presStyleIdx="0" presStyleCnt="3"/>
      <dgm:spPr/>
      <dgm:t>
        <a:bodyPr/>
        <a:lstStyle/>
        <a:p>
          <a:endParaRPr lang="en-US"/>
        </a:p>
      </dgm:t>
    </dgm:pt>
    <dgm:pt modelId="{5985CD30-7E42-4141-8310-E52C85277182}" type="pres">
      <dgm:prSet presAssocID="{A27CA64A-D0AD-421E-923B-ED584FFD1C1B}" presName="node" presStyleLbl="node1" presStyleIdx="1" presStyleCnt="4">
        <dgm:presLayoutVars>
          <dgm:bulletEnabled val="1"/>
        </dgm:presLayoutVars>
      </dgm:prSet>
      <dgm:spPr/>
      <dgm:t>
        <a:bodyPr/>
        <a:lstStyle/>
        <a:p>
          <a:endParaRPr lang="en-US"/>
        </a:p>
      </dgm:t>
    </dgm:pt>
    <dgm:pt modelId="{10BD7E82-6AB7-4ED3-81A3-F9C230882F13}" type="pres">
      <dgm:prSet presAssocID="{16CE1D7E-F9C9-4B80-B028-AD09407DC735}" presName="sibTrans" presStyleLbl="sibTrans1D1" presStyleIdx="1" presStyleCnt="3"/>
      <dgm:spPr/>
      <dgm:t>
        <a:bodyPr/>
        <a:lstStyle/>
        <a:p>
          <a:endParaRPr lang="en-US"/>
        </a:p>
      </dgm:t>
    </dgm:pt>
    <dgm:pt modelId="{A00339A0-17EB-443A-9CEC-CD5479CD084E}" type="pres">
      <dgm:prSet presAssocID="{16CE1D7E-F9C9-4B80-B028-AD09407DC735}" presName="connectorText" presStyleLbl="sibTrans1D1" presStyleIdx="1" presStyleCnt="3"/>
      <dgm:spPr/>
      <dgm:t>
        <a:bodyPr/>
        <a:lstStyle/>
        <a:p>
          <a:endParaRPr lang="en-US"/>
        </a:p>
      </dgm:t>
    </dgm:pt>
    <dgm:pt modelId="{AA3C1ABB-E9E0-499C-AADD-8E2904ACBB1D}" type="pres">
      <dgm:prSet presAssocID="{255D50AB-36DA-45C3-B156-99875FB9A411}" presName="node" presStyleLbl="node1" presStyleIdx="2" presStyleCnt="4">
        <dgm:presLayoutVars>
          <dgm:bulletEnabled val="1"/>
        </dgm:presLayoutVars>
      </dgm:prSet>
      <dgm:spPr/>
      <dgm:t>
        <a:bodyPr/>
        <a:lstStyle/>
        <a:p>
          <a:endParaRPr lang="en-US"/>
        </a:p>
      </dgm:t>
    </dgm:pt>
    <dgm:pt modelId="{27B19155-5102-4892-BCD2-A84D5B73C94E}" type="pres">
      <dgm:prSet presAssocID="{95C0734B-0D75-4E3A-B584-C2D190B76BF2}" presName="sibTrans" presStyleLbl="sibTrans1D1" presStyleIdx="2" presStyleCnt="3"/>
      <dgm:spPr/>
      <dgm:t>
        <a:bodyPr/>
        <a:lstStyle/>
        <a:p>
          <a:endParaRPr lang="en-US"/>
        </a:p>
      </dgm:t>
    </dgm:pt>
    <dgm:pt modelId="{B2297DD0-11EF-4568-A0B2-045CAD75D5F5}" type="pres">
      <dgm:prSet presAssocID="{95C0734B-0D75-4E3A-B584-C2D190B76BF2}" presName="connectorText" presStyleLbl="sibTrans1D1" presStyleIdx="2" presStyleCnt="3"/>
      <dgm:spPr/>
      <dgm:t>
        <a:bodyPr/>
        <a:lstStyle/>
        <a:p>
          <a:endParaRPr lang="en-US"/>
        </a:p>
      </dgm:t>
    </dgm:pt>
    <dgm:pt modelId="{6DA043FC-A2F6-431E-958F-CB0EFE317F7D}" type="pres">
      <dgm:prSet presAssocID="{1EDA74BB-57F8-4376-B4EE-D0A12CDBC40C}" presName="node" presStyleLbl="node1" presStyleIdx="3" presStyleCnt="4">
        <dgm:presLayoutVars>
          <dgm:bulletEnabled val="1"/>
        </dgm:presLayoutVars>
      </dgm:prSet>
      <dgm:spPr/>
      <dgm:t>
        <a:bodyPr/>
        <a:lstStyle/>
        <a:p>
          <a:endParaRPr lang="en-US"/>
        </a:p>
      </dgm:t>
    </dgm:pt>
  </dgm:ptLst>
  <dgm:cxnLst>
    <dgm:cxn modelId="{B465DD3E-1E0A-4B0C-B20D-3DF2757A286E}" srcId="{6F1C2097-8C37-476F-A277-DAF4F53957AB}" destId="{255D50AB-36DA-45C3-B156-99875FB9A411}" srcOrd="2" destOrd="0" parTransId="{7D11B3A5-6A5C-4B59-BD93-581FE8A78889}" sibTransId="{95C0734B-0D75-4E3A-B584-C2D190B76BF2}"/>
    <dgm:cxn modelId="{F6E5BDBD-8644-4741-9B96-9D3EED332B29}" type="presOf" srcId="{1EDA74BB-57F8-4376-B4EE-D0A12CDBC40C}" destId="{6DA043FC-A2F6-431E-958F-CB0EFE317F7D}" srcOrd="0" destOrd="0" presId="urn:microsoft.com/office/officeart/2005/8/layout/bProcess3"/>
    <dgm:cxn modelId="{F2F81C6D-7D91-4B34-907F-4CDF1DC5296D}" type="presOf" srcId="{95C0734B-0D75-4E3A-B584-C2D190B76BF2}" destId="{B2297DD0-11EF-4568-A0B2-045CAD75D5F5}" srcOrd="1" destOrd="0" presId="urn:microsoft.com/office/officeart/2005/8/layout/bProcess3"/>
    <dgm:cxn modelId="{08179271-A5AE-4F8B-9426-D1BD1D0080D7}" type="presOf" srcId="{6F1C2097-8C37-476F-A277-DAF4F53957AB}" destId="{06343BEF-9F10-47BF-B65A-CD897D48420D}" srcOrd="0" destOrd="0" presId="urn:microsoft.com/office/officeart/2005/8/layout/bProcess3"/>
    <dgm:cxn modelId="{C73E2ED5-F82B-47B6-8C71-AAEFCF2CE9DD}" type="presOf" srcId="{95C0734B-0D75-4E3A-B584-C2D190B76BF2}" destId="{27B19155-5102-4892-BCD2-A84D5B73C94E}" srcOrd="0" destOrd="0" presId="urn:microsoft.com/office/officeart/2005/8/layout/bProcess3"/>
    <dgm:cxn modelId="{7CEEBE0E-427E-4FFD-A15C-36BB5337207C}" type="presOf" srcId="{16CE1D7E-F9C9-4B80-B028-AD09407DC735}" destId="{A00339A0-17EB-443A-9CEC-CD5479CD084E}" srcOrd="1" destOrd="0" presId="urn:microsoft.com/office/officeart/2005/8/layout/bProcess3"/>
    <dgm:cxn modelId="{7E10543E-F14D-40ED-AC2E-3EC2BFC303F8}" type="presOf" srcId="{16CE1D7E-F9C9-4B80-B028-AD09407DC735}" destId="{10BD7E82-6AB7-4ED3-81A3-F9C230882F13}" srcOrd="0" destOrd="0" presId="urn:microsoft.com/office/officeart/2005/8/layout/bProcess3"/>
    <dgm:cxn modelId="{2D42EDA5-8A62-407B-888E-AB09C0D888CA}" srcId="{6F1C2097-8C37-476F-A277-DAF4F53957AB}" destId="{A27CA64A-D0AD-421E-923B-ED584FFD1C1B}" srcOrd="1" destOrd="0" parTransId="{4D63A4FA-4205-4035-BCC9-05A1DA734BB9}" sibTransId="{16CE1D7E-F9C9-4B80-B028-AD09407DC735}"/>
    <dgm:cxn modelId="{52E30C0C-07F1-4D95-8E90-A0131B7FAF00}" type="presOf" srcId="{255D50AB-36DA-45C3-B156-99875FB9A411}" destId="{AA3C1ABB-E9E0-499C-AADD-8E2904ACBB1D}" srcOrd="0" destOrd="0" presId="urn:microsoft.com/office/officeart/2005/8/layout/bProcess3"/>
    <dgm:cxn modelId="{438432B2-CB86-4FF8-AADB-52EF4507FB12}" type="presOf" srcId="{26423538-CC34-46EC-9E36-5C9CB8F0FB49}" destId="{41962DC8-ED04-4D91-B463-355DADC0C185}" srcOrd="0" destOrd="0" presId="urn:microsoft.com/office/officeart/2005/8/layout/bProcess3"/>
    <dgm:cxn modelId="{5497AF90-C75A-4E5E-A644-86AFF652F096}" srcId="{6F1C2097-8C37-476F-A277-DAF4F53957AB}" destId="{5AF16902-97B8-46E6-84B4-A590D075BE15}" srcOrd="0" destOrd="0" parTransId="{EC431461-8753-4654-85D2-22230031AF56}" sibTransId="{26423538-CC34-46EC-9E36-5C9CB8F0FB49}"/>
    <dgm:cxn modelId="{8859B12A-FE75-457A-95DD-BE2933EE2466}" type="presOf" srcId="{A27CA64A-D0AD-421E-923B-ED584FFD1C1B}" destId="{5985CD30-7E42-4141-8310-E52C85277182}" srcOrd="0" destOrd="0" presId="urn:microsoft.com/office/officeart/2005/8/layout/bProcess3"/>
    <dgm:cxn modelId="{EBAD44F0-3BAE-4D0B-90AF-D10F962489CA}" type="presOf" srcId="{5AF16902-97B8-46E6-84B4-A590D075BE15}" destId="{48250160-E4CF-43A0-97D6-9A913ADD7662}" srcOrd="0" destOrd="0" presId="urn:microsoft.com/office/officeart/2005/8/layout/bProcess3"/>
    <dgm:cxn modelId="{E6798C53-0545-4F32-ADF7-71AE5D8C00A4}" type="presOf" srcId="{26423538-CC34-46EC-9E36-5C9CB8F0FB49}" destId="{258C5AAD-745F-43AE-A7E6-53F81A7283A4}" srcOrd="1" destOrd="0" presId="urn:microsoft.com/office/officeart/2005/8/layout/bProcess3"/>
    <dgm:cxn modelId="{570D5A2E-BE16-42DD-8CC8-935588C7668A}" srcId="{6F1C2097-8C37-476F-A277-DAF4F53957AB}" destId="{1EDA74BB-57F8-4376-B4EE-D0A12CDBC40C}" srcOrd="3" destOrd="0" parTransId="{621B7D77-FB99-48EB-8CFA-F3C5D09D2F44}" sibTransId="{0F80B4F0-F060-4889-B22A-E758783BC1A2}"/>
    <dgm:cxn modelId="{A9C5234A-0059-41A1-97F3-E4BABA5E8195}" type="presParOf" srcId="{06343BEF-9F10-47BF-B65A-CD897D48420D}" destId="{48250160-E4CF-43A0-97D6-9A913ADD7662}" srcOrd="0" destOrd="0" presId="urn:microsoft.com/office/officeart/2005/8/layout/bProcess3"/>
    <dgm:cxn modelId="{6F38F5D3-9DBB-4E37-9374-2BE6F0807841}" type="presParOf" srcId="{06343BEF-9F10-47BF-B65A-CD897D48420D}" destId="{41962DC8-ED04-4D91-B463-355DADC0C185}" srcOrd="1" destOrd="0" presId="urn:microsoft.com/office/officeart/2005/8/layout/bProcess3"/>
    <dgm:cxn modelId="{CA9AD6F7-72EE-4E53-A2B5-C9CA14CDC3C5}" type="presParOf" srcId="{41962DC8-ED04-4D91-B463-355DADC0C185}" destId="{258C5AAD-745F-43AE-A7E6-53F81A7283A4}" srcOrd="0" destOrd="0" presId="urn:microsoft.com/office/officeart/2005/8/layout/bProcess3"/>
    <dgm:cxn modelId="{1DA306F8-6B0D-491B-8182-359BB1C5D24F}" type="presParOf" srcId="{06343BEF-9F10-47BF-B65A-CD897D48420D}" destId="{5985CD30-7E42-4141-8310-E52C85277182}" srcOrd="2" destOrd="0" presId="urn:microsoft.com/office/officeart/2005/8/layout/bProcess3"/>
    <dgm:cxn modelId="{30E3BBFB-A94E-4772-84EA-8A1B73A0520D}" type="presParOf" srcId="{06343BEF-9F10-47BF-B65A-CD897D48420D}" destId="{10BD7E82-6AB7-4ED3-81A3-F9C230882F13}" srcOrd="3" destOrd="0" presId="urn:microsoft.com/office/officeart/2005/8/layout/bProcess3"/>
    <dgm:cxn modelId="{E5576CF1-3E32-41E9-A6C0-1D8AD40AF706}" type="presParOf" srcId="{10BD7E82-6AB7-4ED3-81A3-F9C230882F13}" destId="{A00339A0-17EB-443A-9CEC-CD5479CD084E}" srcOrd="0" destOrd="0" presId="urn:microsoft.com/office/officeart/2005/8/layout/bProcess3"/>
    <dgm:cxn modelId="{E0BB41D5-B48D-4125-9900-910B6107E3C2}" type="presParOf" srcId="{06343BEF-9F10-47BF-B65A-CD897D48420D}" destId="{AA3C1ABB-E9E0-499C-AADD-8E2904ACBB1D}" srcOrd="4" destOrd="0" presId="urn:microsoft.com/office/officeart/2005/8/layout/bProcess3"/>
    <dgm:cxn modelId="{6900B577-C17A-4D72-AA27-FB52141EAA8F}" type="presParOf" srcId="{06343BEF-9F10-47BF-B65A-CD897D48420D}" destId="{27B19155-5102-4892-BCD2-A84D5B73C94E}" srcOrd="5" destOrd="0" presId="urn:microsoft.com/office/officeart/2005/8/layout/bProcess3"/>
    <dgm:cxn modelId="{E22A8042-62A9-45C1-B7EA-7B7E830976C4}" type="presParOf" srcId="{27B19155-5102-4892-BCD2-A84D5B73C94E}" destId="{B2297DD0-11EF-4568-A0B2-045CAD75D5F5}" srcOrd="0" destOrd="0" presId="urn:microsoft.com/office/officeart/2005/8/layout/bProcess3"/>
    <dgm:cxn modelId="{B48BD217-B776-4860-9AE8-BC2955F35D46}" type="presParOf" srcId="{06343BEF-9F10-47BF-B65A-CD897D48420D}" destId="{6DA043FC-A2F6-431E-958F-CB0EFE317F7D}" srcOrd="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4/14/2017</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4/14/2017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2</a:t>
            </a:fld>
            <a:endParaRPr lang="en-US"/>
          </a:p>
        </p:txBody>
      </p:sp>
    </p:spTree>
    <p:extLst>
      <p:ext uri="{BB962C8B-B14F-4D97-AF65-F5344CB8AC3E}">
        <p14:creationId xmlns:p14="http://schemas.microsoft.com/office/powerpoint/2010/main" val="1017557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13</a:t>
            </a:fld>
            <a:endParaRPr lang="en-US"/>
          </a:p>
        </p:txBody>
      </p:sp>
    </p:spTree>
    <p:extLst>
      <p:ext uri="{BB962C8B-B14F-4D97-AF65-F5344CB8AC3E}">
        <p14:creationId xmlns:p14="http://schemas.microsoft.com/office/powerpoint/2010/main" val="677716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a:t>
            </a:r>
            <a:r>
              <a:rPr lang="en-US" baseline="0" dirty="0" smtClean="0"/>
              <a:t> Sympathy, Identification, Emotion memories</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14</a:t>
            </a:fld>
            <a:endParaRPr lang="en-US"/>
          </a:p>
        </p:txBody>
      </p:sp>
    </p:spTree>
    <p:extLst>
      <p:ext uri="{BB962C8B-B14F-4D97-AF65-F5344CB8AC3E}">
        <p14:creationId xmlns:p14="http://schemas.microsoft.com/office/powerpoint/2010/main" val="1128522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u="none" strike="noStrike" kern="1200" baseline="0" dirty="0" smtClean="0">
                <a:solidFill>
                  <a:schemeClr val="tx2"/>
                </a:solidFill>
                <a:latin typeface="+mn-lt"/>
                <a:ea typeface="+mn-ea"/>
                <a:cs typeface="+mn-cs"/>
              </a:rPr>
              <a:t>In relation to this research, it is only concerned with the first three. You will notice later on that this classification coincides with the *3</a:t>
            </a:r>
            <a:r>
              <a:rPr lang="en-US" sz="1600" b="0" i="0" u="none" strike="noStrike" kern="1200" baseline="30000" dirty="0" smtClean="0">
                <a:solidFill>
                  <a:schemeClr val="tx2"/>
                </a:solidFill>
                <a:latin typeface="+mn-lt"/>
                <a:ea typeface="+mn-ea"/>
                <a:cs typeface="+mn-cs"/>
              </a:rPr>
              <a:t>rd</a:t>
            </a:r>
            <a:r>
              <a:rPr lang="en-US" sz="1600" b="0" i="0" u="none" strike="noStrike" kern="1200" baseline="0" dirty="0" smtClean="0">
                <a:solidFill>
                  <a:schemeClr val="tx2"/>
                </a:solidFill>
                <a:latin typeface="+mn-lt"/>
                <a:ea typeface="+mn-ea"/>
                <a:cs typeface="+mn-cs"/>
              </a:rPr>
              <a:t> specific objective</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15</a:t>
            </a:fld>
            <a:endParaRPr lang="en-US"/>
          </a:p>
        </p:txBody>
      </p:sp>
    </p:spTree>
    <p:extLst>
      <p:ext uri="{BB962C8B-B14F-4D97-AF65-F5344CB8AC3E}">
        <p14:creationId xmlns:p14="http://schemas.microsoft.com/office/powerpoint/2010/main" val="2388954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Segment stories, read, annotate</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16</a:t>
            </a:fld>
            <a:endParaRPr lang="en-US"/>
          </a:p>
        </p:txBody>
      </p:sp>
    </p:spTree>
    <p:extLst>
      <p:ext uri="{BB962C8B-B14F-4D97-AF65-F5344CB8AC3E}">
        <p14:creationId xmlns:p14="http://schemas.microsoft.com/office/powerpoint/2010/main" val="4194403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have been studies establishing the association of brainwave patterns and emotions while being engaged in an activity. There have also been empirical works that have established the relation between reading and emotions or emotional response in areas of culture, media, and arts. </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17</a:t>
            </a:fld>
            <a:endParaRPr lang="en-US"/>
          </a:p>
        </p:txBody>
      </p:sp>
    </p:spTree>
    <p:extLst>
      <p:ext uri="{BB962C8B-B14F-4D97-AF65-F5344CB8AC3E}">
        <p14:creationId xmlns:p14="http://schemas.microsoft.com/office/powerpoint/2010/main" val="1410446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22</a:t>
            </a:fld>
            <a:endParaRPr lang="en-US"/>
          </a:p>
        </p:txBody>
      </p:sp>
    </p:spTree>
    <p:extLst>
      <p:ext uri="{BB962C8B-B14F-4D97-AF65-F5344CB8AC3E}">
        <p14:creationId xmlns:p14="http://schemas.microsoft.com/office/powerpoint/2010/main" val="956009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to Sec4.2 on p30 for short stories</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23</a:t>
            </a:fld>
            <a:endParaRPr lang="en-US"/>
          </a:p>
        </p:txBody>
      </p:sp>
    </p:spTree>
    <p:extLst>
      <p:ext uri="{BB962C8B-B14F-4D97-AF65-F5344CB8AC3E}">
        <p14:creationId xmlns:p14="http://schemas.microsoft.com/office/powerpoint/2010/main" val="3265336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 </a:t>
            </a:r>
            <a:r>
              <a:rPr lang="en-US" dirty="0" err="1" smtClean="0"/>
              <a:t>Miall</a:t>
            </a:r>
            <a:r>
              <a:rPr lang="en-US" dirty="0" smtClean="0"/>
              <a:t> and </a:t>
            </a:r>
            <a:r>
              <a:rPr lang="en-US" dirty="0" err="1" smtClean="0"/>
              <a:t>Kuiken</a:t>
            </a:r>
            <a:r>
              <a:rPr lang="en-US" dirty="0" smtClean="0"/>
              <a:t> experiment</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28</a:t>
            </a:fld>
            <a:endParaRPr lang="en-US"/>
          </a:p>
        </p:txBody>
      </p:sp>
    </p:spTree>
    <p:extLst>
      <p:ext uri="{BB962C8B-B14F-4D97-AF65-F5344CB8AC3E}">
        <p14:creationId xmlns:p14="http://schemas.microsoft.com/office/powerpoint/2010/main" val="556095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u="none" strike="noStrike" kern="1200" baseline="0" dirty="0" smtClean="0">
                <a:solidFill>
                  <a:schemeClr val="tx2"/>
                </a:solidFill>
                <a:latin typeface="+mn-lt"/>
                <a:ea typeface="+mn-ea"/>
                <a:cs typeface="+mn-cs"/>
              </a:rPr>
              <a:t>These kinds of systems replicate face-to-face human interactions with, for example, a digital avatar. Since these systems serves as stand-ins for humans, it should at least, on a certain level, feel like having a natural interaction with a human. This is the 4</a:t>
            </a:r>
            <a:r>
              <a:rPr lang="en-US" sz="1600" b="0" i="0" u="none" strike="noStrike" kern="1200" baseline="30000" dirty="0" smtClean="0">
                <a:solidFill>
                  <a:schemeClr val="tx2"/>
                </a:solidFill>
                <a:latin typeface="+mn-lt"/>
                <a:ea typeface="+mn-ea"/>
                <a:cs typeface="+mn-cs"/>
              </a:rPr>
              <a:t>th</a:t>
            </a:r>
            <a:r>
              <a:rPr lang="en-US" sz="1600" b="0" i="0" u="none" strike="noStrike" kern="1200" baseline="0" dirty="0" smtClean="0">
                <a:solidFill>
                  <a:schemeClr val="tx2"/>
                </a:solidFill>
                <a:latin typeface="+mn-lt"/>
                <a:ea typeface="+mn-ea"/>
                <a:cs typeface="+mn-cs"/>
              </a:rPr>
              <a:t> category in Affective Computing</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29</a:t>
            </a:fld>
            <a:endParaRPr lang="en-US"/>
          </a:p>
        </p:txBody>
      </p:sp>
    </p:spTree>
    <p:extLst>
      <p:ext uri="{BB962C8B-B14F-4D97-AF65-F5344CB8AC3E}">
        <p14:creationId xmlns:p14="http://schemas.microsoft.com/office/powerpoint/2010/main" val="1557388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u="none" strike="noStrike" kern="1200" baseline="0" dirty="0" smtClean="0">
                <a:solidFill>
                  <a:schemeClr val="tx2"/>
                </a:solidFill>
                <a:latin typeface="+mn-lt"/>
                <a:ea typeface="+mn-ea"/>
                <a:cs typeface="+mn-cs"/>
              </a:rPr>
              <a:t>Emotion detection can also be an indicator for behavior prediction, most especially when monitoring certain emotional states that could lead to potentially harmful or dangerous behaviors.</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30</a:t>
            </a:fld>
            <a:endParaRPr lang="en-US"/>
          </a:p>
        </p:txBody>
      </p:sp>
    </p:spTree>
    <p:extLst>
      <p:ext uri="{BB962C8B-B14F-4D97-AF65-F5344CB8AC3E}">
        <p14:creationId xmlns:p14="http://schemas.microsoft.com/office/powerpoint/2010/main" val="2678496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90+definitions.</a:t>
            </a:r>
            <a:r>
              <a:rPr lang="en-US" baseline="0" dirty="0" smtClean="0"/>
              <a:t> </a:t>
            </a:r>
            <a:r>
              <a:rPr lang="en-US" dirty="0" smtClean="0"/>
              <a:t>There is no clear definition</a:t>
            </a:r>
            <a:r>
              <a:rPr lang="en-US" baseline="0" dirty="0" smtClean="0"/>
              <a:t> to what emotions are.</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4</a:t>
            </a:fld>
            <a:endParaRPr lang="en-US"/>
          </a:p>
        </p:txBody>
      </p:sp>
    </p:spTree>
    <p:extLst>
      <p:ext uri="{BB962C8B-B14F-4D97-AF65-F5344CB8AC3E}">
        <p14:creationId xmlns:p14="http://schemas.microsoft.com/office/powerpoint/2010/main" val="1593666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u="none" strike="noStrike" kern="1200" baseline="0" dirty="0" smtClean="0">
                <a:solidFill>
                  <a:schemeClr val="tx2"/>
                </a:solidFill>
                <a:latin typeface="+mn-lt"/>
                <a:ea typeface="+mn-ea"/>
                <a:cs typeface="+mn-cs"/>
              </a:rPr>
              <a:t>So if there is some way to refine the rating and reviewing system to be automatic or semi-automatic and to present the detected emotions in an intuitive and objective manner, then the</a:t>
            </a:r>
          </a:p>
          <a:p>
            <a:r>
              <a:rPr lang="en-US" sz="1600" b="0" i="0" u="none" strike="noStrike" kern="1200" baseline="0" dirty="0" smtClean="0">
                <a:solidFill>
                  <a:schemeClr val="tx2"/>
                </a:solidFill>
                <a:latin typeface="+mn-lt"/>
                <a:ea typeface="+mn-ea"/>
                <a:cs typeface="+mn-cs"/>
              </a:rPr>
              <a:t>consumers could make informed decisions and know that the product or service is truly worth their money. Another example can be considering emotions as tags for content media retrieval such as looking for book recommendations that makes you feel happy.</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31</a:t>
            </a:fld>
            <a:endParaRPr lang="en-US"/>
          </a:p>
        </p:txBody>
      </p:sp>
    </p:spTree>
    <p:extLst>
      <p:ext uri="{BB962C8B-B14F-4D97-AF65-F5344CB8AC3E}">
        <p14:creationId xmlns:p14="http://schemas.microsoft.com/office/powerpoint/2010/main" val="1659314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to page 9</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33</a:t>
            </a:fld>
            <a:endParaRPr lang="en-US"/>
          </a:p>
        </p:txBody>
      </p:sp>
    </p:spTree>
    <p:extLst>
      <p:ext uri="{BB962C8B-B14F-4D97-AF65-F5344CB8AC3E}">
        <p14:creationId xmlns:p14="http://schemas.microsoft.com/office/powerpoint/2010/main" val="3299615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smtClean="0"/>
              <a:t>Refer to p33.</a:t>
            </a:r>
            <a:r>
              <a:rPr lang="en-US" baseline="0" dirty="0" smtClean="0"/>
              <a:t> Refer to p34 </a:t>
            </a:r>
            <a:r>
              <a:rPr lang="en-US" dirty="0" smtClean="0"/>
              <a:t>These short stories were recommended by</a:t>
            </a:r>
            <a:r>
              <a:rPr lang="en-US" baseline="0" dirty="0" smtClean="0"/>
              <a:t> the director of the creative writing department of DLSU. The segments were also approved by her (Refer Appendix C).</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34</a:t>
            </a:fld>
            <a:endParaRPr lang="en-US"/>
          </a:p>
        </p:txBody>
      </p:sp>
    </p:spTree>
    <p:extLst>
      <p:ext uri="{BB962C8B-B14F-4D97-AF65-F5344CB8AC3E}">
        <p14:creationId xmlns:p14="http://schemas.microsoft.com/office/powerpoint/2010/main" val="4167040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smtClean="0"/>
              <a:t>Refer to p56.</a:t>
            </a:r>
            <a:r>
              <a:rPr lang="en-US" baseline="0" dirty="0" smtClean="0"/>
              <a:t> </a:t>
            </a:r>
            <a:r>
              <a:rPr lang="en-US" dirty="0" smtClean="0"/>
              <a:t>The Veldt by Ray Bradbury is a story of a family who lives in an automated house with machines and gadgets that do all the work for them. This house has a nursery room that is able to create virtual realities in response to the telepathic wishes of the children.</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smtClean="0"/>
              <a:t>the exposition consists of segments 1 to 17, the rising action consists of segments 18 to 46, the climax consists of segments 47 to 58, the falling action consists of segments 59 to 70, and the resolution consists of segments 71 to 72.</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emotions of the participants towards the story</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smtClean="0"/>
              <a:t>Hourglass of Emotions</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smtClean="0"/>
              <a:t>AP: hate/love</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smtClean="0"/>
              <a:t>AT: not expecting/expecting</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smtClean="0"/>
              <a:t>PL: sad/happy</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smtClean="0"/>
              <a:t>SE: fear/rage</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smtClean="0"/>
              <a:t>Emotions of Literary Response</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smtClean="0"/>
              <a:t>AE: </a:t>
            </a:r>
            <a:r>
              <a:rPr lang="en-US" dirty="0" err="1" smtClean="0"/>
              <a:t>forgrounding</a:t>
            </a:r>
            <a:endParaRPr lang="en-US" dirty="0" smtClean="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smtClean="0"/>
              <a:t>EV: overall enjoyment</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smtClean="0"/>
              <a:t>NA: character/plot</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35</a:t>
            </a:fld>
            <a:endParaRPr lang="en-US"/>
          </a:p>
        </p:txBody>
      </p:sp>
    </p:spTree>
    <p:extLst>
      <p:ext uri="{BB962C8B-B14F-4D97-AF65-F5344CB8AC3E}">
        <p14:creationId xmlns:p14="http://schemas.microsoft.com/office/powerpoint/2010/main" val="2365726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a:t>
            </a:r>
            <a:r>
              <a:rPr lang="en-US" baseline="0" dirty="0" smtClean="0"/>
              <a:t> to p36. </a:t>
            </a:r>
            <a:r>
              <a:rPr lang="en-US" dirty="0" smtClean="0"/>
              <a:t>Developed in C#.</a:t>
            </a:r>
            <a:r>
              <a:rPr lang="en-US" baseline="0" dirty="0" smtClean="0"/>
              <a:t> 3 main module: connector, parser, logger.</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36</a:t>
            </a:fld>
            <a:endParaRPr lang="en-US"/>
          </a:p>
        </p:txBody>
      </p:sp>
    </p:spTree>
    <p:extLst>
      <p:ext uri="{BB962C8B-B14F-4D97-AF65-F5344CB8AC3E}">
        <p14:creationId xmlns:p14="http://schemas.microsoft.com/office/powerpoint/2010/main" val="11366105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to p37. Upper is hourglass</a:t>
            </a:r>
            <a:r>
              <a:rPr lang="en-US" baseline="0" dirty="0" smtClean="0"/>
              <a:t> of emotions, lower is emotions of literary response</a:t>
            </a:r>
          </a:p>
          <a:p>
            <a:endParaRPr lang="en-US" baseline="0" dirty="0" smtClean="0"/>
          </a:p>
          <a:p>
            <a:r>
              <a:rPr lang="en-US" dirty="0" smtClean="0"/>
              <a:t>Hourglass of Emotions</a:t>
            </a:r>
          </a:p>
          <a:p>
            <a:r>
              <a:rPr lang="en-US" dirty="0" smtClean="0"/>
              <a:t>AP: hate/love</a:t>
            </a:r>
          </a:p>
          <a:p>
            <a:r>
              <a:rPr lang="en-US" dirty="0" smtClean="0"/>
              <a:t>AT: not expecting/expecting</a:t>
            </a:r>
          </a:p>
          <a:p>
            <a:r>
              <a:rPr lang="en-US" dirty="0" smtClean="0"/>
              <a:t>PL: sad/happy</a:t>
            </a:r>
          </a:p>
          <a:p>
            <a:r>
              <a:rPr lang="en-US" dirty="0" smtClean="0"/>
              <a:t>SE: fear/rage</a:t>
            </a:r>
          </a:p>
          <a:p>
            <a:endParaRPr lang="en-US" dirty="0" smtClean="0"/>
          </a:p>
          <a:p>
            <a:r>
              <a:rPr lang="en-US" dirty="0" smtClean="0"/>
              <a:t>Emotions of Literary Response</a:t>
            </a:r>
          </a:p>
          <a:p>
            <a:r>
              <a:rPr lang="en-US" dirty="0" smtClean="0"/>
              <a:t>AE: </a:t>
            </a:r>
            <a:r>
              <a:rPr lang="en-US" dirty="0" err="1" smtClean="0"/>
              <a:t>forgrounding</a:t>
            </a:r>
            <a:endParaRPr lang="en-US" dirty="0" smtClean="0"/>
          </a:p>
          <a:p>
            <a:r>
              <a:rPr lang="en-US" dirty="0" smtClean="0"/>
              <a:t>EV: overall enjoyment</a:t>
            </a:r>
          </a:p>
          <a:p>
            <a:r>
              <a:rPr lang="en-US" dirty="0" smtClean="0"/>
              <a:t>NA: character/plot</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37</a:t>
            </a:fld>
            <a:endParaRPr lang="en-US"/>
          </a:p>
        </p:txBody>
      </p:sp>
    </p:spTree>
    <p:extLst>
      <p:ext uri="{BB962C8B-B14F-4D97-AF65-F5344CB8AC3E}">
        <p14:creationId xmlns:p14="http://schemas.microsoft.com/office/powerpoint/2010/main" val="683158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a:t>
            </a:r>
            <a:r>
              <a:rPr lang="en-US" baseline="0" dirty="0" smtClean="0"/>
              <a:t> to P44/45. Apart from the four EEG studies, t</a:t>
            </a:r>
            <a:r>
              <a:rPr lang="en-US" dirty="0" smtClean="0"/>
              <a:t>he experiment is also</a:t>
            </a:r>
            <a:r>
              <a:rPr lang="en-US" baseline="0" dirty="0" smtClean="0"/>
              <a:t> </a:t>
            </a:r>
            <a:r>
              <a:rPr lang="en-US" dirty="0" smtClean="0"/>
              <a:t>patterned</a:t>
            </a:r>
            <a:r>
              <a:rPr lang="en-US" baseline="0" dirty="0" smtClean="0"/>
              <a:t> after </a:t>
            </a:r>
            <a:r>
              <a:rPr lang="en-US" dirty="0" err="1" smtClean="0"/>
              <a:t>Miall</a:t>
            </a:r>
            <a:r>
              <a:rPr lang="en-US" dirty="0" smtClean="0"/>
              <a:t> and </a:t>
            </a:r>
            <a:r>
              <a:rPr lang="en-US" dirty="0" err="1" smtClean="0"/>
              <a:t>Kuiken</a:t>
            </a:r>
            <a:r>
              <a:rPr lang="en-US" dirty="0" smtClean="0"/>
              <a:t> (1994).</a:t>
            </a:r>
          </a:p>
          <a:p>
            <a:endParaRPr lang="en-US" dirty="0" smtClean="0"/>
          </a:p>
          <a:p>
            <a:r>
              <a:rPr lang="en-US" dirty="0" smtClean="0"/>
              <a:t>Collected</a:t>
            </a:r>
            <a:r>
              <a:rPr lang="en-US" baseline="0" dirty="0" smtClean="0"/>
              <a:t> data from DLSU students. First impressions to the story. Experienced technical factors that might skew the accuracy of the data.</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38</a:t>
            </a:fld>
            <a:endParaRPr lang="en-US"/>
          </a:p>
        </p:txBody>
      </p:sp>
    </p:spTree>
    <p:extLst>
      <p:ext uri="{BB962C8B-B14F-4D97-AF65-F5344CB8AC3E}">
        <p14:creationId xmlns:p14="http://schemas.microsoft.com/office/powerpoint/2010/main" val="3202825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to p46. This is what it looks like before </a:t>
            </a:r>
            <a:r>
              <a:rPr lang="en-US" baseline="0" dirty="0" smtClean="0"/>
              <a:t> processing.</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39</a:t>
            </a:fld>
            <a:endParaRPr lang="en-US"/>
          </a:p>
        </p:txBody>
      </p:sp>
    </p:spTree>
    <p:extLst>
      <p:ext uri="{BB962C8B-B14F-4D97-AF65-F5344CB8AC3E}">
        <p14:creationId xmlns:p14="http://schemas.microsoft.com/office/powerpoint/2010/main" val="35447826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to p47. Remove the chunk where the participants were annotating the segment</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40</a:t>
            </a:fld>
            <a:endParaRPr lang="en-US"/>
          </a:p>
        </p:txBody>
      </p:sp>
    </p:spTree>
    <p:extLst>
      <p:ext uri="{BB962C8B-B14F-4D97-AF65-F5344CB8AC3E}">
        <p14:creationId xmlns:p14="http://schemas.microsoft.com/office/powerpoint/2010/main" val="692142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a:t>
            </a:r>
            <a:r>
              <a:rPr lang="en-US" baseline="0" dirty="0" smtClean="0"/>
              <a:t> to p48. </a:t>
            </a:r>
            <a:r>
              <a:rPr lang="en-US" dirty="0" smtClean="0"/>
              <a:t>Windowing, resulting files after applying windowing. On</a:t>
            </a:r>
            <a:r>
              <a:rPr lang="en-US" baseline="0" dirty="0" smtClean="0"/>
              <a:t>e window </a:t>
            </a:r>
            <a:r>
              <a:rPr lang="en-US" dirty="0" smtClean="0"/>
              <a:t>is one instance.</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41</a:t>
            </a:fld>
            <a:endParaRPr lang="en-US"/>
          </a:p>
        </p:txBody>
      </p:sp>
    </p:spTree>
    <p:extLst>
      <p:ext uri="{BB962C8B-B14F-4D97-AF65-F5344CB8AC3E}">
        <p14:creationId xmlns:p14="http://schemas.microsoft.com/office/powerpoint/2010/main" val="3347015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 fact: the</a:t>
            </a:r>
            <a:r>
              <a:rPr lang="en-US" baseline="0" dirty="0" smtClean="0"/>
              <a:t> Inside out director Pete </a:t>
            </a:r>
            <a:r>
              <a:rPr lang="en-US" baseline="0" dirty="0" err="1" smtClean="0"/>
              <a:t>Docter</a:t>
            </a:r>
            <a:r>
              <a:rPr lang="en-US" baseline="0" dirty="0" smtClean="0"/>
              <a:t> consulted Ekman while they were planning the film. </a:t>
            </a:r>
            <a:r>
              <a:rPr lang="en-US" baseline="0" dirty="0" err="1" smtClean="0"/>
              <a:t>Docter</a:t>
            </a:r>
            <a:r>
              <a:rPr lang="en-US" baseline="0" dirty="0" smtClean="0"/>
              <a:t> found fear and surprise to be somewhat similar so he merged them.</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5</a:t>
            </a:fld>
            <a:endParaRPr lang="en-US"/>
          </a:p>
        </p:txBody>
      </p:sp>
    </p:spTree>
    <p:extLst>
      <p:ext uri="{BB962C8B-B14F-4D97-AF65-F5344CB8AC3E}">
        <p14:creationId xmlns:p14="http://schemas.microsoft.com/office/powerpoint/2010/main" val="9041481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to p49</a:t>
            </a:r>
            <a:r>
              <a:rPr lang="en-US" baseline="0" dirty="0" smtClean="0"/>
              <a:t> for the screenshot. Using the definition of </a:t>
            </a:r>
            <a:r>
              <a:rPr lang="en-US" baseline="0" dirty="0" err="1" smtClean="0"/>
              <a:t>eegfilt</a:t>
            </a:r>
            <a:r>
              <a:rPr lang="en-US" baseline="0" dirty="0" smtClean="0"/>
              <a:t>() as shown in p48, we recreate it in MATLAB’s </a:t>
            </a:r>
            <a:r>
              <a:rPr lang="en-US" baseline="0" dirty="0" err="1" smtClean="0"/>
              <a:t>fdatool</a:t>
            </a:r>
            <a:r>
              <a:rPr lang="en-US" baseline="0" dirty="0" smtClean="0"/>
              <a:t> by replacing the parameters.</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42</a:t>
            </a:fld>
            <a:endParaRPr lang="en-US"/>
          </a:p>
        </p:txBody>
      </p:sp>
    </p:spTree>
    <p:extLst>
      <p:ext uri="{BB962C8B-B14F-4D97-AF65-F5344CB8AC3E}">
        <p14:creationId xmlns:p14="http://schemas.microsoft.com/office/powerpoint/2010/main" val="40826434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to p50. Using</a:t>
            </a:r>
            <a:r>
              <a:rPr lang="en-US" baseline="0" dirty="0" smtClean="0"/>
              <a:t> a different filters, we extract the frequency bands, transform the signal using FFT and then compute for the following feature types (refer to p29): magnitude, power spectral density, spectral power of the asymmetric electrode pairs (RASM, DASM).  From these feature types we get their min, max, mean value. This makes a total of 252 extracted EEG features.</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43</a:t>
            </a:fld>
            <a:endParaRPr lang="en-US"/>
          </a:p>
        </p:txBody>
      </p:sp>
    </p:spTree>
    <p:extLst>
      <p:ext uri="{BB962C8B-B14F-4D97-AF65-F5344CB8AC3E}">
        <p14:creationId xmlns:p14="http://schemas.microsoft.com/office/powerpoint/2010/main" val="3177046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 hate/love</a:t>
            </a:r>
          </a:p>
          <a:p>
            <a:r>
              <a:rPr lang="en-US" dirty="0" smtClean="0"/>
              <a:t>AT: not expecting/expecting</a:t>
            </a:r>
          </a:p>
          <a:p>
            <a:r>
              <a:rPr lang="en-US" dirty="0" smtClean="0"/>
              <a:t>PL: sad/happy</a:t>
            </a:r>
          </a:p>
          <a:p>
            <a:r>
              <a:rPr lang="en-US" dirty="0" smtClean="0"/>
              <a:t>SE: fear/rage</a:t>
            </a:r>
          </a:p>
          <a:p>
            <a:endParaRPr lang="en-US" dirty="0" smtClean="0"/>
          </a:p>
          <a:p>
            <a:r>
              <a:rPr lang="en-US" dirty="0" smtClean="0"/>
              <a:t>AE: </a:t>
            </a:r>
            <a:r>
              <a:rPr lang="en-US" dirty="0" err="1" smtClean="0"/>
              <a:t>forgrounding</a:t>
            </a:r>
            <a:endParaRPr lang="en-US" dirty="0" smtClean="0"/>
          </a:p>
          <a:p>
            <a:r>
              <a:rPr lang="en-US" dirty="0" smtClean="0"/>
              <a:t>EV: overall enjoyment</a:t>
            </a:r>
          </a:p>
          <a:p>
            <a:r>
              <a:rPr lang="en-US" dirty="0" smtClean="0"/>
              <a:t>NA: character/plot</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44</a:t>
            </a:fld>
            <a:endParaRPr lang="en-US"/>
          </a:p>
        </p:txBody>
      </p:sp>
    </p:spTree>
    <p:extLst>
      <p:ext uri="{BB962C8B-B14F-4D97-AF65-F5344CB8AC3E}">
        <p14:creationId xmlns:p14="http://schemas.microsoft.com/office/powerpoint/2010/main" val="31077341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to p52.</a:t>
            </a:r>
            <a:r>
              <a:rPr lang="en-US" baseline="0" dirty="0" smtClean="0"/>
              <a:t> </a:t>
            </a:r>
            <a:r>
              <a:rPr lang="en-US" dirty="0" smtClean="0"/>
              <a:t>Use</a:t>
            </a:r>
            <a:r>
              <a:rPr lang="en-US" baseline="0" dirty="0" smtClean="0"/>
              <a:t> z-scores for normalization. Refer to p54/55 for distribution of the instances per class label per dataset.</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45</a:t>
            </a:fld>
            <a:endParaRPr lang="en-US"/>
          </a:p>
        </p:txBody>
      </p:sp>
    </p:spTree>
    <p:extLst>
      <p:ext uri="{BB962C8B-B14F-4D97-AF65-F5344CB8AC3E}">
        <p14:creationId xmlns:p14="http://schemas.microsoft.com/office/powerpoint/2010/main" val="36333199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Leave-one-participant-out</a:t>
            </a:r>
            <a:r>
              <a:rPr lang="en-US" baseline="0" dirty="0" smtClean="0"/>
              <a:t> cross-validation</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47</a:t>
            </a:fld>
            <a:endParaRPr lang="en-US"/>
          </a:p>
        </p:txBody>
      </p:sp>
    </p:spTree>
    <p:extLst>
      <p:ext uri="{BB962C8B-B14F-4D97-AF65-F5344CB8AC3E}">
        <p14:creationId xmlns:p14="http://schemas.microsoft.com/office/powerpoint/2010/main" val="26746181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to p57. F-measure is the main metric used for comparison</a:t>
            </a:r>
            <a:r>
              <a:rPr lang="en-US" baseline="0" dirty="0" smtClean="0"/>
              <a:t> because accuracy is not reliable. More so because of the uneven distribution of instances.</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48</a:t>
            </a:fld>
            <a:endParaRPr lang="en-US"/>
          </a:p>
        </p:txBody>
      </p:sp>
    </p:spTree>
    <p:extLst>
      <p:ext uri="{BB962C8B-B14F-4D97-AF65-F5344CB8AC3E}">
        <p14:creationId xmlns:p14="http://schemas.microsoft.com/office/powerpoint/2010/main" val="4133722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smtClean="0"/>
              <a:t>the goal was set the baseline performance using Decision Trees and to see if whether there is an improvement in performance among the profile-specific datasets.</a:t>
            </a:r>
          </a:p>
          <a:p>
            <a:pPr marL="285750" indent="-285750">
              <a:buFontTx/>
              <a:buChar char="-"/>
            </a:pPr>
            <a:r>
              <a:rPr lang="en-US" dirty="0" smtClean="0"/>
              <a:t>The goal of this experiment is to attempt to improve the classification performance with SVM and MLP classifiers.</a:t>
            </a:r>
          </a:p>
          <a:p>
            <a:pPr marL="285750" indent="-285750">
              <a:buFontTx/>
              <a:buChar char="-"/>
            </a:pPr>
            <a:r>
              <a:rPr lang="en-US" dirty="0" smtClean="0"/>
              <a:t>In this experiment, the goal is to see whether reducing the number of features could yield that is higher than or at least at par with the base feature set.</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49</a:t>
            </a:fld>
            <a:endParaRPr lang="en-US"/>
          </a:p>
        </p:txBody>
      </p:sp>
    </p:spTree>
    <p:extLst>
      <p:ext uri="{BB962C8B-B14F-4D97-AF65-F5344CB8AC3E}">
        <p14:creationId xmlns:p14="http://schemas.microsoft.com/office/powerpoint/2010/main" val="445118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Aptitude pertains to whether the reader hated (\</a:t>
            </a:r>
            <a:r>
              <a:rPr lang="en-US" dirty="0" err="1" smtClean="0"/>
              <a:t>textit</a:t>
            </a:r>
            <a:r>
              <a:rPr lang="en-US" dirty="0" smtClean="0"/>
              <a:t>{low}) or loved (\</a:t>
            </a:r>
            <a:r>
              <a:rPr lang="en-US" dirty="0" err="1" smtClean="0"/>
              <a:t>textit</a:t>
            </a:r>
            <a:r>
              <a:rPr lang="en-US" dirty="0" smtClean="0"/>
              <a:t>{high}) what happened in the segment.</a:t>
            </a:r>
          </a:p>
          <a:p>
            <a:pPr marL="285750" indent="-285750">
              <a:buFontTx/>
              <a:buChar char="-"/>
            </a:pPr>
            <a:r>
              <a:rPr lang="en-US" dirty="0" smtClean="0"/>
              <a:t>males and females have no distinguishing difference in loving or hating a story</a:t>
            </a:r>
          </a:p>
          <a:p>
            <a:pPr marL="0" indent="0">
              <a:buFontTx/>
              <a:buNone/>
            </a:pPr>
            <a:endParaRPr lang="en-US" dirty="0" smtClean="0"/>
          </a:p>
          <a:p>
            <a:pPr marL="0" indent="0">
              <a:buFontTx/>
              <a:buNone/>
            </a:pPr>
            <a:r>
              <a:rPr lang="en-US" dirty="0" smtClean="0"/>
              <a:t>Attention pertains to the reader's level of interest to the events in segment. It means that the reader is either amazed at the event that happened (\</a:t>
            </a:r>
            <a:r>
              <a:rPr lang="en-US" dirty="0" err="1" smtClean="0"/>
              <a:t>textit</a:t>
            </a:r>
            <a:r>
              <a:rPr lang="en-US" dirty="0" smtClean="0"/>
              <a:t>{low}) or that they were already expecting it to happen (\</a:t>
            </a:r>
            <a:r>
              <a:rPr lang="en-US" dirty="0" err="1" smtClean="0"/>
              <a:t>textit</a:t>
            </a:r>
            <a:r>
              <a:rPr lang="en-US" dirty="0" smtClean="0"/>
              <a:t>{high}).</a:t>
            </a:r>
          </a:p>
          <a:p>
            <a:pPr marL="285750" indent="-285750">
              <a:buFontTx/>
              <a:buChar char="-"/>
            </a:pPr>
            <a:r>
              <a:rPr lang="en-US" dirty="0" smtClean="0"/>
              <a:t>In terms of percentage, the Male dataset has more \</a:t>
            </a:r>
            <a:r>
              <a:rPr lang="en-US" dirty="0" err="1" smtClean="0"/>
              <a:t>textit</a:t>
            </a:r>
            <a:r>
              <a:rPr lang="en-US" dirty="0" smtClean="0"/>
              <a:t>{high} instances than the Female and combined sex datasets. This is consistent with what the male participants have said during the debriefing, wherein they reported that they already have an inkling on what was going to happen. This is in line with \</a:t>
            </a:r>
            <a:r>
              <a:rPr lang="en-US" dirty="0" err="1" smtClean="0"/>
              <a:t>shortciteA</a:t>
            </a:r>
            <a:r>
              <a:rPr lang="en-US" dirty="0" smtClean="0"/>
              <a:t>{kret_review_2012}, wherein they state the men respond better to threatening cues.</a:t>
            </a:r>
          </a:p>
          <a:p>
            <a:pPr marL="0" indent="0">
              <a:buFontTx/>
              <a:buNone/>
            </a:pPr>
            <a:endParaRPr lang="en-US" dirty="0" smtClean="0"/>
          </a:p>
          <a:p>
            <a:pPr marL="0" indent="0">
              <a:buFontTx/>
              <a:buNone/>
            </a:pPr>
            <a:r>
              <a:rPr lang="en-US" dirty="0" smtClean="0"/>
              <a:t>Pleasantness pertains to the reader's amusement towards the events in the segment, on whether they were sad (\</a:t>
            </a:r>
            <a:r>
              <a:rPr lang="en-US" dirty="0" err="1" smtClean="0"/>
              <a:t>textit</a:t>
            </a:r>
            <a:r>
              <a:rPr lang="en-US" dirty="0" smtClean="0"/>
              <a:t>{low}) or happy (\</a:t>
            </a:r>
            <a:r>
              <a:rPr lang="en-US" dirty="0" err="1" smtClean="0"/>
              <a:t>textit</a:t>
            </a:r>
            <a:r>
              <a:rPr lang="en-US" dirty="0" smtClean="0"/>
              <a:t>{high}) about it.</a:t>
            </a:r>
          </a:p>
          <a:p>
            <a:pPr marL="0" indent="0">
              <a:buFontTx/>
              <a:buNone/>
            </a:pPr>
            <a:endParaRPr lang="en-US" dirty="0" smtClean="0"/>
          </a:p>
          <a:p>
            <a:pPr marL="0" indent="0">
              <a:buFontTx/>
              <a:buNone/>
            </a:pPr>
            <a:r>
              <a:rPr lang="en-US" dirty="0" smtClean="0"/>
              <a:t>Sensitivity pertains to whether the reader feared (\</a:t>
            </a:r>
            <a:r>
              <a:rPr lang="en-US" dirty="0" err="1" smtClean="0"/>
              <a:t>textit</a:t>
            </a:r>
            <a:r>
              <a:rPr lang="en-US" dirty="0" smtClean="0"/>
              <a:t>{low}) or was angered (\</a:t>
            </a:r>
            <a:r>
              <a:rPr lang="en-US" dirty="0" err="1" smtClean="0"/>
              <a:t>textit</a:t>
            </a:r>
            <a:r>
              <a:rPr lang="en-US" dirty="0" smtClean="0"/>
              <a:t>{high}) with the events in the segment.</a:t>
            </a:r>
          </a:p>
          <a:p>
            <a:pPr marL="285750" indent="-285750">
              <a:buFontTx/>
              <a:buChar char="-"/>
            </a:pPr>
            <a:r>
              <a:rPr lang="en-US" dirty="0" smtClean="0"/>
              <a:t>With regard to the females, it is consistent with their debriefing reports wherein they expressed more anger or fear on certain elements of the story, such as the characters or the plot events, than the males.</a:t>
            </a:r>
          </a:p>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B8796F01-7154-41E0-B48B-A6921757531A}" type="slidenum">
              <a:rPr lang="en-US" smtClean="0"/>
              <a:pPr/>
              <a:t>50</a:t>
            </a:fld>
            <a:endParaRPr lang="en-US"/>
          </a:p>
        </p:txBody>
      </p:sp>
    </p:spTree>
    <p:extLst>
      <p:ext uri="{BB962C8B-B14F-4D97-AF65-F5344CB8AC3E}">
        <p14:creationId xmlns:p14="http://schemas.microsoft.com/office/powerpoint/2010/main" val="546646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Aptitude pertains to whether the reader hated (\</a:t>
            </a:r>
            <a:r>
              <a:rPr lang="en-US" dirty="0" err="1" smtClean="0"/>
              <a:t>textit</a:t>
            </a:r>
            <a:r>
              <a:rPr lang="en-US" dirty="0" smtClean="0"/>
              <a:t>{low}) or loved (\</a:t>
            </a:r>
            <a:r>
              <a:rPr lang="en-US" dirty="0" err="1" smtClean="0"/>
              <a:t>textit</a:t>
            </a:r>
            <a:r>
              <a:rPr lang="en-US" dirty="0" smtClean="0"/>
              <a:t>{high}) what happened in the segment.</a:t>
            </a:r>
          </a:p>
          <a:p>
            <a:pPr marL="285750" indent="-285750">
              <a:buFontTx/>
              <a:buChar char="-"/>
            </a:pPr>
            <a:r>
              <a:rPr lang="en-US" dirty="0" smtClean="0"/>
              <a:t>people who prefer reading traditional books (RP1, RP2)</a:t>
            </a:r>
          </a:p>
          <a:p>
            <a:pPr marL="0" indent="0">
              <a:buFontTx/>
              <a:buNone/>
            </a:pPr>
            <a:endParaRPr lang="en-US" dirty="0" smtClean="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smtClean="0"/>
              <a:t>Attention pertains to the reader's level of interest to the events in segment. It means that the reader is either amazed at the event that happened (\</a:t>
            </a:r>
            <a:r>
              <a:rPr lang="en-US" dirty="0" err="1" smtClean="0"/>
              <a:t>textit</a:t>
            </a:r>
            <a:r>
              <a:rPr lang="en-US" dirty="0" smtClean="0"/>
              <a:t>{low}) or that they were already expecting it to happen (\</a:t>
            </a:r>
            <a:r>
              <a:rPr lang="en-US" dirty="0" err="1" smtClean="0"/>
              <a:t>textit</a:t>
            </a:r>
            <a:r>
              <a:rPr lang="en-US" dirty="0" smtClean="0"/>
              <a:t>{high}).</a:t>
            </a: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lang="en-US" dirty="0" smtClean="0"/>
              <a:t>RP4 predicted most of its instances as \</a:t>
            </a:r>
            <a:r>
              <a:rPr lang="en-US" dirty="0" err="1" smtClean="0"/>
              <a:t>textit</a:t>
            </a:r>
            <a:r>
              <a:rPr lang="en-US" dirty="0" smtClean="0"/>
              <a:t>{high}, that is, only 6 instances as \</a:t>
            </a:r>
            <a:r>
              <a:rPr lang="en-US" dirty="0" err="1" smtClean="0"/>
              <a:t>textit</a:t>
            </a:r>
            <a:r>
              <a:rPr lang="en-US" dirty="0" smtClean="0"/>
              <a:t>{low}.</a:t>
            </a:r>
          </a:p>
          <a:p>
            <a:pPr marL="0" indent="0">
              <a:buFontTx/>
              <a:buNone/>
            </a:pPr>
            <a:endParaRPr lang="en-US" dirty="0" smtClean="0"/>
          </a:p>
          <a:p>
            <a:pPr marL="0" indent="0">
              <a:buFontTx/>
              <a:buNone/>
            </a:pPr>
            <a:r>
              <a:rPr lang="en-US" dirty="0" smtClean="0"/>
              <a:t>Pleasantness pertains to the reader's amusement towards the events in the segment, on whether they were sad (\</a:t>
            </a:r>
            <a:r>
              <a:rPr lang="en-US" dirty="0" err="1" smtClean="0"/>
              <a:t>textit</a:t>
            </a:r>
            <a:r>
              <a:rPr lang="en-US" dirty="0" smtClean="0"/>
              <a:t>{low}) or happy (\</a:t>
            </a:r>
            <a:r>
              <a:rPr lang="en-US" dirty="0" err="1" smtClean="0"/>
              <a:t>textit</a:t>
            </a:r>
            <a:r>
              <a:rPr lang="en-US" dirty="0" smtClean="0"/>
              <a:t>{high}) about it.</a:t>
            </a:r>
          </a:p>
          <a:p>
            <a:pPr marL="285750" indent="-285750">
              <a:buFontTx/>
              <a:buChar char="-"/>
            </a:pPr>
            <a:r>
              <a:rPr lang="en-US" dirty="0" smtClean="0"/>
              <a:t>The results show that the classifier for people who prefer reading eBooks over traditional books (RP4) yielded the best performance among all the PL DT classifications. Since the story segments were presented via a software program on a laptop (i.e. not a traditional book), it can be presumed that those who prefer reading traditional books have a certain bias clouding their enjoyment of the story. The said presumption is consistent because of the increase in performance of the f-measure values (35.63 for RP1, 42.29 for RP2, 50.92 for RP3, and 69.29 for RP4).</a:t>
            </a:r>
          </a:p>
          <a:p>
            <a:pPr marL="0" indent="0">
              <a:buFontTx/>
              <a:buNone/>
            </a:pPr>
            <a:endParaRPr lang="en-US" dirty="0" smtClean="0"/>
          </a:p>
          <a:p>
            <a:pPr marL="0" indent="0">
              <a:buFontTx/>
              <a:buNone/>
            </a:pPr>
            <a:r>
              <a:rPr lang="en-US" dirty="0" smtClean="0"/>
              <a:t>Sensitivity pertains to whether the reader feared (\</a:t>
            </a:r>
            <a:r>
              <a:rPr lang="en-US" dirty="0" err="1" smtClean="0"/>
              <a:t>textit</a:t>
            </a:r>
            <a:r>
              <a:rPr lang="en-US" dirty="0" smtClean="0"/>
              <a:t>{low}) or was angered (\</a:t>
            </a:r>
            <a:r>
              <a:rPr lang="en-US" dirty="0" err="1" smtClean="0"/>
              <a:t>textit</a:t>
            </a:r>
            <a:r>
              <a:rPr lang="en-US" dirty="0" smtClean="0"/>
              <a:t>{high}) with the events in the segment.</a:t>
            </a:r>
          </a:p>
          <a:p>
            <a:pPr marL="285750" indent="-285750">
              <a:buFontTx/>
              <a:buChar char="-"/>
            </a:pPr>
            <a:r>
              <a:rPr lang="en-US" dirty="0" smtClean="0"/>
              <a:t>The RP2 dataset classifier may have yielded the best performance but it may be because it was the only relatively balanced dataset among the RP profiles.</a:t>
            </a:r>
          </a:p>
          <a:p>
            <a:pPr marL="0" indent="0">
              <a:buFontTx/>
              <a:buNone/>
            </a:pP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51</a:t>
            </a:fld>
            <a:endParaRPr lang="en-US"/>
          </a:p>
        </p:txBody>
      </p:sp>
    </p:spTree>
    <p:extLst>
      <p:ext uri="{BB962C8B-B14F-4D97-AF65-F5344CB8AC3E}">
        <p14:creationId xmlns:p14="http://schemas.microsoft.com/office/powerpoint/2010/main" val="9157797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Aptitude pertains to whether the reader hated (\</a:t>
            </a:r>
            <a:r>
              <a:rPr lang="en-US" dirty="0" err="1" smtClean="0"/>
              <a:t>textit</a:t>
            </a:r>
            <a:r>
              <a:rPr lang="en-US" dirty="0" smtClean="0"/>
              <a:t>{low}) or loved (\</a:t>
            </a:r>
            <a:r>
              <a:rPr lang="en-US" dirty="0" err="1" smtClean="0"/>
              <a:t>textit</a:t>
            </a:r>
            <a:r>
              <a:rPr lang="en-US" dirty="0" smtClean="0"/>
              <a:t>{high}) what happened in the segment.</a:t>
            </a:r>
          </a:p>
          <a:p>
            <a:pPr marL="285750" indent="-285750">
              <a:buFontTx/>
              <a:buChar char="-"/>
            </a:pPr>
            <a:r>
              <a:rPr lang="en-US" dirty="0" smtClean="0"/>
              <a:t>The RF2 and RF3 datasets are cases of the accuracy paradox, wherein RF2 predicted all instances as \</a:t>
            </a:r>
            <a:r>
              <a:rPr lang="en-US" dirty="0" err="1" smtClean="0"/>
              <a:t>textit</a:t>
            </a:r>
            <a:r>
              <a:rPr lang="en-US" dirty="0" smtClean="0"/>
              <a:t>{high} and RF3 predicted all instances as \</a:t>
            </a:r>
            <a:r>
              <a:rPr lang="en-US" dirty="0" err="1" smtClean="0"/>
              <a:t>textit</a:t>
            </a:r>
            <a:r>
              <a:rPr lang="en-US" dirty="0" smtClean="0"/>
              <a:t>{low}. This may be due to RF2 having more \</a:t>
            </a:r>
            <a:r>
              <a:rPr lang="en-US" dirty="0" err="1" smtClean="0"/>
              <a:t>textit</a:t>
            </a:r>
            <a:r>
              <a:rPr lang="en-US" dirty="0" smtClean="0"/>
              <a:t>{high} instances than \</a:t>
            </a:r>
            <a:r>
              <a:rPr lang="en-US" dirty="0" err="1" smtClean="0"/>
              <a:t>textit</a:t>
            </a:r>
            <a:r>
              <a:rPr lang="en-US" dirty="0" smtClean="0"/>
              <a:t>{low} and the inverse for RF3.</a:t>
            </a:r>
          </a:p>
          <a:p>
            <a:pPr marL="285750" indent="-285750">
              <a:buFontTx/>
              <a:buChar char="-"/>
            </a:pPr>
            <a:r>
              <a:rPr lang="en-US" dirty="0" smtClean="0"/>
              <a:t>people who always reads for fun (RF1), and rarely reads for fun (RF4)</a:t>
            </a:r>
          </a:p>
          <a:p>
            <a:pPr marL="0" indent="0">
              <a:buFontTx/>
              <a:buNone/>
            </a:pPr>
            <a:endParaRPr lang="en-US" dirty="0" smtClean="0"/>
          </a:p>
          <a:p>
            <a:pPr marL="0" indent="0">
              <a:buFontTx/>
              <a:buNone/>
            </a:pPr>
            <a:r>
              <a:rPr lang="en-US" dirty="0" smtClean="0"/>
              <a:t>Attention pertains to the reader's level of interest to the events in segment. It means that the reader is either amazed at the event that happened (\</a:t>
            </a:r>
            <a:r>
              <a:rPr lang="en-US" dirty="0" err="1" smtClean="0"/>
              <a:t>textit</a:t>
            </a:r>
            <a:r>
              <a:rPr lang="en-US" dirty="0" smtClean="0"/>
              <a:t>{low}) or that they were already expecting it to happen (\</a:t>
            </a:r>
            <a:r>
              <a:rPr lang="en-US" dirty="0" err="1" smtClean="0"/>
              <a:t>textit</a:t>
            </a:r>
            <a:r>
              <a:rPr lang="en-US" dirty="0" smtClean="0"/>
              <a:t>{high}).</a:t>
            </a:r>
          </a:p>
          <a:p>
            <a:pPr marL="285750" indent="-285750">
              <a:buFontTx/>
              <a:buChar char="-"/>
            </a:pPr>
            <a:r>
              <a:rPr lang="en-US" dirty="0" smtClean="0"/>
              <a:t>Another observation worth noting is in the RF profiles. The scenario is that the RF1 and RF2 datasets in this class label are relatively balanced, while the RF3 predicted all instances as \</a:t>
            </a:r>
            <a:r>
              <a:rPr lang="en-US" dirty="0" err="1" smtClean="0"/>
              <a:t>textit</a:t>
            </a:r>
            <a:r>
              <a:rPr lang="en-US" dirty="0" smtClean="0"/>
              <a:t>{high} and the RF4 predicted all instances as \</a:t>
            </a:r>
            <a:r>
              <a:rPr lang="en-US" dirty="0" err="1" smtClean="0"/>
              <a:t>textit</a:t>
            </a:r>
            <a:r>
              <a:rPr lang="en-US" dirty="0" smtClean="0"/>
              <a:t>{low}. However, it is intriguing to see the decline in the classification performances (63.03 for RF1, 55.98 for RF2, 47.77 for RF3, and 26.95 for RF4). People who always or frequently reads for fun are accustomed on keeping track of the events in the story, and this accustomedness reflected in their brainwaves.</a:t>
            </a:r>
          </a:p>
          <a:p>
            <a:pPr marL="0" indent="0">
              <a:buFontTx/>
              <a:buNone/>
            </a:pPr>
            <a:endParaRPr lang="en-US" dirty="0" smtClean="0"/>
          </a:p>
          <a:p>
            <a:pPr marL="0" indent="0">
              <a:buFontTx/>
              <a:buNone/>
            </a:pPr>
            <a:r>
              <a:rPr lang="en-US" dirty="0" smtClean="0"/>
              <a:t>Pleasantness pertains to the reader's amusement towards the events in the segment, on whether they were sad (\</a:t>
            </a:r>
            <a:r>
              <a:rPr lang="en-US" dirty="0" err="1" smtClean="0"/>
              <a:t>textit</a:t>
            </a:r>
            <a:r>
              <a:rPr lang="en-US" dirty="0" smtClean="0"/>
              <a:t>{low}) or happy (\</a:t>
            </a:r>
            <a:r>
              <a:rPr lang="en-US" dirty="0" err="1" smtClean="0"/>
              <a:t>textit</a:t>
            </a:r>
            <a:r>
              <a:rPr lang="en-US" dirty="0" smtClean="0"/>
              <a:t>{high}) about it.</a:t>
            </a:r>
          </a:p>
          <a:p>
            <a:pPr marL="0" indent="0">
              <a:buFontTx/>
              <a:buNone/>
            </a:pPr>
            <a:endParaRPr lang="en-US" dirty="0" smtClean="0"/>
          </a:p>
          <a:p>
            <a:pPr marL="0" indent="0">
              <a:buFontTx/>
              <a:buNone/>
            </a:pPr>
            <a:r>
              <a:rPr lang="en-US" dirty="0" smtClean="0"/>
              <a:t>Sensitivity pertains to whether the reader feared (\</a:t>
            </a:r>
            <a:r>
              <a:rPr lang="en-US" dirty="0" err="1" smtClean="0"/>
              <a:t>textit</a:t>
            </a:r>
            <a:r>
              <a:rPr lang="en-US" dirty="0" smtClean="0"/>
              <a:t>{low}) or was angered (\</a:t>
            </a:r>
            <a:r>
              <a:rPr lang="en-US" dirty="0" err="1" smtClean="0"/>
              <a:t>textit</a:t>
            </a:r>
            <a:r>
              <a:rPr lang="en-US" dirty="0" smtClean="0"/>
              <a:t>{high}) with the events in the segment.</a:t>
            </a:r>
          </a:p>
        </p:txBody>
      </p:sp>
      <p:sp>
        <p:nvSpPr>
          <p:cNvPr id="4" name="Slide Number Placeholder 3"/>
          <p:cNvSpPr>
            <a:spLocks noGrp="1"/>
          </p:cNvSpPr>
          <p:nvPr>
            <p:ph type="sldNum" sz="quarter" idx="10"/>
          </p:nvPr>
        </p:nvSpPr>
        <p:spPr/>
        <p:txBody>
          <a:bodyPr/>
          <a:lstStyle/>
          <a:p>
            <a:fld id="{B8796F01-7154-41E0-B48B-A6921757531A}" type="slidenum">
              <a:rPr lang="en-US" smtClean="0"/>
              <a:pPr/>
              <a:t>52</a:t>
            </a:fld>
            <a:endParaRPr lang="en-US"/>
          </a:p>
        </p:txBody>
      </p:sp>
    </p:spTree>
    <p:extLst>
      <p:ext uri="{BB962C8B-B14F-4D97-AF65-F5344CB8AC3E}">
        <p14:creationId xmlns:p14="http://schemas.microsoft.com/office/powerpoint/2010/main" val="3331009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to p23/24. Because of the</a:t>
            </a:r>
            <a:r>
              <a:rPr lang="en-US" baseline="0" dirty="0" smtClean="0"/>
              <a:t> difference of the two types of models, Cambria et al proposed a novel </a:t>
            </a:r>
            <a:r>
              <a:rPr lang="en-US" sz="1600" b="0" i="0" u="none" strike="noStrike" kern="1200" baseline="0" dirty="0" smtClean="0">
                <a:solidFill>
                  <a:schemeClr val="tx2"/>
                </a:solidFill>
                <a:latin typeface="+mn-lt"/>
                <a:ea typeface="+mn-ea"/>
                <a:cs typeface="+mn-cs"/>
              </a:rPr>
              <a:t>biologically-inspired and psychologically-motivated </a:t>
            </a:r>
            <a:r>
              <a:rPr lang="en-US" baseline="0" dirty="0" smtClean="0"/>
              <a:t>emotion model that combines the two. </a:t>
            </a:r>
            <a:r>
              <a:rPr lang="en-US" sz="1600" b="0" i="0" u="none" strike="noStrike" kern="1200" baseline="0" dirty="0" smtClean="0">
                <a:solidFill>
                  <a:schemeClr val="tx2"/>
                </a:solidFill>
                <a:latin typeface="+mn-lt"/>
                <a:ea typeface="+mn-ea"/>
                <a:cs typeface="+mn-cs"/>
              </a:rPr>
              <a:t>In this way, they state that their model can potentially describe a full range of emotional experiences. Example: </a:t>
            </a:r>
            <a:r>
              <a:rPr lang="en-US" sz="1600" b="0" i="0" u="none" strike="noStrike" kern="1200" baseline="0" dirty="0" err="1" smtClean="0">
                <a:solidFill>
                  <a:schemeClr val="tx2"/>
                </a:solidFill>
                <a:latin typeface="+mn-lt"/>
                <a:ea typeface="+mn-ea"/>
                <a:cs typeface="+mn-cs"/>
              </a:rPr>
              <a:t>joy+trust+anger</a:t>
            </a:r>
            <a:r>
              <a:rPr lang="en-US" sz="1600" b="0" i="0" u="none" strike="noStrike" kern="1200" baseline="0" dirty="0" smtClean="0">
                <a:solidFill>
                  <a:schemeClr val="tx2"/>
                </a:solidFill>
                <a:latin typeface="+mn-lt"/>
                <a:ea typeface="+mn-ea"/>
                <a:cs typeface="+mn-cs"/>
              </a:rPr>
              <a:t> = jealousy</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6</a:t>
            </a:fld>
            <a:endParaRPr lang="en-US"/>
          </a:p>
        </p:txBody>
      </p:sp>
    </p:spTree>
    <p:extLst>
      <p:ext uri="{BB962C8B-B14F-4D97-AF65-F5344CB8AC3E}">
        <p14:creationId xmlns:p14="http://schemas.microsoft.com/office/powerpoint/2010/main" val="24695940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Aesthetic feelings are caused by the formal (generic, narrative, or stylistic) components of the text in the segment. This is where the foregrounding that \</a:t>
            </a:r>
            <a:r>
              <a:rPr lang="en-US" dirty="0" err="1" smtClean="0"/>
              <a:t>shortciteA</a:t>
            </a:r>
            <a:r>
              <a:rPr lang="en-US" dirty="0" smtClean="0"/>
              <a:t>{miall_foregrounding_1994} was talking about. It should be noted that in all cases of the datasets, there is a significant percentage that marks the \</a:t>
            </a:r>
            <a:r>
              <a:rPr lang="en-US" dirty="0" err="1" smtClean="0"/>
              <a:t>textit</a:t>
            </a:r>
            <a:r>
              <a:rPr lang="en-US" dirty="0" smtClean="0"/>
              <a:t>{false} presence of this class label. Only an average of 15\% of the instances are marked as \</a:t>
            </a:r>
            <a:r>
              <a:rPr lang="en-US" dirty="0" err="1" smtClean="0"/>
              <a:t>textit</a:t>
            </a:r>
            <a:r>
              <a:rPr lang="en-US" dirty="0" smtClean="0"/>
              <a:t>{true}.</a:t>
            </a:r>
          </a:p>
          <a:p>
            <a:pPr marL="285750" indent="-285750">
              <a:buFontTx/>
              <a:buChar char="-"/>
            </a:pPr>
            <a:r>
              <a:rPr lang="en-US" dirty="0" smtClean="0"/>
              <a:t>It is observed that there is a gradual increase in the Sex datasets (50.41 for Female and 53.25 for Male)</a:t>
            </a:r>
          </a:p>
          <a:p>
            <a:pPr marL="0" indent="0">
              <a:buFontTx/>
              <a:buNone/>
            </a:pPr>
            <a:endParaRPr lang="en-US" dirty="0" smtClean="0"/>
          </a:p>
          <a:p>
            <a:pPr marL="0" indent="0">
              <a:buFontTx/>
              <a:buNone/>
            </a:pPr>
            <a:r>
              <a:rPr lang="en-US" dirty="0" smtClean="0"/>
              <a:t>Evaluative feelings are concerned with the overall enjoyment, pleasure, or satisfaction in reading the segment.</a:t>
            </a:r>
          </a:p>
          <a:p>
            <a:pPr marL="285750" indent="-285750">
              <a:buFontTx/>
              <a:buChar char="-"/>
            </a:pPr>
            <a:r>
              <a:rPr lang="en-US" dirty="0" smtClean="0"/>
              <a:t>The Female dataset yielded the best performance in predicting this class label than the Male and combined sex datasets. This is consistent with the notion that women are more expressive than men \cite{kret_review_2012}.</a:t>
            </a:r>
          </a:p>
          <a:p>
            <a:pPr marL="0" indent="0">
              <a:buFontTx/>
              <a:buNone/>
            </a:pPr>
            <a:endParaRPr lang="en-US" dirty="0" smtClean="0"/>
          </a:p>
          <a:p>
            <a:pPr marL="0" indent="0">
              <a:buFontTx/>
              <a:buNone/>
            </a:pPr>
            <a:r>
              <a:rPr lang="en-US" dirty="0" smtClean="0"/>
              <a:t>Narrative feelings are evoked by the events or characters in the segment.</a:t>
            </a:r>
          </a:p>
          <a:p>
            <a:pPr marL="0" indent="0">
              <a:buFontTx/>
              <a:buNone/>
            </a:pPr>
            <a:r>
              <a:rPr lang="en-US" dirty="0" smtClean="0"/>
              <a:t>- On the other hand, the Female dataset gave the best performance than the Male and combined sex dataset. In the debriefing reports, both sexes have expressed that the plot or the characters are the main causes of their emotions. However, it is worth noting that females expounded more on why the plot or characters evoked such emotions. Hence, it is inferred that women's sympathy, empathy, or identification with the character and responses towards the plot events are registered more on their brainwaves rather than men's, a notion consistent with the study of \</a:t>
            </a:r>
            <a:r>
              <a:rPr lang="en-US" dirty="0" err="1" smtClean="0"/>
              <a:t>shortciteA</a:t>
            </a:r>
            <a:r>
              <a:rPr lang="en-US" dirty="0" smtClean="0"/>
              <a:t>{kret_review_2012}</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53</a:t>
            </a:fld>
            <a:endParaRPr lang="en-US"/>
          </a:p>
        </p:txBody>
      </p:sp>
    </p:spTree>
    <p:extLst>
      <p:ext uri="{BB962C8B-B14F-4D97-AF65-F5344CB8AC3E}">
        <p14:creationId xmlns:p14="http://schemas.microsoft.com/office/powerpoint/2010/main" val="11469355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Aesthetic feelings are caused by the formal (generic, narrative, or stylistic) components of the text in the segment. This is where the foregrounding that \</a:t>
            </a:r>
            <a:r>
              <a:rPr lang="en-US" dirty="0" err="1" smtClean="0"/>
              <a:t>shortciteA</a:t>
            </a:r>
            <a:r>
              <a:rPr lang="en-US" dirty="0" smtClean="0"/>
              <a:t>{miall_foregrounding_1994} was talking about. It should be noted that in all cases of the datasets, there is a significant percentage that marks the \</a:t>
            </a:r>
            <a:r>
              <a:rPr lang="en-US" dirty="0" err="1" smtClean="0"/>
              <a:t>textit</a:t>
            </a:r>
            <a:r>
              <a:rPr lang="en-US" dirty="0" smtClean="0"/>
              <a:t>{false} presence of this class label. Only an average of 15\% of the instances are marked as \</a:t>
            </a:r>
            <a:r>
              <a:rPr lang="en-US" dirty="0" err="1" smtClean="0"/>
              <a:t>textit</a:t>
            </a:r>
            <a:r>
              <a:rPr lang="en-US" dirty="0" smtClean="0"/>
              <a:t>{true}.</a:t>
            </a:r>
          </a:p>
          <a:p>
            <a:pPr marL="285750" indent="-285750">
              <a:buFontTx/>
              <a:buChar char="-"/>
            </a:pPr>
            <a:r>
              <a:rPr lang="en-US" dirty="0" smtClean="0"/>
              <a:t>a gradual decrease in RP datasets (49.74 for RP1, 48.39 for RP2, 45.63 for RP3, and 44.75 for RP4).</a:t>
            </a:r>
          </a:p>
          <a:p>
            <a:pPr marL="285750" indent="-285750">
              <a:buFontTx/>
              <a:buChar char="-"/>
            </a:pPr>
            <a:endParaRPr lang="en-US" dirty="0" smtClean="0"/>
          </a:p>
          <a:p>
            <a:pPr marL="0" indent="0">
              <a:buFontTx/>
              <a:buNone/>
            </a:pPr>
            <a:r>
              <a:rPr lang="en-US" dirty="0" smtClean="0"/>
              <a:t>Evaluative feelings are concerned with the overall enjoyment, pleasure, or satisfaction in reading the segment.</a:t>
            </a:r>
          </a:p>
          <a:p>
            <a:pPr marL="285750" indent="-285750">
              <a:buFontTx/>
              <a:buChar char="-"/>
            </a:pPr>
            <a:r>
              <a:rPr lang="en-US" dirty="0" smtClean="0"/>
              <a:t>With regard to the RP datasets, it is interesting to note that those who prefer traditional books (RP1, RP2) have classifiers with a lower performance as opposed to those who prefer eBooks (RP3, RP4). It can be surmised that this is somewhat similar to the case of the RP datasets in predicting Pleasantness, wherein the displaying the story segments via a laptop screen presents an unconscious bias in the reader.</a:t>
            </a:r>
          </a:p>
          <a:p>
            <a:pPr marL="0" indent="0">
              <a:buFontTx/>
              <a:buNone/>
            </a:pPr>
            <a:endParaRPr lang="en-US" dirty="0" smtClean="0"/>
          </a:p>
          <a:p>
            <a:pPr marL="0" indent="0">
              <a:buFontTx/>
              <a:buNone/>
            </a:pPr>
            <a:r>
              <a:rPr lang="en-US" dirty="0" smtClean="0"/>
              <a:t>Narrative feelings are evoked by the events or characters in the segment.</a:t>
            </a:r>
          </a:p>
          <a:p>
            <a:pPr marL="0" indent="0">
              <a:buFontTx/>
              <a:buNone/>
            </a:pPr>
            <a:r>
              <a:rPr lang="en-US" dirty="0" smtClean="0"/>
              <a:t>- It is observed that the classifiers for the RP3, RP4, RF2, and RF4 datasets yielded significantly better performances than their respective general datasets. Further analysis and research into this case is needed as no inference or assumption comes to mind. </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54</a:t>
            </a:fld>
            <a:endParaRPr lang="en-US"/>
          </a:p>
        </p:txBody>
      </p:sp>
    </p:spTree>
    <p:extLst>
      <p:ext uri="{BB962C8B-B14F-4D97-AF65-F5344CB8AC3E}">
        <p14:creationId xmlns:p14="http://schemas.microsoft.com/office/powerpoint/2010/main" val="16443487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Aesthetic feelings are caused by the formal (generic, narrative, or stylistic) components of the text in the segment. This is where the foregrounding that \</a:t>
            </a:r>
            <a:r>
              <a:rPr lang="en-US" dirty="0" err="1" smtClean="0"/>
              <a:t>shortciteA</a:t>
            </a:r>
            <a:r>
              <a:rPr lang="en-US" dirty="0" smtClean="0"/>
              <a:t>{miall_foregrounding_1994} was talking about. It should be noted that in all cases of the datasets, there is a significant percentage that marks the \</a:t>
            </a:r>
            <a:r>
              <a:rPr lang="en-US" dirty="0" err="1" smtClean="0"/>
              <a:t>textit</a:t>
            </a:r>
            <a:r>
              <a:rPr lang="en-US" dirty="0" smtClean="0"/>
              <a:t>{false} presence of this class label. Only an average of 15\% of the instances are marked as \</a:t>
            </a:r>
            <a:r>
              <a:rPr lang="en-US" dirty="0" err="1" smtClean="0"/>
              <a:t>textit</a:t>
            </a:r>
            <a:r>
              <a:rPr lang="en-US" dirty="0" smtClean="0"/>
              <a:t>{true}.</a:t>
            </a:r>
          </a:p>
          <a:p>
            <a:pPr marL="285750" indent="-285750">
              <a:buFontTx/>
              <a:buChar char="-"/>
            </a:pPr>
            <a:r>
              <a:rPr lang="en-US" dirty="0" smtClean="0"/>
              <a:t>With regard to the RF datasets, RF4 yielded the worst performance because its classifier predicted all of its instances as \</a:t>
            </a:r>
            <a:r>
              <a:rPr lang="en-US" dirty="0" err="1" smtClean="0"/>
              <a:t>textit</a:t>
            </a:r>
            <a:r>
              <a:rPr lang="en-US" dirty="0" smtClean="0"/>
              <a:t>{true} (which is approximately 15\% of the total instances).</a:t>
            </a:r>
          </a:p>
          <a:p>
            <a:pPr marL="0" indent="0">
              <a:buFontTx/>
              <a:buNone/>
            </a:pPr>
            <a:endParaRPr lang="en-US" dirty="0" smtClean="0"/>
          </a:p>
          <a:p>
            <a:pPr marL="0" indent="0">
              <a:buFontTx/>
              <a:buNone/>
            </a:pPr>
            <a:r>
              <a:rPr lang="en-US" dirty="0" smtClean="0"/>
              <a:t>Following what \</a:t>
            </a:r>
            <a:r>
              <a:rPr lang="en-US" dirty="0" err="1" smtClean="0"/>
              <a:t>shortciteA</a:t>
            </a:r>
            <a:r>
              <a:rPr lang="en-US" dirty="0" smtClean="0"/>
              <a:t>{miall_foregrounding_1994} has presented, wherein it can be considered that their reading profiles are having a high level of literary competence or not, it can be assumed that the response or emotions evoked towards formal components of the text is the same on other reading profiles (i.e. sex, reading preference, reading frequency). Note that further testing could be done to prove or disprove assumption due to the imbalanced datasets and that these are the first impressions of the participants towards the story. Most of them reported the other two class ELR class labels as the cause of their emotions during their debriefings.</a:t>
            </a:r>
          </a:p>
          <a:p>
            <a:pPr marL="0" indent="0">
              <a:buFontTx/>
              <a:buNone/>
            </a:pPr>
            <a:endParaRPr lang="en-US" dirty="0" smtClean="0"/>
          </a:p>
          <a:p>
            <a:pPr marL="0" indent="0">
              <a:buFontTx/>
              <a:buNone/>
            </a:pPr>
            <a:r>
              <a:rPr lang="en-US" dirty="0" smtClean="0"/>
              <a:t>Evaluative feelings are concerned with the overall enjoyment, pleasure, or satisfaction in reading the segment.</a:t>
            </a:r>
          </a:p>
          <a:p>
            <a:pPr marL="0" indent="0">
              <a:buFontTx/>
              <a:buNone/>
            </a:pPr>
            <a:endParaRPr lang="en-US" dirty="0" smtClean="0"/>
          </a:p>
          <a:p>
            <a:pPr marL="0" indent="0">
              <a:buFontTx/>
              <a:buNone/>
            </a:pPr>
            <a:r>
              <a:rPr lang="en-US" dirty="0" smtClean="0"/>
              <a:t>Narrative feelings are evoked by the events or characters in the segment.</a:t>
            </a:r>
          </a:p>
          <a:p>
            <a:pPr marL="0" indent="0">
              <a:buFontTx/>
              <a:buNone/>
            </a:pPr>
            <a:r>
              <a:rPr lang="en-US" dirty="0" smtClean="0"/>
              <a:t>- It is observed that the classifiers for the RP3, RP4, RF2, and RF4 datasets yielded significantly better performances than their respective general datasets. Further analysis and research into this case is needed as no inference or assumption comes to mind. </a:t>
            </a:r>
          </a:p>
        </p:txBody>
      </p:sp>
      <p:sp>
        <p:nvSpPr>
          <p:cNvPr id="4" name="Slide Number Placeholder 3"/>
          <p:cNvSpPr>
            <a:spLocks noGrp="1"/>
          </p:cNvSpPr>
          <p:nvPr>
            <p:ph type="sldNum" sz="quarter" idx="10"/>
          </p:nvPr>
        </p:nvSpPr>
        <p:spPr/>
        <p:txBody>
          <a:bodyPr/>
          <a:lstStyle/>
          <a:p>
            <a:fld id="{B8796F01-7154-41E0-B48B-A6921757531A}" type="slidenum">
              <a:rPr lang="en-US" smtClean="0"/>
              <a:pPr/>
              <a:t>55</a:t>
            </a:fld>
            <a:endParaRPr lang="en-US"/>
          </a:p>
        </p:txBody>
      </p:sp>
    </p:spTree>
    <p:extLst>
      <p:ext uri="{BB962C8B-B14F-4D97-AF65-F5344CB8AC3E}">
        <p14:creationId xmlns:p14="http://schemas.microsoft.com/office/powerpoint/2010/main" val="35746609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observed that on average, SVM or MLP yield a slightly better performance in predicting class labels than DT, or at least on par with DT. Not considering the performance of the classifiers with accuracy paradoxes (distinguished by having a recall of 50\% and kappa of 0), DT outperformed the other two 3 times, SVM outperformed the other two 4 times, and MLP outperformed the other two 5 times for </a:t>
            </a:r>
            <a:r>
              <a:rPr lang="en-US" dirty="0" err="1" smtClean="0"/>
              <a:t>HoE</a:t>
            </a:r>
            <a:r>
              <a:rPr lang="en-US" dirty="0" smtClean="0"/>
              <a:t>; whereas DT outperformed the other two 1 time, SVM outperformed the other two 2 times, and MLP outperformed the other two 9 times for ELR.</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59</a:t>
            </a:fld>
            <a:endParaRPr lang="en-US"/>
          </a:p>
        </p:txBody>
      </p:sp>
    </p:spTree>
    <p:extLst>
      <p:ext uri="{BB962C8B-B14F-4D97-AF65-F5344CB8AC3E}">
        <p14:creationId xmlns:p14="http://schemas.microsoft.com/office/powerpoint/2010/main" val="3152454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observed that on average, SVM or MLP yield a slightly better performance in predicting class labels than DT, or at least on par with DT. Not considering the performance of the classifiers with accuracy paradoxes (distinguished by having a recall of 50\% and kappa of 0), DT outperformed the other two 3 times, SVM outperformed the other two 4 times, and MLP outperformed the other two 5 times for </a:t>
            </a:r>
            <a:r>
              <a:rPr lang="en-US" dirty="0" err="1" smtClean="0"/>
              <a:t>HoE</a:t>
            </a:r>
            <a:r>
              <a:rPr lang="en-US" dirty="0" smtClean="0"/>
              <a:t>; whereas DT outperformed the other two 1 time, SVM outperformed the other two 2 times, and MLP outperformed the other two 9 times for ELR.</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63</a:t>
            </a:fld>
            <a:endParaRPr lang="en-US"/>
          </a:p>
        </p:txBody>
      </p:sp>
    </p:spTree>
    <p:extLst>
      <p:ext uri="{BB962C8B-B14F-4D97-AF65-F5344CB8AC3E}">
        <p14:creationId xmlns:p14="http://schemas.microsoft.com/office/powerpoint/2010/main" val="17785212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smtClean="0"/>
              <a:t>On an average basis, it is observed that the </a:t>
            </a:r>
            <a:r>
              <a:rPr lang="en-US" dirty="0" err="1" smtClean="0"/>
              <a:t>the</a:t>
            </a:r>
            <a:r>
              <a:rPr lang="en-US" dirty="0" smtClean="0"/>
              <a:t> performance of the classifiers with PCA feature sets yield subpar results to that of its counterpart with the base feature set of 252 EEG features.</a:t>
            </a:r>
          </a:p>
          <a:p>
            <a:pPr marL="285750" indent="-285750">
              <a:buFontTx/>
              <a:buChar char="-"/>
            </a:pPr>
            <a:r>
              <a:rPr lang="en-US" dirty="0" smtClean="0"/>
              <a:t>The average difference in f-measure value of the Base classifiers and PCA classifiers for both SVM and MLP is $\rpm$5. Note that the processing of the base feature set on either MLP or SVM takes a lot of computer resources and processing time.</a:t>
            </a:r>
          </a:p>
          <a:p>
            <a:pPr marL="285750" indent="-285750">
              <a:buFontTx/>
              <a:buChar char="-"/>
            </a:pPr>
            <a:r>
              <a:rPr lang="en-US" dirty="0" smtClean="0"/>
              <a:t>The Sex-merged dataset, having approximately 45,000 instances, took a little more than 3 days to finish processing the MLP (Base) classifiers.</a:t>
            </a:r>
            <a:r>
              <a:rPr lang="en-US" baseline="0" dirty="0" smtClean="0"/>
              <a:t> </a:t>
            </a:r>
            <a:r>
              <a:rPr lang="en-US" dirty="0" smtClean="0"/>
              <a:t>Meanwhile, the MLP (PCA) classifier for that same dataset took approximately 10 hours to finish processing.</a:t>
            </a:r>
          </a:p>
          <a:p>
            <a:pPr marL="285750" indent="-285750">
              <a:buFontTx/>
              <a:buChar char="-"/>
            </a:pPr>
            <a:r>
              <a:rPr lang="en-US" dirty="0" smtClean="0"/>
              <a:t>Hence, if it is acceptable to have a $\rpm$5 margin of error, then using the PCA feature set would suffice as compensation for faster processing time.</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69</a:t>
            </a:fld>
            <a:endParaRPr lang="en-US"/>
          </a:p>
        </p:txBody>
      </p:sp>
    </p:spTree>
    <p:extLst>
      <p:ext uri="{BB962C8B-B14F-4D97-AF65-F5344CB8AC3E}">
        <p14:creationId xmlns:p14="http://schemas.microsoft.com/office/powerpoint/2010/main" val="25128052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current work presents a study on brainwaves or EEG signals and their association to emotions while a person is reading literary fiction. This is done by building an affect model that maps the brainwaves collected from readers, while they are reading short stories, to specific emotions.</a:t>
            </a:r>
          </a:p>
        </p:txBody>
      </p:sp>
      <p:sp>
        <p:nvSpPr>
          <p:cNvPr id="4" name="Slide Number Placeholder 3"/>
          <p:cNvSpPr>
            <a:spLocks noGrp="1"/>
          </p:cNvSpPr>
          <p:nvPr>
            <p:ph type="sldNum" sz="quarter" idx="10"/>
          </p:nvPr>
        </p:nvSpPr>
        <p:spPr/>
        <p:txBody>
          <a:bodyPr/>
          <a:lstStyle/>
          <a:p>
            <a:fld id="{B8796F01-7154-41E0-B48B-A6921757531A}" type="slidenum">
              <a:rPr lang="en-US" smtClean="0"/>
              <a:pPr/>
              <a:t>71</a:t>
            </a:fld>
            <a:endParaRPr lang="en-US"/>
          </a:p>
        </p:txBody>
      </p:sp>
    </p:spTree>
    <p:extLst>
      <p:ext uri="{BB962C8B-B14F-4D97-AF65-F5344CB8AC3E}">
        <p14:creationId xmlns:p14="http://schemas.microsoft.com/office/powerpoint/2010/main" val="11080562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74</a:t>
            </a:fld>
            <a:endParaRPr lang="en-US"/>
          </a:p>
        </p:txBody>
      </p:sp>
    </p:spTree>
    <p:extLst>
      <p:ext uri="{BB962C8B-B14F-4D97-AF65-F5344CB8AC3E}">
        <p14:creationId xmlns:p14="http://schemas.microsoft.com/office/powerpoint/2010/main" val="21760988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to Sec4.2 on p30 for short stories</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75</a:t>
            </a:fld>
            <a:endParaRPr lang="en-US"/>
          </a:p>
        </p:txBody>
      </p:sp>
    </p:spTree>
    <p:extLst>
      <p:ext uri="{BB962C8B-B14F-4D97-AF65-F5344CB8AC3E}">
        <p14:creationId xmlns:p14="http://schemas.microsoft.com/office/powerpoint/2010/main" val="31677488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collected data is one of the most relevant components in researches such as this. This is the input for the experiments and test from which results and new findings are generated. Hence, here are recommendations for further work on data collection, processing, and dataset building:</a:t>
            </a:r>
          </a:p>
          <a:p>
            <a:r>
              <a:rPr lang="en-US" dirty="0" smtClean="0"/>
              <a:t>- Improvements in the data collection process is advisable because the current acquisition process introduces added distractions that may have affected the gathered EEG data. It can be something as simple as tweaking the user interface to make it be more intuitive and easier to use. Design a data acquisition process in such a way that what the participant would be doing is as near as to what is naturally possible. Also refer to the notes in participant feedback in Sec</a:t>
            </a:r>
            <a:r>
              <a:rPr lang="en-US" baseline="0" dirty="0" smtClean="0"/>
              <a:t> 5.4 p77</a:t>
            </a:r>
            <a:endParaRPr lang="en-US" dirty="0" smtClean="0"/>
          </a:p>
          <a:p>
            <a:r>
              <a:rPr lang="en-US" dirty="0" smtClean="0"/>
              <a:t>- Other types of profiles could be considered such as personality types or degrees of literary competence. In the current work, specific profiles did not outperform the general classifiers but interesting inferences could still be obtained on a case by case basis.</a:t>
            </a:r>
          </a:p>
          <a:p>
            <a:r>
              <a:rPr lang="en-US" dirty="0" smtClean="0"/>
              <a:t>- The usage of more feature type and/or more EEG channels could be considered. The current work only uses AF3, AF4, T7, T8, and </a:t>
            </a:r>
            <a:r>
              <a:rPr lang="en-US" dirty="0" err="1" smtClean="0"/>
              <a:t>Pz</a:t>
            </a:r>
            <a:r>
              <a:rPr lang="en-US" dirty="0" smtClean="0"/>
              <a:t> channels. The other channels may contain relevant features in these kinds of classification tasks.</a:t>
            </a:r>
          </a:p>
          <a:p>
            <a:r>
              <a:rPr lang="en-US" dirty="0" smtClean="0"/>
              <a:t>- The current classification models suffered from the accuracy paradox. It is recommended to have more participants and apply techniques to balance the datasets such as oversampling the label with the least amount of instances.</a:t>
            </a:r>
          </a:p>
          <a:p>
            <a:r>
              <a:rPr lang="en-US" dirty="0" smtClean="0"/>
              <a:t>- Applying the current methodology on other stories or different stimuli may yield different and notable results. Certain stories can evoke only certain kinds of emotions. For example, a suspense or thriller story is geared towards the extreme levels of attention, whereas a horror story is geared towards low sensitivity. On the other hand, examples of different stimuli are poems or news articles. Both can be read in one sitting, and the latter could be considered as a story told in a factual narrative. These two presents different writing styles which is aligned with aesthetic feelings.</a:t>
            </a:r>
          </a:p>
          <a:p>
            <a:endParaRPr lang="en-US" dirty="0" smtClean="0"/>
          </a:p>
          <a:p>
            <a:r>
              <a:rPr lang="en-US" dirty="0" smtClean="0"/>
              <a:t>It was mentioned in the previous chapter that there are still possibilities for improving the performance of the classification.  Below are future work that can be done on classification and feature selection:</a:t>
            </a:r>
          </a:p>
          <a:p>
            <a:r>
              <a:rPr lang="en-US" dirty="0" smtClean="0"/>
              <a:t>- The tests for this study immediately started with setting up general profile datasets (i.e. sex, reading preference, and reading frequency). A test on running the classification experiments on all the instances of the dataset could be done and compare the results to the general profile datasets.</a:t>
            </a:r>
          </a:p>
          <a:p>
            <a:r>
              <a:rPr lang="en-US" dirty="0" smtClean="0"/>
              <a:t>- Default parameters provided by </a:t>
            </a:r>
            <a:r>
              <a:rPr lang="en-US" dirty="0" err="1" smtClean="0"/>
              <a:t>RapidMiner</a:t>
            </a:r>
            <a:r>
              <a:rPr lang="en-US" dirty="0" smtClean="0"/>
              <a:t> were utilized in the classification experiments. Further testing with adjusting the parameters is recommended.</a:t>
            </a:r>
          </a:p>
          <a:p>
            <a:r>
              <a:rPr lang="en-US" dirty="0" smtClean="0"/>
              <a:t>- Other feature sets that can be used are the relevant features output by the DT models. Likewise, feature selection by k-Means clustering could also be employed. The current work made use of all 252 features. These 252 is composed of MSP, PSD, RASM, and DASM. Selecting only a specific feature type or a combination of these can be done.</a:t>
            </a:r>
          </a:p>
          <a:p>
            <a:r>
              <a:rPr lang="en-US" dirty="0" smtClean="0"/>
              <a:t>- Only DT, SVM, and MLP were the machine learning algorithms used in the experiments. Tests exploring other supervised and unsupervised machine learning algorithms is recommended.</a:t>
            </a:r>
          </a:p>
          <a:p>
            <a:endParaRPr lang="en-US" dirty="0" smtClean="0"/>
          </a:p>
          <a:p>
            <a:r>
              <a:rPr lang="en-US" dirty="0" smtClean="0"/>
              <a:t>An last but not the least, analyzing and interpreting why the classification experiments yielded particular results is just as important too. Here are the recommendations for this area:</a:t>
            </a:r>
          </a:p>
          <a:p>
            <a:r>
              <a:rPr lang="en-US" dirty="0" smtClean="0"/>
              <a:t>- Generally speaking, this is an interdisciplinary research. Despite the researcher having read various literature on the subject matter, she cannot claim expertise on certain aspects of the research. Hence, it is recommended to consult with experts on reader-response and EEG.</a:t>
            </a:r>
          </a:p>
          <a:p>
            <a:r>
              <a:rPr lang="en-US" dirty="0" smtClean="0"/>
              <a:t>- Means of visualizing and showing the trajectory may lead to the discovery notable patterns that other affect-aware systems can utilize.</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80</a:t>
            </a:fld>
            <a:endParaRPr lang="en-US"/>
          </a:p>
        </p:txBody>
      </p:sp>
    </p:spTree>
    <p:extLst>
      <p:ext uri="{BB962C8B-B14F-4D97-AF65-F5344CB8AC3E}">
        <p14:creationId xmlns:p14="http://schemas.microsoft.com/office/powerpoint/2010/main" val="231125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7</a:t>
            </a:fld>
            <a:endParaRPr lang="en-US"/>
          </a:p>
        </p:txBody>
      </p:sp>
    </p:spTree>
    <p:extLst>
      <p:ext uri="{BB962C8B-B14F-4D97-AF65-F5344CB8AC3E}">
        <p14:creationId xmlns:p14="http://schemas.microsoft.com/office/powerpoint/2010/main" val="3492870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Clammy</a:t>
            </a:r>
            <a:r>
              <a:rPr lang="en-US" baseline="0" dirty="0" smtClean="0"/>
              <a:t> hands (skin conductance) and fast heart rate can mean that a person is nervous. Please refer to p18 for the summary. All of these studies have employed MLP and SVM</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8</a:t>
            </a:fld>
            <a:endParaRPr lang="en-US"/>
          </a:p>
        </p:txBody>
      </p:sp>
    </p:spTree>
    <p:extLst>
      <p:ext uri="{BB962C8B-B14F-4D97-AF65-F5344CB8AC3E}">
        <p14:creationId xmlns:p14="http://schemas.microsoft.com/office/powerpoint/2010/main" val="4089121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u="none" strike="noStrike" kern="1200" baseline="0" dirty="0" smtClean="0">
                <a:solidFill>
                  <a:schemeClr val="tx2"/>
                </a:solidFill>
                <a:latin typeface="+mn-lt"/>
                <a:ea typeface="+mn-ea"/>
                <a:cs typeface="+mn-cs"/>
              </a:rPr>
              <a:t>Refer p11/12. The experimental set-up is event-elicited, conducted in a lab setting, concerned with feeling, is open-recorded, and is emotion-purpose.</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9</a:t>
            </a:fld>
            <a:endParaRPr lang="en-US"/>
          </a:p>
        </p:txBody>
      </p:sp>
    </p:spTree>
    <p:extLst>
      <p:ext uri="{BB962C8B-B14F-4D97-AF65-F5344CB8AC3E}">
        <p14:creationId xmlns:p14="http://schemas.microsoft.com/office/powerpoint/2010/main" val="3264448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u="none" strike="noStrike" kern="1200" baseline="0" dirty="0" smtClean="0">
                <a:solidFill>
                  <a:schemeClr val="tx2"/>
                </a:solidFill>
                <a:latin typeface="+mn-lt"/>
                <a:ea typeface="+mn-ea"/>
                <a:cs typeface="+mn-cs"/>
              </a:rPr>
              <a:t>Refer to p25. EEG is generally described in terms of its frequency bands. Each band has a certain frequency range and relates to various brain states. </a:t>
            </a:r>
            <a:r>
              <a:rPr lang="en-US" sz="1600" b="0" i="0" kern="1200" dirty="0" smtClean="0">
                <a:solidFill>
                  <a:schemeClr val="tx2"/>
                </a:solidFill>
                <a:effectLst/>
                <a:latin typeface="+mn-lt"/>
                <a:ea typeface="+mn-ea"/>
                <a:cs typeface="+mn-cs"/>
              </a:rPr>
              <a:t>SMR (sensorimotor rhythm) is an EEG frequency band from 12-15 Hz that is associated with an alert, attentive state coupled with calm or silent motor activities.</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11</a:t>
            </a:fld>
            <a:endParaRPr lang="en-US"/>
          </a:p>
        </p:txBody>
      </p:sp>
    </p:spTree>
    <p:extLst>
      <p:ext uri="{BB962C8B-B14F-4D97-AF65-F5344CB8AC3E}">
        <p14:creationId xmlns:p14="http://schemas.microsoft.com/office/powerpoint/2010/main" val="3786929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smtClean="0">
                <a:solidFill>
                  <a:schemeClr val="tx2"/>
                </a:solidFill>
                <a:effectLst/>
                <a:latin typeface="+mn-lt"/>
                <a:ea typeface="+mn-ea"/>
                <a:cs typeface="+mn-cs"/>
              </a:rPr>
              <a:t>The EMOTIV Insight was made available for general release in 2015. It is a 5-channel wireless EEG device covering frontal, temporal and </a:t>
            </a:r>
            <a:r>
              <a:rPr lang="en-US" sz="1600" b="0" i="0" kern="1200" dirty="0" err="1" smtClean="0">
                <a:solidFill>
                  <a:schemeClr val="tx2"/>
                </a:solidFill>
                <a:effectLst/>
                <a:latin typeface="+mn-lt"/>
                <a:ea typeface="+mn-ea"/>
                <a:cs typeface="+mn-cs"/>
              </a:rPr>
              <a:t>parieto</a:t>
            </a:r>
            <a:r>
              <a:rPr lang="en-US" sz="1600" b="0" i="0" kern="1200" dirty="0" smtClean="0">
                <a:solidFill>
                  <a:schemeClr val="tx2"/>
                </a:solidFill>
                <a:effectLst/>
                <a:latin typeface="+mn-lt"/>
                <a:ea typeface="+mn-ea"/>
                <a:cs typeface="+mn-cs"/>
              </a:rPr>
              <a:t>-occipital locations around the brain. </a:t>
            </a:r>
            <a:r>
              <a:rPr lang="en-US" sz="1600" b="0" i="0" u="none" strike="noStrike" kern="1200" baseline="0" dirty="0" smtClean="0">
                <a:solidFill>
                  <a:schemeClr val="tx2"/>
                </a:solidFill>
                <a:latin typeface="+mn-lt"/>
                <a:ea typeface="+mn-ea"/>
                <a:cs typeface="+mn-cs"/>
              </a:rPr>
              <a:t>This device has global recognition for its personal usage such as assessing athletic performance, cognitive training, or health and well-being. It is also backed by man independent researches</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12</a:t>
            </a:fld>
            <a:endParaRPr lang="en-US"/>
          </a:p>
        </p:txBody>
      </p:sp>
    </p:spTree>
    <p:extLst>
      <p:ext uri="{BB962C8B-B14F-4D97-AF65-F5344CB8AC3E}">
        <p14:creationId xmlns:p14="http://schemas.microsoft.com/office/powerpoint/2010/main" val="9908972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smtClean="0"/>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4/14/2017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4/14/2017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4/14/2017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4/14/2017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4/14/2017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4/14/2017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4/14/2017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smtClean="0"/>
              <a:t>Click to edit Master title style</a:t>
            </a:r>
            <a:endParaRP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4/14/2017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smtClean="0"/>
              <a:t>Click to edit Master title style</a:t>
            </a:r>
            <a:endParaRPr/>
          </a:p>
        </p:txBody>
      </p:sp>
      <p:sp>
        <p:nvSpPr>
          <p:cNvPr id="3" name="Picture Placeholder 2"/>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4/14/2017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lumOff val="50000"/>
                  </a:schemeClr>
                </a:solidFill>
              </a:defRPr>
            </a:lvl1pPr>
          </a:lstStyle>
          <a:p>
            <a:fld id="{2DD204D1-F9BD-4643-8480-6EA41EB484F1}" type="datetimeFigureOut">
              <a:rPr lang="en-US"/>
              <a:pPr/>
              <a:t>4/14/2017</a:t>
            </a:fld>
            <a:endParaRPr/>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lumOff val="50000"/>
                  </a:schemeClr>
                </a:solidFill>
              </a:defRPr>
            </a:lvl1pPr>
          </a:lstStyle>
          <a:p>
            <a:endParaRPr/>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lumOff val="50000"/>
                  </a:schemeClr>
                </a:solidFill>
              </a:defRPr>
            </a:lvl1pPr>
          </a:lstStyle>
          <a:p>
            <a:fld id="{EB37DED6-D4C7-42EE-AB49-D2E39E64FDE4}" type="slidenum">
              <a:rPr/>
              <a:pPr/>
              <a:t>‹#›</a:t>
            </a:fld>
            <a:endParaRPr/>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slide" Target="slide67.xml"/><Relationship Id="rId3" Type="http://schemas.openxmlformats.org/officeDocument/2006/relationships/slide" Target="slide50.xml"/><Relationship Id="rId7" Type="http://schemas.openxmlformats.org/officeDocument/2006/relationships/slide" Target="slide64.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slide" Target="slide60.xml"/><Relationship Id="rId5" Type="http://schemas.openxmlformats.org/officeDocument/2006/relationships/slide" Target="slide56.xml"/><Relationship Id="rId4" Type="http://schemas.openxmlformats.org/officeDocument/2006/relationships/slide" Target="slide53.xml"/><Relationship Id="rId9" Type="http://schemas.openxmlformats.org/officeDocument/2006/relationships/slide" Target="slide7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5.png"/><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slide" Target="slide52.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slide" Target="slide51.xml"/><Relationship Id="rId5" Type="http://schemas.openxmlformats.org/officeDocument/2006/relationships/slide" Target="slide50.xml"/><Relationship Id="rId4" Type="http://schemas.openxmlformats.org/officeDocument/2006/relationships/slide" Target="slide49.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slide" Target="slide49.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slide" Target="slide52.xml"/><Relationship Id="rId5" Type="http://schemas.openxmlformats.org/officeDocument/2006/relationships/slide" Target="slide51.xml"/><Relationship Id="rId4" Type="http://schemas.openxmlformats.org/officeDocument/2006/relationships/slide" Target="slide50.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slide" Target="slide49.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slide" Target="slide52.xml"/><Relationship Id="rId5" Type="http://schemas.openxmlformats.org/officeDocument/2006/relationships/slide" Target="slide51.xml"/><Relationship Id="rId4" Type="http://schemas.openxmlformats.org/officeDocument/2006/relationships/slide" Target="slide50.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slide" Target="slide49.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slide" Target="slide55.xml"/><Relationship Id="rId5" Type="http://schemas.openxmlformats.org/officeDocument/2006/relationships/slide" Target="slide54.xml"/><Relationship Id="rId4" Type="http://schemas.openxmlformats.org/officeDocument/2006/relationships/slide" Target="slide53.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slide" Target="slide49.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slide" Target="slide55.xml"/><Relationship Id="rId5" Type="http://schemas.openxmlformats.org/officeDocument/2006/relationships/slide" Target="slide54.xml"/><Relationship Id="rId4" Type="http://schemas.openxmlformats.org/officeDocument/2006/relationships/slide" Target="slide53.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slide" Target="slide49.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slide" Target="slide55.xml"/><Relationship Id="rId5" Type="http://schemas.openxmlformats.org/officeDocument/2006/relationships/slide" Target="slide54.xml"/><Relationship Id="rId4" Type="http://schemas.openxmlformats.org/officeDocument/2006/relationships/slide" Target="slide53.xml"/></Relationships>
</file>

<file path=ppt/slides/_rels/slide56.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slide" Target="slide49.xml"/><Relationship Id="rId5" Type="http://schemas.openxmlformats.org/officeDocument/2006/relationships/slide" Target="slide58.xml"/><Relationship Id="rId4" Type="http://schemas.openxmlformats.org/officeDocument/2006/relationships/slide" Target="slide57.xml"/></Relationships>
</file>

<file path=ppt/slides/_rels/slide57.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slide" Target="slide58.xml"/><Relationship Id="rId5" Type="http://schemas.openxmlformats.org/officeDocument/2006/relationships/slide" Target="slide57.xml"/><Relationship Id="rId4" Type="http://schemas.openxmlformats.org/officeDocument/2006/relationships/slide" Target="slide56.xml"/></Relationships>
</file>

<file path=ppt/slides/_rels/slide58.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slide" Target="slide58.xml"/><Relationship Id="rId5" Type="http://schemas.openxmlformats.org/officeDocument/2006/relationships/slide" Target="slide57.xml"/><Relationship Id="rId4" Type="http://schemas.openxmlformats.org/officeDocument/2006/relationships/slide" Target="slide56.xml"/></Relationships>
</file>

<file path=ppt/slides/_rels/slide59.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slide" Target="slide49.xml"/><Relationship Id="rId5" Type="http://schemas.openxmlformats.org/officeDocument/2006/relationships/slide" Target="slide62.xml"/><Relationship Id="rId4" Type="http://schemas.openxmlformats.org/officeDocument/2006/relationships/slide" Target="slide61.xml"/></Relationships>
</file>

<file path=ppt/slides/_rels/slide61.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slide" Target="slide49.xml"/><Relationship Id="rId5" Type="http://schemas.openxmlformats.org/officeDocument/2006/relationships/slide" Target="slide62.xml"/><Relationship Id="rId4" Type="http://schemas.openxmlformats.org/officeDocument/2006/relationships/slide" Target="slide61.xml"/></Relationships>
</file>

<file path=ppt/slides/_rels/slide62.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slide" Target="slide49.xml"/><Relationship Id="rId5" Type="http://schemas.openxmlformats.org/officeDocument/2006/relationships/slide" Target="slide62.xml"/><Relationship Id="rId4" Type="http://schemas.openxmlformats.org/officeDocument/2006/relationships/slide" Target="slide61.xml"/></Relationships>
</file>

<file path=ppt/slides/_rels/slide63.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slide" Target="slide49.xml"/><Relationship Id="rId5" Type="http://schemas.openxmlformats.org/officeDocument/2006/relationships/slide" Target="slide66.xml"/><Relationship Id="rId4" Type="http://schemas.openxmlformats.org/officeDocument/2006/relationships/slide" Target="slide65.xml"/></Relationships>
</file>

<file path=ppt/slides/_rels/slide65.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slide" Target="slide49.xml"/><Relationship Id="rId5" Type="http://schemas.openxmlformats.org/officeDocument/2006/relationships/slide" Target="slide66.xml"/><Relationship Id="rId4" Type="http://schemas.openxmlformats.org/officeDocument/2006/relationships/slide" Target="slide65.xml"/></Relationships>
</file>

<file path=ppt/slides/_rels/slide66.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slide" Target="slide49.xml"/><Relationship Id="rId5" Type="http://schemas.openxmlformats.org/officeDocument/2006/relationships/slide" Target="slide66.xml"/><Relationship Id="rId4" Type="http://schemas.openxmlformats.org/officeDocument/2006/relationships/slide" Target="slide65.xml"/></Relationships>
</file>

<file path=ppt/slides/_rels/slide67.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slide" Target="slide49.xml"/><Relationship Id="rId5" Type="http://schemas.openxmlformats.org/officeDocument/2006/relationships/slide" Target="slide69.xml"/><Relationship Id="rId4" Type="http://schemas.openxmlformats.org/officeDocument/2006/relationships/slide" Target="slide68.xml"/></Relationships>
</file>

<file path=ppt/slides/_rels/slide68.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slide" Target="slide49.xml"/><Relationship Id="rId5" Type="http://schemas.openxmlformats.org/officeDocument/2006/relationships/slide" Target="slide69.xml"/><Relationship Id="rId4" Type="http://schemas.openxmlformats.org/officeDocument/2006/relationships/slide" Target="slide68.xml"/></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slide" Target="slide49.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slide" Target="slide69.xml"/><Relationship Id="rId5" Type="http://schemas.openxmlformats.org/officeDocument/2006/relationships/slide" Target="slide68.xml"/><Relationship Id="rId4" Type="http://schemas.openxmlformats.org/officeDocument/2006/relationships/slide" Target="slide6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Recognizing Reader’s Affect Using EEG Data</a:t>
            </a:r>
            <a:endParaRPr lang="en-US" dirty="0"/>
          </a:p>
        </p:txBody>
      </p:sp>
      <p:sp>
        <p:nvSpPr>
          <p:cNvPr id="3" name="Subtitle 2"/>
          <p:cNvSpPr>
            <a:spLocks noGrp="1"/>
          </p:cNvSpPr>
          <p:nvPr>
            <p:ph type="subTitle" idx="1"/>
          </p:nvPr>
        </p:nvSpPr>
        <p:spPr>
          <a:xfrm>
            <a:off x="4672383" y="4927600"/>
            <a:ext cx="7008574" cy="1701800"/>
          </a:xfrm>
        </p:spPr>
        <p:txBody>
          <a:bodyPr>
            <a:normAutofit fontScale="92500" lnSpcReduction="10000"/>
          </a:bodyPr>
          <a:lstStyle/>
          <a:p>
            <a:r>
              <a:rPr lang="en-US" dirty="0"/>
              <a:t>Kristine Ma. Dominique Kalaw</a:t>
            </a:r>
          </a:p>
          <a:p>
            <a:r>
              <a:rPr lang="en-US" sz="1800" i="1" dirty="0"/>
              <a:t>Researcher</a:t>
            </a:r>
          </a:p>
          <a:p>
            <a:endParaRPr lang="en-US" i="1" dirty="0"/>
          </a:p>
          <a:p>
            <a:r>
              <a:rPr lang="en-US" dirty="0"/>
              <a:t>Prof. Ethel Chua Joy Ong</a:t>
            </a:r>
          </a:p>
          <a:p>
            <a:r>
              <a:rPr lang="en-US" sz="1800" i="1" dirty="0"/>
              <a:t>Adviser</a:t>
            </a:r>
            <a:endParaRPr lang="en-US" i="1"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a:t>
            </a:r>
            <a:r>
              <a:rPr lang="en-US" dirty="0"/>
              <a:t> </a:t>
            </a:r>
            <a:r>
              <a:rPr lang="en-US" dirty="0" smtClean="0"/>
              <a:t>| EEG</a:t>
            </a:r>
            <a:endParaRPr lang="en-US" dirty="0"/>
          </a:p>
        </p:txBody>
      </p:sp>
      <p:sp>
        <p:nvSpPr>
          <p:cNvPr id="3" name="Content Placeholder 2"/>
          <p:cNvSpPr>
            <a:spLocks noGrp="1"/>
          </p:cNvSpPr>
          <p:nvPr>
            <p:ph idx="1"/>
          </p:nvPr>
        </p:nvSpPr>
        <p:spPr/>
        <p:txBody>
          <a:bodyPr>
            <a:normAutofit/>
          </a:bodyPr>
          <a:lstStyle/>
          <a:p>
            <a:r>
              <a:rPr lang="en-US" b="1" dirty="0"/>
              <a:t>Electroencephalography (EEG) </a:t>
            </a:r>
            <a:r>
              <a:rPr lang="en-US" dirty="0"/>
              <a:t>is the recorded electrical activity generated </a:t>
            </a:r>
            <a:r>
              <a:rPr lang="en-US" dirty="0" smtClean="0"/>
              <a:t>by </a:t>
            </a:r>
            <a:r>
              <a:rPr lang="it-IT" dirty="0" smtClean="0"/>
              <a:t>the </a:t>
            </a:r>
            <a:r>
              <a:rPr lang="it-IT" dirty="0"/>
              <a:t>brain (Rossetti &amp; Laureys, </a:t>
            </a:r>
            <a:r>
              <a:rPr lang="it-IT" dirty="0" smtClean="0"/>
              <a:t>2015).</a:t>
            </a:r>
          </a:p>
          <a:p>
            <a:r>
              <a:rPr lang="en-US" dirty="0"/>
              <a:t>EEG is an </a:t>
            </a:r>
            <a:r>
              <a:rPr lang="en-US" dirty="0" smtClean="0"/>
              <a:t>effective </a:t>
            </a:r>
            <a:r>
              <a:rPr lang="en-US" dirty="0"/>
              <a:t>means </a:t>
            </a:r>
            <a:r>
              <a:rPr lang="en-US" dirty="0" smtClean="0"/>
              <a:t>of neuro-imaging </a:t>
            </a:r>
            <a:r>
              <a:rPr lang="en-US" dirty="0"/>
              <a:t>because it is a noninvasive and safe procedure which can record </a:t>
            </a:r>
            <a:r>
              <a:rPr lang="en-US" dirty="0" smtClean="0"/>
              <a:t>in milliseconds.</a:t>
            </a:r>
          </a:p>
          <a:p>
            <a:r>
              <a:rPr lang="en-US" b="1" dirty="0" smtClean="0"/>
              <a:t>Event-related </a:t>
            </a:r>
            <a:r>
              <a:rPr lang="en-US" b="1" dirty="0"/>
              <a:t>potentials </a:t>
            </a:r>
            <a:r>
              <a:rPr lang="en-US" dirty="0"/>
              <a:t>(ERP) are the EEG signals time-locked </a:t>
            </a:r>
            <a:r>
              <a:rPr lang="en-US" dirty="0" smtClean="0"/>
              <a:t>to a </a:t>
            </a:r>
            <a:r>
              <a:rPr lang="en-US" dirty="0"/>
              <a:t>stimulus which the participant reacts to. The </a:t>
            </a:r>
            <a:r>
              <a:rPr lang="en-US" b="1" dirty="0"/>
              <a:t>baseline</a:t>
            </a:r>
            <a:r>
              <a:rPr lang="en-US" dirty="0"/>
              <a:t> is the time period </a:t>
            </a:r>
            <a:r>
              <a:rPr lang="en-US" dirty="0" smtClean="0"/>
              <a:t>before the </a:t>
            </a:r>
            <a:r>
              <a:rPr lang="en-US" dirty="0"/>
              <a:t>stimulus is presented.</a:t>
            </a:r>
          </a:p>
        </p:txBody>
      </p:sp>
    </p:spTree>
    <p:extLst>
      <p:ext uri="{BB962C8B-B14F-4D97-AF65-F5344CB8AC3E}">
        <p14:creationId xmlns:p14="http://schemas.microsoft.com/office/powerpoint/2010/main" val="1985215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a:t>
            </a:r>
            <a:r>
              <a:rPr lang="en-US" dirty="0"/>
              <a:t> </a:t>
            </a:r>
            <a:r>
              <a:rPr lang="en-US" dirty="0" smtClean="0"/>
              <a:t>| EEG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9211065"/>
              </p:ext>
            </p:extLst>
          </p:nvPr>
        </p:nvGraphicFramePr>
        <p:xfrm>
          <a:off x="1117600" y="1701800"/>
          <a:ext cx="10156824" cy="4572000"/>
        </p:xfrm>
        <a:graphic>
          <a:graphicData uri="http://schemas.openxmlformats.org/drawingml/2006/table">
            <a:tbl>
              <a:tblPr firstRow="1" bandRow="1">
                <a:tableStyleId>{B301B821-A1FF-4177-AEE7-76D212191A09}</a:tableStyleId>
              </a:tblPr>
              <a:tblGrid>
                <a:gridCol w="2005012"/>
                <a:gridCol w="2057400"/>
                <a:gridCol w="6094412"/>
              </a:tblGrid>
              <a:tr h="370840">
                <a:tc>
                  <a:txBody>
                    <a:bodyPr/>
                    <a:lstStyle/>
                    <a:p>
                      <a:pPr algn="ctr"/>
                      <a:r>
                        <a:rPr lang="en-US" sz="2100" dirty="0" smtClean="0"/>
                        <a:t>Brainwave</a:t>
                      </a:r>
                      <a:r>
                        <a:rPr lang="en-US" sz="2100" baseline="0" dirty="0" smtClean="0"/>
                        <a:t> Type</a:t>
                      </a:r>
                      <a:endParaRPr lang="en-US" sz="2100" dirty="0"/>
                    </a:p>
                  </a:txBody>
                  <a:tcPr anchor="ctr"/>
                </a:tc>
                <a:tc>
                  <a:txBody>
                    <a:bodyPr/>
                    <a:lstStyle/>
                    <a:p>
                      <a:pPr algn="ctr"/>
                      <a:r>
                        <a:rPr lang="en-US" sz="2100" dirty="0" smtClean="0"/>
                        <a:t>Frequency</a:t>
                      </a:r>
                      <a:r>
                        <a:rPr lang="en-US" sz="2100" baseline="0" dirty="0" smtClean="0"/>
                        <a:t> Range</a:t>
                      </a:r>
                      <a:endParaRPr lang="en-US" sz="2100" dirty="0"/>
                    </a:p>
                  </a:txBody>
                  <a:tcPr anchor="ctr"/>
                </a:tc>
                <a:tc>
                  <a:txBody>
                    <a:bodyPr/>
                    <a:lstStyle/>
                    <a:p>
                      <a:pPr algn="ctr"/>
                      <a:r>
                        <a:rPr lang="en-US" sz="2100" dirty="0" smtClean="0"/>
                        <a:t>Mental States and Conditions</a:t>
                      </a:r>
                      <a:endParaRPr lang="en-US" sz="2100" dirty="0"/>
                    </a:p>
                  </a:txBody>
                  <a:tcPr anchor="ctr"/>
                </a:tc>
              </a:tr>
              <a:tr h="370840">
                <a:tc>
                  <a:txBody>
                    <a:bodyPr/>
                    <a:lstStyle/>
                    <a:p>
                      <a:pPr algn="ctr"/>
                      <a:r>
                        <a:rPr lang="en-US" sz="2100" b="0" i="0" u="none" strike="noStrike" kern="1200" baseline="0" dirty="0" smtClean="0">
                          <a:solidFill>
                            <a:schemeClr val="dk1"/>
                          </a:solidFill>
                          <a:latin typeface="+mn-lt"/>
                          <a:ea typeface="+mn-ea"/>
                          <a:cs typeface="+mn-cs"/>
                        </a:rPr>
                        <a:t>Delta </a:t>
                      </a:r>
                      <a:r>
                        <a:rPr lang="el-GR" sz="2100" b="0" i="1" u="none" strike="noStrike" kern="1200" baseline="0" dirty="0" smtClean="0">
                          <a:solidFill>
                            <a:schemeClr val="dk1"/>
                          </a:solidFill>
                          <a:latin typeface="Century Gothic" panose="020B0502020202020204" pitchFamily="34" charset="0"/>
                          <a:ea typeface="+mn-ea"/>
                          <a:cs typeface="+mn-cs"/>
                        </a:rPr>
                        <a:t>δ</a:t>
                      </a:r>
                      <a:endParaRPr lang="en-US" sz="2100" i="1" dirty="0"/>
                    </a:p>
                  </a:txBody>
                  <a:tcPr anchor="ctr"/>
                </a:tc>
                <a:tc>
                  <a:txBody>
                    <a:bodyPr/>
                    <a:lstStyle/>
                    <a:p>
                      <a:pPr algn="ctr"/>
                      <a:r>
                        <a:rPr lang="en-US" sz="2100" b="0" i="0" u="none" strike="noStrike" kern="1200" baseline="0" dirty="0" smtClean="0">
                          <a:solidFill>
                            <a:schemeClr val="dk1"/>
                          </a:solidFill>
                          <a:latin typeface="+mn-lt"/>
                          <a:ea typeface="+mn-ea"/>
                          <a:cs typeface="+mn-cs"/>
                        </a:rPr>
                        <a:t>0.1Hz to 3Hz</a:t>
                      </a:r>
                      <a:endParaRPr lang="en-US" sz="2100" dirty="0"/>
                    </a:p>
                  </a:txBody>
                  <a:tcPr anchor="ctr"/>
                </a:tc>
                <a:tc>
                  <a:txBody>
                    <a:bodyPr/>
                    <a:lstStyle/>
                    <a:p>
                      <a:r>
                        <a:rPr lang="en-US" sz="2100" b="0" i="0" u="none" strike="noStrike" kern="1200" baseline="0" dirty="0" smtClean="0">
                          <a:solidFill>
                            <a:schemeClr val="dk1"/>
                          </a:solidFill>
                          <a:latin typeface="+mn-lt"/>
                          <a:ea typeface="+mn-ea"/>
                          <a:cs typeface="+mn-cs"/>
                        </a:rPr>
                        <a:t>Deep, dreamless sleep, non-REM sleep, unconscious</a:t>
                      </a:r>
                      <a:endParaRPr lang="en-US" sz="2100" dirty="0"/>
                    </a:p>
                  </a:txBody>
                  <a:tcPr anchor="ctr"/>
                </a:tc>
              </a:tr>
              <a:tr h="370840">
                <a:tc>
                  <a:txBody>
                    <a:bodyPr/>
                    <a:lstStyle/>
                    <a:p>
                      <a:pPr algn="ctr"/>
                      <a:r>
                        <a:rPr lang="en-US" sz="2100" dirty="0" smtClean="0"/>
                        <a:t>Theta </a:t>
                      </a:r>
                      <a:r>
                        <a:rPr lang="el-GR" sz="2100" b="0" i="1" u="none" strike="noStrike" kern="1200" baseline="0" dirty="0" smtClean="0">
                          <a:solidFill>
                            <a:schemeClr val="dk1"/>
                          </a:solidFill>
                          <a:latin typeface="Century Gothic" panose="020B0502020202020204" pitchFamily="34" charset="0"/>
                          <a:ea typeface="+mn-ea"/>
                          <a:cs typeface="+mn-cs"/>
                        </a:rPr>
                        <a:t>θ</a:t>
                      </a:r>
                      <a:endParaRPr lang="en-US" sz="2100" i="1" dirty="0"/>
                    </a:p>
                  </a:txBody>
                  <a:tcPr anchor="ctr"/>
                </a:tc>
                <a:tc>
                  <a:txBody>
                    <a:bodyPr/>
                    <a:lstStyle/>
                    <a:p>
                      <a:pPr algn="ctr"/>
                      <a:r>
                        <a:rPr lang="en-US" sz="2100" b="0" i="0" u="none" strike="noStrike" kern="1200" baseline="0" dirty="0" smtClean="0">
                          <a:solidFill>
                            <a:schemeClr val="dk1"/>
                          </a:solidFill>
                          <a:latin typeface="+mn-lt"/>
                          <a:ea typeface="+mn-ea"/>
                          <a:cs typeface="+mn-cs"/>
                        </a:rPr>
                        <a:t>4Hz to 7Hz</a:t>
                      </a:r>
                      <a:endParaRPr lang="en-US" sz="2100" dirty="0"/>
                    </a:p>
                  </a:txBody>
                  <a:tcPr anchor="ctr"/>
                </a:tc>
                <a:tc>
                  <a:txBody>
                    <a:bodyPr/>
                    <a:lstStyle/>
                    <a:p>
                      <a:r>
                        <a:rPr lang="en-US" sz="2100" b="0" i="0" u="none" strike="noStrike" kern="1200" baseline="0" dirty="0" smtClean="0">
                          <a:solidFill>
                            <a:schemeClr val="dk1"/>
                          </a:solidFill>
                          <a:latin typeface="+mn-lt"/>
                          <a:ea typeface="+mn-ea"/>
                          <a:cs typeface="+mn-cs"/>
                        </a:rPr>
                        <a:t>Intuitive, creative, recall, fantasy, imaginary, dream</a:t>
                      </a:r>
                      <a:endParaRPr lang="en-US" sz="2100" dirty="0"/>
                    </a:p>
                  </a:txBody>
                  <a:tcPr anchor="ctr"/>
                </a:tc>
              </a:tr>
              <a:tr h="370840">
                <a:tc>
                  <a:txBody>
                    <a:bodyPr/>
                    <a:lstStyle/>
                    <a:p>
                      <a:pPr algn="ctr"/>
                      <a:r>
                        <a:rPr lang="en-US" sz="2100" dirty="0" smtClean="0"/>
                        <a:t>Alpha </a:t>
                      </a:r>
                      <a:r>
                        <a:rPr lang="el-GR" sz="2100" b="0" i="1" u="none" strike="noStrike" kern="1200" baseline="0" dirty="0" smtClean="0">
                          <a:solidFill>
                            <a:schemeClr val="dk1"/>
                          </a:solidFill>
                          <a:latin typeface="Century Gothic" panose="020B0502020202020204" pitchFamily="34" charset="0"/>
                          <a:ea typeface="+mn-ea"/>
                          <a:cs typeface="+mn-cs"/>
                        </a:rPr>
                        <a:t>α</a:t>
                      </a:r>
                      <a:endParaRPr lang="en-US" sz="2100" i="1" dirty="0"/>
                    </a:p>
                  </a:txBody>
                  <a:tcPr anchor="ctr"/>
                </a:tc>
                <a:tc>
                  <a:txBody>
                    <a:bodyPr/>
                    <a:lstStyle/>
                    <a:p>
                      <a:pPr algn="ctr"/>
                      <a:r>
                        <a:rPr lang="en-US" sz="2100" b="0" i="0" u="none" strike="noStrike" kern="1200" baseline="0" dirty="0" smtClean="0">
                          <a:solidFill>
                            <a:schemeClr val="dk1"/>
                          </a:solidFill>
                          <a:latin typeface="+mn-lt"/>
                          <a:ea typeface="+mn-ea"/>
                          <a:cs typeface="+mn-cs"/>
                        </a:rPr>
                        <a:t>8Hz to 12Hz</a:t>
                      </a:r>
                      <a:endParaRPr lang="en-US" sz="2100" dirty="0"/>
                    </a:p>
                  </a:txBody>
                  <a:tcPr anchor="ctr"/>
                </a:tc>
                <a:tc>
                  <a:txBody>
                    <a:bodyPr/>
                    <a:lstStyle/>
                    <a:p>
                      <a:r>
                        <a:rPr lang="en-US" sz="2100" b="0" i="0" u="none" strike="noStrike" kern="1200" baseline="0" dirty="0" smtClean="0">
                          <a:solidFill>
                            <a:schemeClr val="dk1"/>
                          </a:solidFill>
                          <a:latin typeface="+mn-lt"/>
                          <a:ea typeface="+mn-ea"/>
                          <a:cs typeface="+mn-cs"/>
                        </a:rPr>
                        <a:t>Relaxed, but not drowsy, tranquil, conscious</a:t>
                      </a:r>
                      <a:endParaRPr lang="en-US" sz="2100" dirty="0"/>
                    </a:p>
                  </a:txBody>
                  <a:tcPr anchor="ctr"/>
                </a:tc>
              </a:tr>
              <a:tr h="370840">
                <a:tc>
                  <a:txBody>
                    <a:bodyPr/>
                    <a:lstStyle/>
                    <a:p>
                      <a:pPr algn="ctr"/>
                      <a:r>
                        <a:rPr lang="en-US" sz="2100" dirty="0" smtClean="0"/>
                        <a:t>Low Beta </a:t>
                      </a:r>
                      <a:r>
                        <a:rPr lang="el-GR" sz="2100" b="0" i="1" u="none" strike="noStrike" kern="1200" baseline="0" dirty="0" smtClean="0">
                          <a:solidFill>
                            <a:schemeClr val="dk1"/>
                          </a:solidFill>
                          <a:latin typeface="Century Gothic" panose="020B0502020202020204" pitchFamily="34" charset="0"/>
                          <a:ea typeface="+mn-ea"/>
                          <a:cs typeface="+mn-cs"/>
                        </a:rPr>
                        <a:t>β</a:t>
                      </a:r>
                      <a:r>
                        <a:rPr lang="en-US" sz="2100" b="0" i="1" u="none" strike="noStrike" kern="1200" baseline="-25000" dirty="0" smtClean="0">
                          <a:solidFill>
                            <a:schemeClr val="dk1"/>
                          </a:solidFill>
                          <a:latin typeface="Century Gothic" panose="020B0502020202020204" pitchFamily="34" charset="0"/>
                          <a:ea typeface="+mn-ea"/>
                          <a:cs typeface="+mn-cs"/>
                        </a:rPr>
                        <a:t>1</a:t>
                      </a:r>
                      <a:endParaRPr lang="en-US" sz="2100" i="1" baseline="-25000" dirty="0"/>
                    </a:p>
                  </a:txBody>
                  <a:tcPr anchor="ctr"/>
                </a:tc>
                <a:tc>
                  <a:txBody>
                    <a:bodyPr/>
                    <a:lstStyle/>
                    <a:p>
                      <a:pPr algn="ctr"/>
                      <a:r>
                        <a:rPr lang="en-US" sz="2100" b="0" i="0" u="none" strike="noStrike" kern="1200" baseline="0" dirty="0" smtClean="0">
                          <a:solidFill>
                            <a:schemeClr val="dk1"/>
                          </a:solidFill>
                          <a:latin typeface="+mn-lt"/>
                          <a:ea typeface="+mn-ea"/>
                          <a:cs typeface="+mn-cs"/>
                        </a:rPr>
                        <a:t>12Hz to 15Hz</a:t>
                      </a:r>
                      <a:endParaRPr lang="en-US" sz="2100" dirty="0"/>
                    </a:p>
                  </a:txBody>
                  <a:tcPr anchor="ctr"/>
                </a:tc>
                <a:tc>
                  <a:txBody>
                    <a:bodyPr/>
                    <a:lstStyle/>
                    <a:p>
                      <a:r>
                        <a:rPr lang="en-US" sz="2100" b="0" i="0" u="none" strike="noStrike" kern="1200" baseline="0" dirty="0" smtClean="0">
                          <a:solidFill>
                            <a:schemeClr val="dk1"/>
                          </a:solidFill>
                          <a:latin typeface="+mn-lt"/>
                          <a:ea typeface="+mn-ea"/>
                          <a:cs typeface="+mn-cs"/>
                        </a:rPr>
                        <a:t>Formerly SMR (sensorimotor rhythm), relaxed yet focused, integrated</a:t>
                      </a:r>
                      <a:endParaRPr lang="en-US" sz="2100" dirty="0"/>
                    </a:p>
                  </a:txBody>
                  <a:tcPr anchor="ctr"/>
                </a:tc>
              </a:tr>
              <a:tr h="370840">
                <a:tc>
                  <a:txBody>
                    <a:bodyPr/>
                    <a:lstStyle/>
                    <a:p>
                      <a:pPr algn="ctr"/>
                      <a:r>
                        <a:rPr lang="en-US" sz="2100" dirty="0" smtClean="0"/>
                        <a:t>Mid Beta </a:t>
                      </a:r>
                      <a:r>
                        <a:rPr lang="el-GR" sz="2100" b="0" i="1" u="none" strike="noStrike" kern="1200" baseline="0" dirty="0" smtClean="0">
                          <a:solidFill>
                            <a:schemeClr val="dk1"/>
                          </a:solidFill>
                          <a:latin typeface="Century Gothic" panose="020B0502020202020204" pitchFamily="34" charset="0"/>
                          <a:ea typeface="+mn-ea"/>
                          <a:cs typeface="+mn-cs"/>
                        </a:rPr>
                        <a:t>β</a:t>
                      </a:r>
                      <a:r>
                        <a:rPr lang="en-US" sz="2100" b="0" i="1" u="none" strike="noStrike" kern="1200" baseline="-25000" dirty="0" smtClean="0">
                          <a:solidFill>
                            <a:schemeClr val="dk1"/>
                          </a:solidFill>
                          <a:latin typeface="Century Gothic" panose="020B0502020202020204" pitchFamily="34" charset="0"/>
                          <a:ea typeface="+mn-ea"/>
                          <a:cs typeface="+mn-cs"/>
                        </a:rPr>
                        <a:t>2</a:t>
                      </a:r>
                      <a:endParaRPr lang="en-US" sz="2100" i="1" baseline="-25000" dirty="0"/>
                    </a:p>
                  </a:txBody>
                  <a:tcPr anchor="ctr"/>
                </a:tc>
                <a:tc>
                  <a:txBody>
                    <a:bodyPr/>
                    <a:lstStyle/>
                    <a:p>
                      <a:pPr algn="ctr"/>
                      <a:r>
                        <a:rPr lang="en-US" sz="2100" b="0" i="0" u="none" strike="noStrike" kern="1200" baseline="0" dirty="0" smtClean="0">
                          <a:solidFill>
                            <a:schemeClr val="dk1"/>
                          </a:solidFill>
                          <a:latin typeface="+mn-lt"/>
                          <a:ea typeface="+mn-ea"/>
                          <a:cs typeface="+mn-cs"/>
                        </a:rPr>
                        <a:t>16Hz to 20Hz</a:t>
                      </a:r>
                      <a:endParaRPr lang="en-US" sz="2100" dirty="0"/>
                    </a:p>
                  </a:txBody>
                  <a:tcPr anchor="ctr"/>
                </a:tc>
                <a:tc>
                  <a:txBody>
                    <a:bodyPr/>
                    <a:lstStyle/>
                    <a:p>
                      <a:r>
                        <a:rPr lang="en-US" sz="2100" b="0" i="0" u="none" strike="noStrike" kern="1200" baseline="0" dirty="0" smtClean="0">
                          <a:solidFill>
                            <a:schemeClr val="dk1"/>
                          </a:solidFill>
                          <a:latin typeface="+mn-lt"/>
                          <a:ea typeface="+mn-ea"/>
                          <a:cs typeface="+mn-cs"/>
                        </a:rPr>
                        <a:t>Thinking, aware of self &amp; surroundings</a:t>
                      </a:r>
                      <a:endParaRPr lang="en-US" sz="2100" dirty="0"/>
                    </a:p>
                  </a:txBody>
                  <a:tcPr anchor="ctr"/>
                </a:tc>
              </a:tr>
              <a:tr h="370840">
                <a:tc>
                  <a:txBody>
                    <a:bodyPr/>
                    <a:lstStyle/>
                    <a:p>
                      <a:pPr algn="ctr"/>
                      <a:r>
                        <a:rPr lang="en-US" sz="2100" dirty="0" smtClean="0"/>
                        <a:t>High Beta </a:t>
                      </a:r>
                      <a:r>
                        <a:rPr lang="el-GR" sz="2100" b="0" i="1" u="none" strike="noStrike" kern="1200" baseline="0" dirty="0" smtClean="0">
                          <a:solidFill>
                            <a:schemeClr val="dk1"/>
                          </a:solidFill>
                          <a:latin typeface="Century Gothic" panose="020B0502020202020204" pitchFamily="34" charset="0"/>
                          <a:ea typeface="+mn-ea"/>
                          <a:cs typeface="+mn-cs"/>
                        </a:rPr>
                        <a:t>β</a:t>
                      </a:r>
                      <a:r>
                        <a:rPr lang="en-US" sz="2100" b="0" i="1" u="none" strike="noStrike" kern="1200" baseline="-25000" dirty="0" smtClean="0">
                          <a:solidFill>
                            <a:schemeClr val="dk1"/>
                          </a:solidFill>
                          <a:latin typeface="Century Gothic" panose="020B0502020202020204" pitchFamily="34" charset="0"/>
                          <a:ea typeface="+mn-ea"/>
                          <a:cs typeface="+mn-cs"/>
                        </a:rPr>
                        <a:t>3</a:t>
                      </a:r>
                      <a:endParaRPr lang="en-US" sz="2100" i="1" baseline="-25000" dirty="0"/>
                    </a:p>
                  </a:txBody>
                  <a:tcPr anchor="ctr"/>
                </a:tc>
                <a:tc>
                  <a:txBody>
                    <a:bodyPr/>
                    <a:lstStyle/>
                    <a:p>
                      <a:pPr algn="ctr"/>
                      <a:r>
                        <a:rPr lang="en-US" sz="2100" b="0" i="0" u="none" strike="noStrike" kern="1200" baseline="0" dirty="0" smtClean="0">
                          <a:solidFill>
                            <a:schemeClr val="dk1"/>
                          </a:solidFill>
                          <a:latin typeface="+mn-lt"/>
                          <a:ea typeface="+mn-ea"/>
                          <a:cs typeface="+mn-cs"/>
                        </a:rPr>
                        <a:t>21Hz to 30Hz</a:t>
                      </a:r>
                      <a:endParaRPr lang="en-US" sz="2100" dirty="0"/>
                    </a:p>
                  </a:txBody>
                  <a:tcPr anchor="ctr"/>
                </a:tc>
                <a:tc>
                  <a:txBody>
                    <a:bodyPr/>
                    <a:lstStyle/>
                    <a:p>
                      <a:r>
                        <a:rPr lang="en-US" sz="2100" b="0" i="0" u="none" strike="noStrike" kern="1200" baseline="0" dirty="0" smtClean="0">
                          <a:solidFill>
                            <a:schemeClr val="dk1"/>
                          </a:solidFill>
                          <a:latin typeface="+mn-lt"/>
                          <a:ea typeface="+mn-ea"/>
                          <a:cs typeface="+mn-cs"/>
                        </a:rPr>
                        <a:t>Alertness, agitation</a:t>
                      </a:r>
                      <a:endParaRPr lang="en-US" sz="2100" dirty="0"/>
                    </a:p>
                  </a:txBody>
                  <a:tcPr anchor="ctr"/>
                </a:tc>
              </a:tr>
              <a:tr h="370840">
                <a:tc>
                  <a:txBody>
                    <a:bodyPr/>
                    <a:lstStyle/>
                    <a:p>
                      <a:pPr algn="ctr"/>
                      <a:r>
                        <a:rPr lang="en-US" sz="2100" dirty="0" smtClean="0"/>
                        <a:t>Gamma </a:t>
                      </a:r>
                      <a:r>
                        <a:rPr lang="el-GR" sz="2100" b="0" i="1" u="none" strike="noStrike" kern="1200" baseline="0" dirty="0" smtClean="0">
                          <a:solidFill>
                            <a:schemeClr val="dk1"/>
                          </a:solidFill>
                          <a:latin typeface="Century Gothic" panose="020B0502020202020204" pitchFamily="34" charset="0"/>
                          <a:ea typeface="+mn-ea"/>
                          <a:cs typeface="+mn-cs"/>
                        </a:rPr>
                        <a:t>γ</a:t>
                      </a:r>
                      <a:endParaRPr lang="en-US" sz="2100" i="1" dirty="0"/>
                    </a:p>
                  </a:txBody>
                  <a:tcPr anchor="ctr"/>
                </a:tc>
                <a:tc>
                  <a:txBody>
                    <a:bodyPr/>
                    <a:lstStyle/>
                    <a:p>
                      <a:pPr algn="ctr"/>
                      <a:r>
                        <a:rPr lang="en-US" sz="2100" b="0" i="0" u="none" strike="noStrike" kern="1200" baseline="0" dirty="0" smtClean="0">
                          <a:solidFill>
                            <a:schemeClr val="dk1"/>
                          </a:solidFill>
                          <a:latin typeface="+mn-lt"/>
                          <a:ea typeface="+mn-ea"/>
                          <a:cs typeface="+mn-cs"/>
                        </a:rPr>
                        <a:t>30Hz to 100Hz</a:t>
                      </a:r>
                      <a:endParaRPr lang="en-US" sz="2100" dirty="0"/>
                    </a:p>
                  </a:txBody>
                  <a:tcPr anchor="ctr"/>
                </a:tc>
                <a:tc>
                  <a:txBody>
                    <a:bodyPr/>
                    <a:lstStyle/>
                    <a:p>
                      <a:r>
                        <a:rPr lang="en-US" sz="2100" b="0" i="0" u="none" strike="noStrike" kern="1200" baseline="0" dirty="0" smtClean="0">
                          <a:solidFill>
                            <a:schemeClr val="dk1"/>
                          </a:solidFill>
                          <a:latin typeface="+mn-lt"/>
                          <a:ea typeface="+mn-ea"/>
                          <a:cs typeface="+mn-cs"/>
                        </a:rPr>
                        <a:t>Motor functions, higher mental activity</a:t>
                      </a:r>
                      <a:endParaRPr lang="en-US" sz="2100" dirty="0"/>
                    </a:p>
                  </a:txBody>
                  <a:tcPr anchor="ctr"/>
                </a:tc>
              </a:tr>
            </a:tbl>
          </a:graphicData>
        </a:graphic>
      </p:graphicFrame>
      <p:sp>
        <p:nvSpPr>
          <p:cNvPr id="5" name="TextBox 4"/>
          <p:cNvSpPr txBox="1"/>
          <p:nvPr/>
        </p:nvSpPr>
        <p:spPr>
          <a:xfrm>
            <a:off x="303212" y="6477000"/>
            <a:ext cx="11582400" cy="276999"/>
          </a:xfrm>
          <a:prstGeom prst="rect">
            <a:avLst/>
          </a:prstGeom>
          <a:noFill/>
        </p:spPr>
        <p:txBody>
          <a:bodyPr wrap="square" rtlCol="0">
            <a:spAutoFit/>
          </a:bodyPr>
          <a:lstStyle/>
          <a:p>
            <a:r>
              <a:rPr lang="en-PH" sz="1200" i="1" dirty="0" smtClean="0"/>
              <a:t>Source: </a:t>
            </a:r>
            <a:r>
              <a:rPr lang="en-US" sz="1200" dirty="0"/>
              <a:t>Brain Wave Signal (EEG) of </a:t>
            </a:r>
            <a:r>
              <a:rPr lang="en-US" sz="1200" dirty="0" err="1" smtClean="0"/>
              <a:t>NeuroSky</a:t>
            </a:r>
            <a:r>
              <a:rPr lang="en-US" sz="1200" dirty="0" smtClean="0"/>
              <a:t>, Inc. (2009)</a:t>
            </a:r>
            <a:endParaRPr lang="en-US" sz="1200" i="1" dirty="0"/>
          </a:p>
        </p:txBody>
      </p:sp>
    </p:spTree>
    <p:extLst>
      <p:ext uri="{BB962C8B-B14F-4D97-AF65-F5344CB8AC3E}">
        <p14:creationId xmlns:p14="http://schemas.microsoft.com/office/powerpoint/2010/main" val="3312158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a:t>
            </a:r>
            <a:r>
              <a:rPr lang="en-US" dirty="0"/>
              <a:t> </a:t>
            </a:r>
            <a:r>
              <a:rPr lang="en-US" dirty="0" smtClean="0"/>
              <a:t>| EEG</a:t>
            </a:r>
            <a:endParaRPr lang="en-US" dirty="0"/>
          </a:p>
        </p:txBody>
      </p:sp>
      <p:sp>
        <p:nvSpPr>
          <p:cNvPr id="4" name="Content Placeholder 3"/>
          <p:cNvSpPr>
            <a:spLocks noGrp="1"/>
          </p:cNvSpPr>
          <p:nvPr>
            <p:ph sz="half" idx="1"/>
          </p:nvPr>
        </p:nvSpPr>
        <p:spPr>
          <a:xfrm>
            <a:off x="1117308" y="1701800"/>
            <a:ext cx="5205703" cy="4470400"/>
          </a:xfrm>
        </p:spPr>
        <p:txBody>
          <a:bodyPr>
            <a:normAutofit/>
          </a:bodyPr>
          <a:lstStyle/>
          <a:p>
            <a:r>
              <a:rPr lang="en-US" dirty="0"/>
              <a:t>The </a:t>
            </a:r>
            <a:r>
              <a:rPr lang="en-US" b="1" dirty="0" err="1"/>
              <a:t>Emotiv</a:t>
            </a:r>
            <a:r>
              <a:rPr lang="en-US" b="1" dirty="0"/>
              <a:t> </a:t>
            </a:r>
            <a:r>
              <a:rPr lang="en-US" b="1" dirty="0" smtClean="0"/>
              <a:t>Insight </a:t>
            </a:r>
            <a:r>
              <a:rPr lang="en-US" dirty="0"/>
              <a:t>is a 5-channel, wireless EEG headset that records brainwaves.</a:t>
            </a:r>
          </a:p>
          <a:p>
            <a:r>
              <a:rPr lang="en-US" dirty="0"/>
              <a:t>It is a commercial product marketed worldwide and is </a:t>
            </a:r>
            <a:r>
              <a:rPr lang="en-US" b="1" dirty="0"/>
              <a:t>designed for everyday use</a:t>
            </a:r>
            <a:r>
              <a:rPr lang="en-US" dirty="0"/>
              <a:t>.</a:t>
            </a:r>
          </a:p>
          <a:p>
            <a:r>
              <a:rPr lang="en-US" dirty="0"/>
              <a:t>It uses a polymer sensor that is safe to use and </a:t>
            </a:r>
            <a:r>
              <a:rPr lang="en-US" dirty="0" smtClean="0"/>
              <a:t>offers </a:t>
            </a:r>
            <a:r>
              <a:rPr lang="en-US" dirty="0"/>
              <a:t>great electrical </a:t>
            </a:r>
            <a:r>
              <a:rPr lang="en-US" dirty="0" smtClean="0"/>
              <a:t>conductivity with </a:t>
            </a:r>
            <a:r>
              <a:rPr lang="en-US" dirty="0"/>
              <a:t>the convenience of a </a:t>
            </a:r>
            <a:r>
              <a:rPr lang="en-US" b="1" dirty="0"/>
              <a:t>dry sensor</a:t>
            </a:r>
            <a:r>
              <a:rPr lang="en-US" dirty="0"/>
              <a:t>.</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42212" y="152400"/>
            <a:ext cx="4132994" cy="2823083"/>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2426" y="3080407"/>
            <a:ext cx="2632565" cy="3613936"/>
          </a:xfrm>
          <a:prstGeom prst="rect">
            <a:avLst/>
          </a:prstGeom>
        </p:spPr>
      </p:pic>
      <p:sp>
        <p:nvSpPr>
          <p:cNvPr id="10" name="TextBox 9"/>
          <p:cNvSpPr txBox="1"/>
          <p:nvPr/>
        </p:nvSpPr>
        <p:spPr>
          <a:xfrm>
            <a:off x="303212" y="6477000"/>
            <a:ext cx="11582400" cy="276999"/>
          </a:xfrm>
          <a:prstGeom prst="rect">
            <a:avLst/>
          </a:prstGeom>
          <a:noFill/>
        </p:spPr>
        <p:txBody>
          <a:bodyPr wrap="square" rtlCol="0">
            <a:spAutoFit/>
          </a:bodyPr>
          <a:lstStyle/>
          <a:p>
            <a:r>
              <a:rPr lang="en-PH" sz="1200" i="1" smtClean="0"/>
              <a:t>Source: </a:t>
            </a:r>
            <a:r>
              <a:rPr lang="en-US" sz="1200" dirty="0" smtClean="0"/>
              <a:t>EMOTIV </a:t>
            </a:r>
            <a:r>
              <a:rPr lang="en-US" sz="1200" dirty="0" err="1" smtClean="0"/>
              <a:t>Inc</a:t>
            </a:r>
            <a:endParaRPr lang="en-US" sz="1200" i="1" dirty="0"/>
          </a:p>
        </p:txBody>
      </p:sp>
    </p:spTree>
    <p:extLst>
      <p:ext uri="{BB962C8B-B14F-4D97-AF65-F5344CB8AC3E}">
        <p14:creationId xmlns:p14="http://schemas.microsoft.com/office/powerpoint/2010/main" val="2873807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a:t>
            </a:r>
            <a:r>
              <a:rPr lang="en-US" dirty="0"/>
              <a:t> </a:t>
            </a:r>
            <a:r>
              <a:rPr lang="en-US" dirty="0" smtClean="0"/>
              <a:t>| Reading Fiction</a:t>
            </a:r>
            <a:endParaRPr lang="en-US" dirty="0"/>
          </a:p>
        </p:txBody>
      </p:sp>
      <p:sp>
        <p:nvSpPr>
          <p:cNvPr id="3" name="Content Placeholder 2"/>
          <p:cNvSpPr>
            <a:spLocks noGrp="1"/>
          </p:cNvSpPr>
          <p:nvPr>
            <p:ph idx="1"/>
          </p:nvPr>
        </p:nvSpPr>
        <p:spPr>
          <a:xfrm>
            <a:off x="1117309" y="1701800"/>
            <a:ext cx="10157354" cy="5080000"/>
          </a:xfrm>
        </p:spPr>
        <p:txBody>
          <a:bodyPr>
            <a:normAutofit/>
          </a:bodyPr>
          <a:lstStyle/>
          <a:p>
            <a:r>
              <a:rPr lang="en-US" dirty="0"/>
              <a:t>Reading literary texts or </a:t>
            </a:r>
            <a:r>
              <a:rPr lang="en-US" dirty="0" smtClean="0"/>
              <a:t>fiction </a:t>
            </a:r>
            <a:r>
              <a:rPr lang="en-US" dirty="0"/>
              <a:t>is not simply an activity but rather an </a:t>
            </a:r>
            <a:r>
              <a:rPr lang="en-US" dirty="0" smtClean="0"/>
              <a:t>experience </a:t>
            </a:r>
            <a:r>
              <a:rPr lang="en-US" dirty="0"/>
              <a:t>that is never the same from one reading to the next (Tompkins, 1980</a:t>
            </a:r>
            <a:r>
              <a:rPr lang="en-US" dirty="0" smtClean="0"/>
              <a:t>).</a:t>
            </a:r>
          </a:p>
          <a:p>
            <a:r>
              <a:rPr lang="en-US" dirty="0"/>
              <a:t>Usually, when one reads </a:t>
            </a:r>
            <a:r>
              <a:rPr lang="en-US" dirty="0" smtClean="0"/>
              <a:t>non-fiction </a:t>
            </a:r>
            <a:r>
              <a:rPr lang="en-US" dirty="0"/>
              <a:t>such as academic texts or news articles, </a:t>
            </a:r>
            <a:r>
              <a:rPr lang="en-US" dirty="0" smtClean="0"/>
              <a:t>the goal </a:t>
            </a:r>
            <a:r>
              <a:rPr lang="en-US" dirty="0"/>
              <a:t>is to be informed. Whereas when one reads </a:t>
            </a:r>
            <a:r>
              <a:rPr lang="en-US" dirty="0" smtClean="0"/>
              <a:t>fiction </a:t>
            </a:r>
            <a:r>
              <a:rPr lang="en-US" dirty="0"/>
              <a:t>such as novels, </a:t>
            </a:r>
            <a:r>
              <a:rPr lang="en-US" dirty="0" smtClean="0"/>
              <a:t>short stories</a:t>
            </a:r>
            <a:r>
              <a:rPr lang="en-US" dirty="0"/>
              <a:t>, or poems, the goal is to be entertained and moved (</a:t>
            </a:r>
            <a:r>
              <a:rPr lang="en-US" b="1" dirty="0"/>
              <a:t>experience a </a:t>
            </a:r>
            <a:r>
              <a:rPr lang="en-US" b="1" dirty="0" smtClean="0"/>
              <a:t>variety of </a:t>
            </a:r>
            <a:r>
              <a:rPr lang="en-US" b="1" dirty="0"/>
              <a:t>emotions</a:t>
            </a:r>
            <a:r>
              <a:rPr lang="en-US" dirty="0"/>
              <a:t>) (</a:t>
            </a:r>
            <a:r>
              <a:rPr lang="en-US" dirty="0" smtClean="0"/>
              <a:t>Mar</a:t>
            </a:r>
            <a:r>
              <a:rPr lang="en-US" dirty="0"/>
              <a:t> </a:t>
            </a:r>
            <a:r>
              <a:rPr lang="en-US" dirty="0" smtClean="0"/>
              <a:t>et al., </a:t>
            </a:r>
            <a:r>
              <a:rPr lang="en-US" dirty="0"/>
              <a:t>2011</a:t>
            </a:r>
            <a:r>
              <a:rPr lang="en-US" dirty="0" smtClean="0"/>
              <a:t>).</a:t>
            </a:r>
          </a:p>
          <a:p>
            <a:r>
              <a:rPr lang="en-US" b="1" dirty="0"/>
              <a:t>Reader-response criticism </a:t>
            </a:r>
            <a:r>
              <a:rPr lang="en-US" dirty="0"/>
              <a:t>is a school of literary theory that focuses on the </a:t>
            </a:r>
            <a:r>
              <a:rPr lang="en-US" i="1" dirty="0" smtClean="0"/>
              <a:t>reader</a:t>
            </a:r>
            <a:r>
              <a:rPr lang="en-US" dirty="0" smtClean="0"/>
              <a:t>, the </a:t>
            </a:r>
            <a:r>
              <a:rPr lang="en-US" i="1" dirty="0"/>
              <a:t>reading process</a:t>
            </a:r>
            <a:r>
              <a:rPr lang="en-US" dirty="0"/>
              <a:t>, and </a:t>
            </a:r>
            <a:r>
              <a:rPr lang="en-US" b="1" i="1" u="sng" dirty="0"/>
              <a:t>response</a:t>
            </a:r>
            <a:r>
              <a:rPr lang="en-US" dirty="0"/>
              <a:t>, rather than the literary text </a:t>
            </a:r>
            <a:r>
              <a:rPr lang="en-US" dirty="0" smtClean="0"/>
              <a:t>itself. </a:t>
            </a:r>
            <a:r>
              <a:rPr lang="en-US" dirty="0"/>
              <a:t>It is said to have started with I.A. Richard's discussion of emotional response (Tompkins, 1980</a:t>
            </a:r>
            <a:r>
              <a:rPr lang="en-US" dirty="0" smtClean="0"/>
              <a:t>).</a:t>
            </a:r>
            <a:endParaRPr lang="en-US" dirty="0"/>
          </a:p>
        </p:txBody>
      </p:sp>
    </p:spTree>
    <p:extLst>
      <p:ext uri="{BB962C8B-B14F-4D97-AF65-F5344CB8AC3E}">
        <p14:creationId xmlns:p14="http://schemas.microsoft.com/office/powerpoint/2010/main" val="3168811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INTRO</a:t>
            </a:r>
            <a:r>
              <a:rPr lang="en-US" dirty="0"/>
              <a:t> </a:t>
            </a:r>
            <a:r>
              <a:rPr lang="en-US" dirty="0" smtClean="0"/>
              <a:t>| Reading Fiction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5243771"/>
              </p:ext>
            </p:extLst>
          </p:nvPr>
        </p:nvGraphicFramePr>
        <p:xfrm>
          <a:off x="1117600" y="1701800"/>
          <a:ext cx="10156825" cy="447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303212" y="6477000"/>
            <a:ext cx="11582400" cy="276999"/>
          </a:xfrm>
          <a:prstGeom prst="rect">
            <a:avLst/>
          </a:prstGeom>
          <a:noFill/>
        </p:spPr>
        <p:txBody>
          <a:bodyPr wrap="square" rtlCol="0">
            <a:spAutoFit/>
          </a:bodyPr>
          <a:lstStyle/>
          <a:p>
            <a:r>
              <a:rPr lang="en-PH" sz="1200" i="1" dirty="0" smtClean="0"/>
              <a:t>Source: </a:t>
            </a:r>
            <a:r>
              <a:rPr lang="en-US" sz="1200" dirty="0" err="1" smtClean="0"/>
              <a:t>Oatley</a:t>
            </a:r>
            <a:r>
              <a:rPr lang="en-US" sz="1200" dirty="0" smtClean="0"/>
              <a:t> (1995); Mar et al. (2011)</a:t>
            </a:r>
            <a:endParaRPr lang="en-US" sz="1200" i="1" dirty="0"/>
          </a:p>
        </p:txBody>
      </p:sp>
    </p:spTree>
    <p:extLst>
      <p:ext uri="{BB962C8B-B14F-4D97-AF65-F5344CB8AC3E}">
        <p14:creationId xmlns:p14="http://schemas.microsoft.com/office/powerpoint/2010/main" val="253367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a:t>
            </a:r>
            <a:r>
              <a:rPr lang="en-US" dirty="0"/>
              <a:t> </a:t>
            </a:r>
            <a:r>
              <a:rPr lang="en-US" dirty="0" smtClean="0"/>
              <a:t>| Reading Fiction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6709412"/>
              </p:ext>
            </p:extLst>
          </p:nvPr>
        </p:nvGraphicFramePr>
        <p:xfrm>
          <a:off x="1117600" y="1701800"/>
          <a:ext cx="10156825" cy="447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03212" y="6477000"/>
            <a:ext cx="11582400" cy="276999"/>
          </a:xfrm>
          <a:prstGeom prst="rect">
            <a:avLst/>
          </a:prstGeom>
          <a:noFill/>
        </p:spPr>
        <p:txBody>
          <a:bodyPr wrap="square" rtlCol="0">
            <a:spAutoFit/>
          </a:bodyPr>
          <a:lstStyle/>
          <a:p>
            <a:r>
              <a:rPr lang="en-PH" sz="1200" i="1" dirty="0" smtClean="0"/>
              <a:t>Source: </a:t>
            </a:r>
            <a:r>
              <a:rPr lang="en-US" sz="1200" dirty="0" err="1" smtClean="0"/>
              <a:t>Miall</a:t>
            </a:r>
            <a:r>
              <a:rPr lang="en-US" sz="1200" dirty="0" smtClean="0"/>
              <a:t> &amp; </a:t>
            </a:r>
            <a:r>
              <a:rPr lang="en-US" sz="1200" dirty="0" err="1" smtClean="0"/>
              <a:t>Kuiken</a:t>
            </a:r>
            <a:r>
              <a:rPr lang="en-US" sz="1200" dirty="0" smtClean="0"/>
              <a:t> (2002)</a:t>
            </a:r>
            <a:endParaRPr lang="en-US" sz="1200" i="1" dirty="0"/>
          </a:p>
        </p:txBody>
      </p:sp>
    </p:spTree>
    <p:extLst>
      <p:ext uri="{BB962C8B-B14F-4D97-AF65-F5344CB8AC3E}">
        <p14:creationId xmlns:p14="http://schemas.microsoft.com/office/powerpoint/2010/main" val="851763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a:t>
            </a:r>
            <a:r>
              <a:rPr lang="en-US" dirty="0"/>
              <a:t> </a:t>
            </a:r>
            <a:r>
              <a:rPr lang="en-US" dirty="0" smtClean="0"/>
              <a:t>| Reading Fiction</a:t>
            </a:r>
            <a:endParaRPr lang="en-US" dirty="0"/>
          </a:p>
        </p:txBody>
      </p:sp>
      <p:sp>
        <p:nvSpPr>
          <p:cNvPr id="3" name="Content Placeholder 2"/>
          <p:cNvSpPr>
            <a:spLocks noGrp="1"/>
          </p:cNvSpPr>
          <p:nvPr>
            <p:ph idx="1"/>
          </p:nvPr>
        </p:nvSpPr>
        <p:spPr/>
        <p:txBody>
          <a:bodyPr/>
          <a:lstStyle/>
          <a:p>
            <a:r>
              <a:rPr lang="en-US" dirty="0" err="1" smtClean="0"/>
              <a:t>Miall</a:t>
            </a:r>
            <a:r>
              <a:rPr lang="en-US" dirty="0" smtClean="0"/>
              <a:t> </a:t>
            </a:r>
            <a:r>
              <a:rPr lang="en-US" dirty="0"/>
              <a:t>and </a:t>
            </a:r>
            <a:r>
              <a:rPr lang="en-US" dirty="0" err="1"/>
              <a:t>Kuiken</a:t>
            </a:r>
            <a:r>
              <a:rPr lang="en-US" dirty="0"/>
              <a:t> (1994) observes how foregrounding, or stylistic variation </a:t>
            </a:r>
            <a:r>
              <a:rPr lang="en-US" dirty="0" smtClean="0"/>
              <a:t>in the </a:t>
            </a:r>
            <a:r>
              <a:rPr lang="en-US" dirty="0"/>
              <a:t>text, </a:t>
            </a:r>
            <a:r>
              <a:rPr lang="en-US" dirty="0" smtClean="0"/>
              <a:t>influences </a:t>
            </a:r>
            <a:r>
              <a:rPr lang="en-US" dirty="0"/>
              <a:t>the </a:t>
            </a:r>
            <a:r>
              <a:rPr lang="en-US" dirty="0" smtClean="0"/>
              <a:t>response of the reader in terms of reading time, </a:t>
            </a:r>
            <a:r>
              <a:rPr lang="en-US" dirty="0" err="1" smtClean="0"/>
              <a:t>strikingness</a:t>
            </a:r>
            <a:r>
              <a:rPr lang="en-US" dirty="0" smtClean="0"/>
              <a:t>, and affect.</a:t>
            </a:r>
          </a:p>
          <a:p>
            <a:r>
              <a:rPr lang="en-US" dirty="0" err="1"/>
              <a:t>Cupchik</a:t>
            </a:r>
            <a:r>
              <a:rPr lang="en-US" dirty="0"/>
              <a:t> et al. (1998) conducted a similar experiment but instead of </a:t>
            </a:r>
            <a:r>
              <a:rPr lang="en-US" dirty="0" smtClean="0"/>
              <a:t>focusing on </a:t>
            </a:r>
            <a:r>
              <a:rPr lang="en-US" dirty="0"/>
              <a:t>what aspects of the texts elicited the emotional response, it is concerned </a:t>
            </a:r>
            <a:r>
              <a:rPr lang="en-US" dirty="0" smtClean="0"/>
              <a:t>with what </a:t>
            </a:r>
            <a:r>
              <a:rPr lang="en-US" dirty="0"/>
              <a:t>type of emotional response the reader evoked.</a:t>
            </a:r>
          </a:p>
        </p:txBody>
      </p:sp>
    </p:spTree>
    <p:extLst>
      <p:ext uri="{BB962C8B-B14F-4D97-AF65-F5344CB8AC3E}">
        <p14:creationId xmlns:p14="http://schemas.microsoft.com/office/powerpoint/2010/main" val="1213611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a:t>
            </a:r>
            <a:r>
              <a:rPr lang="en-US" dirty="0"/>
              <a:t> </a:t>
            </a:r>
            <a:r>
              <a:rPr lang="en-US" dirty="0" smtClean="0"/>
              <a:t>| Research Statement</a:t>
            </a:r>
            <a:endParaRPr lang="en-US" dirty="0"/>
          </a:p>
        </p:txBody>
      </p:sp>
      <p:sp>
        <p:nvSpPr>
          <p:cNvPr id="3" name="Content Placeholder 2"/>
          <p:cNvSpPr>
            <a:spLocks noGrp="1"/>
          </p:cNvSpPr>
          <p:nvPr>
            <p:ph sz="half" idx="1"/>
          </p:nvPr>
        </p:nvSpPr>
        <p:spPr/>
        <p:txBody>
          <a:bodyPr>
            <a:normAutofit/>
          </a:bodyPr>
          <a:lstStyle/>
          <a:p>
            <a:pPr marL="0" indent="0">
              <a:buNone/>
            </a:pPr>
            <a:r>
              <a:rPr lang="en-US" sz="3600" dirty="0" smtClean="0"/>
              <a:t>There is </a:t>
            </a:r>
            <a:r>
              <a:rPr lang="en-US" sz="3600" dirty="0"/>
              <a:t>no current work </a:t>
            </a:r>
            <a:r>
              <a:rPr lang="en-US" sz="3600" dirty="0" smtClean="0"/>
              <a:t>that has </a:t>
            </a:r>
            <a:r>
              <a:rPr lang="en-US" sz="3600" dirty="0"/>
              <a:t>studied </a:t>
            </a:r>
            <a:r>
              <a:rPr lang="en-US" sz="3600" b="1" dirty="0"/>
              <a:t>brainwave patterns </a:t>
            </a:r>
            <a:r>
              <a:rPr lang="en-US" sz="3600" dirty="0"/>
              <a:t>and their association to </a:t>
            </a:r>
            <a:r>
              <a:rPr lang="en-US" sz="3600" b="1" dirty="0" smtClean="0"/>
              <a:t>affect</a:t>
            </a:r>
            <a:r>
              <a:rPr lang="en-US" sz="3600" dirty="0" smtClean="0"/>
              <a:t> </a:t>
            </a:r>
            <a:r>
              <a:rPr lang="en-US" sz="3600" dirty="0"/>
              <a:t>while a person </a:t>
            </a:r>
            <a:r>
              <a:rPr lang="en-US" sz="3600" dirty="0" smtClean="0"/>
              <a:t>is </a:t>
            </a:r>
            <a:r>
              <a:rPr lang="en-US" sz="3600" b="1" dirty="0" smtClean="0"/>
              <a:t>reading </a:t>
            </a:r>
            <a:r>
              <a:rPr lang="en-US" sz="3600" b="1" dirty="0"/>
              <a:t>literary </a:t>
            </a:r>
            <a:r>
              <a:rPr lang="en-US" sz="3600" b="1" dirty="0" smtClean="0"/>
              <a:t>fiction</a:t>
            </a:r>
            <a:r>
              <a:rPr lang="en-US" sz="3600" dirty="0"/>
              <a:t>.</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405926995"/>
              </p:ext>
            </p:extLst>
          </p:nvPr>
        </p:nvGraphicFramePr>
        <p:xfrm>
          <a:off x="6297613" y="1701800"/>
          <a:ext cx="4976812" cy="447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1178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7565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General Objective</a:t>
            </a:r>
            <a:endParaRPr lang="en-US" sz="4400" dirty="0"/>
          </a:p>
        </p:txBody>
      </p:sp>
      <p:sp>
        <p:nvSpPr>
          <p:cNvPr id="4" name="Text Placeholder 3"/>
          <p:cNvSpPr>
            <a:spLocks noGrp="1"/>
          </p:cNvSpPr>
          <p:nvPr>
            <p:ph idx="1"/>
          </p:nvPr>
        </p:nvSpPr>
        <p:spPr/>
        <p:txBody>
          <a:bodyPr anchor="ctr">
            <a:noAutofit/>
          </a:bodyPr>
          <a:lstStyle/>
          <a:p>
            <a:pPr marL="0" indent="0">
              <a:buNone/>
            </a:pPr>
            <a:r>
              <a:rPr lang="en-US" sz="3600" dirty="0"/>
              <a:t>To build an </a:t>
            </a:r>
            <a:r>
              <a:rPr lang="en-US" sz="3600" b="1" dirty="0"/>
              <a:t>affect model </a:t>
            </a:r>
            <a:r>
              <a:rPr lang="en-US" sz="3600" dirty="0"/>
              <a:t>that maps the EEG signals collected from readers (while they are reading stories) to specific emotions</a:t>
            </a:r>
            <a:r>
              <a:rPr lang="en-US" sz="3600" dirty="0" smtClean="0"/>
              <a:t>.</a:t>
            </a:r>
          </a:p>
        </p:txBody>
      </p:sp>
    </p:spTree>
    <p:extLst>
      <p:ext uri="{BB962C8B-B14F-4D97-AF65-F5344CB8AC3E}">
        <p14:creationId xmlns:p14="http://schemas.microsoft.com/office/powerpoint/2010/main" val="151387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the Presentation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Introduction</a:t>
            </a:r>
          </a:p>
          <a:p>
            <a:pPr marL="457200" indent="-457200">
              <a:buFont typeface="+mj-lt"/>
              <a:buAutoNum type="arabicPeriod"/>
            </a:pPr>
            <a:r>
              <a:rPr lang="en-US" dirty="0" smtClean="0"/>
              <a:t>Objectives</a:t>
            </a:r>
          </a:p>
          <a:p>
            <a:pPr marL="457200" indent="-457200">
              <a:buFont typeface="+mj-lt"/>
              <a:buAutoNum type="arabicPeriod"/>
            </a:pPr>
            <a:r>
              <a:rPr lang="en-US" dirty="0" smtClean="0"/>
              <a:t>Significance</a:t>
            </a:r>
          </a:p>
          <a:p>
            <a:pPr marL="457200" indent="-457200">
              <a:buFont typeface="+mj-lt"/>
              <a:buAutoNum type="arabicPeriod"/>
            </a:pPr>
            <a:r>
              <a:rPr lang="en-US" dirty="0" smtClean="0"/>
              <a:t>Methodology</a:t>
            </a:r>
          </a:p>
          <a:p>
            <a:pPr marL="457200" indent="-457200">
              <a:buFont typeface="+mj-lt"/>
              <a:buAutoNum type="arabicPeriod"/>
            </a:pPr>
            <a:r>
              <a:rPr lang="en-US" dirty="0" smtClean="0"/>
              <a:t>Results &amp; Analysis</a:t>
            </a:r>
          </a:p>
          <a:p>
            <a:pPr marL="457200" indent="-457200">
              <a:buFont typeface="+mj-lt"/>
              <a:buAutoNum type="arabicPeriod"/>
            </a:pPr>
            <a:r>
              <a:rPr lang="en-US" dirty="0" smtClean="0"/>
              <a:t>Conclusions &amp; Recommendations</a:t>
            </a:r>
            <a:endParaRPr lang="en-US" dirty="0"/>
          </a:p>
        </p:txBody>
      </p:sp>
    </p:spTree>
    <p:extLst>
      <p:ext uri="{BB962C8B-B14F-4D97-AF65-F5344CB8AC3E}">
        <p14:creationId xmlns:p14="http://schemas.microsoft.com/office/powerpoint/2010/main" val="18014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Specific Objective #</a:t>
            </a:r>
            <a:r>
              <a:rPr lang="en-PH" b="1" dirty="0">
                <a:solidFill>
                  <a:schemeClr val="accent1"/>
                </a:solidFill>
              </a:rPr>
              <a:t>1</a:t>
            </a:r>
            <a:endParaRPr lang="en-US" b="1" dirty="0">
              <a:solidFill>
                <a:schemeClr val="accent1"/>
              </a:solidFill>
            </a:endParaRPr>
          </a:p>
        </p:txBody>
      </p:sp>
      <p:sp>
        <p:nvSpPr>
          <p:cNvPr id="3" name="Text Placeholder 2"/>
          <p:cNvSpPr>
            <a:spLocks noGrp="1"/>
          </p:cNvSpPr>
          <p:nvPr>
            <p:ph type="body" idx="1"/>
          </p:nvPr>
        </p:nvSpPr>
        <p:spPr/>
        <p:txBody>
          <a:bodyPr/>
          <a:lstStyle/>
          <a:p>
            <a:r>
              <a:rPr lang="en-PH" dirty="0"/>
              <a:t>Objective</a:t>
            </a:r>
            <a:endParaRPr lang="en-US" dirty="0"/>
          </a:p>
        </p:txBody>
      </p:sp>
      <p:sp>
        <p:nvSpPr>
          <p:cNvPr id="4" name="Content Placeholder 3"/>
          <p:cNvSpPr>
            <a:spLocks noGrp="1"/>
          </p:cNvSpPr>
          <p:nvPr>
            <p:ph sz="half" idx="2"/>
          </p:nvPr>
        </p:nvSpPr>
        <p:spPr/>
        <p:txBody>
          <a:bodyPr>
            <a:normAutofit/>
          </a:bodyPr>
          <a:lstStyle/>
          <a:p>
            <a:r>
              <a:rPr lang="en-PH" sz="2800" dirty="0"/>
              <a:t>To </a:t>
            </a:r>
            <a:r>
              <a:rPr lang="en-PH" sz="2800" b="1" dirty="0">
                <a:solidFill>
                  <a:schemeClr val="accent1"/>
                </a:solidFill>
              </a:rPr>
              <a:t>review</a:t>
            </a:r>
            <a:r>
              <a:rPr lang="en-PH" sz="2800" dirty="0"/>
              <a:t> the approaches, methodologies, and experiments of existing affect detection or recognition studies that uses EEG data;</a:t>
            </a:r>
            <a:endParaRPr lang="en-US" sz="2800" dirty="0"/>
          </a:p>
        </p:txBody>
      </p:sp>
      <p:sp>
        <p:nvSpPr>
          <p:cNvPr id="5" name="Text Placeholder 4"/>
          <p:cNvSpPr>
            <a:spLocks noGrp="1"/>
          </p:cNvSpPr>
          <p:nvPr>
            <p:ph type="body" sz="quarter" idx="3"/>
          </p:nvPr>
        </p:nvSpPr>
        <p:spPr/>
        <p:txBody>
          <a:bodyPr/>
          <a:lstStyle/>
          <a:p>
            <a:r>
              <a:rPr lang="en-PH" dirty="0"/>
              <a:t>Scope and Limitation</a:t>
            </a:r>
            <a:endParaRPr lang="en-US" dirty="0"/>
          </a:p>
        </p:txBody>
      </p:sp>
      <p:sp>
        <p:nvSpPr>
          <p:cNvPr id="6" name="Content Placeholder 5"/>
          <p:cNvSpPr>
            <a:spLocks noGrp="1"/>
          </p:cNvSpPr>
          <p:nvPr>
            <p:ph sz="quarter" idx="4"/>
          </p:nvPr>
        </p:nvSpPr>
        <p:spPr/>
        <p:txBody>
          <a:bodyPr>
            <a:normAutofit/>
          </a:bodyPr>
          <a:lstStyle/>
          <a:p>
            <a:r>
              <a:rPr lang="en-PH" sz="2800" dirty="0"/>
              <a:t>A review of </a:t>
            </a:r>
            <a:r>
              <a:rPr lang="en-PH" sz="2800" b="1" dirty="0">
                <a:solidFill>
                  <a:schemeClr val="accent1"/>
                </a:solidFill>
              </a:rPr>
              <a:t>existing affect detection or recognition studies </a:t>
            </a:r>
            <a:r>
              <a:rPr lang="en-PH" sz="2800" dirty="0"/>
              <a:t>that uses EEG data.</a:t>
            </a:r>
            <a:endParaRPr lang="en-US" sz="2800" dirty="0"/>
          </a:p>
        </p:txBody>
      </p:sp>
    </p:spTree>
    <p:extLst>
      <p:ext uri="{BB962C8B-B14F-4D97-AF65-F5344CB8AC3E}">
        <p14:creationId xmlns:p14="http://schemas.microsoft.com/office/powerpoint/2010/main" val="1939911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Specific Objective #</a:t>
            </a:r>
            <a:r>
              <a:rPr lang="en-PH" b="1" dirty="0">
                <a:solidFill>
                  <a:schemeClr val="accent1"/>
                </a:solidFill>
              </a:rPr>
              <a:t>2</a:t>
            </a:r>
            <a:endParaRPr lang="en-US" b="1" dirty="0">
              <a:solidFill>
                <a:schemeClr val="accent1"/>
              </a:solidFill>
            </a:endParaRPr>
          </a:p>
        </p:txBody>
      </p:sp>
      <p:sp>
        <p:nvSpPr>
          <p:cNvPr id="3" name="Text Placeholder 2"/>
          <p:cNvSpPr>
            <a:spLocks noGrp="1"/>
          </p:cNvSpPr>
          <p:nvPr>
            <p:ph type="body" idx="1"/>
          </p:nvPr>
        </p:nvSpPr>
        <p:spPr/>
        <p:txBody>
          <a:bodyPr/>
          <a:lstStyle/>
          <a:p>
            <a:r>
              <a:rPr lang="en-PH" dirty="0"/>
              <a:t>Objective</a:t>
            </a:r>
            <a:endParaRPr lang="en-US" dirty="0"/>
          </a:p>
        </p:txBody>
      </p:sp>
      <p:sp>
        <p:nvSpPr>
          <p:cNvPr id="4" name="Content Placeholder 3"/>
          <p:cNvSpPr>
            <a:spLocks noGrp="1"/>
          </p:cNvSpPr>
          <p:nvPr>
            <p:ph sz="half" idx="2"/>
          </p:nvPr>
        </p:nvSpPr>
        <p:spPr/>
        <p:txBody>
          <a:bodyPr>
            <a:normAutofit/>
          </a:bodyPr>
          <a:lstStyle/>
          <a:p>
            <a:r>
              <a:rPr lang="en-PH" sz="2800" dirty="0"/>
              <a:t>To </a:t>
            </a:r>
            <a:r>
              <a:rPr lang="en-PH" sz="2800" b="1" dirty="0">
                <a:solidFill>
                  <a:schemeClr val="accent1"/>
                </a:solidFill>
              </a:rPr>
              <a:t>identify</a:t>
            </a:r>
            <a:r>
              <a:rPr lang="en-PH" sz="2800" dirty="0"/>
              <a:t> the different emotions </a:t>
            </a:r>
            <a:r>
              <a:rPr lang="en-PH" sz="2800" dirty="0" smtClean="0"/>
              <a:t>that </a:t>
            </a:r>
            <a:r>
              <a:rPr lang="en-PH" sz="2800" dirty="0"/>
              <a:t>can be elicited from the readers </a:t>
            </a:r>
            <a:r>
              <a:rPr lang="en-US" sz="2800" dirty="0" smtClean="0"/>
              <a:t>as they read the stories;</a:t>
            </a:r>
            <a:endParaRPr lang="en-US" sz="2800" dirty="0"/>
          </a:p>
        </p:txBody>
      </p:sp>
      <p:sp>
        <p:nvSpPr>
          <p:cNvPr id="5" name="Text Placeholder 4"/>
          <p:cNvSpPr>
            <a:spLocks noGrp="1"/>
          </p:cNvSpPr>
          <p:nvPr>
            <p:ph type="body" sz="quarter" idx="3"/>
          </p:nvPr>
        </p:nvSpPr>
        <p:spPr/>
        <p:txBody>
          <a:bodyPr/>
          <a:lstStyle/>
          <a:p>
            <a:r>
              <a:rPr lang="en-PH" dirty="0"/>
              <a:t>Scope and Limitation</a:t>
            </a:r>
            <a:endParaRPr lang="en-US" dirty="0"/>
          </a:p>
        </p:txBody>
      </p:sp>
      <p:sp>
        <p:nvSpPr>
          <p:cNvPr id="6" name="Content Placeholder 5"/>
          <p:cNvSpPr>
            <a:spLocks noGrp="1"/>
          </p:cNvSpPr>
          <p:nvPr>
            <p:ph sz="quarter" idx="4"/>
          </p:nvPr>
        </p:nvSpPr>
        <p:spPr/>
        <p:txBody>
          <a:bodyPr>
            <a:normAutofit/>
          </a:bodyPr>
          <a:lstStyle/>
          <a:p>
            <a:r>
              <a:rPr lang="en-US" sz="2800" dirty="0"/>
              <a:t>A review of </a:t>
            </a:r>
            <a:r>
              <a:rPr lang="en-US" sz="2800" b="1" dirty="0">
                <a:solidFill>
                  <a:schemeClr val="accent1"/>
                </a:solidFill>
              </a:rPr>
              <a:t>different </a:t>
            </a:r>
            <a:r>
              <a:rPr lang="en-PH" sz="2800" b="1" dirty="0">
                <a:solidFill>
                  <a:schemeClr val="accent1"/>
                </a:solidFill>
              </a:rPr>
              <a:t>emotion models </a:t>
            </a:r>
            <a:r>
              <a:rPr lang="en-PH" sz="2800" dirty="0"/>
              <a:t>and determine which of them is appropriate for reader affect.</a:t>
            </a:r>
            <a:endParaRPr lang="en-US" sz="2800" dirty="0"/>
          </a:p>
        </p:txBody>
      </p:sp>
    </p:spTree>
    <p:extLst>
      <p:ext uri="{BB962C8B-B14F-4D97-AF65-F5344CB8AC3E}">
        <p14:creationId xmlns:p14="http://schemas.microsoft.com/office/powerpoint/2010/main" val="3555323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Specific Objective </a:t>
            </a:r>
            <a:r>
              <a:rPr lang="en-PH" dirty="0" smtClean="0"/>
              <a:t>#</a:t>
            </a:r>
            <a:r>
              <a:rPr lang="en-PH" b="1" dirty="0" smtClean="0"/>
              <a:t>3</a:t>
            </a:r>
            <a:endParaRPr lang="en-US" b="1" dirty="0">
              <a:solidFill>
                <a:schemeClr val="accent1"/>
              </a:solidFill>
            </a:endParaRPr>
          </a:p>
        </p:txBody>
      </p:sp>
      <p:sp>
        <p:nvSpPr>
          <p:cNvPr id="3" name="Text Placeholder 2"/>
          <p:cNvSpPr>
            <a:spLocks noGrp="1"/>
          </p:cNvSpPr>
          <p:nvPr>
            <p:ph type="body" idx="1"/>
          </p:nvPr>
        </p:nvSpPr>
        <p:spPr/>
        <p:txBody>
          <a:bodyPr/>
          <a:lstStyle/>
          <a:p>
            <a:r>
              <a:rPr lang="en-PH" dirty="0"/>
              <a:t>Objective</a:t>
            </a:r>
            <a:endParaRPr lang="en-US" dirty="0"/>
          </a:p>
        </p:txBody>
      </p:sp>
      <p:sp>
        <p:nvSpPr>
          <p:cNvPr id="4" name="Content Placeholder 3"/>
          <p:cNvSpPr>
            <a:spLocks noGrp="1"/>
          </p:cNvSpPr>
          <p:nvPr>
            <p:ph sz="half" idx="2"/>
          </p:nvPr>
        </p:nvSpPr>
        <p:spPr/>
        <p:txBody>
          <a:bodyPr>
            <a:normAutofit/>
          </a:bodyPr>
          <a:lstStyle/>
          <a:p>
            <a:r>
              <a:rPr lang="en-PH" sz="2800" dirty="0"/>
              <a:t>To </a:t>
            </a:r>
            <a:r>
              <a:rPr lang="en-PH" sz="2800" b="1" dirty="0">
                <a:solidFill>
                  <a:schemeClr val="accent1"/>
                </a:solidFill>
              </a:rPr>
              <a:t>determine</a:t>
            </a:r>
            <a:r>
              <a:rPr lang="en-PH" sz="2800" dirty="0"/>
              <a:t> which elements of a story </a:t>
            </a:r>
            <a:r>
              <a:rPr lang="en-PH" sz="2800" dirty="0" smtClean="0"/>
              <a:t>affect </a:t>
            </a:r>
            <a:r>
              <a:rPr lang="en-PH" sz="2800" dirty="0"/>
              <a:t>the reader's emotional state;</a:t>
            </a:r>
            <a:endParaRPr lang="en-US" sz="2800" dirty="0"/>
          </a:p>
        </p:txBody>
      </p:sp>
      <p:sp>
        <p:nvSpPr>
          <p:cNvPr id="5" name="Text Placeholder 4"/>
          <p:cNvSpPr>
            <a:spLocks noGrp="1"/>
          </p:cNvSpPr>
          <p:nvPr>
            <p:ph type="body" sz="quarter" idx="3"/>
          </p:nvPr>
        </p:nvSpPr>
        <p:spPr/>
        <p:txBody>
          <a:bodyPr/>
          <a:lstStyle/>
          <a:p>
            <a:r>
              <a:rPr lang="en-PH" dirty="0"/>
              <a:t>Scope and Limitation</a:t>
            </a:r>
            <a:endParaRPr lang="en-US" dirty="0"/>
          </a:p>
        </p:txBody>
      </p:sp>
      <p:sp>
        <p:nvSpPr>
          <p:cNvPr id="6" name="Content Placeholder 5"/>
          <p:cNvSpPr>
            <a:spLocks noGrp="1"/>
          </p:cNvSpPr>
          <p:nvPr>
            <p:ph sz="quarter" idx="4"/>
          </p:nvPr>
        </p:nvSpPr>
        <p:spPr>
          <a:xfrm>
            <a:off x="6297559" y="2209800"/>
            <a:ext cx="4977104" cy="4572000"/>
          </a:xfrm>
        </p:spPr>
        <p:txBody>
          <a:bodyPr>
            <a:normAutofit/>
          </a:bodyPr>
          <a:lstStyle/>
          <a:p>
            <a:r>
              <a:rPr lang="en-PH" sz="2400" dirty="0"/>
              <a:t>The study will attempt to determine which element of the story </a:t>
            </a:r>
            <a:r>
              <a:rPr lang="en-PH" sz="2400" b="1" dirty="0">
                <a:solidFill>
                  <a:schemeClr val="accent1"/>
                </a:solidFill>
              </a:rPr>
              <a:t>triggered</a:t>
            </a:r>
            <a:r>
              <a:rPr lang="en-PH" sz="2400" dirty="0">
                <a:solidFill>
                  <a:schemeClr val="accent1"/>
                </a:solidFill>
              </a:rPr>
              <a:t> </a:t>
            </a:r>
            <a:r>
              <a:rPr lang="en-PH" sz="2400" dirty="0"/>
              <a:t>the reader to evoke that emotion.</a:t>
            </a:r>
          </a:p>
          <a:p>
            <a:pPr lvl="1"/>
            <a:r>
              <a:rPr lang="en-PH" sz="2000" dirty="0"/>
              <a:t>character traits and </a:t>
            </a:r>
            <a:r>
              <a:rPr lang="en-PH" sz="2000" dirty="0" err="1"/>
              <a:t>behavior</a:t>
            </a:r>
            <a:endParaRPr lang="en-PH" sz="2000" dirty="0"/>
          </a:p>
          <a:p>
            <a:pPr lvl="1"/>
            <a:r>
              <a:rPr lang="en-PH" sz="2000" dirty="0"/>
              <a:t>reader's empathy to the character</a:t>
            </a:r>
          </a:p>
          <a:p>
            <a:pPr lvl="1"/>
            <a:r>
              <a:rPr lang="en-PH" sz="2000" dirty="0"/>
              <a:t>the story plot or casual chain of story events</a:t>
            </a:r>
          </a:p>
          <a:p>
            <a:pPr lvl="1"/>
            <a:r>
              <a:rPr lang="en-PH" sz="2000" dirty="0"/>
              <a:t>lexical choices and sentence structure.</a:t>
            </a:r>
            <a:endParaRPr lang="en-US" sz="2000" dirty="0"/>
          </a:p>
        </p:txBody>
      </p:sp>
    </p:spTree>
    <p:extLst>
      <p:ext uri="{BB962C8B-B14F-4D97-AF65-F5344CB8AC3E}">
        <p14:creationId xmlns:p14="http://schemas.microsoft.com/office/powerpoint/2010/main" val="3829041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Specific Objective </a:t>
            </a:r>
            <a:r>
              <a:rPr lang="en-PH" dirty="0" smtClean="0"/>
              <a:t>#</a:t>
            </a:r>
            <a:r>
              <a:rPr lang="en-PH" b="1" dirty="0" smtClean="0">
                <a:solidFill>
                  <a:schemeClr val="accent1"/>
                </a:solidFill>
              </a:rPr>
              <a:t>4</a:t>
            </a:r>
            <a:endParaRPr lang="en-US" b="1" dirty="0">
              <a:solidFill>
                <a:schemeClr val="accent1"/>
              </a:solidFill>
            </a:endParaRPr>
          </a:p>
        </p:txBody>
      </p:sp>
      <p:sp>
        <p:nvSpPr>
          <p:cNvPr id="3" name="Text Placeholder 2"/>
          <p:cNvSpPr>
            <a:spLocks noGrp="1"/>
          </p:cNvSpPr>
          <p:nvPr>
            <p:ph type="body" idx="1"/>
          </p:nvPr>
        </p:nvSpPr>
        <p:spPr/>
        <p:txBody>
          <a:bodyPr/>
          <a:lstStyle/>
          <a:p>
            <a:r>
              <a:rPr lang="en-PH" dirty="0"/>
              <a:t>Objective</a:t>
            </a:r>
            <a:endParaRPr lang="en-US" dirty="0"/>
          </a:p>
        </p:txBody>
      </p:sp>
      <p:sp>
        <p:nvSpPr>
          <p:cNvPr id="4" name="Content Placeholder 3"/>
          <p:cNvSpPr>
            <a:spLocks noGrp="1"/>
          </p:cNvSpPr>
          <p:nvPr>
            <p:ph sz="half" idx="2"/>
          </p:nvPr>
        </p:nvSpPr>
        <p:spPr/>
        <p:txBody>
          <a:bodyPr>
            <a:normAutofit/>
          </a:bodyPr>
          <a:lstStyle/>
          <a:p>
            <a:r>
              <a:rPr lang="en-PH" sz="2800" dirty="0"/>
              <a:t>To </a:t>
            </a:r>
            <a:r>
              <a:rPr lang="en-PH" sz="2800" b="1" dirty="0">
                <a:solidFill>
                  <a:schemeClr val="accent1"/>
                </a:solidFill>
              </a:rPr>
              <a:t>build</a:t>
            </a:r>
            <a:r>
              <a:rPr lang="en-PH" sz="2800" dirty="0"/>
              <a:t> a corpus of EEG signals;</a:t>
            </a:r>
            <a:endParaRPr lang="en-US" sz="2800" dirty="0"/>
          </a:p>
        </p:txBody>
      </p:sp>
      <p:sp>
        <p:nvSpPr>
          <p:cNvPr id="5" name="Text Placeholder 4"/>
          <p:cNvSpPr>
            <a:spLocks noGrp="1"/>
          </p:cNvSpPr>
          <p:nvPr>
            <p:ph type="body" sz="quarter" idx="3"/>
          </p:nvPr>
        </p:nvSpPr>
        <p:spPr/>
        <p:txBody>
          <a:bodyPr/>
          <a:lstStyle/>
          <a:p>
            <a:r>
              <a:rPr lang="en-PH" dirty="0"/>
              <a:t>Scope and Limitation</a:t>
            </a:r>
            <a:endParaRPr lang="en-US" dirty="0"/>
          </a:p>
        </p:txBody>
      </p:sp>
      <p:sp>
        <p:nvSpPr>
          <p:cNvPr id="6" name="Content Placeholder 5"/>
          <p:cNvSpPr>
            <a:spLocks noGrp="1"/>
          </p:cNvSpPr>
          <p:nvPr>
            <p:ph sz="quarter" idx="4"/>
          </p:nvPr>
        </p:nvSpPr>
        <p:spPr/>
        <p:txBody>
          <a:bodyPr>
            <a:noAutofit/>
          </a:bodyPr>
          <a:lstStyle/>
          <a:p>
            <a:r>
              <a:rPr lang="en-US" sz="2400" dirty="0"/>
              <a:t>The participants will be </a:t>
            </a:r>
            <a:r>
              <a:rPr lang="en-PH" sz="2400" dirty="0"/>
              <a:t>people </a:t>
            </a:r>
            <a:r>
              <a:rPr lang="en-PH" sz="2400" dirty="0" smtClean="0"/>
              <a:t>aged 18 and above</a:t>
            </a:r>
            <a:endParaRPr lang="en-PH" sz="2400" dirty="0"/>
          </a:p>
          <a:p>
            <a:r>
              <a:rPr lang="en-PH" sz="2400" b="1" dirty="0">
                <a:solidFill>
                  <a:schemeClr val="accent1"/>
                </a:solidFill>
              </a:rPr>
              <a:t>They will read pre-selected short stories while an EEG sensor is attached to </a:t>
            </a:r>
            <a:r>
              <a:rPr lang="en-PH" sz="2400" b="1" dirty="0" smtClean="0">
                <a:solidFill>
                  <a:schemeClr val="accent1"/>
                </a:solidFill>
              </a:rPr>
              <a:t>them</a:t>
            </a:r>
            <a:endParaRPr lang="en-PH" sz="2400" b="1" dirty="0">
              <a:solidFill>
                <a:schemeClr val="accent1"/>
              </a:solidFill>
            </a:endParaRPr>
          </a:p>
        </p:txBody>
      </p:sp>
    </p:spTree>
    <p:extLst>
      <p:ext uri="{BB962C8B-B14F-4D97-AF65-F5344CB8AC3E}">
        <p14:creationId xmlns:p14="http://schemas.microsoft.com/office/powerpoint/2010/main" val="81900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Specific Objective #</a:t>
            </a:r>
            <a:r>
              <a:rPr lang="en-PH" b="1" dirty="0">
                <a:solidFill>
                  <a:schemeClr val="accent1"/>
                </a:solidFill>
              </a:rPr>
              <a:t>5</a:t>
            </a:r>
            <a:endParaRPr lang="en-US" b="1" dirty="0">
              <a:solidFill>
                <a:schemeClr val="accent1"/>
              </a:solidFill>
            </a:endParaRPr>
          </a:p>
        </p:txBody>
      </p:sp>
      <p:sp>
        <p:nvSpPr>
          <p:cNvPr id="3" name="Text Placeholder 2"/>
          <p:cNvSpPr>
            <a:spLocks noGrp="1"/>
          </p:cNvSpPr>
          <p:nvPr>
            <p:ph type="body" idx="1"/>
          </p:nvPr>
        </p:nvSpPr>
        <p:spPr/>
        <p:txBody>
          <a:bodyPr/>
          <a:lstStyle/>
          <a:p>
            <a:r>
              <a:rPr lang="en-PH" dirty="0"/>
              <a:t>Objective</a:t>
            </a:r>
            <a:endParaRPr lang="en-US" dirty="0"/>
          </a:p>
        </p:txBody>
      </p:sp>
      <p:sp>
        <p:nvSpPr>
          <p:cNvPr id="4" name="Content Placeholder 3"/>
          <p:cNvSpPr>
            <a:spLocks noGrp="1"/>
          </p:cNvSpPr>
          <p:nvPr>
            <p:ph sz="half" idx="2"/>
          </p:nvPr>
        </p:nvSpPr>
        <p:spPr/>
        <p:txBody>
          <a:bodyPr>
            <a:normAutofit/>
          </a:bodyPr>
          <a:lstStyle/>
          <a:p>
            <a:pPr marL="0" indent="0">
              <a:buNone/>
            </a:pPr>
            <a:r>
              <a:rPr lang="en-PH" sz="2800" dirty="0"/>
              <a:t>To </a:t>
            </a:r>
            <a:r>
              <a:rPr lang="en-PH" sz="2800" b="1" dirty="0">
                <a:solidFill>
                  <a:schemeClr val="accent1"/>
                </a:solidFill>
              </a:rPr>
              <a:t>implement</a:t>
            </a:r>
            <a:r>
              <a:rPr lang="en-PH" sz="2800" dirty="0"/>
              <a:t> </a:t>
            </a:r>
            <a:r>
              <a:rPr lang="en-PH" sz="2800" dirty="0" smtClean="0"/>
              <a:t>machine </a:t>
            </a:r>
            <a:r>
              <a:rPr lang="en-PH" sz="2800" dirty="0"/>
              <a:t>learning algorithms for classifying the emotion based on the EEG signals;</a:t>
            </a:r>
            <a:endParaRPr lang="en-US" sz="2800" dirty="0"/>
          </a:p>
        </p:txBody>
      </p:sp>
      <p:sp>
        <p:nvSpPr>
          <p:cNvPr id="5" name="Text Placeholder 4"/>
          <p:cNvSpPr>
            <a:spLocks noGrp="1"/>
          </p:cNvSpPr>
          <p:nvPr>
            <p:ph type="body" sz="quarter" idx="3"/>
          </p:nvPr>
        </p:nvSpPr>
        <p:spPr/>
        <p:txBody>
          <a:bodyPr/>
          <a:lstStyle/>
          <a:p>
            <a:r>
              <a:rPr lang="en-PH" dirty="0"/>
              <a:t>Scope and Limitation</a:t>
            </a:r>
            <a:endParaRPr lang="en-US" dirty="0"/>
          </a:p>
        </p:txBody>
      </p:sp>
      <p:sp>
        <p:nvSpPr>
          <p:cNvPr id="6" name="Content Placeholder 5"/>
          <p:cNvSpPr>
            <a:spLocks noGrp="1"/>
          </p:cNvSpPr>
          <p:nvPr>
            <p:ph sz="quarter" idx="4"/>
          </p:nvPr>
        </p:nvSpPr>
        <p:spPr/>
        <p:txBody>
          <a:bodyPr>
            <a:normAutofit/>
          </a:bodyPr>
          <a:lstStyle/>
          <a:p>
            <a:r>
              <a:rPr lang="en-US" sz="2400" dirty="0" smtClean="0"/>
              <a:t>Weka</a:t>
            </a:r>
          </a:p>
          <a:p>
            <a:r>
              <a:rPr lang="en-US" sz="2400" dirty="0" err="1" smtClean="0"/>
              <a:t>RapidMiner</a:t>
            </a:r>
            <a:endParaRPr lang="en-US" sz="2400" dirty="0"/>
          </a:p>
        </p:txBody>
      </p:sp>
    </p:spTree>
    <p:extLst>
      <p:ext uri="{BB962C8B-B14F-4D97-AF65-F5344CB8AC3E}">
        <p14:creationId xmlns:p14="http://schemas.microsoft.com/office/powerpoint/2010/main" val="1864092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Specific Objective #</a:t>
            </a:r>
            <a:r>
              <a:rPr lang="en-PH" b="1" dirty="0">
                <a:solidFill>
                  <a:schemeClr val="accent1"/>
                </a:solidFill>
              </a:rPr>
              <a:t>6</a:t>
            </a:r>
            <a:endParaRPr lang="en-US" b="1" dirty="0">
              <a:solidFill>
                <a:schemeClr val="accent1"/>
              </a:solidFill>
            </a:endParaRPr>
          </a:p>
        </p:txBody>
      </p:sp>
      <p:sp>
        <p:nvSpPr>
          <p:cNvPr id="3" name="Text Placeholder 2"/>
          <p:cNvSpPr>
            <a:spLocks noGrp="1"/>
          </p:cNvSpPr>
          <p:nvPr>
            <p:ph type="body" idx="1"/>
          </p:nvPr>
        </p:nvSpPr>
        <p:spPr/>
        <p:txBody>
          <a:bodyPr/>
          <a:lstStyle/>
          <a:p>
            <a:r>
              <a:rPr lang="en-PH" dirty="0"/>
              <a:t>Objective</a:t>
            </a:r>
            <a:endParaRPr lang="en-US" dirty="0"/>
          </a:p>
        </p:txBody>
      </p:sp>
      <p:sp>
        <p:nvSpPr>
          <p:cNvPr id="4" name="Content Placeholder 3"/>
          <p:cNvSpPr>
            <a:spLocks noGrp="1"/>
          </p:cNvSpPr>
          <p:nvPr>
            <p:ph sz="half" idx="2"/>
          </p:nvPr>
        </p:nvSpPr>
        <p:spPr/>
        <p:txBody>
          <a:bodyPr>
            <a:normAutofit/>
          </a:bodyPr>
          <a:lstStyle/>
          <a:p>
            <a:pPr marL="0" indent="0">
              <a:buNone/>
            </a:pPr>
            <a:r>
              <a:rPr lang="en-PH" sz="2800" dirty="0"/>
              <a:t>To </a:t>
            </a:r>
            <a:r>
              <a:rPr lang="en-PH" sz="2800" b="1" dirty="0">
                <a:solidFill>
                  <a:schemeClr val="accent1"/>
                </a:solidFill>
              </a:rPr>
              <a:t>define</a:t>
            </a:r>
            <a:r>
              <a:rPr lang="en-PH" sz="2800" dirty="0"/>
              <a:t> evaluation metrics for assessing the performance of the model;</a:t>
            </a:r>
            <a:endParaRPr lang="en-US" sz="2800" dirty="0"/>
          </a:p>
        </p:txBody>
      </p:sp>
      <p:sp>
        <p:nvSpPr>
          <p:cNvPr id="5" name="Text Placeholder 4"/>
          <p:cNvSpPr>
            <a:spLocks noGrp="1"/>
          </p:cNvSpPr>
          <p:nvPr>
            <p:ph type="body" sz="quarter" idx="3"/>
          </p:nvPr>
        </p:nvSpPr>
        <p:spPr/>
        <p:txBody>
          <a:bodyPr/>
          <a:lstStyle/>
          <a:p>
            <a:r>
              <a:rPr lang="en-PH" dirty="0"/>
              <a:t>Scope and Limitation</a:t>
            </a:r>
            <a:endParaRPr lang="en-US" dirty="0"/>
          </a:p>
        </p:txBody>
      </p:sp>
      <p:sp>
        <p:nvSpPr>
          <p:cNvPr id="6" name="Content Placeholder 5"/>
          <p:cNvSpPr>
            <a:spLocks noGrp="1"/>
          </p:cNvSpPr>
          <p:nvPr>
            <p:ph sz="quarter" idx="4"/>
          </p:nvPr>
        </p:nvSpPr>
        <p:spPr/>
        <p:txBody>
          <a:bodyPr>
            <a:normAutofit/>
          </a:bodyPr>
          <a:lstStyle/>
          <a:p>
            <a:r>
              <a:rPr lang="en-US" sz="2800" dirty="0" smtClean="0"/>
              <a:t>Supervised ML</a:t>
            </a:r>
          </a:p>
          <a:p>
            <a:pPr lvl="1"/>
            <a:r>
              <a:rPr lang="en-US" sz="2600" dirty="0" smtClean="0"/>
              <a:t>Precision</a:t>
            </a:r>
            <a:endParaRPr lang="en-US" sz="2600" dirty="0"/>
          </a:p>
          <a:p>
            <a:pPr lvl="1"/>
            <a:r>
              <a:rPr lang="en-US" sz="2600" dirty="0" smtClean="0"/>
              <a:t>Recall</a:t>
            </a:r>
          </a:p>
          <a:p>
            <a:pPr lvl="1"/>
            <a:r>
              <a:rPr lang="en-US" sz="2600" dirty="0" smtClean="0"/>
              <a:t>Accuracy</a:t>
            </a:r>
            <a:endParaRPr lang="en-US" sz="2600" dirty="0"/>
          </a:p>
          <a:p>
            <a:pPr lvl="1"/>
            <a:r>
              <a:rPr lang="en-US" sz="2600" dirty="0" smtClean="0"/>
              <a:t>F-measure</a:t>
            </a:r>
          </a:p>
          <a:p>
            <a:r>
              <a:rPr lang="en-US" sz="2800" dirty="0" smtClean="0"/>
              <a:t>Unsupervised ML</a:t>
            </a:r>
          </a:p>
          <a:p>
            <a:pPr lvl="1"/>
            <a:r>
              <a:rPr lang="en-US" sz="2600" dirty="0" smtClean="0"/>
              <a:t>To be determined</a:t>
            </a:r>
            <a:endParaRPr lang="en-US" sz="2600" dirty="0"/>
          </a:p>
        </p:txBody>
      </p:sp>
    </p:spTree>
    <p:extLst>
      <p:ext uri="{BB962C8B-B14F-4D97-AF65-F5344CB8AC3E}">
        <p14:creationId xmlns:p14="http://schemas.microsoft.com/office/powerpoint/2010/main" val="3658965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1926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SGFNT </a:t>
            </a:r>
            <a:r>
              <a:rPr lang="en-US" dirty="0" smtClean="0"/>
              <a:t>| Affective Computing </a:t>
            </a:r>
            <a:endParaRPr lang="en-US" dirty="0"/>
          </a:p>
        </p:txBody>
      </p:sp>
      <p:sp>
        <p:nvSpPr>
          <p:cNvPr id="5" name="Content Placeholder 4"/>
          <p:cNvSpPr>
            <a:spLocks noGrp="1"/>
          </p:cNvSpPr>
          <p:nvPr>
            <p:ph sz="half" idx="1"/>
          </p:nvPr>
        </p:nvSpPr>
        <p:spPr>
          <a:xfrm>
            <a:off x="1117309" y="1701800"/>
            <a:ext cx="3910303" cy="4470400"/>
          </a:xfrm>
        </p:spPr>
        <p:txBody>
          <a:bodyPr anchor="ctr">
            <a:normAutofit/>
          </a:bodyPr>
          <a:lstStyle/>
          <a:p>
            <a:pPr marL="0" indent="0">
              <a:buNone/>
            </a:pPr>
            <a:r>
              <a:rPr lang="en-PH" sz="2800" dirty="0"/>
              <a:t>Explore the </a:t>
            </a:r>
            <a:r>
              <a:rPr lang="en-PH" sz="2800" b="1" dirty="0">
                <a:solidFill>
                  <a:schemeClr val="accent1"/>
                </a:solidFill>
              </a:rPr>
              <a:t>feasibility</a:t>
            </a:r>
            <a:r>
              <a:rPr lang="en-PH" sz="2800" dirty="0">
                <a:solidFill>
                  <a:schemeClr val="accent1"/>
                </a:solidFill>
              </a:rPr>
              <a:t> </a:t>
            </a:r>
            <a:r>
              <a:rPr lang="en-PH" sz="2800" dirty="0"/>
              <a:t>and </a:t>
            </a:r>
            <a:r>
              <a:rPr lang="en-PH" sz="2800" b="1" dirty="0">
                <a:solidFill>
                  <a:schemeClr val="accent1"/>
                </a:solidFill>
              </a:rPr>
              <a:t>application</a:t>
            </a:r>
            <a:r>
              <a:rPr lang="en-PH" sz="2800" dirty="0">
                <a:solidFill>
                  <a:schemeClr val="accent1"/>
                </a:solidFill>
              </a:rPr>
              <a:t> </a:t>
            </a:r>
            <a:r>
              <a:rPr lang="en-PH" sz="2800" dirty="0"/>
              <a:t>of these existing areas on an </a:t>
            </a:r>
            <a:r>
              <a:rPr lang="en-PH" sz="2800" b="1" dirty="0">
                <a:solidFill>
                  <a:schemeClr val="accent1"/>
                </a:solidFill>
              </a:rPr>
              <a:t>unexplored domain</a:t>
            </a:r>
            <a:r>
              <a:rPr lang="en-PH" sz="2800" dirty="0" smtClean="0"/>
              <a:t>.</a:t>
            </a:r>
            <a:endParaRPr lang="en-US" sz="2800" dirty="0"/>
          </a:p>
        </p:txBody>
      </p:sp>
      <p:graphicFrame>
        <p:nvGraphicFramePr>
          <p:cNvPr id="7" name="Content Placeholder 3"/>
          <p:cNvGraphicFramePr>
            <a:graphicFrameLocks noGrp="1"/>
          </p:cNvGraphicFramePr>
          <p:nvPr>
            <p:ph sz="half" idx="2"/>
            <p:extLst>
              <p:ext uri="{D42A27DB-BD31-4B8C-83A1-F6EECF244321}">
                <p14:modId xmlns:p14="http://schemas.microsoft.com/office/powerpoint/2010/main" val="615623648"/>
              </p:ext>
            </p:extLst>
          </p:nvPr>
        </p:nvGraphicFramePr>
        <p:xfrm>
          <a:off x="5180012" y="1701800"/>
          <a:ext cx="6019800" cy="447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2967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7308" y="76200"/>
            <a:ext cx="10387303" cy="1397000"/>
          </a:xfrm>
        </p:spPr>
        <p:txBody>
          <a:bodyPr/>
          <a:lstStyle/>
          <a:p>
            <a:r>
              <a:rPr lang="en-US" b="1" dirty="0" smtClean="0"/>
              <a:t>SGFNT </a:t>
            </a:r>
            <a:r>
              <a:rPr lang="en-US" dirty="0" smtClean="0"/>
              <a:t>| </a:t>
            </a:r>
            <a:r>
              <a:rPr lang="en-PH" dirty="0"/>
              <a:t>Methodology </a:t>
            </a:r>
            <a:r>
              <a:rPr lang="en-PH" dirty="0" smtClean="0"/>
              <a:t>&amp; Experiments</a:t>
            </a:r>
            <a:endParaRPr lang="en-US" dirty="0"/>
          </a:p>
        </p:txBody>
      </p:sp>
      <p:sp>
        <p:nvSpPr>
          <p:cNvPr id="5" name="Content Placeholder 4"/>
          <p:cNvSpPr>
            <a:spLocks noGrp="1"/>
          </p:cNvSpPr>
          <p:nvPr>
            <p:ph sz="half" idx="1"/>
          </p:nvPr>
        </p:nvSpPr>
        <p:spPr>
          <a:xfrm>
            <a:off x="1117309" y="1701800"/>
            <a:ext cx="3910303" cy="4470400"/>
          </a:xfrm>
        </p:spPr>
        <p:txBody>
          <a:bodyPr anchor="ctr">
            <a:normAutofit/>
          </a:bodyPr>
          <a:lstStyle/>
          <a:p>
            <a:pPr marL="0" indent="0">
              <a:buNone/>
            </a:pPr>
            <a:r>
              <a:rPr lang="en-PH" sz="2800" dirty="0"/>
              <a:t>Serve as </a:t>
            </a:r>
            <a:r>
              <a:rPr lang="en-PH" sz="2800" b="1" dirty="0">
                <a:solidFill>
                  <a:schemeClr val="accent1"/>
                </a:solidFill>
              </a:rPr>
              <a:t>basis and reference </a:t>
            </a:r>
            <a:r>
              <a:rPr lang="en-PH" sz="2800" dirty="0"/>
              <a:t>for related future studies.</a:t>
            </a:r>
            <a:endParaRPr lang="en-US" sz="2800" dirty="0"/>
          </a:p>
        </p:txBody>
      </p:sp>
      <p:graphicFrame>
        <p:nvGraphicFramePr>
          <p:cNvPr id="6" name="Content Placeholder 3"/>
          <p:cNvGraphicFramePr>
            <a:graphicFrameLocks noGrp="1"/>
          </p:cNvGraphicFramePr>
          <p:nvPr>
            <p:ph sz="half" idx="2"/>
            <p:extLst>
              <p:ext uri="{D42A27DB-BD31-4B8C-83A1-F6EECF244321}">
                <p14:modId xmlns:p14="http://schemas.microsoft.com/office/powerpoint/2010/main" val="1088275562"/>
              </p:ext>
            </p:extLst>
          </p:nvPr>
        </p:nvGraphicFramePr>
        <p:xfrm>
          <a:off x="5332412" y="1701800"/>
          <a:ext cx="5867400" cy="447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3193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7308" y="76200"/>
            <a:ext cx="10387303" cy="1397000"/>
          </a:xfrm>
        </p:spPr>
        <p:txBody>
          <a:bodyPr/>
          <a:lstStyle/>
          <a:p>
            <a:r>
              <a:rPr lang="en-US" b="1" dirty="0" smtClean="0"/>
              <a:t>SGFNT </a:t>
            </a:r>
            <a:r>
              <a:rPr lang="en-US" dirty="0" smtClean="0"/>
              <a:t>| </a:t>
            </a:r>
            <a:r>
              <a:rPr lang="en-PH" dirty="0"/>
              <a:t>Affect-Related Systems</a:t>
            </a:r>
            <a:endParaRPr lang="en-US" dirty="0"/>
          </a:p>
        </p:txBody>
      </p:sp>
      <p:sp>
        <p:nvSpPr>
          <p:cNvPr id="5" name="Content Placeholder 4"/>
          <p:cNvSpPr>
            <a:spLocks noGrp="1"/>
          </p:cNvSpPr>
          <p:nvPr>
            <p:ph sz="half" idx="1"/>
          </p:nvPr>
        </p:nvSpPr>
        <p:spPr>
          <a:xfrm>
            <a:off x="1117309" y="1701800"/>
            <a:ext cx="3910303" cy="4470400"/>
          </a:xfrm>
        </p:spPr>
        <p:txBody>
          <a:bodyPr anchor="ctr">
            <a:normAutofit/>
          </a:bodyPr>
          <a:lstStyle/>
          <a:p>
            <a:pPr marL="0" indent="0">
              <a:buNone/>
            </a:pPr>
            <a:r>
              <a:rPr lang="en-PH" sz="2800" dirty="0"/>
              <a:t>Results of this study can be further utilized in </a:t>
            </a:r>
            <a:r>
              <a:rPr lang="en-PH" sz="2800" b="1" dirty="0">
                <a:solidFill>
                  <a:schemeClr val="accent1"/>
                </a:solidFill>
              </a:rPr>
              <a:t>intelligent tutoring systems </a:t>
            </a:r>
            <a:r>
              <a:rPr lang="en-PH" sz="2800" dirty="0"/>
              <a:t>(ITS) or </a:t>
            </a:r>
            <a:r>
              <a:rPr lang="en-PH" sz="2800" b="1" dirty="0">
                <a:solidFill>
                  <a:schemeClr val="accent1"/>
                </a:solidFill>
              </a:rPr>
              <a:t>embodied conversational agents </a:t>
            </a:r>
            <a:r>
              <a:rPr lang="en-PH" sz="2800" dirty="0"/>
              <a:t>(ECA).</a:t>
            </a:r>
            <a:endParaRPr lang="en-US" sz="2800" dirty="0"/>
          </a:p>
        </p:txBody>
      </p:sp>
      <p:pic>
        <p:nvPicPr>
          <p:cNvPr id="7"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32412" y="1981200"/>
            <a:ext cx="5943600" cy="3922776"/>
          </a:xfrm>
        </p:spPr>
      </p:pic>
      <p:sp>
        <p:nvSpPr>
          <p:cNvPr id="8" name="TextBox 7"/>
          <p:cNvSpPr txBox="1"/>
          <p:nvPr/>
        </p:nvSpPr>
        <p:spPr>
          <a:xfrm>
            <a:off x="303212" y="6477000"/>
            <a:ext cx="11582400" cy="276999"/>
          </a:xfrm>
          <a:prstGeom prst="rect">
            <a:avLst/>
          </a:prstGeom>
          <a:noFill/>
        </p:spPr>
        <p:txBody>
          <a:bodyPr wrap="square" rtlCol="0">
            <a:spAutoFit/>
          </a:bodyPr>
          <a:lstStyle/>
          <a:p>
            <a:r>
              <a:rPr lang="en-PH" sz="1200" i="1" dirty="0" smtClean="0"/>
              <a:t>Source</a:t>
            </a:r>
            <a:r>
              <a:rPr lang="en-PH" sz="1200" i="1" dirty="0"/>
              <a:t>: </a:t>
            </a:r>
            <a:r>
              <a:rPr lang="en-PH" sz="1200" i="1" dirty="0" err="1"/>
              <a:t>ArticuLab</a:t>
            </a:r>
            <a:r>
              <a:rPr lang="en-PH" sz="1200" i="1" dirty="0"/>
              <a:t> / Carnegie Mellon University / Project Alex</a:t>
            </a:r>
            <a:endParaRPr lang="en-US" sz="1200" i="1" dirty="0"/>
          </a:p>
        </p:txBody>
      </p:sp>
    </p:spTree>
    <p:extLst>
      <p:ext uri="{BB962C8B-B14F-4D97-AF65-F5344CB8AC3E}">
        <p14:creationId xmlns:p14="http://schemas.microsoft.com/office/powerpoint/2010/main" val="1201709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2622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7308" y="76200"/>
            <a:ext cx="10387303" cy="1397000"/>
          </a:xfrm>
        </p:spPr>
        <p:txBody>
          <a:bodyPr/>
          <a:lstStyle/>
          <a:p>
            <a:r>
              <a:rPr lang="en-US" b="1" dirty="0" smtClean="0"/>
              <a:t>SGFNT </a:t>
            </a:r>
            <a:r>
              <a:rPr lang="en-US" dirty="0" smtClean="0"/>
              <a:t>| </a:t>
            </a:r>
            <a:r>
              <a:rPr lang="en-PH" dirty="0"/>
              <a:t>Beyond Computer Science</a:t>
            </a:r>
            <a:endParaRPr lang="en-US" dirty="0"/>
          </a:p>
        </p:txBody>
      </p:sp>
      <p:sp>
        <p:nvSpPr>
          <p:cNvPr id="5" name="Content Placeholder 4"/>
          <p:cNvSpPr>
            <a:spLocks noGrp="1"/>
          </p:cNvSpPr>
          <p:nvPr>
            <p:ph sz="half" idx="1"/>
          </p:nvPr>
        </p:nvSpPr>
        <p:spPr>
          <a:xfrm>
            <a:off x="1117309" y="1701800"/>
            <a:ext cx="3910303" cy="4470400"/>
          </a:xfrm>
        </p:spPr>
        <p:txBody>
          <a:bodyPr anchor="ctr">
            <a:normAutofit/>
          </a:bodyPr>
          <a:lstStyle/>
          <a:p>
            <a:pPr marL="0" indent="0">
              <a:buNone/>
            </a:pPr>
            <a:r>
              <a:rPr lang="en-PH" sz="2800" dirty="0"/>
              <a:t>The findings of this work may be informative to </a:t>
            </a:r>
            <a:r>
              <a:rPr lang="en-PH" sz="2800" b="1" dirty="0">
                <a:solidFill>
                  <a:schemeClr val="accent1"/>
                </a:solidFill>
              </a:rPr>
              <a:t>affective science</a:t>
            </a:r>
            <a:r>
              <a:rPr lang="en-PH" sz="2800" dirty="0"/>
              <a:t>, </a:t>
            </a:r>
            <a:r>
              <a:rPr lang="en-PH" sz="2800" b="1" dirty="0">
                <a:solidFill>
                  <a:schemeClr val="accent1"/>
                </a:solidFill>
              </a:rPr>
              <a:t>psychology</a:t>
            </a:r>
            <a:r>
              <a:rPr lang="en-PH" sz="2800" dirty="0"/>
              <a:t>, and other related fields.</a:t>
            </a:r>
            <a:endParaRPr lang="en-US" sz="2800" dirty="0"/>
          </a:p>
        </p:txBody>
      </p:sp>
      <p:sp>
        <p:nvSpPr>
          <p:cNvPr id="8" name="TextBox 7"/>
          <p:cNvSpPr txBox="1"/>
          <p:nvPr/>
        </p:nvSpPr>
        <p:spPr>
          <a:xfrm>
            <a:off x="303212" y="6477000"/>
            <a:ext cx="11582400" cy="258532"/>
          </a:xfrm>
          <a:prstGeom prst="rect">
            <a:avLst/>
          </a:prstGeom>
          <a:noFill/>
        </p:spPr>
        <p:txBody>
          <a:bodyPr wrap="square" rtlCol="0">
            <a:spAutoFit/>
          </a:bodyPr>
          <a:lstStyle/>
          <a:p>
            <a:pPr>
              <a:lnSpc>
                <a:spcPct val="90000"/>
              </a:lnSpc>
            </a:pPr>
            <a:r>
              <a:rPr lang="en-PH" sz="1200" i="1" dirty="0" smtClean="0"/>
              <a:t>Source</a:t>
            </a:r>
            <a:r>
              <a:rPr lang="en-PH" sz="1200" i="1" dirty="0"/>
              <a:t>: Open University</a:t>
            </a:r>
            <a:endParaRPr lang="en-US" sz="1200" i="1" dirty="0"/>
          </a:p>
        </p:txBody>
      </p:sp>
      <p:pic>
        <p:nvPicPr>
          <p:cNvPr id="9"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08612" y="1993900"/>
            <a:ext cx="5943600" cy="3962400"/>
          </a:xfrm>
        </p:spPr>
      </p:pic>
    </p:spTree>
    <p:extLst>
      <p:ext uri="{BB962C8B-B14F-4D97-AF65-F5344CB8AC3E}">
        <p14:creationId xmlns:p14="http://schemas.microsoft.com/office/powerpoint/2010/main" val="1884074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117308" y="76200"/>
            <a:ext cx="10387303" cy="1397000"/>
          </a:xfrm>
        </p:spPr>
        <p:txBody>
          <a:bodyPr/>
          <a:lstStyle/>
          <a:p>
            <a:r>
              <a:rPr lang="en-US" b="1" dirty="0" smtClean="0"/>
              <a:t>SGFNT </a:t>
            </a:r>
            <a:r>
              <a:rPr lang="en-US" dirty="0" smtClean="0"/>
              <a:t>| </a:t>
            </a:r>
            <a:r>
              <a:rPr lang="en-PH" dirty="0"/>
              <a:t>Beyond Computer </a:t>
            </a:r>
            <a:r>
              <a:rPr lang="en-PH" dirty="0" smtClean="0"/>
              <a:t>Science</a:t>
            </a:r>
            <a:endParaRPr lang="en-US" dirty="0"/>
          </a:p>
        </p:txBody>
      </p:sp>
      <p:sp>
        <p:nvSpPr>
          <p:cNvPr id="5" name="Content Placeholder 4"/>
          <p:cNvSpPr>
            <a:spLocks noGrp="1"/>
          </p:cNvSpPr>
          <p:nvPr>
            <p:ph sz="half" idx="1"/>
          </p:nvPr>
        </p:nvSpPr>
        <p:spPr>
          <a:xfrm>
            <a:off x="1117309" y="1701800"/>
            <a:ext cx="5053303" cy="4470400"/>
          </a:xfrm>
        </p:spPr>
        <p:txBody>
          <a:bodyPr anchor="ctr">
            <a:normAutofit/>
          </a:bodyPr>
          <a:lstStyle/>
          <a:p>
            <a:r>
              <a:rPr lang="en-US" sz="2800" dirty="0" smtClean="0"/>
              <a:t>Business perspective</a:t>
            </a:r>
          </a:p>
          <a:p>
            <a:pPr lvl="1"/>
            <a:r>
              <a:rPr lang="en-US" dirty="0"/>
              <a:t>By knowing their target audience's likes or dislikes, companies can </a:t>
            </a:r>
            <a:r>
              <a:rPr lang="en-US" dirty="0" smtClean="0"/>
              <a:t>efficiently create </a:t>
            </a:r>
            <a:r>
              <a:rPr lang="en-US" dirty="0"/>
              <a:t>more </a:t>
            </a:r>
            <a:r>
              <a:rPr lang="en-US" dirty="0" smtClean="0"/>
              <a:t>effective </a:t>
            </a:r>
            <a:r>
              <a:rPr lang="en-US" dirty="0"/>
              <a:t>products or </a:t>
            </a:r>
            <a:r>
              <a:rPr lang="en-US" dirty="0" smtClean="0"/>
              <a:t>services</a:t>
            </a:r>
          </a:p>
          <a:p>
            <a:r>
              <a:rPr lang="en-US" dirty="0" smtClean="0"/>
              <a:t>Consumer perspective</a:t>
            </a:r>
          </a:p>
          <a:p>
            <a:pPr lvl="1"/>
            <a:r>
              <a:rPr lang="en-US" dirty="0" smtClean="0"/>
              <a:t>Revamping the rating, reviewing, and recommendation system</a:t>
            </a:r>
            <a:endParaRPr lang="en-US" dirty="0"/>
          </a:p>
        </p:txBody>
      </p:sp>
      <p:pic>
        <p:nvPicPr>
          <p:cNvPr id="1026" name="Picture 2" descr="Image result for lazada logo"/>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6297613" y="2110816"/>
            <a:ext cx="5029200" cy="201167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upload.wikimedia.org/wikipedia/commons/thumb/6/62/Amazon.com-Logo.svg/2000px-Amazon.com-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7613" y="4396816"/>
            <a:ext cx="5029200" cy="101338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03212" y="6477000"/>
            <a:ext cx="11582400" cy="258532"/>
          </a:xfrm>
          <a:prstGeom prst="rect">
            <a:avLst/>
          </a:prstGeom>
          <a:noFill/>
        </p:spPr>
        <p:txBody>
          <a:bodyPr wrap="square" rtlCol="0">
            <a:spAutoFit/>
          </a:bodyPr>
          <a:lstStyle/>
          <a:p>
            <a:pPr>
              <a:lnSpc>
                <a:spcPct val="90000"/>
              </a:lnSpc>
            </a:pPr>
            <a:r>
              <a:rPr lang="en-PH" sz="1200" i="1" dirty="0" smtClean="0"/>
              <a:t>Source</a:t>
            </a:r>
            <a:r>
              <a:rPr lang="en-PH" sz="1200" i="1" dirty="0"/>
              <a:t>: </a:t>
            </a:r>
            <a:r>
              <a:rPr lang="en-PH" sz="1200" i="1" dirty="0" err="1" smtClean="0"/>
              <a:t>Lazada</a:t>
            </a:r>
            <a:r>
              <a:rPr lang="en-PH" sz="1200" i="1" dirty="0" smtClean="0"/>
              <a:t>; Amazon</a:t>
            </a:r>
            <a:endParaRPr lang="en-US" sz="1200" i="1" dirty="0"/>
          </a:p>
        </p:txBody>
      </p:sp>
    </p:spTree>
    <p:extLst>
      <p:ext uri="{BB962C8B-B14F-4D97-AF65-F5344CB8AC3E}">
        <p14:creationId xmlns:p14="http://schemas.microsoft.com/office/powerpoint/2010/main" val="1435964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Methodology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18601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MTHD</a:t>
            </a:r>
            <a:r>
              <a:rPr lang="en-US" dirty="0" smtClean="0"/>
              <a:t> | Calendar of Activities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43601703"/>
              </p:ext>
            </p:extLst>
          </p:nvPr>
        </p:nvGraphicFramePr>
        <p:xfrm>
          <a:off x="3" y="1701800"/>
          <a:ext cx="12188830" cy="2926080"/>
        </p:xfrm>
        <a:graphic>
          <a:graphicData uri="http://schemas.openxmlformats.org/drawingml/2006/table">
            <a:tbl>
              <a:tblPr firstRow="1" bandRow="1">
                <a:tableStyleId>{B301B821-A1FF-4177-AEE7-76D212191A09}</a:tableStyleId>
              </a:tblPr>
              <a:tblGrid>
                <a:gridCol w="716990"/>
                <a:gridCol w="716990"/>
                <a:gridCol w="716990"/>
                <a:gridCol w="716990"/>
                <a:gridCol w="716990"/>
                <a:gridCol w="716990"/>
                <a:gridCol w="716990"/>
                <a:gridCol w="716990"/>
                <a:gridCol w="716990"/>
                <a:gridCol w="716990"/>
                <a:gridCol w="716990"/>
                <a:gridCol w="716990"/>
                <a:gridCol w="716990"/>
                <a:gridCol w="716990"/>
                <a:gridCol w="716990"/>
                <a:gridCol w="716990"/>
                <a:gridCol w="716990"/>
              </a:tblGrid>
              <a:tr h="370840">
                <a:tc>
                  <a:txBody>
                    <a:bodyPr/>
                    <a:lstStyle/>
                    <a:p>
                      <a:pPr algn="ctr"/>
                      <a:endParaRPr lang="en-US" sz="1800" dirty="0"/>
                    </a:p>
                  </a:txBody>
                  <a:tcPr anchor="ctr"/>
                </a:tc>
                <a:tc>
                  <a:txBody>
                    <a:bodyPr/>
                    <a:lstStyle/>
                    <a:p>
                      <a:pPr algn="ctr"/>
                      <a:r>
                        <a:rPr lang="en-US" sz="1800" dirty="0" smtClean="0"/>
                        <a:t>JAN</a:t>
                      </a:r>
                    </a:p>
                    <a:p>
                      <a:pPr algn="ctr"/>
                      <a:r>
                        <a:rPr lang="en-US" sz="1800" dirty="0" smtClean="0"/>
                        <a:t>’16</a:t>
                      </a:r>
                      <a:endParaRPr lang="en-US" sz="1800" dirty="0"/>
                    </a:p>
                  </a:txBody>
                  <a:tcPr anchor="ctr"/>
                </a:tc>
                <a:tc>
                  <a:txBody>
                    <a:bodyPr/>
                    <a:lstStyle/>
                    <a:p>
                      <a:pPr algn="ctr"/>
                      <a:r>
                        <a:rPr lang="en-US" sz="1800" dirty="0" smtClean="0"/>
                        <a:t>FEB</a:t>
                      </a:r>
                      <a:endParaRPr lang="en-US" sz="1800" dirty="0"/>
                    </a:p>
                  </a:txBody>
                  <a:tcPr anchor="ctr"/>
                </a:tc>
                <a:tc>
                  <a:txBody>
                    <a:bodyPr/>
                    <a:lstStyle/>
                    <a:p>
                      <a:pPr algn="ctr"/>
                      <a:r>
                        <a:rPr lang="en-US" sz="1800" dirty="0" smtClean="0"/>
                        <a:t>MAR</a:t>
                      </a:r>
                      <a:endParaRPr lang="en-US" sz="1800" dirty="0"/>
                    </a:p>
                  </a:txBody>
                  <a:tcPr anchor="ctr"/>
                </a:tc>
                <a:tc>
                  <a:txBody>
                    <a:bodyPr/>
                    <a:lstStyle/>
                    <a:p>
                      <a:pPr algn="ctr"/>
                      <a:r>
                        <a:rPr lang="en-US" sz="1800" dirty="0" smtClean="0"/>
                        <a:t>APR</a:t>
                      </a:r>
                      <a:endParaRPr lang="en-US" sz="1800" dirty="0"/>
                    </a:p>
                  </a:txBody>
                  <a:tcPr anchor="ctr"/>
                </a:tc>
                <a:tc>
                  <a:txBody>
                    <a:bodyPr/>
                    <a:lstStyle/>
                    <a:p>
                      <a:pPr algn="ctr"/>
                      <a:r>
                        <a:rPr lang="en-US" sz="1800" dirty="0" smtClean="0"/>
                        <a:t>MAY</a:t>
                      </a:r>
                      <a:endParaRPr lang="en-US" sz="1800" dirty="0"/>
                    </a:p>
                  </a:txBody>
                  <a:tcPr anchor="ctr"/>
                </a:tc>
                <a:tc>
                  <a:txBody>
                    <a:bodyPr/>
                    <a:lstStyle/>
                    <a:p>
                      <a:pPr algn="ctr"/>
                      <a:r>
                        <a:rPr lang="en-US" sz="1800" dirty="0" smtClean="0"/>
                        <a:t>JUN</a:t>
                      </a:r>
                      <a:endParaRPr lang="en-US" sz="1800" dirty="0"/>
                    </a:p>
                  </a:txBody>
                  <a:tcPr anchor="ctr"/>
                </a:tc>
                <a:tc>
                  <a:txBody>
                    <a:bodyPr/>
                    <a:lstStyle/>
                    <a:p>
                      <a:pPr algn="ctr"/>
                      <a:r>
                        <a:rPr lang="en-US" sz="1800" dirty="0" smtClean="0"/>
                        <a:t>JUL</a:t>
                      </a:r>
                      <a:endParaRPr lang="en-US" sz="1800" dirty="0"/>
                    </a:p>
                  </a:txBody>
                  <a:tcPr anchor="ctr"/>
                </a:tc>
                <a:tc>
                  <a:txBody>
                    <a:bodyPr/>
                    <a:lstStyle/>
                    <a:p>
                      <a:pPr algn="ctr"/>
                      <a:r>
                        <a:rPr lang="en-US" sz="1800" dirty="0" smtClean="0"/>
                        <a:t>AUG</a:t>
                      </a:r>
                      <a:endParaRPr lang="en-US" sz="1800" dirty="0"/>
                    </a:p>
                  </a:txBody>
                  <a:tcPr anchor="ctr"/>
                </a:tc>
                <a:tc>
                  <a:txBody>
                    <a:bodyPr/>
                    <a:lstStyle/>
                    <a:p>
                      <a:pPr algn="ctr"/>
                      <a:r>
                        <a:rPr lang="en-US" sz="1800" dirty="0" smtClean="0"/>
                        <a:t>SEP</a:t>
                      </a:r>
                      <a:endParaRPr lang="en-US" sz="1800" dirty="0"/>
                    </a:p>
                  </a:txBody>
                  <a:tcPr anchor="ctr"/>
                </a:tc>
                <a:tc>
                  <a:txBody>
                    <a:bodyPr/>
                    <a:lstStyle/>
                    <a:p>
                      <a:pPr algn="ctr"/>
                      <a:r>
                        <a:rPr lang="en-US" sz="1800" dirty="0" smtClean="0"/>
                        <a:t>OCT</a:t>
                      </a:r>
                      <a:endParaRPr lang="en-US" sz="1800" dirty="0"/>
                    </a:p>
                  </a:txBody>
                  <a:tcPr anchor="ctr"/>
                </a:tc>
                <a:tc>
                  <a:txBody>
                    <a:bodyPr/>
                    <a:lstStyle/>
                    <a:p>
                      <a:pPr algn="ctr"/>
                      <a:r>
                        <a:rPr lang="en-US" sz="1800" dirty="0" smtClean="0"/>
                        <a:t>NOV</a:t>
                      </a:r>
                      <a:endParaRPr lang="en-US" sz="1800" dirty="0"/>
                    </a:p>
                  </a:txBody>
                  <a:tcPr anchor="ctr"/>
                </a:tc>
                <a:tc>
                  <a:txBody>
                    <a:bodyPr/>
                    <a:lstStyle/>
                    <a:p>
                      <a:pPr algn="ctr"/>
                      <a:r>
                        <a:rPr lang="en-US" sz="1800" dirty="0" smtClean="0"/>
                        <a:t>DEC</a:t>
                      </a:r>
                      <a:endParaRPr lang="en-US" sz="1800" dirty="0"/>
                    </a:p>
                  </a:txBody>
                  <a:tcPr anchor="ctr"/>
                </a:tc>
                <a:tc>
                  <a:txBody>
                    <a:bodyPr/>
                    <a:lstStyle/>
                    <a:p>
                      <a:pPr algn="ctr"/>
                      <a:r>
                        <a:rPr lang="en-US" sz="1800" dirty="0" smtClean="0"/>
                        <a:t>JAN</a:t>
                      </a:r>
                    </a:p>
                    <a:p>
                      <a:pPr algn="ctr"/>
                      <a:r>
                        <a:rPr lang="en-US" sz="1800" dirty="0" smtClean="0"/>
                        <a:t>‘17</a:t>
                      </a:r>
                      <a:endParaRPr lang="en-US" sz="1800" dirty="0"/>
                    </a:p>
                  </a:txBody>
                  <a:tcPr anchor="ctr"/>
                </a:tc>
                <a:tc>
                  <a:txBody>
                    <a:bodyPr/>
                    <a:lstStyle/>
                    <a:p>
                      <a:pPr algn="ctr"/>
                      <a:r>
                        <a:rPr lang="en-US" sz="1800" dirty="0" smtClean="0"/>
                        <a:t>FEB</a:t>
                      </a:r>
                      <a:endParaRPr lang="en-US" sz="1800" dirty="0"/>
                    </a:p>
                  </a:txBody>
                  <a:tcPr anchor="ctr"/>
                </a:tc>
                <a:tc>
                  <a:txBody>
                    <a:bodyPr/>
                    <a:lstStyle/>
                    <a:p>
                      <a:pPr algn="ctr"/>
                      <a:r>
                        <a:rPr lang="en-US" sz="1800" dirty="0" smtClean="0"/>
                        <a:t>MAR</a:t>
                      </a:r>
                      <a:endParaRPr lang="en-US" sz="1800" dirty="0"/>
                    </a:p>
                  </a:txBody>
                  <a:tcPr anchor="ctr"/>
                </a:tc>
                <a:tc>
                  <a:txBody>
                    <a:bodyPr/>
                    <a:lstStyle/>
                    <a:p>
                      <a:pPr algn="ctr"/>
                      <a:r>
                        <a:rPr lang="en-US" sz="1800" dirty="0" smtClean="0"/>
                        <a:t>APR</a:t>
                      </a:r>
                      <a:endParaRPr lang="en-US" sz="1800" dirty="0"/>
                    </a:p>
                  </a:txBody>
                  <a:tcPr anchor="ctr"/>
                </a:tc>
              </a:tr>
              <a:tr h="370840">
                <a:tc>
                  <a:txBody>
                    <a:bodyPr/>
                    <a:lstStyle/>
                    <a:p>
                      <a:pPr algn="ctr"/>
                      <a:r>
                        <a:rPr lang="en-US" dirty="0" smtClean="0"/>
                        <a:t>(1)</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r>
              <a:tr h="370840">
                <a:tc>
                  <a:txBody>
                    <a:bodyPr/>
                    <a:lstStyle/>
                    <a:p>
                      <a:pPr algn="ctr"/>
                      <a:r>
                        <a:rPr lang="en-US" dirty="0" smtClean="0"/>
                        <a:t>(2)</a:t>
                      </a: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r>
              <a:tr h="370840">
                <a:tc>
                  <a:txBody>
                    <a:bodyPr/>
                    <a:lstStyle/>
                    <a:p>
                      <a:pPr algn="ctr"/>
                      <a:r>
                        <a:rPr lang="en-US" dirty="0" smtClean="0"/>
                        <a:t>(3)</a:t>
                      </a: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endParaRPr lang="en-US"/>
                    </a:p>
                  </a:txBody>
                  <a:tcPr anchor="ctr"/>
                </a:tc>
                <a:tc>
                  <a:txBody>
                    <a:bodyPr/>
                    <a:lstStyle/>
                    <a:p>
                      <a:pPr algn="ctr"/>
                      <a:endParaRPr lang="en-US"/>
                    </a:p>
                  </a:txBody>
                  <a:tcPr anchor="ctr"/>
                </a:tc>
              </a:tr>
              <a:tr h="370840">
                <a:tc>
                  <a:txBody>
                    <a:bodyPr/>
                    <a:lstStyle/>
                    <a:p>
                      <a:pPr algn="ctr"/>
                      <a:r>
                        <a:rPr lang="en-US" dirty="0" smtClean="0"/>
                        <a:t>(4)</a:t>
                      </a: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endParaRPr lang="en-US" dirty="0"/>
                    </a:p>
                  </a:txBody>
                  <a:tcPr anchor="ctr"/>
                </a:tc>
              </a:tr>
              <a:tr h="370840">
                <a:tc>
                  <a:txBody>
                    <a:bodyPr/>
                    <a:lstStyle/>
                    <a:p>
                      <a:pPr algn="ctr"/>
                      <a:r>
                        <a:rPr lang="en-US" dirty="0" smtClean="0"/>
                        <a:t>(5)</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r>
            </a:tbl>
          </a:graphicData>
        </a:graphic>
      </p:graphicFrame>
      <p:sp>
        <p:nvSpPr>
          <p:cNvPr id="5" name="Content Placeholder 2"/>
          <p:cNvSpPr txBox="1">
            <a:spLocks/>
          </p:cNvSpPr>
          <p:nvPr/>
        </p:nvSpPr>
        <p:spPr>
          <a:xfrm>
            <a:off x="1522412" y="4856480"/>
            <a:ext cx="9144000" cy="2001520"/>
          </a:xfrm>
          <a:prstGeom prst="rect">
            <a:avLst/>
          </a:prstGeom>
        </p:spPr>
        <p:txBody>
          <a:bodyPr vert="horz" lIns="91440" tIns="45720" rIns="91440" bIns="45720" rtlCol="0">
            <a:no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788670" lvl="1" indent="-514350">
              <a:buFont typeface="+mj-lt"/>
              <a:buAutoNum type="arabicParenR"/>
            </a:pPr>
            <a:r>
              <a:rPr lang="en-PH" dirty="0"/>
              <a:t>Concept Formulation and Review of Related Literature</a:t>
            </a:r>
          </a:p>
          <a:p>
            <a:pPr marL="788670" lvl="1" indent="-514350">
              <a:buFont typeface="+mj-lt"/>
              <a:buAutoNum type="arabicParenR"/>
            </a:pPr>
            <a:r>
              <a:rPr lang="en-PH" dirty="0"/>
              <a:t>Development of Data Collector Tool</a:t>
            </a:r>
          </a:p>
          <a:p>
            <a:pPr marL="788670" lvl="1" indent="-514350">
              <a:buFont typeface="+mj-lt"/>
              <a:buAutoNum type="arabicParenR"/>
            </a:pPr>
            <a:r>
              <a:rPr lang="en-PH" dirty="0"/>
              <a:t>Data Collection and Corpus Building</a:t>
            </a:r>
          </a:p>
          <a:p>
            <a:pPr marL="788670" lvl="1" indent="-514350">
              <a:buFont typeface="+mj-lt"/>
              <a:buAutoNum type="arabicParenR"/>
            </a:pPr>
            <a:r>
              <a:rPr lang="en-PH" dirty="0"/>
              <a:t>Training and Evaluation</a:t>
            </a:r>
          </a:p>
          <a:p>
            <a:pPr marL="788670" lvl="1" indent="-514350">
              <a:buFont typeface="+mj-lt"/>
              <a:buAutoNum type="arabicParenR"/>
            </a:pPr>
            <a:r>
              <a:rPr lang="en-PH" dirty="0"/>
              <a:t>Documentation</a:t>
            </a:r>
          </a:p>
        </p:txBody>
      </p:sp>
    </p:spTree>
    <p:extLst>
      <p:ext uri="{BB962C8B-B14F-4D97-AF65-F5344CB8AC3E}">
        <p14:creationId xmlns:p14="http://schemas.microsoft.com/office/powerpoint/2010/main" val="1192838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MTHD </a:t>
            </a:r>
            <a:r>
              <a:rPr lang="en-US" dirty="0" smtClean="0"/>
              <a:t>| Research Framework</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652" y="2744795"/>
            <a:ext cx="12161520" cy="2419485"/>
          </a:xfrm>
        </p:spPr>
      </p:pic>
    </p:spTree>
    <p:extLst>
      <p:ext uri="{BB962C8B-B14F-4D97-AF65-F5344CB8AC3E}">
        <p14:creationId xmlns:p14="http://schemas.microsoft.com/office/powerpoint/2010/main" val="3482103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9012" y="3505200"/>
            <a:ext cx="10156825" cy="3007838"/>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0" y="304800"/>
            <a:ext cx="10058400" cy="2978690"/>
          </a:xfrm>
          <a:prstGeom prst="rect">
            <a:avLst/>
          </a:prstGeom>
        </p:spPr>
      </p:pic>
    </p:spTree>
    <p:extLst>
      <p:ext uri="{BB962C8B-B14F-4D97-AF65-F5344CB8AC3E}">
        <p14:creationId xmlns:p14="http://schemas.microsoft.com/office/powerpoint/2010/main" val="2076895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MTHD </a:t>
            </a:r>
            <a:r>
              <a:rPr lang="en-US" dirty="0" smtClean="0"/>
              <a:t>| Data Collector Tool</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1563" y="1905001"/>
            <a:ext cx="11128897" cy="4063998"/>
          </a:xfrm>
        </p:spPr>
      </p:pic>
    </p:spTree>
    <p:extLst>
      <p:ext uri="{BB962C8B-B14F-4D97-AF65-F5344CB8AC3E}">
        <p14:creationId xmlns:p14="http://schemas.microsoft.com/office/powerpoint/2010/main" val="1453027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MTHD </a:t>
            </a:r>
            <a:r>
              <a:rPr lang="en-US" dirty="0" smtClean="0"/>
              <a:t>| Data Collector Tool</a:t>
            </a:r>
            <a:endParaRPr lang="en-US" dirty="0"/>
          </a:p>
        </p:txBody>
      </p:sp>
      <p:pic>
        <p:nvPicPr>
          <p:cNvPr id="9" name="Content Placeholder 8"/>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2200078" y="1473200"/>
            <a:ext cx="3927504" cy="5332220"/>
          </a:xfrm>
        </p:spPr>
      </p:pic>
      <p:pic>
        <p:nvPicPr>
          <p:cNvPr id="11" name="Content Placeholder 10"/>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772078" y="1501900"/>
            <a:ext cx="2675134" cy="5303520"/>
          </a:xfrm>
        </p:spPr>
      </p:pic>
    </p:spTree>
    <p:extLst>
      <p:ext uri="{BB962C8B-B14F-4D97-AF65-F5344CB8AC3E}">
        <p14:creationId xmlns:p14="http://schemas.microsoft.com/office/powerpoint/2010/main" val="2140646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MTHD </a:t>
            </a:r>
            <a:r>
              <a:rPr lang="en-US" dirty="0" smtClean="0"/>
              <a:t>| </a:t>
            </a:r>
            <a:r>
              <a:rPr lang="en-US" dirty="0"/>
              <a:t>Data </a:t>
            </a:r>
            <a:r>
              <a:rPr lang="en-US" dirty="0" smtClean="0"/>
              <a:t>Acquisition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652" y="2752819"/>
            <a:ext cx="12161520" cy="2197063"/>
          </a:xfrm>
        </p:spPr>
      </p:pic>
    </p:spTree>
    <p:extLst>
      <p:ext uri="{BB962C8B-B14F-4D97-AF65-F5344CB8AC3E}">
        <p14:creationId xmlns:p14="http://schemas.microsoft.com/office/powerpoint/2010/main" val="1437084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MTHD </a:t>
            </a:r>
            <a:r>
              <a:rPr lang="en-US" dirty="0" smtClean="0"/>
              <a:t>| EEG Processing</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93733" y="1701800"/>
            <a:ext cx="8004558" cy="4470400"/>
          </a:xfrm>
        </p:spPr>
      </p:pic>
    </p:spTree>
    <p:extLst>
      <p:ext uri="{BB962C8B-B14F-4D97-AF65-F5344CB8AC3E}">
        <p14:creationId xmlns:p14="http://schemas.microsoft.com/office/powerpoint/2010/main" val="1747135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a:t>
            </a:r>
            <a:r>
              <a:rPr lang="en-US" dirty="0" smtClean="0"/>
              <a:t> | Emotions</a:t>
            </a:r>
            <a:endParaRPr lang="en-US" dirty="0"/>
          </a:p>
        </p:txBody>
      </p:sp>
      <p:sp>
        <p:nvSpPr>
          <p:cNvPr id="3" name="Content Placeholder 2"/>
          <p:cNvSpPr>
            <a:spLocks noGrp="1"/>
          </p:cNvSpPr>
          <p:nvPr>
            <p:ph idx="1"/>
          </p:nvPr>
        </p:nvSpPr>
        <p:spPr>
          <a:xfrm>
            <a:off x="1117309" y="1701800"/>
            <a:ext cx="10157354" cy="5003800"/>
          </a:xfrm>
        </p:spPr>
        <p:txBody>
          <a:bodyPr/>
          <a:lstStyle/>
          <a:p>
            <a:r>
              <a:rPr lang="en-US" dirty="0" err="1"/>
              <a:t>Kleinginna</a:t>
            </a:r>
            <a:r>
              <a:rPr lang="en-US" dirty="0"/>
              <a:t> Jr. and </a:t>
            </a:r>
            <a:r>
              <a:rPr lang="en-US" dirty="0" err="1"/>
              <a:t>Kleinginna</a:t>
            </a:r>
            <a:r>
              <a:rPr lang="en-US" dirty="0"/>
              <a:t> (1981) compiled a categorized list of emotion </a:t>
            </a:r>
            <a:r>
              <a:rPr lang="en-US" dirty="0" smtClean="0"/>
              <a:t>definitions</a:t>
            </a:r>
            <a:r>
              <a:rPr lang="en-US" dirty="0"/>
              <a:t> </a:t>
            </a:r>
            <a:r>
              <a:rPr lang="en-US" dirty="0" smtClean="0"/>
              <a:t>from various emotion theorists and sources of emotion literature.</a:t>
            </a:r>
          </a:p>
          <a:p>
            <a:r>
              <a:rPr lang="en-US" dirty="0" smtClean="0"/>
              <a:t>Emotions play vital roles in rational and intelligent behavior (</a:t>
            </a:r>
            <a:r>
              <a:rPr lang="en-US" dirty="0" err="1" smtClean="0"/>
              <a:t>Bechara</a:t>
            </a:r>
            <a:r>
              <a:rPr lang="en-US" dirty="0"/>
              <a:t> </a:t>
            </a:r>
            <a:r>
              <a:rPr lang="en-US" dirty="0" smtClean="0"/>
              <a:t>et al., 2000; Schwarz, 2000).</a:t>
            </a:r>
          </a:p>
          <a:p>
            <a:r>
              <a:rPr lang="en-US" dirty="0" smtClean="0"/>
              <a:t>There are two general kinds of emotion models:</a:t>
            </a:r>
          </a:p>
          <a:p>
            <a:pPr lvl="1"/>
            <a:r>
              <a:rPr lang="en-US" b="1" dirty="0" smtClean="0"/>
              <a:t>Categorical models </a:t>
            </a:r>
            <a:r>
              <a:rPr lang="en-US" dirty="0" smtClean="0"/>
              <a:t>are those that define a number of discrete basic emotions such as Ekman’s 6 basic emotions (happiness, sadness, fear, anger, disgust, surprise) (1972).</a:t>
            </a:r>
          </a:p>
          <a:p>
            <a:pPr lvl="1"/>
            <a:r>
              <a:rPr lang="en-US" b="1" dirty="0" smtClean="0"/>
              <a:t>Dimensional models </a:t>
            </a:r>
            <a:r>
              <a:rPr lang="en-US" dirty="0" smtClean="0"/>
              <a:t>describe the components of emotions and are often represented as a two- or three-dimensional space such as Russell’s valence-arousal scale (1980).</a:t>
            </a:r>
          </a:p>
        </p:txBody>
      </p:sp>
    </p:spTree>
    <p:extLst>
      <p:ext uri="{BB962C8B-B14F-4D97-AF65-F5344CB8AC3E}">
        <p14:creationId xmlns:p14="http://schemas.microsoft.com/office/powerpoint/2010/main" val="3437364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MTHD </a:t>
            </a:r>
            <a:r>
              <a:rPr lang="en-US" dirty="0" smtClean="0"/>
              <a:t>| EEG Processing</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30815" y="1701800"/>
            <a:ext cx="6530394" cy="4470400"/>
          </a:xfrm>
        </p:spPr>
      </p:pic>
    </p:spTree>
    <p:extLst>
      <p:ext uri="{BB962C8B-B14F-4D97-AF65-F5344CB8AC3E}">
        <p14:creationId xmlns:p14="http://schemas.microsoft.com/office/powerpoint/2010/main" val="1752370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MTHD </a:t>
            </a:r>
            <a:r>
              <a:rPr lang="en-US" dirty="0" smtClean="0"/>
              <a:t>| EEG Processing</a:t>
            </a:r>
            <a:endParaRPr lang="en-US" dirty="0"/>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630405" y="1752600"/>
            <a:ext cx="4928014" cy="2286000"/>
          </a:xfrm>
        </p:spPr>
      </p:pic>
      <p:pic>
        <p:nvPicPr>
          <p:cNvPr id="7" name="Content Placeholder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2727383" y="4191000"/>
            <a:ext cx="6734058" cy="2286000"/>
          </a:xfrm>
        </p:spPr>
      </p:pic>
    </p:spTree>
    <p:extLst>
      <p:ext uri="{BB962C8B-B14F-4D97-AF65-F5344CB8AC3E}">
        <p14:creationId xmlns:p14="http://schemas.microsoft.com/office/powerpoint/2010/main" val="2114657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MTHD </a:t>
            </a:r>
            <a:r>
              <a:rPr lang="en-US" dirty="0" smtClean="0"/>
              <a:t>| Feature Extraction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13279" y="1447800"/>
            <a:ext cx="6565466" cy="5387224"/>
          </a:xfrm>
        </p:spPr>
      </p:pic>
    </p:spTree>
    <p:extLst>
      <p:ext uri="{BB962C8B-B14F-4D97-AF65-F5344CB8AC3E}">
        <p14:creationId xmlns:p14="http://schemas.microsoft.com/office/powerpoint/2010/main" val="1156731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MTHD </a:t>
            </a:r>
            <a:r>
              <a:rPr lang="en-US" dirty="0" smtClean="0"/>
              <a:t>| Feature Extraction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8981" y="1981200"/>
            <a:ext cx="11114062" cy="4320424"/>
          </a:xfrm>
        </p:spPr>
      </p:pic>
    </p:spTree>
    <p:extLst>
      <p:ext uri="{BB962C8B-B14F-4D97-AF65-F5344CB8AC3E}">
        <p14:creationId xmlns:p14="http://schemas.microsoft.com/office/powerpoint/2010/main" val="1564966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MTHD</a:t>
            </a:r>
            <a:r>
              <a:rPr lang="en-US" dirty="0" smtClean="0"/>
              <a:t> | Class Labels</a:t>
            </a:r>
            <a:endParaRPr lang="en-US" dirty="0"/>
          </a:p>
        </p:txBody>
      </p:sp>
      <p:sp>
        <p:nvSpPr>
          <p:cNvPr id="3" name="Text Placeholder 2"/>
          <p:cNvSpPr>
            <a:spLocks noGrp="1"/>
          </p:cNvSpPr>
          <p:nvPr>
            <p:ph type="body" idx="1"/>
          </p:nvPr>
        </p:nvSpPr>
        <p:spPr/>
        <p:txBody>
          <a:bodyPr/>
          <a:lstStyle/>
          <a:p>
            <a:r>
              <a:rPr lang="en-US" dirty="0" smtClean="0"/>
              <a:t>Hourglass of Emotions (</a:t>
            </a:r>
            <a:r>
              <a:rPr lang="en-US" dirty="0" err="1" smtClean="0"/>
              <a:t>HoE</a:t>
            </a:r>
            <a:r>
              <a:rPr lang="en-US" dirty="0" smtClean="0"/>
              <a:t>)</a:t>
            </a:r>
          </a:p>
        </p:txBody>
      </p:sp>
      <p:sp>
        <p:nvSpPr>
          <p:cNvPr id="4" name="Content Placeholder 3"/>
          <p:cNvSpPr>
            <a:spLocks noGrp="1"/>
          </p:cNvSpPr>
          <p:nvPr>
            <p:ph sz="half" idx="2"/>
          </p:nvPr>
        </p:nvSpPr>
        <p:spPr/>
        <p:txBody>
          <a:bodyPr/>
          <a:lstStyle/>
          <a:p>
            <a:r>
              <a:rPr lang="en-US" dirty="0" smtClean="0"/>
              <a:t>Aptitude (AP)</a:t>
            </a:r>
          </a:p>
          <a:p>
            <a:r>
              <a:rPr lang="en-US" dirty="0" smtClean="0"/>
              <a:t>Attention (AT)</a:t>
            </a:r>
          </a:p>
          <a:p>
            <a:r>
              <a:rPr lang="en-US" dirty="0" smtClean="0"/>
              <a:t>Pleasantness (PL)</a:t>
            </a:r>
          </a:p>
          <a:p>
            <a:r>
              <a:rPr lang="en-US" dirty="0" smtClean="0"/>
              <a:t>Sensitivity (SE)</a:t>
            </a:r>
          </a:p>
          <a:p>
            <a:endParaRPr lang="en-US" dirty="0"/>
          </a:p>
          <a:p>
            <a:pPr lvl="1"/>
            <a:r>
              <a:rPr lang="en-US" dirty="0" smtClean="0"/>
              <a:t>high/low</a:t>
            </a:r>
          </a:p>
        </p:txBody>
      </p:sp>
      <p:sp>
        <p:nvSpPr>
          <p:cNvPr id="5" name="Text Placeholder 4"/>
          <p:cNvSpPr>
            <a:spLocks noGrp="1"/>
          </p:cNvSpPr>
          <p:nvPr>
            <p:ph type="body" sz="quarter" idx="3"/>
          </p:nvPr>
        </p:nvSpPr>
        <p:spPr>
          <a:xfrm>
            <a:off x="6301622" y="1608836"/>
            <a:ext cx="5583990" cy="512064"/>
          </a:xfrm>
        </p:spPr>
        <p:txBody>
          <a:bodyPr/>
          <a:lstStyle/>
          <a:p>
            <a:r>
              <a:rPr lang="en-US" dirty="0" smtClean="0"/>
              <a:t>Emotions of Literary Response (ELR)</a:t>
            </a:r>
            <a:endParaRPr lang="en-US" dirty="0"/>
          </a:p>
        </p:txBody>
      </p:sp>
      <p:sp>
        <p:nvSpPr>
          <p:cNvPr id="6" name="Content Placeholder 5"/>
          <p:cNvSpPr>
            <a:spLocks noGrp="1"/>
          </p:cNvSpPr>
          <p:nvPr>
            <p:ph sz="quarter" idx="4"/>
          </p:nvPr>
        </p:nvSpPr>
        <p:spPr/>
        <p:txBody>
          <a:bodyPr/>
          <a:lstStyle/>
          <a:p>
            <a:r>
              <a:rPr lang="en-US" dirty="0" smtClean="0"/>
              <a:t>Aesthetic feelings (AE)</a:t>
            </a:r>
          </a:p>
          <a:p>
            <a:r>
              <a:rPr lang="en-US" dirty="0" smtClean="0"/>
              <a:t>Evaluative feelings (EV)</a:t>
            </a:r>
          </a:p>
          <a:p>
            <a:r>
              <a:rPr lang="en-US" dirty="0" smtClean="0"/>
              <a:t>Narrative feelings (NA)</a:t>
            </a:r>
          </a:p>
          <a:p>
            <a:r>
              <a:rPr lang="en-US" dirty="0" smtClean="0"/>
              <a:t>Others (OT)</a:t>
            </a:r>
          </a:p>
          <a:p>
            <a:endParaRPr lang="en-US" dirty="0"/>
          </a:p>
          <a:p>
            <a:pPr lvl="1"/>
            <a:r>
              <a:rPr lang="en-US" dirty="0" smtClean="0"/>
              <a:t>true/false</a:t>
            </a:r>
            <a:endParaRPr lang="en-US" dirty="0"/>
          </a:p>
        </p:txBody>
      </p:sp>
    </p:spTree>
    <p:extLst>
      <p:ext uri="{BB962C8B-B14F-4D97-AF65-F5344CB8AC3E}">
        <p14:creationId xmlns:p14="http://schemas.microsoft.com/office/powerpoint/2010/main" val="2921138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MTHD </a:t>
            </a:r>
            <a:r>
              <a:rPr lang="en-US" dirty="0" smtClean="0"/>
              <a:t>| Dataset Building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04223258"/>
              </p:ext>
            </p:extLst>
          </p:nvPr>
        </p:nvGraphicFramePr>
        <p:xfrm>
          <a:off x="1117600" y="1447800"/>
          <a:ext cx="10156824" cy="4719320"/>
        </p:xfrm>
        <a:graphic>
          <a:graphicData uri="http://schemas.openxmlformats.org/drawingml/2006/table">
            <a:tbl>
              <a:tblPr firstRow="1" bandRow="1">
                <a:tableStyleId>{69012ECD-51FC-41F1-AA8D-1B2483CD663E}</a:tableStyleId>
              </a:tblPr>
              <a:tblGrid>
                <a:gridCol w="2995612"/>
                <a:gridCol w="5562600"/>
                <a:gridCol w="1598612"/>
              </a:tblGrid>
              <a:tr h="370840">
                <a:tc>
                  <a:txBody>
                    <a:bodyPr/>
                    <a:lstStyle/>
                    <a:p>
                      <a:pPr algn="ctr"/>
                      <a:r>
                        <a:rPr lang="en-US" sz="1800" dirty="0" smtClean="0"/>
                        <a:t>Profile</a:t>
                      </a:r>
                      <a:endParaRPr lang="en-US" sz="1800" dirty="0"/>
                    </a:p>
                  </a:txBody>
                  <a:tcPr anchor="ctr"/>
                </a:tc>
                <a:tc>
                  <a:txBody>
                    <a:bodyPr/>
                    <a:lstStyle/>
                    <a:p>
                      <a:pPr algn="ctr"/>
                      <a:r>
                        <a:rPr lang="en-US" sz="1800" dirty="0" smtClean="0"/>
                        <a:t>Dataset</a:t>
                      </a:r>
                      <a:endParaRPr lang="en-US" sz="1800" dirty="0"/>
                    </a:p>
                  </a:txBody>
                  <a:tcPr anchor="ctr"/>
                </a:tc>
                <a:tc>
                  <a:txBody>
                    <a:bodyPr/>
                    <a:lstStyle/>
                    <a:p>
                      <a:pPr algn="ctr"/>
                      <a:r>
                        <a:rPr lang="en-US" sz="1800" dirty="0" smtClean="0"/>
                        <a:t># of Participants</a:t>
                      </a:r>
                      <a:endParaRPr lang="en-US" sz="1800" dirty="0"/>
                    </a:p>
                  </a:txBody>
                  <a:tcPr anchor="ctr"/>
                </a:tc>
              </a:tr>
              <a:tr h="370840">
                <a:tc rowSpan="2">
                  <a:txBody>
                    <a:bodyPr/>
                    <a:lstStyle/>
                    <a:p>
                      <a:r>
                        <a:rPr lang="en-US" sz="1800" dirty="0" smtClean="0"/>
                        <a:t>P1: Sex</a:t>
                      </a:r>
                      <a:endParaRPr lang="en-US" sz="1800" dirty="0"/>
                    </a:p>
                  </a:txBody>
                  <a:tcPr anchor="ctr">
                    <a:lnB w="6350" cap="flat" cmpd="sng" algn="ctr">
                      <a:solidFill>
                        <a:schemeClr val="tx1"/>
                      </a:solidFill>
                      <a:prstDash val="solid"/>
                      <a:round/>
                      <a:headEnd type="none" w="med" len="med"/>
                      <a:tailEnd type="none" w="med" len="med"/>
                    </a:lnB>
                  </a:tcPr>
                </a:tc>
                <a:tc>
                  <a:txBody>
                    <a:bodyPr/>
                    <a:lstStyle/>
                    <a:p>
                      <a:r>
                        <a:rPr lang="en-US" sz="1600" dirty="0" smtClean="0"/>
                        <a:t>Female</a:t>
                      </a:r>
                      <a:endParaRPr lang="en-US" sz="1600" dirty="0"/>
                    </a:p>
                  </a:txBody>
                  <a:tcPr anchor="ctr"/>
                </a:tc>
                <a:tc>
                  <a:txBody>
                    <a:bodyPr/>
                    <a:lstStyle/>
                    <a:p>
                      <a:pPr algn="ctr"/>
                      <a:r>
                        <a:rPr lang="en-US" sz="1800" dirty="0" smtClean="0"/>
                        <a:t>27</a:t>
                      </a:r>
                      <a:endParaRPr lang="en-US" sz="1800" dirty="0"/>
                    </a:p>
                  </a:txBody>
                  <a:tcPr anchor="ctr"/>
                </a:tc>
              </a:tr>
              <a:tr h="370840">
                <a:tc vMerge="1">
                  <a:txBody>
                    <a:bodyPr/>
                    <a:lstStyle/>
                    <a:p>
                      <a:endParaRPr lang="en-US" dirty="0"/>
                    </a:p>
                  </a:txBody>
                  <a:tcPr/>
                </a:tc>
                <a:tc>
                  <a:txBody>
                    <a:bodyPr/>
                    <a:lstStyle/>
                    <a:p>
                      <a:r>
                        <a:rPr lang="en-US" sz="1600" dirty="0" smtClean="0"/>
                        <a:t>Male</a:t>
                      </a:r>
                      <a:endParaRPr lang="en-US" sz="1600" dirty="0"/>
                    </a:p>
                  </a:txBody>
                  <a:tcPr anchor="ctr"/>
                </a:tc>
                <a:tc>
                  <a:txBody>
                    <a:bodyPr/>
                    <a:lstStyle/>
                    <a:p>
                      <a:pPr algn="ctr"/>
                      <a:r>
                        <a:rPr lang="en-US" sz="1800" dirty="0" smtClean="0"/>
                        <a:t>9</a:t>
                      </a:r>
                      <a:endParaRPr lang="en-US" sz="1800" dirty="0"/>
                    </a:p>
                  </a:txBody>
                  <a:tcPr anchor="ctr"/>
                </a:tc>
              </a:tr>
              <a:tr h="370840">
                <a:tc rowSpan="5">
                  <a:txBody>
                    <a:bodyPr/>
                    <a:lstStyle/>
                    <a:p>
                      <a:r>
                        <a:rPr lang="en-US" sz="1800" dirty="0" smtClean="0"/>
                        <a:t>P2: Reading Preference</a:t>
                      </a:r>
                      <a:endParaRPr lang="en-US" sz="1800" baseline="0" dirty="0" smtClean="0"/>
                    </a:p>
                    <a:p>
                      <a:r>
                        <a:rPr lang="en-US" sz="1800" dirty="0" smtClean="0"/>
                        <a:t>(Traditional books</a:t>
                      </a:r>
                      <a:r>
                        <a:rPr lang="en-US" sz="1800" baseline="0" dirty="0" smtClean="0"/>
                        <a:t> </a:t>
                      </a:r>
                      <a:r>
                        <a:rPr lang="en-US" sz="1800" dirty="0" smtClean="0"/>
                        <a:t>vs. eBooks)</a:t>
                      </a:r>
                      <a:endParaRPr lang="en-US" sz="1800" dirty="0"/>
                    </a:p>
                  </a:txBody>
                  <a:tcPr anchor="ctr">
                    <a:lnT w="6350" cap="flat" cmpd="sng" algn="ctr">
                      <a:solidFill>
                        <a:schemeClr val="tx1"/>
                      </a:solidFill>
                      <a:prstDash val="solid"/>
                      <a:round/>
                      <a:headEnd type="none" w="med" len="med"/>
                      <a:tailEnd type="none" w="med" len="med"/>
                    </a:lnT>
                  </a:tcPr>
                </a:tc>
                <a:tc>
                  <a:txBody>
                    <a:bodyPr/>
                    <a:lstStyle/>
                    <a:p>
                      <a:r>
                        <a:rPr lang="en-US" sz="1600" dirty="0" smtClean="0"/>
                        <a:t>RP1: Prefers reading traditional books only</a:t>
                      </a:r>
                      <a:endParaRPr lang="en-US" sz="1600" dirty="0"/>
                    </a:p>
                  </a:txBody>
                  <a:tcPr anchor="ctr"/>
                </a:tc>
                <a:tc>
                  <a:txBody>
                    <a:bodyPr/>
                    <a:lstStyle/>
                    <a:p>
                      <a:pPr algn="ctr"/>
                      <a:r>
                        <a:rPr lang="en-US" sz="1800" dirty="0" smtClean="0"/>
                        <a:t>8</a:t>
                      </a:r>
                      <a:endParaRPr lang="en-US" sz="1800" dirty="0"/>
                    </a:p>
                  </a:txBody>
                  <a:tcPr anchor="ctr"/>
                </a:tc>
              </a:tr>
              <a:tr h="370840">
                <a:tc vMerge="1">
                  <a:txBody>
                    <a:bodyPr/>
                    <a:lstStyle/>
                    <a:p>
                      <a:endParaRPr lang="en-US" dirty="0"/>
                    </a:p>
                  </a:txBody>
                  <a:tcPr/>
                </a:tc>
                <a:tc>
                  <a:txBody>
                    <a:bodyPr/>
                    <a:lstStyle/>
                    <a:p>
                      <a:r>
                        <a:rPr lang="en-US" sz="1600" dirty="0" smtClean="0"/>
                        <a:t>RP2: Prefers</a:t>
                      </a:r>
                      <a:r>
                        <a:rPr lang="en-US" sz="1600" baseline="0" dirty="0" smtClean="0"/>
                        <a:t> </a:t>
                      </a:r>
                      <a:r>
                        <a:rPr lang="en-US" sz="1600" dirty="0" smtClean="0"/>
                        <a:t>traditional books over eBooks</a:t>
                      </a:r>
                      <a:endParaRPr lang="en-US" sz="1600" dirty="0"/>
                    </a:p>
                  </a:txBody>
                  <a:tcPr anchor="ctr"/>
                </a:tc>
                <a:tc>
                  <a:txBody>
                    <a:bodyPr/>
                    <a:lstStyle/>
                    <a:p>
                      <a:pPr algn="ctr"/>
                      <a:r>
                        <a:rPr lang="en-US" sz="1800" dirty="0" smtClean="0"/>
                        <a:t>12</a:t>
                      </a:r>
                      <a:endParaRPr lang="en-US" sz="1800" dirty="0"/>
                    </a:p>
                  </a:txBody>
                  <a:tcPr anchor="ctr"/>
                </a:tc>
              </a:tr>
              <a:tr h="370840">
                <a:tc vMerge="1">
                  <a:txBody>
                    <a:bodyPr/>
                    <a:lstStyle/>
                    <a:p>
                      <a:endParaRPr lang="en-US" dirty="0"/>
                    </a:p>
                  </a:txBody>
                  <a:tcPr/>
                </a:tc>
                <a:tc>
                  <a:txBody>
                    <a:bodyPr/>
                    <a:lstStyle/>
                    <a:p>
                      <a:r>
                        <a:rPr lang="en-US" sz="1600" dirty="0" smtClean="0"/>
                        <a:t>RP3: Fine with both traditional books and eBooks</a:t>
                      </a:r>
                      <a:endParaRPr lang="en-US" sz="1600" dirty="0"/>
                    </a:p>
                  </a:txBody>
                  <a:tcPr anchor="ctr"/>
                </a:tc>
                <a:tc>
                  <a:txBody>
                    <a:bodyPr/>
                    <a:lstStyle/>
                    <a:p>
                      <a:pPr algn="ctr"/>
                      <a:r>
                        <a:rPr lang="en-US" sz="1800" dirty="0" smtClean="0"/>
                        <a:t>10</a:t>
                      </a:r>
                      <a:endParaRPr lang="en-US" sz="1800" dirty="0"/>
                    </a:p>
                  </a:txBody>
                  <a:tcPr anchor="ctr"/>
                </a:tc>
              </a:tr>
              <a:tr h="370840">
                <a:tc vMerge="1">
                  <a:txBody>
                    <a:bodyPr/>
                    <a:lstStyle/>
                    <a:p>
                      <a:endParaRPr lang="en-US" dirty="0"/>
                    </a:p>
                  </a:txBody>
                  <a:tcPr/>
                </a:tc>
                <a:tc>
                  <a:txBody>
                    <a:bodyPr/>
                    <a:lstStyle/>
                    <a:p>
                      <a:r>
                        <a:rPr lang="en-US" sz="1600" dirty="0" smtClean="0"/>
                        <a:t>RP4: Prefers eBooks over traditional books</a:t>
                      </a:r>
                      <a:endParaRPr lang="en-US" sz="1600" dirty="0"/>
                    </a:p>
                  </a:txBody>
                  <a:tcPr anchor="ctr"/>
                </a:tc>
                <a:tc>
                  <a:txBody>
                    <a:bodyPr/>
                    <a:lstStyle/>
                    <a:p>
                      <a:pPr algn="ctr"/>
                      <a:r>
                        <a:rPr lang="en-US" sz="1800" dirty="0" smtClean="0"/>
                        <a:t>3</a:t>
                      </a:r>
                      <a:endParaRPr lang="en-US" sz="1800" dirty="0"/>
                    </a:p>
                  </a:txBody>
                  <a:tcPr anchor="ctr"/>
                </a:tc>
              </a:tr>
              <a:tr h="370840">
                <a:tc vMerge="1">
                  <a:txBody>
                    <a:bodyPr/>
                    <a:lstStyle/>
                    <a:p>
                      <a:endParaRPr lang="en-US" dirty="0"/>
                    </a:p>
                  </a:txBody>
                  <a:tcPr/>
                </a:tc>
                <a:tc>
                  <a:txBody>
                    <a:bodyPr/>
                    <a:lstStyle/>
                    <a:p>
                      <a:r>
                        <a:rPr lang="en-US" sz="1600" dirty="0" smtClean="0"/>
                        <a:t>RP5: Prefers reading eBooks only</a:t>
                      </a:r>
                      <a:endParaRPr lang="en-US" sz="1600" dirty="0"/>
                    </a:p>
                  </a:txBody>
                  <a:tcPr anchor="ctr"/>
                </a:tc>
                <a:tc>
                  <a:txBody>
                    <a:bodyPr/>
                    <a:lstStyle/>
                    <a:p>
                      <a:pPr algn="ctr"/>
                      <a:r>
                        <a:rPr lang="en-US" sz="1800" dirty="0" smtClean="0"/>
                        <a:t>0</a:t>
                      </a:r>
                      <a:endParaRPr lang="en-US" sz="1800" dirty="0"/>
                    </a:p>
                  </a:txBody>
                  <a:tcPr anchor="ctr"/>
                </a:tc>
              </a:tr>
              <a:tr h="370840">
                <a:tc rowSpan="4">
                  <a:txBody>
                    <a:bodyPr/>
                    <a:lstStyle/>
                    <a:p>
                      <a:r>
                        <a:rPr lang="en-US" sz="1800" dirty="0" smtClean="0"/>
                        <a:t>P3: Reading Frequency</a:t>
                      </a:r>
                    </a:p>
                    <a:p>
                      <a:r>
                        <a:rPr lang="en-US" sz="1800" dirty="0" smtClean="0"/>
                        <a:t>(How often do you read for fun?)</a:t>
                      </a:r>
                      <a:endParaRPr lang="en-US" sz="1800" dirty="0"/>
                    </a:p>
                  </a:txBody>
                  <a:tcPr anchor="ctr"/>
                </a:tc>
                <a:tc>
                  <a:txBody>
                    <a:bodyPr/>
                    <a:lstStyle/>
                    <a:p>
                      <a:r>
                        <a:rPr lang="en-US" sz="1600" dirty="0" smtClean="0"/>
                        <a:t>RF1: Almost all the time (approx. 1-2 books a week)</a:t>
                      </a:r>
                      <a:endParaRPr lang="en-US" sz="1600" dirty="0"/>
                    </a:p>
                  </a:txBody>
                  <a:tcPr anchor="ctr"/>
                </a:tc>
                <a:tc>
                  <a:txBody>
                    <a:bodyPr/>
                    <a:lstStyle/>
                    <a:p>
                      <a:pPr algn="ctr"/>
                      <a:r>
                        <a:rPr lang="en-US" sz="1800" dirty="0" smtClean="0"/>
                        <a:t>2</a:t>
                      </a:r>
                      <a:endParaRPr lang="en-US" sz="1800" dirty="0"/>
                    </a:p>
                  </a:txBody>
                  <a:tcPr anchor="ctr"/>
                </a:tc>
              </a:tr>
              <a:tr h="370840">
                <a:tc vMerge="1">
                  <a:txBody>
                    <a:bodyPr/>
                    <a:lstStyle/>
                    <a:p>
                      <a:endParaRPr lang="en-US" sz="1100" dirty="0"/>
                    </a:p>
                  </a:txBody>
                  <a:tcPr/>
                </a:tc>
                <a:tc>
                  <a:txBody>
                    <a:bodyPr/>
                    <a:lstStyle/>
                    <a:p>
                      <a:r>
                        <a:rPr lang="en-US" sz="1600" dirty="0" smtClean="0"/>
                        <a:t>RF2: Now and then (approx. 1-2 books a month)</a:t>
                      </a:r>
                      <a:endParaRPr lang="en-US" sz="1600" dirty="0"/>
                    </a:p>
                  </a:txBody>
                  <a:tcPr anchor="ctr"/>
                </a:tc>
                <a:tc>
                  <a:txBody>
                    <a:bodyPr/>
                    <a:lstStyle/>
                    <a:p>
                      <a:pPr algn="ctr"/>
                      <a:r>
                        <a:rPr lang="en-US" sz="1800" dirty="0" smtClean="0"/>
                        <a:t>14</a:t>
                      </a:r>
                      <a:endParaRPr lang="en-US" sz="1800" dirty="0"/>
                    </a:p>
                  </a:txBody>
                  <a:tcPr anchor="ctr"/>
                </a:tc>
              </a:tr>
              <a:tr h="370840">
                <a:tc vMerge="1">
                  <a:txBody>
                    <a:bodyPr/>
                    <a:lstStyle/>
                    <a:p>
                      <a:endParaRPr lang="en-US" sz="1100" dirty="0"/>
                    </a:p>
                  </a:txBody>
                  <a:tcPr/>
                </a:tc>
                <a:tc>
                  <a:txBody>
                    <a:bodyPr/>
                    <a:lstStyle/>
                    <a:p>
                      <a:r>
                        <a:rPr lang="en-US" sz="1600" dirty="0" smtClean="0"/>
                        <a:t>RF3: Not very often (approx. 1-2 books in 6 months)</a:t>
                      </a:r>
                      <a:endParaRPr lang="en-US" sz="1600" dirty="0"/>
                    </a:p>
                  </a:txBody>
                  <a:tcPr anchor="ctr"/>
                </a:tc>
                <a:tc>
                  <a:txBody>
                    <a:bodyPr/>
                    <a:lstStyle/>
                    <a:p>
                      <a:pPr algn="ctr"/>
                      <a:r>
                        <a:rPr lang="en-US" sz="1800" dirty="0" smtClean="0"/>
                        <a:t>14</a:t>
                      </a:r>
                      <a:endParaRPr lang="en-US" sz="1800" dirty="0"/>
                    </a:p>
                  </a:txBody>
                  <a:tcPr anchor="ctr"/>
                </a:tc>
              </a:tr>
              <a:tr h="370840">
                <a:tc vMerge="1">
                  <a:txBody>
                    <a:bodyPr/>
                    <a:lstStyle/>
                    <a:p>
                      <a:endParaRPr lang="en-US" sz="1100" dirty="0"/>
                    </a:p>
                  </a:txBody>
                  <a:tcPr/>
                </a:tc>
                <a:tc>
                  <a:txBody>
                    <a:bodyPr/>
                    <a:lstStyle/>
                    <a:p>
                      <a:r>
                        <a:rPr lang="en-US" sz="1600" dirty="0" smtClean="0"/>
                        <a:t>RF4: Never</a:t>
                      </a:r>
                      <a:endParaRPr lang="en-US" sz="1600" dirty="0"/>
                    </a:p>
                  </a:txBody>
                  <a:tcPr anchor="ctr"/>
                </a:tc>
                <a:tc>
                  <a:txBody>
                    <a:bodyPr/>
                    <a:lstStyle/>
                    <a:p>
                      <a:pPr algn="ctr"/>
                      <a:r>
                        <a:rPr lang="en-US" sz="1800" dirty="0" smtClean="0"/>
                        <a:t>2</a:t>
                      </a:r>
                      <a:endParaRPr lang="en-US" sz="1800" dirty="0"/>
                    </a:p>
                  </a:txBody>
                  <a:tcPr anchor="ctr"/>
                </a:tc>
              </a:tr>
            </a:tbl>
          </a:graphicData>
        </a:graphic>
      </p:graphicFrame>
    </p:spTree>
    <p:extLst>
      <p:ext uri="{BB962C8B-B14F-4D97-AF65-F5344CB8AC3E}">
        <p14:creationId xmlns:p14="http://schemas.microsoft.com/office/powerpoint/2010/main" val="2324478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Results &amp; Analysis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024470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R&amp;A</a:t>
            </a:r>
            <a:r>
              <a:rPr lang="en-US" dirty="0" smtClean="0"/>
              <a:t> | Experiments</a:t>
            </a:r>
            <a:endParaRPr lang="en-US" dirty="0"/>
          </a:p>
        </p:txBody>
      </p:sp>
      <p:sp>
        <p:nvSpPr>
          <p:cNvPr id="3" name="Content Placeholder 2"/>
          <p:cNvSpPr>
            <a:spLocks noGrp="1"/>
          </p:cNvSpPr>
          <p:nvPr>
            <p:ph idx="1"/>
          </p:nvPr>
        </p:nvSpPr>
        <p:spPr/>
        <p:txBody>
          <a:bodyPr/>
          <a:lstStyle/>
          <a:p>
            <a:r>
              <a:rPr lang="en-US" b="1" dirty="0" smtClean="0"/>
              <a:t>Dataset</a:t>
            </a:r>
            <a:r>
              <a:rPr lang="en-US" dirty="0" smtClean="0"/>
              <a:t>: Female, Male, RP1, RP2, RP3, RP4, RF1, RF2, RF3, RF4, Sex-merged, RP-merged, RF-merged</a:t>
            </a:r>
          </a:p>
          <a:p>
            <a:r>
              <a:rPr lang="en-US" b="1" dirty="0" smtClean="0"/>
              <a:t>Classification Method</a:t>
            </a:r>
            <a:r>
              <a:rPr lang="en-US" dirty="0" smtClean="0"/>
              <a:t>: DT, SVM, MLP</a:t>
            </a:r>
          </a:p>
          <a:p>
            <a:r>
              <a:rPr lang="en-US" b="1" dirty="0" err="1" smtClean="0"/>
              <a:t>HoE</a:t>
            </a:r>
            <a:r>
              <a:rPr lang="en-US" b="1" dirty="0" smtClean="0"/>
              <a:t> class labels (high/low)</a:t>
            </a:r>
            <a:r>
              <a:rPr lang="en-US" dirty="0" smtClean="0"/>
              <a:t>: Aptitude </a:t>
            </a:r>
            <a:r>
              <a:rPr lang="en-US" i="1" dirty="0" smtClean="0"/>
              <a:t>AP</a:t>
            </a:r>
            <a:r>
              <a:rPr lang="en-US" dirty="0" smtClean="0"/>
              <a:t>, Attention </a:t>
            </a:r>
            <a:r>
              <a:rPr lang="en-US" i="1" dirty="0" smtClean="0"/>
              <a:t>AT</a:t>
            </a:r>
            <a:r>
              <a:rPr lang="en-US" dirty="0" smtClean="0"/>
              <a:t>, Pleasantness </a:t>
            </a:r>
            <a:r>
              <a:rPr lang="en-US" i="1" dirty="0" smtClean="0"/>
              <a:t>PL</a:t>
            </a:r>
            <a:r>
              <a:rPr lang="en-US" dirty="0" smtClean="0"/>
              <a:t>, Sensitivity </a:t>
            </a:r>
            <a:r>
              <a:rPr lang="en-US" i="1" dirty="0" smtClean="0"/>
              <a:t>SE</a:t>
            </a:r>
          </a:p>
          <a:p>
            <a:r>
              <a:rPr lang="en-US" b="1" dirty="0" smtClean="0"/>
              <a:t>ELR class labels (true/false)</a:t>
            </a:r>
            <a:r>
              <a:rPr lang="en-US" dirty="0" smtClean="0"/>
              <a:t>: Aesthetic feelings </a:t>
            </a:r>
            <a:r>
              <a:rPr lang="en-US" i="1" dirty="0" smtClean="0"/>
              <a:t>AE</a:t>
            </a:r>
            <a:r>
              <a:rPr lang="en-US" dirty="0" smtClean="0"/>
              <a:t>, Evaluative feelings </a:t>
            </a:r>
            <a:r>
              <a:rPr lang="en-US" i="1" dirty="0" smtClean="0"/>
              <a:t>EV</a:t>
            </a:r>
            <a:r>
              <a:rPr lang="en-US" dirty="0" smtClean="0"/>
              <a:t>, Narrative feelings </a:t>
            </a:r>
            <a:r>
              <a:rPr lang="en-US" i="1" dirty="0" smtClean="0"/>
              <a:t>NA</a:t>
            </a:r>
            <a:r>
              <a:rPr lang="en-US" dirty="0" smtClean="0"/>
              <a:t>, Others </a:t>
            </a:r>
            <a:r>
              <a:rPr lang="en-US" i="1" dirty="0" smtClean="0"/>
              <a:t>OT </a:t>
            </a:r>
            <a:endParaRPr lang="en-US" i="1" dirty="0"/>
          </a:p>
        </p:txBody>
      </p:sp>
    </p:spTree>
    <p:extLst>
      <p:ext uri="{BB962C8B-B14F-4D97-AF65-F5344CB8AC3E}">
        <p14:creationId xmlns:p14="http://schemas.microsoft.com/office/powerpoint/2010/main" val="3169825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R&amp;A</a:t>
            </a:r>
            <a:r>
              <a:rPr lang="en-US" dirty="0" smtClean="0"/>
              <a:t> | Evaluation Metrics</a:t>
            </a:r>
            <a:endParaRPr lang="en-US" dirty="0"/>
          </a:p>
        </p:txBody>
      </p:sp>
      <p:sp>
        <p:nvSpPr>
          <p:cNvPr id="3" name="Content Placeholder 2"/>
          <p:cNvSpPr>
            <a:spLocks noGrp="1"/>
          </p:cNvSpPr>
          <p:nvPr>
            <p:ph idx="1"/>
          </p:nvPr>
        </p:nvSpPr>
        <p:spPr/>
        <p:txBody>
          <a:bodyPr/>
          <a:lstStyle/>
          <a:p>
            <a:r>
              <a:rPr lang="en-US" dirty="0" smtClean="0"/>
              <a:t>Accuracy</a:t>
            </a:r>
          </a:p>
          <a:p>
            <a:r>
              <a:rPr lang="en-US" dirty="0" smtClean="0"/>
              <a:t>Precision</a:t>
            </a:r>
          </a:p>
          <a:p>
            <a:r>
              <a:rPr lang="en-US" dirty="0" smtClean="0"/>
              <a:t>Recall</a:t>
            </a:r>
          </a:p>
          <a:p>
            <a:r>
              <a:rPr lang="en-US" b="1" dirty="0" smtClean="0"/>
              <a:t>F-measure</a:t>
            </a:r>
          </a:p>
          <a:p>
            <a:r>
              <a:rPr lang="en-US" dirty="0" smtClean="0"/>
              <a:t>Cohen’s Kappa</a:t>
            </a:r>
          </a:p>
        </p:txBody>
      </p:sp>
    </p:spTree>
    <p:extLst>
      <p:ext uri="{BB962C8B-B14F-4D97-AF65-F5344CB8AC3E}">
        <p14:creationId xmlns:p14="http://schemas.microsoft.com/office/powerpoint/2010/main" val="1604983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R&amp;A</a:t>
            </a:r>
            <a:r>
              <a:rPr lang="en-US" dirty="0" smtClean="0"/>
              <a:t> |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6401366"/>
              </p:ext>
            </p:extLst>
          </p:nvPr>
        </p:nvGraphicFramePr>
        <p:xfrm>
          <a:off x="1117600" y="1701800"/>
          <a:ext cx="10156824" cy="4663440"/>
        </p:xfrm>
        <a:graphic>
          <a:graphicData uri="http://schemas.openxmlformats.org/drawingml/2006/table">
            <a:tbl>
              <a:tblPr firstRow="1" bandRow="1">
                <a:tableStyleId>{69012ECD-51FC-41F1-AA8D-1B2483CD663E}</a:tableStyleId>
              </a:tblPr>
              <a:tblGrid>
                <a:gridCol w="3385608"/>
                <a:gridCol w="3385608"/>
                <a:gridCol w="3385608"/>
              </a:tblGrid>
              <a:tr h="370840">
                <a:tc>
                  <a:txBody>
                    <a:bodyPr/>
                    <a:lstStyle/>
                    <a:p>
                      <a:endParaRPr lang="en-US" dirty="0"/>
                    </a:p>
                  </a:txBody>
                  <a:tcPr anchor="ctr"/>
                </a:tc>
                <a:tc>
                  <a:txBody>
                    <a:bodyPr/>
                    <a:lstStyle/>
                    <a:p>
                      <a:pPr algn="ctr"/>
                      <a:r>
                        <a:rPr lang="en-US" dirty="0" err="1" smtClean="0"/>
                        <a:t>HoE</a:t>
                      </a:r>
                      <a:endParaRPr lang="en-US" dirty="0"/>
                    </a:p>
                  </a:txBody>
                  <a:tcPr anchor="ctr"/>
                </a:tc>
                <a:tc>
                  <a:txBody>
                    <a:bodyPr/>
                    <a:lstStyle/>
                    <a:p>
                      <a:pPr algn="ctr"/>
                      <a:r>
                        <a:rPr lang="en-US" dirty="0" smtClean="0"/>
                        <a:t>ELR</a:t>
                      </a:r>
                      <a:endParaRPr lang="en-US" dirty="0"/>
                    </a:p>
                  </a:txBody>
                  <a:tcPr anchor="ctr"/>
                </a:tc>
              </a:tr>
              <a:tr h="370840">
                <a:tc>
                  <a:txBody>
                    <a:bodyPr/>
                    <a:lstStyle/>
                    <a:p>
                      <a:r>
                        <a:rPr lang="en-US" dirty="0" smtClean="0"/>
                        <a:t>Baseline Classification Performance Based on DT</a:t>
                      </a:r>
                      <a:endParaRPr lang="en-US" dirty="0"/>
                    </a:p>
                  </a:txBody>
                  <a:tcPr anchor="ctr"/>
                </a:tc>
                <a:tc>
                  <a:txBody>
                    <a:bodyPr/>
                    <a:lstStyle/>
                    <a:p>
                      <a:pPr algn="ctr"/>
                      <a:r>
                        <a:rPr lang="en-US" sz="6600" u="none" dirty="0" smtClean="0">
                          <a:sym typeface="Wingdings" panose="05000000000000000000" pitchFamily="2" charset="2"/>
                          <a:hlinkClick r:id="rId3" action="ppaction://hlinksldjump"/>
                        </a:rPr>
                        <a:t></a:t>
                      </a:r>
                      <a:endParaRPr lang="en-US" sz="6600" u="none" dirty="0"/>
                    </a:p>
                  </a:txBody>
                  <a:tcPr anchor="ctr"/>
                </a:tc>
                <a:tc>
                  <a:txBody>
                    <a:bodyPr/>
                    <a:lstStyle/>
                    <a:p>
                      <a:pPr algn="ctr"/>
                      <a:r>
                        <a:rPr lang="en-US" sz="6600" dirty="0" smtClean="0">
                          <a:sym typeface="Wingdings" panose="05000000000000000000" pitchFamily="2" charset="2"/>
                          <a:hlinkClick r:id="rId4" action="ppaction://hlinksldjump"/>
                        </a:rPr>
                        <a:t></a:t>
                      </a:r>
                      <a:endParaRPr lang="en-US" sz="6600" dirty="0"/>
                    </a:p>
                  </a:txBody>
                  <a:tcPr anchor="ctr"/>
                </a:tc>
              </a:tr>
              <a:tr h="370840">
                <a:tc>
                  <a:txBody>
                    <a:bodyPr/>
                    <a:lstStyle/>
                    <a:p>
                      <a:r>
                        <a:rPr lang="en-US" dirty="0" smtClean="0"/>
                        <a:t>Improving Classification Performance with</a:t>
                      </a:r>
                      <a:r>
                        <a:rPr lang="en-US" baseline="0" dirty="0" smtClean="0"/>
                        <a:t> SVM or MLP</a:t>
                      </a:r>
                      <a:endParaRPr lang="en-US" dirty="0"/>
                    </a:p>
                  </a:txBody>
                  <a:tcPr anchor="ctr"/>
                </a:tc>
                <a:tc>
                  <a:txBody>
                    <a:bodyPr/>
                    <a:lstStyle/>
                    <a:p>
                      <a:pPr algn="ctr"/>
                      <a:r>
                        <a:rPr lang="en-US" sz="6600" dirty="0" smtClean="0">
                          <a:sym typeface="Wingdings" panose="05000000000000000000" pitchFamily="2" charset="2"/>
                          <a:hlinkClick r:id="rId5" action="ppaction://hlinksldjump"/>
                        </a:rPr>
                        <a:t></a:t>
                      </a:r>
                      <a:endParaRPr lang="en-US" sz="6600" dirty="0"/>
                    </a:p>
                  </a:txBody>
                  <a:tcPr anchor="ctr"/>
                </a:tc>
                <a:tc>
                  <a:txBody>
                    <a:bodyPr/>
                    <a:lstStyle/>
                    <a:p>
                      <a:pPr algn="ctr"/>
                      <a:r>
                        <a:rPr lang="en-US" sz="6600" dirty="0" smtClean="0">
                          <a:sym typeface="Wingdings" panose="05000000000000000000" pitchFamily="2" charset="2"/>
                          <a:hlinkClick r:id="rId6" action="ppaction://hlinksldjump"/>
                        </a:rPr>
                        <a:t></a:t>
                      </a:r>
                      <a:endParaRPr lang="en-US" sz="6600" dirty="0"/>
                    </a:p>
                  </a:txBody>
                  <a:tcPr anchor="ctr"/>
                </a:tc>
              </a:tr>
              <a:tr h="370840">
                <a:tc>
                  <a:txBody>
                    <a:bodyPr/>
                    <a:lstStyle/>
                    <a:p>
                      <a:r>
                        <a:rPr lang="en-US" dirty="0" smtClean="0"/>
                        <a:t>Feature Selection</a:t>
                      </a:r>
                      <a:r>
                        <a:rPr lang="en-US" baseline="0" dirty="0" smtClean="0"/>
                        <a:t> with PCA</a:t>
                      </a:r>
                      <a:endParaRPr lang="en-US" dirty="0"/>
                    </a:p>
                  </a:txBody>
                  <a:tcPr anchor="ctr"/>
                </a:tc>
                <a:tc>
                  <a:txBody>
                    <a:bodyPr/>
                    <a:lstStyle/>
                    <a:p>
                      <a:pPr algn="ctr"/>
                      <a:r>
                        <a:rPr lang="en-US" sz="6600" dirty="0" smtClean="0">
                          <a:sym typeface="Wingdings" panose="05000000000000000000" pitchFamily="2" charset="2"/>
                          <a:hlinkClick r:id="rId7" action="ppaction://hlinksldjump"/>
                        </a:rPr>
                        <a:t></a:t>
                      </a:r>
                      <a:endParaRPr lang="en-US" sz="6600" dirty="0"/>
                    </a:p>
                  </a:txBody>
                  <a:tcPr anchor="ctr"/>
                </a:tc>
                <a:tc>
                  <a:txBody>
                    <a:bodyPr/>
                    <a:lstStyle/>
                    <a:p>
                      <a:pPr algn="ctr"/>
                      <a:r>
                        <a:rPr lang="en-US" sz="6600" dirty="0" smtClean="0">
                          <a:sym typeface="Wingdings" panose="05000000000000000000" pitchFamily="2" charset="2"/>
                          <a:hlinkClick r:id="rId8" action="ppaction://hlinksldjump"/>
                        </a:rPr>
                        <a:t></a:t>
                      </a:r>
                      <a:endParaRPr lang="en-US" sz="6600" dirty="0"/>
                    </a:p>
                  </a:txBody>
                  <a:tcPr anchor="ctr"/>
                </a:tc>
              </a:tr>
            </a:tbl>
          </a:graphicData>
        </a:graphic>
      </p:graphicFrame>
      <p:sp>
        <p:nvSpPr>
          <p:cNvPr id="7" name="Action Button: Forward or Next 6">
            <a:hlinkClick r:id="rId9" action="ppaction://hlinksldjump" highlightClick="1"/>
          </p:cNvPr>
          <p:cNvSpPr/>
          <p:nvPr/>
        </p:nvSpPr>
        <p:spPr>
          <a:xfrm>
            <a:off x="10895012" y="306552"/>
            <a:ext cx="914400" cy="760248"/>
          </a:xfrm>
          <a:prstGeom prst="actionButtonForwardNex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0472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a:t>
            </a:r>
            <a:r>
              <a:rPr lang="en-US" dirty="0"/>
              <a:t> </a:t>
            </a:r>
            <a:r>
              <a:rPr lang="en-US" dirty="0" smtClean="0"/>
              <a:t>| Emotions</a:t>
            </a:r>
            <a:endParaRPr lang="en-US" dirty="0"/>
          </a:p>
        </p:txBody>
      </p:sp>
      <p:sp>
        <p:nvSpPr>
          <p:cNvPr id="3" name="Text Placeholder 2"/>
          <p:cNvSpPr>
            <a:spLocks noGrp="1"/>
          </p:cNvSpPr>
          <p:nvPr>
            <p:ph type="body" idx="1"/>
          </p:nvPr>
        </p:nvSpPr>
        <p:spPr/>
        <p:txBody>
          <a:bodyPr/>
          <a:lstStyle/>
          <a:p>
            <a:r>
              <a:rPr lang="en-US" dirty="0" smtClean="0"/>
              <a:t>Categorical Model</a:t>
            </a:r>
            <a:endParaRPr lang="en-US" dirty="0"/>
          </a:p>
        </p:txBody>
      </p:sp>
      <p:pic>
        <p:nvPicPr>
          <p:cNvPr id="8" name="Picture Placeholder 4"/>
          <p:cNvPicPr>
            <a:picLocks noGrp="1" noChangeAspect="1"/>
          </p:cNvPicPr>
          <p:nvPr>
            <p:ph sz="half" idx="2"/>
          </p:nvPr>
        </p:nvPicPr>
        <p:blipFill rotWithShape="1">
          <a:blip r:embed="rId3">
            <a:extLst>
              <a:ext uri="{BEBA8EAE-BF5A-486C-A8C5-ECC9F3942E4B}">
                <a14:imgProps xmlns:a14="http://schemas.microsoft.com/office/drawing/2010/main">
                  <a14:imgLayer r:embed="rId4">
                    <a14:imgEffect>
                      <a14:backgroundRemoval t="0" b="100000" l="0" r="100000">
                        <a14:backgroundMark x1="48281" y1="51163" x2="48281" y2="51163"/>
                        <a14:backgroundMark x1="71406" y1="56744" x2="71406" y2="56744"/>
                        <a14:backgroundMark x1="24688" y1="60698" x2="24688" y2="60698"/>
                        <a14:backgroundMark x1="32813" y1="77209" x2="32813" y2="77209"/>
                        <a14:backgroundMark x1="45625" y1="24419" x2="45625" y2="24419"/>
                        <a14:backgroundMark x1="32813" y1="36279" x2="32813" y2="36279"/>
                      </a14:backgroundRemoval>
                    </a14:imgEffect>
                  </a14:imgLayer>
                </a14:imgProps>
              </a:ext>
              <a:ext uri="{28A0092B-C50C-407E-A947-70E740481C1C}">
                <a14:useLocalDpi xmlns:a14="http://schemas.microsoft.com/office/drawing/2010/main" val="0"/>
              </a:ext>
            </a:extLst>
          </a:blip>
          <a:stretch/>
        </p:blipFill>
        <p:spPr>
          <a:xfrm>
            <a:off x="1117600" y="2519102"/>
            <a:ext cx="4976813" cy="3343796"/>
          </a:xfrm>
        </p:spPr>
      </p:pic>
      <p:sp>
        <p:nvSpPr>
          <p:cNvPr id="4" name="Text Placeholder 3"/>
          <p:cNvSpPr>
            <a:spLocks noGrp="1"/>
          </p:cNvSpPr>
          <p:nvPr>
            <p:ph type="body" sz="quarter" idx="3"/>
          </p:nvPr>
        </p:nvSpPr>
        <p:spPr/>
        <p:txBody>
          <a:bodyPr/>
          <a:lstStyle/>
          <a:p>
            <a:r>
              <a:rPr lang="en-US" dirty="0" smtClean="0"/>
              <a:t>Dimensional Model</a:t>
            </a:r>
            <a:endParaRPr lang="en-US" dirty="0"/>
          </a:p>
        </p:txBody>
      </p:sp>
      <p:pic>
        <p:nvPicPr>
          <p:cNvPr id="7" name="Content Placeholder 6"/>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729852" y="2209800"/>
            <a:ext cx="4112334" cy="3962400"/>
          </a:xfrm>
        </p:spPr>
      </p:pic>
      <p:sp>
        <p:nvSpPr>
          <p:cNvPr id="9" name="TextBox 8"/>
          <p:cNvSpPr txBox="1"/>
          <p:nvPr/>
        </p:nvSpPr>
        <p:spPr>
          <a:xfrm>
            <a:off x="303212" y="6477000"/>
            <a:ext cx="11582400" cy="258532"/>
          </a:xfrm>
          <a:prstGeom prst="rect">
            <a:avLst/>
          </a:prstGeom>
          <a:noFill/>
        </p:spPr>
        <p:txBody>
          <a:bodyPr wrap="square" rtlCol="0">
            <a:spAutoFit/>
          </a:bodyPr>
          <a:lstStyle/>
          <a:p>
            <a:pPr>
              <a:lnSpc>
                <a:spcPct val="90000"/>
              </a:lnSpc>
            </a:pPr>
            <a:r>
              <a:rPr lang="en-PH" sz="1200" i="1" dirty="0" smtClean="0"/>
              <a:t>Source: </a:t>
            </a:r>
            <a:r>
              <a:rPr lang="en-PH" sz="1200" i="1" dirty="0"/>
              <a:t>Walt Disney Pictures / Pixar Animation Studios / Inside Out (</a:t>
            </a:r>
            <a:r>
              <a:rPr lang="en-PH" sz="1200" i="1" dirty="0" smtClean="0"/>
              <a:t>2015); Russell (1980)</a:t>
            </a:r>
            <a:endParaRPr lang="en-US" sz="1200" i="1" dirty="0"/>
          </a:p>
        </p:txBody>
      </p:sp>
    </p:spTree>
    <p:extLst>
      <p:ext uri="{BB962C8B-B14F-4D97-AF65-F5344CB8AC3E}">
        <p14:creationId xmlns:p14="http://schemas.microsoft.com/office/powerpoint/2010/main" val="2298013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R&amp;A</a:t>
            </a:r>
            <a:r>
              <a:rPr lang="en-US" dirty="0" smtClean="0"/>
              <a:t> | </a:t>
            </a:r>
            <a:r>
              <a:rPr lang="en-US" dirty="0" err="1" smtClean="0"/>
              <a:t>HoE</a:t>
            </a:r>
            <a:r>
              <a:rPr lang="en-US" dirty="0" smtClean="0"/>
              <a:t>: Sex Datasets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2039" y="1701801"/>
            <a:ext cx="9727948" cy="4470398"/>
          </a:xfrm>
        </p:spPr>
      </p:pic>
      <p:sp>
        <p:nvSpPr>
          <p:cNvPr id="4" name="Action Button: Home 3">
            <a:hlinkClick r:id="rId4" action="ppaction://hlinksldjump" highlightClick="1"/>
          </p:cNvPr>
          <p:cNvSpPr/>
          <p:nvPr/>
        </p:nvSpPr>
        <p:spPr>
          <a:xfrm>
            <a:off x="10895012" y="304800"/>
            <a:ext cx="914400" cy="762000"/>
          </a:xfrm>
          <a:prstGeom prst="actionButtonHome">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714160676"/>
              </p:ext>
            </p:extLst>
          </p:nvPr>
        </p:nvGraphicFramePr>
        <p:xfrm>
          <a:off x="2208212" y="6324600"/>
          <a:ext cx="8125884" cy="370840"/>
        </p:xfrm>
        <a:graphic>
          <a:graphicData uri="http://schemas.openxmlformats.org/drawingml/2006/table">
            <a:tbl>
              <a:tblPr firstRow="1" bandRow="1">
                <a:tableStyleId>{9D7B26C5-4107-4FEC-AEDC-1716B250A1EF}</a:tableStyleId>
              </a:tblPr>
              <a:tblGrid>
                <a:gridCol w="2708628"/>
                <a:gridCol w="2708628"/>
                <a:gridCol w="2708628"/>
              </a:tblGrid>
              <a:tr h="370840">
                <a:tc>
                  <a:txBody>
                    <a:bodyPr/>
                    <a:lstStyle/>
                    <a:p>
                      <a:pPr algn="ctr"/>
                      <a:r>
                        <a:rPr lang="en-US" sz="1600" dirty="0" smtClean="0">
                          <a:hlinkClick r:id="rId5" action="ppaction://hlinksldjump"/>
                        </a:rPr>
                        <a:t>Sex</a:t>
                      </a:r>
                      <a:endParaRPr lang="en-US" sz="1600" b="1" dirty="0">
                        <a:solidFill>
                          <a:schemeClr val="bg1"/>
                        </a:solidFill>
                      </a:endParaRPr>
                    </a:p>
                  </a:txBody>
                  <a:tcPr anchor="ctr"/>
                </a:tc>
                <a:tc>
                  <a:txBody>
                    <a:bodyPr/>
                    <a:lstStyle/>
                    <a:p>
                      <a:pPr algn="ctr"/>
                      <a:r>
                        <a:rPr lang="en-US" sz="1600" dirty="0" smtClean="0">
                          <a:hlinkClick r:id="rId6" action="ppaction://hlinksldjump"/>
                        </a:rPr>
                        <a:t>RP</a:t>
                      </a:r>
                      <a:endParaRPr lang="en-US" sz="1600" b="1" dirty="0">
                        <a:solidFill>
                          <a:schemeClr val="bg1"/>
                        </a:solidFill>
                      </a:endParaRPr>
                    </a:p>
                  </a:txBody>
                  <a:tcPr anchor="ctr"/>
                </a:tc>
                <a:tc>
                  <a:txBody>
                    <a:bodyPr/>
                    <a:lstStyle/>
                    <a:p>
                      <a:pPr algn="ctr"/>
                      <a:r>
                        <a:rPr lang="en-US" sz="1600" dirty="0" smtClean="0">
                          <a:hlinkClick r:id="rId7" action="ppaction://hlinksldjump"/>
                        </a:rPr>
                        <a:t>RF</a:t>
                      </a:r>
                      <a:endParaRPr lang="en-US" sz="1600" b="1" dirty="0">
                        <a:solidFill>
                          <a:schemeClr val="bg1"/>
                        </a:solidFill>
                      </a:endParaRPr>
                    </a:p>
                  </a:txBody>
                  <a:tcPr anchor="ctr"/>
                </a:tc>
              </a:tr>
            </a:tbl>
          </a:graphicData>
        </a:graphic>
      </p:graphicFrame>
    </p:spTree>
    <p:extLst>
      <p:ext uri="{BB962C8B-B14F-4D97-AF65-F5344CB8AC3E}">
        <p14:creationId xmlns:p14="http://schemas.microsoft.com/office/powerpoint/2010/main" val="2607876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R&amp;A</a:t>
            </a:r>
            <a:r>
              <a:rPr lang="en-US" dirty="0" smtClean="0"/>
              <a:t> | </a:t>
            </a:r>
            <a:r>
              <a:rPr lang="en-US" dirty="0" err="1" smtClean="0"/>
              <a:t>HoE</a:t>
            </a:r>
            <a:r>
              <a:rPr lang="en-US" dirty="0" smtClean="0"/>
              <a:t>: RP Datasets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2042" y="1701801"/>
            <a:ext cx="9727942" cy="4470398"/>
          </a:xfrm>
        </p:spPr>
      </p:pic>
      <p:graphicFrame>
        <p:nvGraphicFramePr>
          <p:cNvPr id="8" name="Table 7"/>
          <p:cNvGraphicFramePr>
            <a:graphicFrameLocks noGrp="1"/>
          </p:cNvGraphicFramePr>
          <p:nvPr>
            <p:extLst>
              <p:ext uri="{D42A27DB-BD31-4B8C-83A1-F6EECF244321}">
                <p14:modId xmlns:p14="http://schemas.microsoft.com/office/powerpoint/2010/main" val="2714160676"/>
              </p:ext>
            </p:extLst>
          </p:nvPr>
        </p:nvGraphicFramePr>
        <p:xfrm>
          <a:off x="2208212" y="6324600"/>
          <a:ext cx="8125884" cy="370840"/>
        </p:xfrm>
        <a:graphic>
          <a:graphicData uri="http://schemas.openxmlformats.org/drawingml/2006/table">
            <a:tbl>
              <a:tblPr firstRow="1" bandRow="1">
                <a:tableStyleId>{9D7B26C5-4107-4FEC-AEDC-1716B250A1EF}</a:tableStyleId>
              </a:tblPr>
              <a:tblGrid>
                <a:gridCol w="2708628"/>
                <a:gridCol w="2708628"/>
                <a:gridCol w="2708628"/>
              </a:tblGrid>
              <a:tr h="370840">
                <a:tc>
                  <a:txBody>
                    <a:bodyPr/>
                    <a:lstStyle/>
                    <a:p>
                      <a:pPr algn="ctr"/>
                      <a:r>
                        <a:rPr lang="en-US" sz="1600" dirty="0" smtClean="0">
                          <a:hlinkClick r:id="rId4" action="ppaction://hlinksldjump"/>
                        </a:rPr>
                        <a:t>Sex</a:t>
                      </a:r>
                      <a:endParaRPr lang="en-US" sz="1600" b="1" dirty="0">
                        <a:solidFill>
                          <a:schemeClr val="bg1"/>
                        </a:solidFill>
                      </a:endParaRPr>
                    </a:p>
                  </a:txBody>
                  <a:tcPr anchor="ctr"/>
                </a:tc>
                <a:tc>
                  <a:txBody>
                    <a:bodyPr/>
                    <a:lstStyle/>
                    <a:p>
                      <a:pPr algn="ctr"/>
                      <a:r>
                        <a:rPr lang="en-US" sz="1600" dirty="0" smtClean="0">
                          <a:hlinkClick r:id="rId5" action="ppaction://hlinksldjump"/>
                        </a:rPr>
                        <a:t>RP</a:t>
                      </a:r>
                      <a:endParaRPr lang="en-US" sz="1600" b="1" dirty="0">
                        <a:solidFill>
                          <a:schemeClr val="bg1"/>
                        </a:solidFill>
                      </a:endParaRPr>
                    </a:p>
                  </a:txBody>
                  <a:tcPr anchor="ctr"/>
                </a:tc>
                <a:tc>
                  <a:txBody>
                    <a:bodyPr/>
                    <a:lstStyle/>
                    <a:p>
                      <a:pPr algn="ctr"/>
                      <a:r>
                        <a:rPr lang="en-US" sz="1600" dirty="0" smtClean="0">
                          <a:hlinkClick r:id="rId6" action="ppaction://hlinksldjump"/>
                        </a:rPr>
                        <a:t>RF</a:t>
                      </a:r>
                      <a:endParaRPr lang="en-US" sz="1600" b="1" dirty="0">
                        <a:solidFill>
                          <a:schemeClr val="bg1"/>
                        </a:solidFill>
                      </a:endParaRPr>
                    </a:p>
                  </a:txBody>
                  <a:tcPr anchor="ctr"/>
                </a:tc>
              </a:tr>
            </a:tbl>
          </a:graphicData>
        </a:graphic>
      </p:graphicFrame>
      <p:sp>
        <p:nvSpPr>
          <p:cNvPr id="9" name="Action Button: Home 8">
            <a:hlinkClick r:id="rId7" action="ppaction://hlinksldjump" highlightClick="1"/>
          </p:cNvPr>
          <p:cNvSpPr/>
          <p:nvPr/>
        </p:nvSpPr>
        <p:spPr>
          <a:xfrm>
            <a:off x="10895012" y="304800"/>
            <a:ext cx="914400" cy="762000"/>
          </a:xfrm>
          <a:prstGeom prst="actionButtonHome">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5492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R&amp;A</a:t>
            </a:r>
            <a:r>
              <a:rPr lang="en-US" dirty="0" smtClean="0"/>
              <a:t> | </a:t>
            </a:r>
            <a:r>
              <a:rPr lang="en-US" dirty="0" err="1" smtClean="0"/>
              <a:t>HoE</a:t>
            </a:r>
            <a:r>
              <a:rPr lang="en-US" dirty="0" smtClean="0"/>
              <a:t>: RF Datasets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2042" y="1701801"/>
            <a:ext cx="9727942" cy="4470397"/>
          </a:xfrm>
        </p:spPr>
      </p:pic>
      <p:graphicFrame>
        <p:nvGraphicFramePr>
          <p:cNvPr id="6" name="Table 5"/>
          <p:cNvGraphicFramePr>
            <a:graphicFrameLocks noGrp="1"/>
          </p:cNvGraphicFramePr>
          <p:nvPr>
            <p:extLst>
              <p:ext uri="{D42A27DB-BD31-4B8C-83A1-F6EECF244321}">
                <p14:modId xmlns:p14="http://schemas.microsoft.com/office/powerpoint/2010/main" val="2062391948"/>
              </p:ext>
            </p:extLst>
          </p:nvPr>
        </p:nvGraphicFramePr>
        <p:xfrm>
          <a:off x="2208212" y="6324600"/>
          <a:ext cx="8125884" cy="370840"/>
        </p:xfrm>
        <a:graphic>
          <a:graphicData uri="http://schemas.openxmlformats.org/drawingml/2006/table">
            <a:tbl>
              <a:tblPr firstRow="1" bandRow="1">
                <a:tableStyleId>{9D7B26C5-4107-4FEC-AEDC-1716B250A1EF}</a:tableStyleId>
              </a:tblPr>
              <a:tblGrid>
                <a:gridCol w="2708628"/>
                <a:gridCol w="2708628"/>
                <a:gridCol w="2708628"/>
              </a:tblGrid>
              <a:tr h="370840">
                <a:tc>
                  <a:txBody>
                    <a:bodyPr/>
                    <a:lstStyle/>
                    <a:p>
                      <a:pPr algn="ctr"/>
                      <a:r>
                        <a:rPr lang="en-US" sz="1600" dirty="0" smtClean="0">
                          <a:hlinkClick r:id="rId4" action="ppaction://hlinksldjump"/>
                        </a:rPr>
                        <a:t>Sex</a:t>
                      </a:r>
                      <a:endParaRPr lang="en-US" sz="1600" b="1" dirty="0">
                        <a:solidFill>
                          <a:schemeClr val="bg1"/>
                        </a:solidFill>
                      </a:endParaRPr>
                    </a:p>
                  </a:txBody>
                  <a:tcPr anchor="ctr"/>
                </a:tc>
                <a:tc>
                  <a:txBody>
                    <a:bodyPr/>
                    <a:lstStyle/>
                    <a:p>
                      <a:pPr algn="ctr"/>
                      <a:r>
                        <a:rPr lang="en-US" sz="1600" dirty="0" smtClean="0">
                          <a:hlinkClick r:id="rId5" action="ppaction://hlinksldjump"/>
                        </a:rPr>
                        <a:t>RP</a:t>
                      </a:r>
                      <a:endParaRPr lang="en-US" sz="1600" b="1" dirty="0">
                        <a:solidFill>
                          <a:schemeClr val="bg1"/>
                        </a:solidFill>
                      </a:endParaRPr>
                    </a:p>
                  </a:txBody>
                  <a:tcPr anchor="ctr"/>
                </a:tc>
                <a:tc>
                  <a:txBody>
                    <a:bodyPr/>
                    <a:lstStyle/>
                    <a:p>
                      <a:pPr algn="ctr"/>
                      <a:r>
                        <a:rPr lang="en-US" sz="1600" dirty="0" smtClean="0">
                          <a:hlinkClick r:id="rId6" action="ppaction://hlinksldjump"/>
                        </a:rPr>
                        <a:t>RF</a:t>
                      </a:r>
                      <a:endParaRPr lang="en-US" sz="1600" b="1" dirty="0">
                        <a:solidFill>
                          <a:schemeClr val="bg1"/>
                        </a:solidFill>
                      </a:endParaRPr>
                    </a:p>
                  </a:txBody>
                  <a:tcPr anchor="ctr"/>
                </a:tc>
              </a:tr>
            </a:tbl>
          </a:graphicData>
        </a:graphic>
      </p:graphicFrame>
      <p:sp>
        <p:nvSpPr>
          <p:cNvPr id="7" name="Action Button: Home 6">
            <a:hlinkClick r:id="rId7" action="ppaction://hlinksldjump" highlightClick="1"/>
          </p:cNvPr>
          <p:cNvSpPr/>
          <p:nvPr/>
        </p:nvSpPr>
        <p:spPr>
          <a:xfrm>
            <a:off x="10895012" y="304800"/>
            <a:ext cx="914400" cy="762000"/>
          </a:xfrm>
          <a:prstGeom prst="actionButtonHome">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3555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R&amp;A</a:t>
            </a:r>
            <a:r>
              <a:rPr lang="en-US" dirty="0" smtClean="0"/>
              <a:t> | ELR: Sex Datasets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2042" y="1701801"/>
            <a:ext cx="9727942" cy="4470398"/>
          </a:xfrm>
        </p:spPr>
      </p:pic>
      <p:graphicFrame>
        <p:nvGraphicFramePr>
          <p:cNvPr id="8" name="Table 7"/>
          <p:cNvGraphicFramePr>
            <a:graphicFrameLocks noGrp="1"/>
          </p:cNvGraphicFramePr>
          <p:nvPr>
            <p:extLst>
              <p:ext uri="{D42A27DB-BD31-4B8C-83A1-F6EECF244321}">
                <p14:modId xmlns:p14="http://schemas.microsoft.com/office/powerpoint/2010/main" val="342573224"/>
              </p:ext>
            </p:extLst>
          </p:nvPr>
        </p:nvGraphicFramePr>
        <p:xfrm>
          <a:off x="2208212" y="6324600"/>
          <a:ext cx="8125884" cy="370840"/>
        </p:xfrm>
        <a:graphic>
          <a:graphicData uri="http://schemas.openxmlformats.org/drawingml/2006/table">
            <a:tbl>
              <a:tblPr firstRow="1" bandRow="1">
                <a:tableStyleId>{9D7B26C5-4107-4FEC-AEDC-1716B250A1EF}</a:tableStyleId>
              </a:tblPr>
              <a:tblGrid>
                <a:gridCol w="2708628"/>
                <a:gridCol w="2708628"/>
                <a:gridCol w="2708628"/>
              </a:tblGrid>
              <a:tr h="370840">
                <a:tc>
                  <a:txBody>
                    <a:bodyPr/>
                    <a:lstStyle/>
                    <a:p>
                      <a:pPr algn="ctr"/>
                      <a:r>
                        <a:rPr lang="en-US" sz="1600" dirty="0" smtClean="0">
                          <a:hlinkClick r:id="rId4" action="ppaction://hlinksldjump"/>
                        </a:rPr>
                        <a:t>Sex</a:t>
                      </a:r>
                      <a:endParaRPr lang="en-US" sz="1600" b="1" dirty="0">
                        <a:solidFill>
                          <a:schemeClr val="bg1"/>
                        </a:solidFill>
                      </a:endParaRPr>
                    </a:p>
                  </a:txBody>
                  <a:tcPr anchor="ctr"/>
                </a:tc>
                <a:tc>
                  <a:txBody>
                    <a:bodyPr/>
                    <a:lstStyle/>
                    <a:p>
                      <a:pPr algn="ctr"/>
                      <a:r>
                        <a:rPr lang="en-US" sz="1600" dirty="0" smtClean="0">
                          <a:hlinkClick r:id="rId5" action="ppaction://hlinksldjump"/>
                        </a:rPr>
                        <a:t>RP</a:t>
                      </a:r>
                      <a:endParaRPr lang="en-US" sz="1600" b="1" dirty="0">
                        <a:solidFill>
                          <a:schemeClr val="bg1"/>
                        </a:solidFill>
                      </a:endParaRPr>
                    </a:p>
                  </a:txBody>
                  <a:tcPr anchor="ctr"/>
                </a:tc>
                <a:tc>
                  <a:txBody>
                    <a:bodyPr/>
                    <a:lstStyle/>
                    <a:p>
                      <a:pPr algn="ctr"/>
                      <a:r>
                        <a:rPr lang="en-US" sz="1600" dirty="0" smtClean="0">
                          <a:hlinkClick r:id="rId6" action="ppaction://hlinksldjump"/>
                        </a:rPr>
                        <a:t>RF</a:t>
                      </a:r>
                      <a:endParaRPr lang="en-US" sz="1600" b="1" dirty="0">
                        <a:solidFill>
                          <a:schemeClr val="bg1"/>
                        </a:solidFill>
                      </a:endParaRPr>
                    </a:p>
                  </a:txBody>
                  <a:tcPr anchor="ctr"/>
                </a:tc>
              </a:tr>
            </a:tbl>
          </a:graphicData>
        </a:graphic>
      </p:graphicFrame>
      <p:sp>
        <p:nvSpPr>
          <p:cNvPr id="6" name="Action Button: Home 5">
            <a:hlinkClick r:id="rId7" action="ppaction://hlinksldjump" highlightClick="1"/>
          </p:cNvPr>
          <p:cNvSpPr/>
          <p:nvPr/>
        </p:nvSpPr>
        <p:spPr>
          <a:xfrm>
            <a:off x="10895012" y="304800"/>
            <a:ext cx="914400" cy="762000"/>
          </a:xfrm>
          <a:prstGeom prst="actionButtonHome">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6547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R&amp;A</a:t>
            </a:r>
            <a:r>
              <a:rPr lang="en-US" dirty="0" smtClean="0"/>
              <a:t> | ELR: RP Datasets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2042" y="1701801"/>
            <a:ext cx="9727942" cy="4470397"/>
          </a:xfrm>
        </p:spPr>
      </p:pic>
      <p:graphicFrame>
        <p:nvGraphicFramePr>
          <p:cNvPr id="6" name="Table 5"/>
          <p:cNvGraphicFramePr>
            <a:graphicFrameLocks noGrp="1"/>
          </p:cNvGraphicFramePr>
          <p:nvPr>
            <p:extLst>
              <p:ext uri="{D42A27DB-BD31-4B8C-83A1-F6EECF244321}">
                <p14:modId xmlns:p14="http://schemas.microsoft.com/office/powerpoint/2010/main" val="1117717236"/>
              </p:ext>
            </p:extLst>
          </p:nvPr>
        </p:nvGraphicFramePr>
        <p:xfrm>
          <a:off x="2208212" y="6324600"/>
          <a:ext cx="8125884" cy="370840"/>
        </p:xfrm>
        <a:graphic>
          <a:graphicData uri="http://schemas.openxmlformats.org/drawingml/2006/table">
            <a:tbl>
              <a:tblPr firstRow="1" bandRow="1">
                <a:tableStyleId>{9D7B26C5-4107-4FEC-AEDC-1716B250A1EF}</a:tableStyleId>
              </a:tblPr>
              <a:tblGrid>
                <a:gridCol w="2708628"/>
                <a:gridCol w="2708628"/>
                <a:gridCol w="2708628"/>
              </a:tblGrid>
              <a:tr h="370840">
                <a:tc>
                  <a:txBody>
                    <a:bodyPr/>
                    <a:lstStyle/>
                    <a:p>
                      <a:pPr algn="ctr"/>
                      <a:r>
                        <a:rPr lang="en-US" sz="1600" dirty="0" smtClean="0">
                          <a:hlinkClick r:id="rId4" action="ppaction://hlinksldjump"/>
                        </a:rPr>
                        <a:t>Sex</a:t>
                      </a:r>
                      <a:endParaRPr lang="en-US" sz="1600" b="1" dirty="0">
                        <a:solidFill>
                          <a:schemeClr val="bg1"/>
                        </a:solidFill>
                      </a:endParaRPr>
                    </a:p>
                  </a:txBody>
                  <a:tcPr anchor="ctr"/>
                </a:tc>
                <a:tc>
                  <a:txBody>
                    <a:bodyPr/>
                    <a:lstStyle/>
                    <a:p>
                      <a:pPr algn="ctr"/>
                      <a:r>
                        <a:rPr lang="en-US" sz="1600" dirty="0" smtClean="0">
                          <a:hlinkClick r:id="rId5" action="ppaction://hlinksldjump"/>
                        </a:rPr>
                        <a:t>RP</a:t>
                      </a:r>
                      <a:endParaRPr lang="en-US" sz="1600" b="1" dirty="0">
                        <a:solidFill>
                          <a:schemeClr val="bg1"/>
                        </a:solidFill>
                      </a:endParaRPr>
                    </a:p>
                  </a:txBody>
                  <a:tcPr anchor="ctr"/>
                </a:tc>
                <a:tc>
                  <a:txBody>
                    <a:bodyPr/>
                    <a:lstStyle/>
                    <a:p>
                      <a:pPr algn="ctr"/>
                      <a:r>
                        <a:rPr lang="en-US" sz="1600" dirty="0" smtClean="0">
                          <a:hlinkClick r:id="rId6" action="ppaction://hlinksldjump"/>
                        </a:rPr>
                        <a:t>RF</a:t>
                      </a:r>
                      <a:endParaRPr lang="en-US" sz="1600" b="1" dirty="0">
                        <a:solidFill>
                          <a:schemeClr val="bg1"/>
                        </a:solidFill>
                      </a:endParaRPr>
                    </a:p>
                  </a:txBody>
                  <a:tcPr anchor="ctr"/>
                </a:tc>
              </a:tr>
            </a:tbl>
          </a:graphicData>
        </a:graphic>
      </p:graphicFrame>
      <p:sp>
        <p:nvSpPr>
          <p:cNvPr id="7" name="Action Button: Home 6">
            <a:hlinkClick r:id="rId7" action="ppaction://hlinksldjump" highlightClick="1"/>
          </p:cNvPr>
          <p:cNvSpPr/>
          <p:nvPr/>
        </p:nvSpPr>
        <p:spPr>
          <a:xfrm>
            <a:off x="10895012" y="304800"/>
            <a:ext cx="914400" cy="762000"/>
          </a:xfrm>
          <a:prstGeom prst="actionButtonHome">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3777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R&amp;A</a:t>
            </a:r>
            <a:r>
              <a:rPr lang="en-US" dirty="0" smtClean="0"/>
              <a:t> | ELR: RF Datasets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2043" y="1701801"/>
            <a:ext cx="9727940" cy="4470397"/>
          </a:xfrm>
        </p:spPr>
      </p:pic>
      <p:graphicFrame>
        <p:nvGraphicFramePr>
          <p:cNvPr id="7" name="Table 6"/>
          <p:cNvGraphicFramePr>
            <a:graphicFrameLocks noGrp="1"/>
          </p:cNvGraphicFramePr>
          <p:nvPr>
            <p:extLst>
              <p:ext uri="{D42A27DB-BD31-4B8C-83A1-F6EECF244321}">
                <p14:modId xmlns:p14="http://schemas.microsoft.com/office/powerpoint/2010/main" val="1117717236"/>
              </p:ext>
            </p:extLst>
          </p:nvPr>
        </p:nvGraphicFramePr>
        <p:xfrm>
          <a:off x="2208212" y="6324600"/>
          <a:ext cx="8125884" cy="370840"/>
        </p:xfrm>
        <a:graphic>
          <a:graphicData uri="http://schemas.openxmlformats.org/drawingml/2006/table">
            <a:tbl>
              <a:tblPr firstRow="1" bandRow="1">
                <a:tableStyleId>{9D7B26C5-4107-4FEC-AEDC-1716B250A1EF}</a:tableStyleId>
              </a:tblPr>
              <a:tblGrid>
                <a:gridCol w="2708628"/>
                <a:gridCol w="2708628"/>
                <a:gridCol w="2708628"/>
              </a:tblGrid>
              <a:tr h="370840">
                <a:tc>
                  <a:txBody>
                    <a:bodyPr/>
                    <a:lstStyle/>
                    <a:p>
                      <a:pPr algn="ctr"/>
                      <a:r>
                        <a:rPr lang="en-US" sz="1600" dirty="0" smtClean="0">
                          <a:hlinkClick r:id="rId4" action="ppaction://hlinksldjump"/>
                        </a:rPr>
                        <a:t>Sex</a:t>
                      </a:r>
                      <a:endParaRPr lang="en-US" sz="1600" b="1" dirty="0">
                        <a:solidFill>
                          <a:schemeClr val="bg1"/>
                        </a:solidFill>
                      </a:endParaRPr>
                    </a:p>
                  </a:txBody>
                  <a:tcPr anchor="ctr"/>
                </a:tc>
                <a:tc>
                  <a:txBody>
                    <a:bodyPr/>
                    <a:lstStyle/>
                    <a:p>
                      <a:pPr algn="ctr"/>
                      <a:r>
                        <a:rPr lang="en-US" sz="1600" dirty="0" smtClean="0">
                          <a:hlinkClick r:id="rId5" action="ppaction://hlinksldjump"/>
                        </a:rPr>
                        <a:t>RP</a:t>
                      </a:r>
                      <a:endParaRPr lang="en-US" sz="1600" b="1" dirty="0">
                        <a:solidFill>
                          <a:schemeClr val="bg1"/>
                        </a:solidFill>
                      </a:endParaRPr>
                    </a:p>
                  </a:txBody>
                  <a:tcPr anchor="ctr"/>
                </a:tc>
                <a:tc>
                  <a:txBody>
                    <a:bodyPr/>
                    <a:lstStyle/>
                    <a:p>
                      <a:pPr algn="ctr"/>
                      <a:r>
                        <a:rPr lang="en-US" sz="1600" dirty="0" smtClean="0">
                          <a:hlinkClick r:id="rId6" action="ppaction://hlinksldjump"/>
                        </a:rPr>
                        <a:t>RF</a:t>
                      </a:r>
                      <a:endParaRPr lang="en-US" sz="1600" b="1" dirty="0">
                        <a:solidFill>
                          <a:schemeClr val="bg1"/>
                        </a:solidFill>
                      </a:endParaRPr>
                    </a:p>
                  </a:txBody>
                  <a:tcPr anchor="ctr"/>
                </a:tc>
              </a:tr>
            </a:tbl>
          </a:graphicData>
        </a:graphic>
      </p:graphicFrame>
      <p:sp>
        <p:nvSpPr>
          <p:cNvPr id="8" name="Action Button: Home 7">
            <a:hlinkClick r:id="rId7" action="ppaction://hlinksldjump" highlightClick="1"/>
          </p:cNvPr>
          <p:cNvSpPr/>
          <p:nvPr/>
        </p:nvSpPr>
        <p:spPr>
          <a:xfrm>
            <a:off x="10895012" y="304800"/>
            <a:ext cx="914400" cy="762000"/>
          </a:xfrm>
          <a:prstGeom prst="actionButtonHome">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3250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R&amp;A</a:t>
            </a:r>
            <a:r>
              <a:rPr lang="en-US" dirty="0" smtClean="0"/>
              <a:t> | </a:t>
            </a:r>
            <a:r>
              <a:rPr lang="en-US" dirty="0" err="1" smtClean="0"/>
              <a:t>HoE</a:t>
            </a:r>
            <a:r>
              <a:rPr lang="en-US" dirty="0" smtClean="0"/>
              <a:t>: Sex Dataset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042" y="1701801"/>
            <a:ext cx="9727942" cy="4470398"/>
          </a:xfrm>
        </p:spPr>
      </p:pic>
      <p:graphicFrame>
        <p:nvGraphicFramePr>
          <p:cNvPr id="6" name="Table 5"/>
          <p:cNvGraphicFramePr>
            <a:graphicFrameLocks noGrp="1"/>
          </p:cNvGraphicFramePr>
          <p:nvPr>
            <p:extLst>
              <p:ext uri="{D42A27DB-BD31-4B8C-83A1-F6EECF244321}">
                <p14:modId xmlns:p14="http://schemas.microsoft.com/office/powerpoint/2010/main" val="2668567885"/>
              </p:ext>
            </p:extLst>
          </p:nvPr>
        </p:nvGraphicFramePr>
        <p:xfrm>
          <a:off x="2208212" y="6324600"/>
          <a:ext cx="8125884" cy="370840"/>
        </p:xfrm>
        <a:graphic>
          <a:graphicData uri="http://schemas.openxmlformats.org/drawingml/2006/table">
            <a:tbl>
              <a:tblPr firstRow="1" bandRow="1">
                <a:tableStyleId>{9D7B26C5-4107-4FEC-AEDC-1716B250A1EF}</a:tableStyleId>
              </a:tblPr>
              <a:tblGrid>
                <a:gridCol w="2708628"/>
                <a:gridCol w="2708628"/>
                <a:gridCol w="2708628"/>
              </a:tblGrid>
              <a:tr h="370840">
                <a:tc>
                  <a:txBody>
                    <a:bodyPr/>
                    <a:lstStyle/>
                    <a:p>
                      <a:pPr algn="ctr"/>
                      <a:r>
                        <a:rPr lang="en-US" sz="1600" dirty="0" smtClean="0">
                          <a:hlinkClick r:id="rId3" action="ppaction://hlinksldjump"/>
                        </a:rPr>
                        <a:t>Sex</a:t>
                      </a:r>
                      <a:endParaRPr lang="en-US" sz="1600" b="1" dirty="0">
                        <a:solidFill>
                          <a:schemeClr val="bg1"/>
                        </a:solidFill>
                      </a:endParaRPr>
                    </a:p>
                  </a:txBody>
                  <a:tcPr anchor="ctr"/>
                </a:tc>
                <a:tc>
                  <a:txBody>
                    <a:bodyPr/>
                    <a:lstStyle/>
                    <a:p>
                      <a:pPr algn="ctr"/>
                      <a:r>
                        <a:rPr lang="en-US" sz="1600" dirty="0" smtClean="0">
                          <a:hlinkClick r:id="rId4" action="ppaction://hlinksldjump"/>
                        </a:rPr>
                        <a:t>RP</a:t>
                      </a:r>
                      <a:endParaRPr lang="en-US" sz="1600" b="1" dirty="0">
                        <a:solidFill>
                          <a:schemeClr val="bg1"/>
                        </a:solidFill>
                      </a:endParaRPr>
                    </a:p>
                  </a:txBody>
                  <a:tcPr anchor="ctr"/>
                </a:tc>
                <a:tc>
                  <a:txBody>
                    <a:bodyPr/>
                    <a:lstStyle/>
                    <a:p>
                      <a:pPr algn="ctr"/>
                      <a:r>
                        <a:rPr lang="en-US" sz="1600" dirty="0" smtClean="0">
                          <a:hlinkClick r:id="rId5" action="ppaction://hlinksldjump"/>
                        </a:rPr>
                        <a:t>RF</a:t>
                      </a:r>
                      <a:endParaRPr lang="en-US" sz="1600" b="1" dirty="0">
                        <a:solidFill>
                          <a:schemeClr val="bg1"/>
                        </a:solidFill>
                      </a:endParaRPr>
                    </a:p>
                  </a:txBody>
                  <a:tcPr anchor="ctr"/>
                </a:tc>
              </a:tr>
            </a:tbl>
          </a:graphicData>
        </a:graphic>
      </p:graphicFrame>
      <p:sp>
        <p:nvSpPr>
          <p:cNvPr id="7" name="Action Button: Home 6">
            <a:hlinkClick r:id="rId6" action="ppaction://hlinksldjump" highlightClick="1"/>
          </p:cNvPr>
          <p:cNvSpPr/>
          <p:nvPr/>
        </p:nvSpPr>
        <p:spPr>
          <a:xfrm>
            <a:off x="10895012" y="304800"/>
            <a:ext cx="914400" cy="762000"/>
          </a:xfrm>
          <a:prstGeom prst="actionButtonHome">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7295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R&amp;A</a:t>
            </a:r>
            <a:r>
              <a:rPr lang="en-US" dirty="0" smtClean="0"/>
              <a:t> | </a:t>
            </a:r>
            <a:r>
              <a:rPr lang="en-US" dirty="0" err="1" smtClean="0"/>
              <a:t>HoE</a:t>
            </a:r>
            <a:r>
              <a:rPr lang="en-US" dirty="0" smtClean="0"/>
              <a:t>: RP Dataset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042" y="1701801"/>
            <a:ext cx="9727942" cy="4470397"/>
          </a:xfrm>
        </p:spPr>
      </p:pic>
      <p:sp>
        <p:nvSpPr>
          <p:cNvPr id="7" name="Action Button: Home 6">
            <a:hlinkClick r:id="rId3" action="ppaction://hlinksldjump" highlightClick="1"/>
          </p:cNvPr>
          <p:cNvSpPr/>
          <p:nvPr/>
        </p:nvSpPr>
        <p:spPr>
          <a:xfrm>
            <a:off x="10895012" y="304800"/>
            <a:ext cx="914400" cy="762000"/>
          </a:xfrm>
          <a:prstGeom prst="actionButtonHome">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83395540"/>
              </p:ext>
            </p:extLst>
          </p:nvPr>
        </p:nvGraphicFramePr>
        <p:xfrm>
          <a:off x="2208212" y="6324600"/>
          <a:ext cx="8125884" cy="370840"/>
        </p:xfrm>
        <a:graphic>
          <a:graphicData uri="http://schemas.openxmlformats.org/drawingml/2006/table">
            <a:tbl>
              <a:tblPr firstRow="1" bandRow="1">
                <a:tableStyleId>{9D7B26C5-4107-4FEC-AEDC-1716B250A1EF}</a:tableStyleId>
              </a:tblPr>
              <a:tblGrid>
                <a:gridCol w="2708628"/>
                <a:gridCol w="2708628"/>
                <a:gridCol w="2708628"/>
              </a:tblGrid>
              <a:tr h="370840">
                <a:tc>
                  <a:txBody>
                    <a:bodyPr/>
                    <a:lstStyle/>
                    <a:p>
                      <a:pPr algn="ctr"/>
                      <a:r>
                        <a:rPr lang="en-US" sz="1600" dirty="0" smtClean="0">
                          <a:hlinkClick r:id="rId4" action="ppaction://hlinksldjump"/>
                        </a:rPr>
                        <a:t>Sex</a:t>
                      </a:r>
                      <a:endParaRPr lang="en-US" sz="1600" b="1" dirty="0">
                        <a:solidFill>
                          <a:schemeClr val="bg1"/>
                        </a:solidFill>
                      </a:endParaRPr>
                    </a:p>
                  </a:txBody>
                  <a:tcPr anchor="ctr"/>
                </a:tc>
                <a:tc>
                  <a:txBody>
                    <a:bodyPr/>
                    <a:lstStyle/>
                    <a:p>
                      <a:pPr algn="ctr"/>
                      <a:r>
                        <a:rPr lang="en-US" sz="1600" dirty="0" smtClean="0">
                          <a:hlinkClick r:id="rId5" action="ppaction://hlinksldjump"/>
                        </a:rPr>
                        <a:t>RP</a:t>
                      </a:r>
                      <a:endParaRPr lang="en-US" sz="1600" b="1" dirty="0">
                        <a:solidFill>
                          <a:schemeClr val="bg1"/>
                        </a:solidFill>
                      </a:endParaRPr>
                    </a:p>
                  </a:txBody>
                  <a:tcPr anchor="ctr"/>
                </a:tc>
                <a:tc>
                  <a:txBody>
                    <a:bodyPr/>
                    <a:lstStyle/>
                    <a:p>
                      <a:pPr algn="ctr"/>
                      <a:r>
                        <a:rPr lang="en-US" sz="1600" dirty="0" smtClean="0">
                          <a:hlinkClick r:id="rId6" action="ppaction://hlinksldjump"/>
                        </a:rPr>
                        <a:t>RF</a:t>
                      </a:r>
                      <a:endParaRPr lang="en-US" sz="1600" b="1" dirty="0">
                        <a:solidFill>
                          <a:schemeClr val="bg1"/>
                        </a:solidFill>
                      </a:endParaRPr>
                    </a:p>
                  </a:txBody>
                  <a:tcPr anchor="ctr"/>
                </a:tc>
              </a:tr>
            </a:tbl>
          </a:graphicData>
        </a:graphic>
      </p:graphicFrame>
    </p:spTree>
    <p:extLst>
      <p:ext uri="{BB962C8B-B14F-4D97-AF65-F5344CB8AC3E}">
        <p14:creationId xmlns:p14="http://schemas.microsoft.com/office/powerpoint/2010/main" val="3776718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R&amp;A</a:t>
            </a:r>
            <a:r>
              <a:rPr lang="en-US" dirty="0" smtClean="0"/>
              <a:t> | </a:t>
            </a:r>
            <a:r>
              <a:rPr lang="en-US" dirty="0" err="1" smtClean="0"/>
              <a:t>HoE</a:t>
            </a:r>
            <a:r>
              <a:rPr lang="en-US" dirty="0" smtClean="0"/>
              <a:t>: RF Dataset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043" y="1701801"/>
            <a:ext cx="9727940" cy="4470397"/>
          </a:xfrm>
        </p:spPr>
      </p:pic>
      <p:sp>
        <p:nvSpPr>
          <p:cNvPr id="7" name="Action Button: Home 6">
            <a:hlinkClick r:id="rId3" action="ppaction://hlinksldjump" highlightClick="1"/>
          </p:cNvPr>
          <p:cNvSpPr/>
          <p:nvPr/>
        </p:nvSpPr>
        <p:spPr>
          <a:xfrm>
            <a:off x="10895012" y="304800"/>
            <a:ext cx="914400" cy="762000"/>
          </a:xfrm>
          <a:prstGeom prst="actionButtonHome">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83395540"/>
              </p:ext>
            </p:extLst>
          </p:nvPr>
        </p:nvGraphicFramePr>
        <p:xfrm>
          <a:off x="2208212" y="6324600"/>
          <a:ext cx="8125884" cy="370840"/>
        </p:xfrm>
        <a:graphic>
          <a:graphicData uri="http://schemas.openxmlformats.org/drawingml/2006/table">
            <a:tbl>
              <a:tblPr firstRow="1" bandRow="1">
                <a:tableStyleId>{9D7B26C5-4107-4FEC-AEDC-1716B250A1EF}</a:tableStyleId>
              </a:tblPr>
              <a:tblGrid>
                <a:gridCol w="2708628"/>
                <a:gridCol w="2708628"/>
                <a:gridCol w="2708628"/>
              </a:tblGrid>
              <a:tr h="370840">
                <a:tc>
                  <a:txBody>
                    <a:bodyPr/>
                    <a:lstStyle/>
                    <a:p>
                      <a:pPr algn="ctr"/>
                      <a:r>
                        <a:rPr lang="en-US" sz="1600" dirty="0" smtClean="0">
                          <a:hlinkClick r:id="rId4" action="ppaction://hlinksldjump"/>
                        </a:rPr>
                        <a:t>Sex</a:t>
                      </a:r>
                      <a:endParaRPr lang="en-US" sz="1600" b="1" dirty="0">
                        <a:solidFill>
                          <a:schemeClr val="bg1"/>
                        </a:solidFill>
                      </a:endParaRPr>
                    </a:p>
                  </a:txBody>
                  <a:tcPr anchor="ctr"/>
                </a:tc>
                <a:tc>
                  <a:txBody>
                    <a:bodyPr/>
                    <a:lstStyle/>
                    <a:p>
                      <a:pPr algn="ctr"/>
                      <a:r>
                        <a:rPr lang="en-US" sz="1600" dirty="0" smtClean="0">
                          <a:hlinkClick r:id="rId5" action="ppaction://hlinksldjump"/>
                        </a:rPr>
                        <a:t>RP</a:t>
                      </a:r>
                      <a:endParaRPr lang="en-US" sz="1600" b="1" dirty="0">
                        <a:solidFill>
                          <a:schemeClr val="bg1"/>
                        </a:solidFill>
                      </a:endParaRPr>
                    </a:p>
                  </a:txBody>
                  <a:tcPr anchor="ctr"/>
                </a:tc>
                <a:tc>
                  <a:txBody>
                    <a:bodyPr/>
                    <a:lstStyle/>
                    <a:p>
                      <a:pPr algn="ctr"/>
                      <a:r>
                        <a:rPr lang="en-US" sz="1600" dirty="0" smtClean="0">
                          <a:hlinkClick r:id="rId6" action="ppaction://hlinksldjump"/>
                        </a:rPr>
                        <a:t>RF</a:t>
                      </a:r>
                      <a:endParaRPr lang="en-US" sz="1600" b="1" dirty="0">
                        <a:solidFill>
                          <a:schemeClr val="bg1"/>
                        </a:solidFill>
                      </a:endParaRPr>
                    </a:p>
                  </a:txBody>
                  <a:tcPr anchor="ctr"/>
                </a:tc>
              </a:tr>
            </a:tbl>
          </a:graphicData>
        </a:graphic>
      </p:graphicFrame>
    </p:spTree>
    <p:extLst>
      <p:ext uri="{BB962C8B-B14F-4D97-AF65-F5344CB8AC3E}">
        <p14:creationId xmlns:p14="http://schemas.microsoft.com/office/powerpoint/2010/main" val="2687813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R&amp;A</a:t>
            </a:r>
            <a:r>
              <a:rPr lang="en-US" dirty="0" smtClean="0"/>
              <a:t> | </a:t>
            </a:r>
            <a:r>
              <a:rPr lang="en-US" dirty="0" err="1" smtClean="0"/>
              <a:t>HoE</a:t>
            </a:r>
            <a:r>
              <a:rPr lang="en-US" dirty="0" smtClean="0"/>
              <a:t>: </a:t>
            </a:r>
            <a:r>
              <a:rPr lang="en-US" dirty="0" smtClean="0"/>
              <a:t>Synthesis</a:t>
            </a:r>
            <a:endParaRPr lang="en-US" dirty="0"/>
          </a:p>
        </p:txBody>
      </p:sp>
      <p:sp>
        <p:nvSpPr>
          <p:cNvPr id="7" name="Action Button: Home 6">
            <a:hlinkClick r:id="rId3" action="ppaction://hlinksldjump" highlightClick="1"/>
          </p:cNvPr>
          <p:cNvSpPr/>
          <p:nvPr/>
        </p:nvSpPr>
        <p:spPr>
          <a:xfrm>
            <a:off x="10895012" y="304800"/>
            <a:ext cx="914400" cy="762000"/>
          </a:xfrm>
          <a:prstGeom prst="actionButtonHome">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4431172"/>
              </p:ext>
            </p:extLst>
          </p:nvPr>
        </p:nvGraphicFramePr>
        <p:xfrm>
          <a:off x="3808411" y="1524000"/>
          <a:ext cx="4572001" cy="5191760"/>
        </p:xfrm>
        <a:graphic>
          <a:graphicData uri="http://schemas.openxmlformats.org/drawingml/2006/table">
            <a:tbl>
              <a:tblPr firstRow="1" bandRow="1">
                <a:tableStyleId>{69012ECD-51FC-41F1-AA8D-1B2483CD663E}</a:tableStyleId>
              </a:tblPr>
              <a:tblGrid>
                <a:gridCol w="381001"/>
                <a:gridCol w="685800"/>
                <a:gridCol w="1168400"/>
                <a:gridCol w="1168400"/>
                <a:gridCol w="1168400"/>
              </a:tblGrid>
              <a:tr h="370840">
                <a:tc>
                  <a:txBody>
                    <a:bodyPr/>
                    <a:lstStyle/>
                    <a:p>
                      <a:pPr algn="ctr"/>
                      <a:endParaRPr lang="en-US" sz="1600" dirty="0"/>
                    </a:p>
                  </a:txBody>
                  <a:tcPr anchor="ctr"/>
                </a:tc>
                <a:tc>
                  <a:txBody>
                    <a:bodyPr/>
                    <a:lstStyle/>
                    <a:p>
                      <a:pPr algn="ctr"/>
                      <a:endParaRPr lang="en-US" sz="1600" dirty="0"/>
                    </a:p>
                  </a:txBody>
                  <a:tcPr anchor="ctr"/>
                </a:tc>
                <a:tc>
                  <a:txBody>
                    <a:bodyPr/>
                    <a:lstStyle/>
                    <a:p>
                      <a:pPr algn="ctr"/>
                      <a:r>
                        <a:rPr lang="en-US" sz="1600" dirty="0" smtClean="0"/>
                        <a:t>DT</a:t>
                      </a:r>
                      <a:endParaRPr lang="en-US" sz="1600" dirty="0"/>
                    </a:p>
                  </a:txBody>
                  <a:tcPr anchor="ctr"/>
                </a:tc>
                <a:tc>
                  <a:txBody>
                    <a:bodyPr/>
                    <a:lstStyle/>
                    <a:p>
                      <a:pPr algn="ctr"/>
                      <a:r>
                        <a:rPr lang="en-US" sz="1600" dirty="0" smtClean="0"/>
                        <a:t>SVM</a:t>
                      </a:r>
                      <a:endParaRPr lang="en-US" sz="1600" dirty="0"/>
                    </a:p>
                  </a:txBody>
                  <a:tcPr anchor="ctr"/>
                </a:tc>
                <a:tc>
                  <a:txBody>
                    <a:bodyPr/>
                    <a:lstStyle/>
                    <a:p>
                      <a:pPr algn="ctr"/>
                      <a:r>
                        <a:rPr lang="en-US" sz="1600" dirty="0" smtClean="0"/>
                        <a:t>MLP</a:t>
                      </a:r>
                      <a:endParaRPr lang="en-US" sz="1600" dirty="0"/>
                    </a:p>
                  </a:txBody>
                  <a:tcPr anchor="ctr"/>
                </a:tc>
              </a:tr>
              <a:tr h="370840">
                <a:tc rowSpan="4">
                  <a:txBody>
                    <a:bodyPr/>
                    <a:lstStyle/>
                    <a:p>
                      <a:pPr algn="ctr"/>
                      <a:r>
                        <a:rPr lang="en-US" sz="1600" dirty="0" smtClean="0"/>
                        <a:t>SEX</a:t>
                      </a:r>
                      <a:endParaRPr lang="en-US" sz="1600" dirty="0"/>
                    </a:p>
                  </a:txBody>
                  <a:tcPr vert="vert270" anchor="ctr">
                    <a:lnB w="3175" cap="flat" cmpd="sng" algn="ctr">
                      <a:solidFill>
                        <a:schemeClr val="tx1"/>
                      </a:solidFill>
                      <a:prstDash val="solid"/>
                      <a:round/>
                      <a:headEnd type="none" w="med" len="med"/>
                      <a:tailEnd type="none" w="med" len="med"/>
                    </a:lnB>
                  </a:tcPr>
                </a:tc>
                <a:tc>
                  <a:txBody>
                    <a:bodyPr/>
                    <a:lstStyle/>
                    <a:p>
                      <a:pPr algn="ctr"/>
                      <a:r>
                        <a:rPr lang="en-US" sz="1600" dirty="0" smtClean="0"/>
                        <a:t>AP</a:t>
                      </a:r>
                      <a:endParaRPr lang="en-US" sz="1600" dirty="0"/>
                    </a:p>
                  </a:txBody>
                  <a:tcPr anchor="ctr"/>
                </a:tc>
                <a:tc>
                  <a:txBody>
                    <a:bodyPr/>
                    <a:lstStyle/>
                    <a:p>
                      <a:pPr algn="ctr"/>
                      <a:r>
                        <a:rPr lang="en-US" sz="1600" dirty="0" smtClean="0">
                          <a:sym typeface="Wingdings" panose="05000000000000000000" pitchFamily="2" charset="2"/>
                        </a:rPr>
                        <a:t></a:t>
                      </a:r>
                      <a:endParaRPr lang="en-US" sz="1600" dirty="0"/>
                    </a:p>
                  </a:txBody>
                  <a:tcPr anchor="ctr"/>
                </a:tc>
                <a:tc>
                  <a:txBody>
                    <a:bodyPr/>
                    <a:lstStyle/>
                    <a:p>
                      <a:pPr algn="ctr"/>
                      <a:endParaRPr lang="en-US" sz="1600" dirty="0"/>
                    </a:p>
                  </a:txBody>
                  <a:tcPr anchor="ctr"/>
                </a:tc>
                <a:tc>
                  <a:txBody>
                    <a:bodyPr/>
                    <a:lstStyle/>
                    <a:p>
                      <a:pPr algn="ctr"/>
                      <a:endParaRPr lang="en-US" sz="1600" dirty="0"/>
                    </a:p>
                  </a:txBody>
                  <a:tcPr anchor="ctr"/>
                </a:tc>
              </a:tr>
              <a:tr h="370840">
                <a:tc vMerge="1">
                  <a:txBody>
                    <a:bodyPr/>
                    <a:lstStyle/>
                    <a:p>
                      <a:endParaRPr lang="en-US" dirty="0"/>
                    </a:p>
                  </a:txBody>
                  <a:tcPr/>
                </a:tc>
                <a:tc>
                  <a:txBody>
                    <a:bodyPr/>
                    <a:lstStyle/>
                    <a:p>
                      <a:pPr algn="ctr"/>
                      <a:r>
                        <a:rPr lang="en-US" sz="1600" dirty="0" smtClean="0"/>
                        <a:t>AT</a:t>
                      </a:r>
                      <a:endParaRPr lang="en-US" sz="1600" dirty="0"/>
                    </a:p>
                  </a:txBody>
                  <a:tcPr anchor="ctr"/>
                </a:tc>
                <a:tc>
                  <a:txBody>
                    <a:bodyPr/>
                    <a:lstStyle/>
                    <a:p>
                      <a:pPr algn="ctr"/>
                      <a:r>
                        <a:rPr lang="en-US" sz="1600" dirty="0" smtClean="0">
                          <a:sym typeface="Wingdings" panose="05000000000000000000" pitchFamily="2" charset="2"/>
                        </a:rPr>
                        <a:t></a:t>
                      </a:r>
                      <a:endParaRPr lang="en-US" sz="1600" dirty="0"/>
                    </a:p>
                  </a:txBody>
                  <a:tcPr anchor="ctr"/>
                </a:tc>
                <a:tc>
                  <a:txBody>
                    <a:bodyPr/>
                    <a:lstStyle/>
                    <a:p>
                      <a:pPr algn="ctr"/>
                      <a:endParaRPr lang="en-US" sz="1600" dirty="0"/>
                    </a:p>
                  </a:txBody>
                  <a:tcPr anchor="ctr"/>
                </a:tc>
                <a:tc>
                  <a:txBody>
                    <a:bodyPr/>
                    <a:lstStyle/>
                    <a:p>
                      <a:pPr algn="ctr"/>
                      <a:endParaRPr lang="en-US" sz="1600" dirty="0"/>
                    </a:p>
                  </a:txBody>
                  <a:tcPr anchor="ctr"/>
                </a:tc>
              </a:tr>
              <a:tr h="370840">
                <a:tc vMerge="1">
                  <a:txBody>
                    <a:bodyPr/>
                    <a:lstStyle/>
                    <a:p>
                      <a:endParaRPr lang="en-US" dirty="0"/>
                    </a:p>
                  </a:txBody>
                  <a:tcPr/>
                </a:tc>
                <a:tc>
                  <a:txBody>
                    <a:bodyPr/>
                    <a:lstStyle/>
                    <a:p>
                      <a:pPr algn="ctr"/>
                      <a:r>
                        <a:rPr lang="en-US" sz="1600" dirty="0" smtClean="0"/>
                        <a:t>PL</a:t>
                      </a:r>
                      <a:endParaRPr lang="en-US" sz="1600" dirty="0"/>
                    </a:p>
                  </a:txBody>
                  <a:tcPr anchor="ctr"/>
                </a:tc>
                <a:tc>
                  <a:txBody>
                    <a:bodyPr/>
                    <a:lstStyle/>
                    <a:p>
                      <a:pPr algn="ctr"/>
                      <a:endParaRPr lang="en-US" sz="1600" dirty="0"/>
                    </a:p>
                  </a:txBody>
                  <a:tcPr anchor="ctr"/>
                </a:tc>
                <a:tc>
                  <a:txBody>
                    <a:bodyPr/>
                    <a:lstStyle/>
                    <a:p>
                      <a:pPr algn="ctr"/>
                      <a:endParaRPr lang="en-US" sz="1600" dirty="0"/>
                    </a:p>
                  </a:txBody>
                  <a:tcPr anchor="ctr"/>
                </a:tc>
                <a:tc>
                  <a:txBody>
                    <a:bodyPr/>
                    <a:lstStyle/>
                    <a:p>
                      <a:pPr algn="ctr"/>
                      <a:r>
                        <a:rPr lang="en-US" sz="1600" dirty="0" smtClean="0">
                          <a:sym typeface="Wingdings" panose="05000000000000000000" pitchFamily="2" charset="2"/>
                        </a:rPr>
                        <a:t></a:t>
                      </a:r>
                      <a:endParaRPr lang="en-US" sz="1600" dirty="0"/>
                    </a:p>
                  </a:txBody>
                  <a:tcPr anchor="ctr"/>
                </a:tc>
              </a:tr>
              <a:tr h="370840">
                <a:tc vMerge="1">
                  <a:txBody>
                    <a:bodyPr/>
                    <a:lstStyle/>
                    <a:p>
                      <a:endParaRPr lang="en-US" dirty="0"/>
                    </a:p>
                  </a:txBody>
                  <a:tcPr/>
                </a:tc>
                <a:tc>
                  <a:txBody>
                    <a:bodyPr/>
                    <a:lstStyle/>
                    <a:p>
                      <a:pPr algn="ctr"/>
                      <a:r>
                        <a:rPr lang="en-US" sz="1600" dirty="0" smtClean="0"/>
                        <a:t>SE</a:t>
                      </a:r>
                      <a:endParaRPr lang="en-US" sz="1600" dirty="0"/>
                    </a:p>
                  </a:txBody>
                  <a:tcPr anchor="ctr"/>
                </a:tc>
                <a:tc>
                  <a:txBody>
                    <a:bodyPr/>
                    <a:lstStyle/>
                    <a:p>
                      <a:pPr algn="ctr"/>
                      <a:endParaRPr lang="en-US" sz="1600" dirty="0"/>
                    </a:p>
                  </a:txBody>
                  <a:tcPr anchor="ctr"/>
                </a:tc>
                <a:tc>
                  <a:txBody>
                    <a:bodyPr/>
                    <a:lstStyle/>
                    <a:p>
                      <a:pPr algn="ctr"/>
                      <a:endParaRPr lang="en-US" sz="1600"/>
                    </a:p>
                  </a:txBody>
                  <a:tcPr anchor="ctr"/>
                </a:tc>
                <a:tc>
                  <a:txBody>
                    <a:bodyPr/>
                    <a:lstStyle/>
                    <a:p>
                      <a:pPr algn="ctr"/>
                      <a:r>
                        <a:rPr lang="en-US" sz="1600" dirty="0" smtClean="0">
                          <a:sym typeface="Wingdings" panose="05000000000000000000" pitchFamily="2" charset="2"/>
                        </a:rPr>
                        <a:t></a:t>
                      </a:r>
                      <a:endParaRPr lang="en-US" sz="1600" dirty="0"/>
                    </a:p>
                  </a:txBody>
                  <a:tcPr anchor="ctr"/>
                </a:tc>
              </a:tr>
              <a:tr h="370840">
                <a:tc rowSpan="4">
                  <a:txBody>
                    <a:bodyPr/>
                    <a:lstStyle/>
                    <a:p>
                      <a:pPr algn="ctr"/>
                      <a:r>
                        <a:rPr lang="en-US" sz="1600" dirty="0" smtClean="0"/>
                        <a:t>RP</a:t>
                      </a:r>
                      <a:endParaRPr lang="en-US" sz="1600" dirty="0"/>
                    </a:p>
                  </a:txBody>
                  <a:tcPr vert="vert27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600" dirty="0" smtClean="0"/>
                        <a:t>AP</a:t>
                      </a:r>
                      <a:endParaRPr lang="en-US" sz="1600" dirty="0"/>
                    </a:p>
                  </a:txBody>
                  <a:tcPr anchor="ctr"/>
                </a:tc>
                <a:tc>
                  <a:txBody>
                    <a:bodyPr/>
                    <a:lstStyle/>
                    <a:p>
                      <a:pPr algn="ctr"/>
                      <a:endParaRPr lang="en-US" sz="1600" dirty="0"/>
                    </a:p>
                  </a:txBody>
                  <a:tcPr anchor="ctr"/>
                </a:tc>
                <a:tc>
                  <a:txBody>
                    <a:bodyPr/>
                    <a:lstStyle/>
                    <a:p>
                      <a:pPr algn="ctr"/>
                      <a:endParaRPr lang="en-US" sz="1600" dirty="0"/>
                    </a:p>
                  </a:txBody>
                  <a:tcPr anchor="ctr"/>
                </a:tc>
                <a:tc>
                  <a:txBody>
                    <a:bodyPr/>
                    <a:lstStyle/>
                    <a:p>
                      <a:pPr algn="ctr"/>
                      <a:r>
                        <a:rPr lang="en-US" sz="1600" dirty="0" smtClean="0">
                          <a:sym typeface="Wingdings" panose="05000000000000000000" pitchFamily="2" charset="2"/>
                        </a:rPr>
                        <a:t></a:t>
                      </a:r>
                      <a:endParaRPr lang="en-US" sz="1600" dirty="0"/>
                    </a:p>
                  </a:txBody>
                  <a:tcPr anchor="ctr"/>
                </a:tc>
              </a:tr>
              <a:tr h="370840">
                <a:tc vMerge="1">
                  <a:txBody>
                    <a:bodyPr/>
                    <a:lstStyle/>
                    <a:p>
                      <a:endParaRPr lang="en-US" dirty="0"/>
                    </a:p>
                  </a:txBody>
                  <a:tcPr/>
                </a:tc>
                <a:tc>
                  <a:txBody>
                    <a:bodyPr/>
                    <a:lstStyle/>
                    <a:p>
                      <a:pPr algn="ctr"/>
                      <a:r>
                        <a:rPr lang="en-US" sz="1600" dirty="0" smtClean="0"/>
                        <a:t>AT</a:t>
                      </a:r>
                      <a:endParaRPr lang="en-US" sz="1600" dirty="0"/>
                    </a:p>
                  </a:txBody>
                  <a:tcPr anchor="ctr"/>
                </a:tc>
                <a:tc>
                  <a:txBody>
                    <a:bodyPr/>
                    <a:lstStyle/>
                    <a:p>
                      <a:pPr algn="ctr"/>
                      <a:endParaRPr lang="en-US" sz="1600" dirty="0"/>
                    </a:p>
                  </a:txBody>
                  <a:tcPr anchor="ctr"/>
                </a:tc>
                <a:tc>
                  <a:txBody>
                    <a:bodyPr/>
                    <a:lstStyle/>
                    <a:p>
                      <a:pPr algn="ctr"/>
                      <a:r>
                        <a:rPr lang="en-US" sz="1600" dirty="0" smtClean="0">
                          <a:sym typeface="Wingdings" panose="05000000000000000000" pitchFamily="2" charset="2"/>
                        </a:rPr>
                        <a:t></a:t>
                      </a:r>
                      <a:endParaRPr lang="en-US" sz="1600" dirty="0"/>
                    </a:p>
                  </a:txBody>
                  <a:tcPr anchor="ctr"/>
                </a:tc>
                <a:tc>
                  <a:txBody>
                    <a:bodyPr/>
                    <a:lstStyle/>
                    <a:p>
                      <a:pPr algn="ctr"/>
                      <a:endParaRPr lang="en-US" sz="1600" dirty="0"/>
                    </a:p>
                  </a:txBody>
                  <a:tcPr anchor="ctr"/>
                </a:tc>
              </a:tr>
              <a:tr h="370840">
                <a:tc vMerge="1">
                  <a:txBody>
                    <a:bodyPr/>
                    <a:lstStyle/>
                    <a:p>
                      <a:endParaRPr lang="en-US" dirty="0"/>
                    </a:p>
                  </a:txBody>
                  <a:tcPr/>
                </a:tc>
                <a:tc>
                  <a:txBody>
                    <a:bodyPr/>
                    <a:lstStyle/>
                    <a:p>
                      <a:pPr algn="ctr"/>
                      <a:r>
                        <a:rPr lang="en-US" sz="1600" dirty="0" smtClean="0"/>
                        <a:t>PL</a:t>
                      </a:r>
                      <a:endParaRPr lang="en-US" sz="1600" dirty="0"/>
                    </a:p>
                  </a:txBody>
                  <a:tcPr anchor="ctr"/>
                </a:tc>
                <a:tc>
                  <a:txBody>
                    <a:bodyPr/>
                    <a:lstStyle/>
                    <a:p>
                      <a:pPr algn="ctr"/>
                      <a:endParaRPr lang="en-US" sz="1600" dirty="0"/>
                    </a:p>
                  </a:txBody>
                  <a:tcPr anchor="ctr"/>
                </a:tc>
                <a:tc>
                  <a:txBody>
                    <a:bodyPr/>
                    <a:lstStyle/>
                    <a:p>
                      <a:pPr algn="ctr"/>
                      <a:r>
                        <a:rPr lang="en-US" sz="1600" dirty="0" smtClean="0">
                          <a:sym typeface="Wingdings" panose="05000000000000000000" pitchFamily="2" charset="2"/>
                        </a:rPr>
                        <a:t></a:t>
                      </a:r>
                      <a:endParaRPr lang="en-US" sz="1600" dirty="0"/>
                    </a:p>
                  </a:txBody>
                  <a:tcPr anchor="ctr"/>
                </a:tc>
                <a:tc>
                  <a:txBody>
                    <a:bodyPr/>
                    <a:lstStyle/>
                    <a:p>
                      <a:pPr algn="ctr"/>
                      <a:endParaRPr lang="en-US" sz="1600" dirty="0"/>
                    </a:p>
                  </a:txBody>
                  <a:tcPr anchor="ctr"/>
                </a:tc>
              </a:tr>
              <a:tr h="370840">
                <a:tc vMerge="1">
                  <a:txBody>
                    <a:bodyPr/>
                    <a:lstStyle/>
                    <a:p>
                      <a:endParaRPr lang="en-US" dirty="0"/>
                    </a:p>
                  </a:txBody>
                  <a:tcPr/>
                </a:tc>
                <a:tc>
                  <a:txBody>
                    <a:bodyPr/>
                    <a:lstStyle/>
                    <a:p>
                      <a:pPr algn="ctr"/>
                      <a:r>
                        <a:rPr lang="en-US" sz="1600" dirty="0" smtClean="0"/>
                        <a:t>SE</a:t>
                      </a:r>
                      <a:endParaRPr lang="en-US" sz="1600" dirty="0"/>
                    </a:p>
                  </a:txBody>
                  <a:tcPr anchor="ctr"/>
                </a:tc>
                <a:tc>
                  <a:txBody>
                    <a:bodyPr/>
                    <a:lstStyle/>
                    <a:p>
                      <a:pPr algn="ctr"/>
                      <a:endParaRPr lang="en-US" sz="1600" dirty="0"/>
                    </a:p>
                  </a:txBody>
                  <a:tcPr anchor="ctr"/>
                </a:tc>
                <a:tc>
                  <a:txBody>
                    <a:bodyPr/>
                    <a:lstStyle/>
                    <a:p>
                      <a:pPr algn="ctr"/>
                      <a:endParaRPr lang="en-US" sz="1600" dirty="0"/>
                    </a:p>
                  </a:txBody>
                  <a:tcPr anchor="ctr"/>
                </a:tc>
                <a:tc>
                  <a:txBody>
                    <a:bodyPr/>
                    <a:lstStyle/>
                    <a:p>
                      <a:pPr algn="ctr"/>
                      <a:r>
                        <a:rPr lang="en-US" sz="1600" dirty="0" smtClean="0">
                          <a:sym typeface="Wingdings" panose="05000000000000000000" pitchFamily="2" charset="2"/>
                        </a:rPr>
                        <a:t></a:t>
                      </a:r>
                      <a:endParaRPr lang="en-US" sz="1600" dirty="0"/>
                    </a:p>
                  </a:txBody>
                  <a:tcPr anchor="ctr"/>
                </a:tc>
              </a:tr>
              <a:tr h="370840">
                <a:tc rowSpan="4">
                  <a:txBody>
                    <a:bodyPr/>
                    <a:lstStyle/>
                    <a:p>
                      <a:pPr algn="ctr"/>
                      <a:r>
                        <a:rPr lang="en-US" sz="1600" dirty="0" smtClean="0"/>
                        <a:t>RF</a:t>
                      </a:r>
                      <a:endParaRPr lang="en-US" sz="1600" dirty="0"/>
                    </a:p>
                  </a:txBody>
                  <a:tcPr vert="vert27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600" dirty="0" smtClean="0"/>
                        <a:t>AP</a:t>
                      </a:r>
                      <a:endParaRPr lang="en-US" sz="1600" dirty="0"/>
                    </a:p>
                  </a:txBody>
                  <a:tcPr anchor="ctr"/>
                </a:tc>
                <a:tc>
                  <a:txBody>
                    <a:bodyPr/>
                    <a:lstStyle/>
                    <a:p>
                      <a:pPr algn="ctr"/>
                      <a:endParaRPr lang="en-US" sz="1600" dirty="0"/>
                    </a:p>
                  </a:txBody>
                  <a:tcPr anchor="ctr"/>
                </a:tc>
                <a:tc>
                  <a:txBody>
                    <a:bodyPr/>
                    <a:lstStyle/>
                    <a:p>
                      <a:pPr algn="ctr"/>
                      <a:r>
                        <a:rPr lang="en-US" sz="1600" dirty="0" smtClean="0">
                          <a:sym typeface="Wingdings" panose="05000000000000000000" pitchFamily="2" charset="2"/>
                        </a:rPr>
                        <a:t></a:t>
                      </a:r>
                      <a:endParaRPr lang="en-US" sz="1600" dirty="0"/>
                    </a:p>
                  </a:txBody>
                  <a:tcPr anchor="ctr"/>
                </a:tc>
                <a:tc>
                  <a:txBody>
                    <a:bodyPr/>
                    <a:lstStyle/>
                    <a:p>
                      <a:pPr algn="ctr"/>
                      <a:endParaRPr lang="en-US" sz="1600" dirty="0"/>
                    </a:p>
                  </a:txBody>
                  <a:tcPr anchor="ctr"/>
                </a:tc>
              </a:tr>
              <a:tr h="370840">
                <a:tc vMerge="1">
                  <a:txBody>
                    <a:bodyPr/>
                    <a:lstStyle/>
                    <a:p>
                      <a:endParaRPr lang="en-US" dirty="0"/>
                    </a:p>
                  </a:txBody>
                  <a:tcPr/>
                </a:tc>
                <a:tc>
                  <a:txBody>
                    <a:bodyPr/>
                    <a:lstStyle/>
                    <a:p>
                      <a:pPr algn="ctr"/>
                      <a:r>
                        <a:rPr lang="en-US" sz="1600" dirty="0" smtClean="0"/>
                        <a:t>AT</a:t>
                      </a:r>
                      <a:endParaRPr lang="en-US" sz="1600" dirty="0"/>
                    </a:p>
                  </a:txBody>
                  <a:tcPr anchor="ctr"/>
                </a:tc>
                <a:tc>
                  <a:txBody>
                    <a:bodyPr/>
                    <a:lstStyle/>
                    <a:p>
                      <a:pPr algn="ctr"/>
                      <a:r>
                        <a:rPr lang="en-US" sz="1600" dirty="0" smtClean="0">
                          <a:sym typeface="Wingdings" panose="05000000000000000000" pitchFamily="2" charset="2"/>
                        </a:rPr>
                        <a:t></a:t>
                      </a:r>
                      <a:endParaRPr lang="en-US" sz="1600" dirty="0"/>
                    </a:p>
                  </a:txBody>
                  <a:tcPr anchor="ctr"/>
                </a:tc>
                <a:tc>
                  <a:txBody>
                    <a:bodyPr/>
                    <a:lstStyle/>
                    <a:p>
                      <a:pPr algn="ctr"/>
                      <a:endParaRPr lang="en-US" sz="1600" dirty="0"/>
                    </a:p>
                  </a:txBody>
                  <a:tcPr anchor="ctr"/>
                </a:tc>
                <a:tc>
                  <a:txBody>
                    <a:bodyPr/>
                    <a:lstStyle/>
                    <a:p>
                      <a:pPr algn="ctr"/>
                      <a:endParaRPr lang="en-US" sz="1600" dirty="0"/>
                    </a:p>
                  </a:txBody>
                  <a:tcPr anchor="ctr"/>
                </a:tc>
              </a:tr>
              <a:tr h="370840">
                <a:tc vMerge="1">
                  <a:txBody>
                    <a:bodyPr/>
                    <a:lstStyle/>
                    <a:p>
                      <a:endParaRPr lang="en-US" dirty="0"/>
                    </a:p>
                  </a:txBody>
                  <a:tcPr/>
                </a:tc>
                <a:tc>
                  <a:txBody>
                    <a:bodyPr/>
                    <a:lstStyle/>
                    <a:p>
                      <a:pPr algn="ctr"/>
                      <a:r>
                        <a:rPr lang="en-US" sz="1600" dirty="0" smtClean="0"/>
                        <a:t>PL</a:t>
                      </a:r>
                      <a:endParaRPr lang="en-US" sz="1600" dirty="0"/>
                    </a:p>
                  </a:txBody>
                  <a:tcPr anchor="ctr"/>
                </a:tc>
                <a:tc>
                  <a:txBody>
                    <a:bodyPr/>
                    <a:lstStyle/>
                    <a:p>
                      <a:pPr algn="ctr"/>
                      <a:endParaRPr lang="en-US" sz="1600"/>
                    </a:p>
                  </a:txBody>
                  <a:tcPr anchor="ctr"/>
                </a:tc>
                <a:tc>
                  <a:txBody>
                    <a:bodyPr/>
                    <a:lstStyle/>
                    <a:p>
                      <a:pPr algn="ctr"/>
                      <a:r>
                        <a:rPr lang="en-US" sz="1600" dirty="0" smtClean="0">
                          <a:sym typeface="Wingdings" panose="05000000000000000000" pitchFamily="2" charset="2"/>
                        </a:rPr>
                        <a:t></a:t>
                      </a:r>
                      <a:endParaRPr lang="en-US" sz="1600" dirty="0"/>
                    </a:p>
                  </a:txBody>
                  <a:tcPr anchor="ctr"/>
                </a:tc>
                <a:tc>
                  <a:txBody>
                    <a:bodyPr/>
                    <a:lstStyle/>
                    <a:p>
                      <a:pPr algn="ctr"/>
                      <a:endParaRPr lang="en-US" sz="1600" dirty="0"/>
                    </a:p>
                  </a:txBody>
                  <a:tcPr anchor="ctr"/>
                </a:tc>
              </a:tr>
              <a:tr h="370840">
                <a:tc vMerge="1">
                  <a:txBody>
                    <a:bodyPr/>
                    <a:lstStyle/>
                    <a:p>
                      <a:endParaRPr lang="en-US" dirty="0"/>
                    </a:p>
                  </a:txBody>
                  <a:tcPr/>
                </a:tc>
                <a:tc>
                  <a:txBody>
                    <a:bodyPr/>
                    <a:lstStyle/>
                    <a:p>
                      <a:pPr algn="ctr"/>
                      <a:r>
                        <a:rPr lang="en-US" sz="1600" dirty="0" smtClean="0"/>
                        <a:t>SE</a:t>
                      </a:r>
                      <a:endParaRPr lang="en-US" sz="1600" dirty="0"/>
                    </a:p>
                  </a:txBody>
                  <a:tcPr anchor="ctr"/>
                </a:tc>
                <a:tc>
                  <a:txBody>
                    <a:bodyPr/>
                    <a:lstStyle/>
                    <a:p>
                      <a:pPr algn="ctr"/>
                      <a:endParaRPr lang="en-US" sz="1600"/>
                    </a:p>
                  </a:txBody>
                  <a:tcPr anchor="ctr"/>
                </a:tc>
                <a:tc>
                  <a:txBody>
                    <a:bodyPr/>
                    <a:lstStyle/>
                    <a:p>
                      <a:pPr algn="ctr"/>
                      <a:endParaRPr lang="en-US" sz="1600"/>
                    </a:p>
                  </a:txBody>
                  <a:tcPr anchor="ctr"/>
                </a:tc>
                <a:tc>
                  <a:txBody>
                    <a:bodyPr/>
                    <a:lstStyle/>
                    <a:p>
                      <a:pPr algn="ctr"/>
                      <a:r>
                        <a:rPr lang="en-US" sz="1600" dirty="0" smtClean="0">
                          <a:sym typeface="Wingdings" panose="05000000000000000000" pitchFamily="2" charset="2"/>
                        </a:rPr>
                        <a:t></a:t>
                      </a:r>
                      <a:endParaRPr lang="en-US" sz="1600" dirty="0"/>
                    </a:p>
                  </a:txBody>
                  <a:tcPr anchor="ctr"/>
                </a:tc>
              </a:tr>
              <a:tr h="370840">
                <a:tc>
                  <a:txBody>
                    <a:bodyPr/>
                    <a:lstStyle/>
                    <a:p>
                      <a:pPr algn="ctr"/>
                      <a:endParaRPr lang="en-US" sz="1600" dirty="0"/>
                    </a:p>
                  </a:txBody>
                  <a:tcPr anchor="ctr">
                    <a:lnT w="3175" cap="flat" cmpd="sng" algn="ctr">
                      <a:solidFill>
                        <a:schemeClr val="tx1"/>
                      </a:solidFill>
                      <a:prstDash val="solid"/>
                      <a:round/>
                      <a:headEnd type="none" w="med" len="med"/>
                      <a:tailEnd type="none" w="med" len="med"/>
                    </a:lnT>
                  </a:tcPr>
                </a:tc>
                <a:tc>
                  <a:txBody>
                    <a:bodyPr/>
                    <a:lstStyle/>
                    <a:p>
                      <a:pPr algn="ctr"/>
                      <a:endParaRPr lang="en-US" sz="1600" dirty="0"/>
                    </a:p>
                  </a:txBody>
                  <a:tcPr anchor="ctr"/>
                </a:tc>
                <a:tc>
                  <a:txBody>
                    <a:bodyPr/>
                    <a:lstStyle/>
                    <a:p>
                      <a:pPr algn="ctr"/>
                      <a:r>
                        <a:rPr lang="en-US" sz="1600" dirty="0" smtClean="0"/>
                        <a:t>3</a:t>
                      </a:r>
                      <a:endParaRPr lang="en-US" sz="1600" dirty="0"/>
                    </a:p>
                  </a:txBody>
                  <a:tcPr anchor="ctr"/>
                </a:tc>
                <a:tc>
                  <a:txBody>
                    <a:bodyPr/>
                    <a:lstStyle/>
                    <a:p>
                      <a:pPr algn="ctr"/>
                      <a:r>
                        <a:rPr lang="en-US" sz="1600" dirty="0" smtClean="0"/>
                        <a:t>4</a:t>
                      </a:r>
                      <a:endParaRPr lang="en-US" sz="1600" dirty="0"/>
                    </a:p>
                  </a:txBody>
                  <a:tcPr anchor="ctr"/>
                </a:tc>
                <a:tc>
                  <a:txBody>
                    <a:bodyPr/>
                    <a:lstStyle/>
                    <a:p>
                      <a:pPr algn="ctr"/>
                      <a:r>
                        <a:rPr lang="en-US" sz="1600" dirty="0" smtClean="0"/>
                        <a:t>5</a:t>
                      </a:r>
                      <a:endParaRPr lang="en-US" sz="1600" dirty="0"/>
                    </a:p>
                  </a:txBody>
                  <a:tcPr anchor="ctr"/>
                </a:tc>
              </a:tr>
            </a:tbl>
          </a:graphicData>
        </a:graphic>
      </p:graphicFrame>
    </p:spTree>
    <p:extLst>
      <p:ext uri="{BB962C8B-B14F-4D97-AF65-F5344CB8AC3E}">
        <p14:creationId xmlns:p14="http://schemas.microsoft.com/office/powerpoint/2010/main" val="2187744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a:t>
            </a:r>
            <a:r>
              <a:rPr lang="en-US" dirty="0"/>
              <a:t> | Emotions</a:t>
            </a:r>
          </a:p>
        </p:txBody>
      </p:sp>
      <p:sp>
        <p:nvSpPr>
          <p:cNvPr id="4" name="Content Placeholder 3"/>
          <p:cNvSpPr>
            <a:spLocks noGrp="1"/>
          </p:cNvSpPr>
          <p:nvPr>
            <p:ph sz="half" idx="1"/>
          </p:nvPr>
        </p:nvSpPr>
        <p:spPr/>
        <p:txBody>
          <a:bodyPr>
            <a:normAutofit fontScale="92500" lnSpcReduction="20000"/>
          </a:bodyPr>
          <a:lstStyle/>
          <a:p>
            <a:r>
              <a:rPr lang="en-US" dirty="0" smtClean="0"/>
              <a:t>Pleasantness</a:t>
            </a:r>
          </a:p>
          <a:p>
            <a:pPr lvl="1"/>
            <a:r>
              <a:rPr lang="en-US" dirty="0" smtClean="0"/>
              <a:t>how </a:t>
            </a:r>
            <a:r>
              <a:rPr lang="en-US" dirty="0"/>
              <a:t>much the user is amused by </a:t>
            </a:r>
            <a:r>
              <a:rPr lang="en-US" dirty="0" smtClean="0"/>
              <a:t>interaction modalities</a:t>
            </a:r>
          </a:p>
          <a:p>
            <a:r>
              <a:rPr lang="en-US" dirty="0" smtClean="0"/>
              <a:t>Attention</a:t>
            </a:r>
          </a:p>
          <a:p>
            <a:pPr lvl="1"/>
            <a:r>
              <a:rPr lang="en-US" dirty="0"/>
              <a:t>how much the user </a:t>
            </a:r>
            <a:r>
              <a:rPr lang="en-US" dirty="0" smtClean="0"/>
              <a:t>is </a:t>
            </a:r>
            <a:r>
              <a:rPr lang="en-US" dirty="0"/>
              <a:t>interested in interaction contents</a:t>
            </a:r>
            <a:endParaRPr lang="en-US" dirty="0" smtClean="0"/>
          </a:p>
          <a:p>
            <a:r>
              <a:rPr lang="en-US" dirty="0" smtClean="0"/>
              <a:t>Sensitivity</a:t>
            </a:r>
          </a:p>
          <a:p>
            <a:pPr lvl="1"/>
            <a:r>
              <a:rPr lang="en-US" dirty="0"/>
              <a:t>how much the user </a:t>
            </a:r>
            <a:r>
              <a:rPr lang="en-US" dirty="0" smtClean="0"/>
              <a:t>is </a:t>
            </a:r>
            <a:r>
              <a:rPr lang="en-US" dirty="0"/>
              <a:t>comfortable with interaction dynamics</a:t>
            </a:r>
            <a:endParaRPr lang="en-US" dirty="0" smtClean="0"/>
          </a:p>
          <a:p>
            <a:r>
              <a:rPr lang="en-US" dirty="0" smtClean="0"/>
              <a:t>Aptitude</a:t>
            </a:r>
          </a:p>
          <a:p>
            <a:pPr lvl="1"/>
            <a:r>
              <a:rPr lang="en-US" dirty="0"/>
              <a:t>how much the user </a:t>
            </a:r>
            <a:r>
              <a:rPr lang="en-US" dirty="0" smtClean="0"/>
              <a:t>is </a:t>
            </a:r>
            <a:r>
              <a:rPr lang="en-US" dirty="0" err="1"/>
              <a:t>condent</a:t>
            </a:r>
            <a:r>
              <a:rPr lang="en-US" dirty="0"/>
              <a:t> in </a:t>
            </a:r>
            <a:r>
              <a:rPr lang="en-US" dirty="0" smtClean="0"/>
              <a:t>interaction </a:t>
            </a:r>
            <a:r>
              <a:rPr lang="en-US" dirty="0" err="1" smtClean="0"/>
              <a:t>benets</a:t>
            </a:r>
            <a:endParaRPr lang="en-US" dirty="0"/>
          </a:p>
        </p:txBody>
      </p:sp>
      <p:pic>
        <p:nvPicPr>
          <p:cNvPr id="6" name="Content Placeholder 5"/>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1280" t="885" r="1113" b="3540"/>
          <a:stretch/>
        </p:blipFill>
        <p:spPr>
          <a:xfrm>
            <a:off x="6399212" y="66368"/>
            <a:ext cx="5791200" cy="6725264"/>
          </a:xfrm>
        </p:spPr>
      </p:pic>
      <p:sp>
        <p:nvSpPr>
          <p:cNvPr id="7" name="TextBox 6"/>
          <p:cNvSpPr txBox="1"/>
          <p:nvPr/>
        </p:nvSpPr>
        <p:spPr>
          <a:xfrm>
            <a:off x="303212" y="6477000"/>
            <a:ext cx="11582400" cy="258532"/>
          </a:xfrm>
          <a:prstGeom prst="rect">
            <a:avLst/>
          </a:prstGeom>
          <a:noFill/>
        </p:spPr>
        <p:txBody>
          <a:bodyPr wrap="square" rtlCol="0">
            <a:spAutoFit/>
          </a:bodyPr>
          <a:lstStyle/>
          <a:p>
            <a:pPr>
              <a:lnSpc>
                <a:spcPct val="90000"/>
              </a:lnSpc>
            </a:pPr>
            <a:r>
              <a:rPr lang="en-PH" sz="1200" i="1" dirty="0" smtClean="0"/>
              <a:t>Source: Cambria et al. (2012)</a:t>
            </a:r>
            <a:endParaRPr lang="en-US" sz="1200" i="1" dirty="0"/>
          </a:p>
        </p:txBody>
      </p:sp>
    </p:spTree>
    <p:extLst>
      <p:ext uri="{BB962C8B-B14F-4D97-AF65-F5344CB8AC3E}">
        <p14:creationId xmlns:p14="http://schemas.microsoft.com/office/powerpoint/2010/main" val="1962127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R&amp;A</a:t>
            </a:r>
            <a:r>
              <a:rPr lang="en-US" dirty="0" smtClean="0"/>
              <a:t> | ELR: Sex Dataset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042" y="1701801"/>
            <a:ext cx="9727942" cy="4470397"/>
          </a:xfrm>
        </p:spPr>
      </p:pic>
      <p:graphicFrame>
        <p:nvGraphicFramePr>
          <p:cNvPr id="6" name="Table 5"/>
          <p:cNvGraphicFramePr>
            <a:graphicFrameLocks noGrp="1"/>
          </p:cNvGraphicFramePr>
          <p:nvPr>
            <p:extLst>
              <p:ext uri="{D42A27DB-BD31-4B8C-83A1-F6EECF244321}">
                <p14:modId xmlns:p14="http://schemas.microsoft.com/office/powerpoint/2010/main" val="4059011140"/>
              </p:ext>
            </p:extLst>
          </p:nvPr>
        </p:nvGraphicFramePr>
        <p:xfrm>
          <a:off x="2208212" y="6324600"/>
          <a:ext cx="8125884" cy="370840"/>
        </p:xfrm>
        <a:graphic>
          <a:graphicData uri="http://schemas.openxmlformats.org/drawingml/2006/table">
            <a:tbl>
              <a:tblPr firstRow="1" bandRow="1">
                <a:tableStyleId>{9D7B26C5-4107-4FEC-AEDC-1716B250A1EF}</a:tableStyleId>
              </a:tblPr>
              <a:tblGrid>
                <a:gridCol w="2708628"/>
                <a:gridCol w="2708628"/>
                <a:gridCol w="2708628"/>
              </a:tblGrid>
              <a:tr h="370840">
                <a:tc>
                  <a:txBody>
                    <a:bodyPr/>
                    <a:lstStyle/>
                    <a:p>
                      <a:pPr algn="ctr"/>
                      <a:r>
                        <a:rPr lang="en-US" sz="1600" dirty="0" smtClean="0">
                          <a:hlinkClick r:id="rId3" action="ppaction://hlinksldjump"/>
                        </a:rPr>
                        <a:t>Sex</a:t>
                      </a:r>
                      <a:endParaRPr lang="en-US" sz="1600" b="1" dirty="0">
                        <a:solidFill>
                          <a:schemeClr val="bg1"/>
                        </a:solidFill>
                      </a:endParaRPr>
                    </a:p>
                  </a:txBody>
                  <a:tcPr anchor="ctr"/>
                </a:tc>
                <a:tc>
                  <a:txBody>
                    <a:bodyPr/>
                    <a:lstStyle/>
                    <a:p>
                      <a:pPr algn="ctr"/>
                      <a:r>
                        <a:rPr lang="en-US" sz="1600" dirty="0" smtClean="0">
                          <a:hlinkClick r:id="rId4" action="ppaction://hlinksldjump"/>
                        </a:rPr>
                        <a:t>RP</a:t>
                      </a:r>
                      <a:endParaRPr lang="en-US" sz="1600" b="1" dirty="0">
                        <a:solidFill>
                          <a:schemeClr val="bg1"/>
                        </a:solidFill>
                      </a:endParaRPr>
                    </a:p>
                  </a:txBody>
                  <a:tcPr anchor="ctr"/>
                </a:tc>
                <a:tc>
                  <a:txBody>
                    <a:bodyPr/>
                    <a:lstStyle/>
                    <a:p>
                      <a:pPr algn="ctr"/>
                      <a:r>
                        <a:rPr lang="en-US" sz="1600" dirty="0" smtClean="0">
                          <a:hlinkClick r:id="rId5" action="ppaction://hlinksldjump"/>
                        </a:rPr>
                        <a:t>RF</a:t>
                      </a:r>
                      <a:endParaRPr lang="en-US" sz="1600" b="1" dirty="0">
                        <a:solidFill>
                          <a:schemeClr val="bg1"/>
                        </a:solidFill>
                      </a:endParaRPr>
                    </a:p>
                  </a:txBody>
                  <a:tcPr anchor="ctr"/>
                </a:tc>
              </a:tr>
            </a:tbl>
          </a:graphicData>
        </a:graphic>
      </p:graphicFrame>
      <p:sp>
        <p:nvSpPr>
          <p:cNvPr id="7" name="Action Button: Home 6">
            <a:hlinkClick r:id="rId6" action="ppaction://hlinksldjump" highlightClick="1"/>
          </p:cNvPr>
          <p:cNvSpPr/>
          <p:nvPr/>
        </p:nvSpPr>
        <p:spPr>
          <a:xfrm>
            <a:off x="10895012" y="304800"/>
            <a:ext cx="914400" cy="762000"/>
          </a:xfrm>
          <a:prstGeom prst="actionButtonHome">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788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R&amp;A</a:t>
            </a:r>
            <a:r>
              <a:rPr lang="en-US" dirty="0" smtClean="0"/>
              <a:t> | ELR: RP Dataset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043" y="1701801"/>
            <a:ext cx="9727940" cy="4470397"/>
          </a:xfrm>
        </p:spPr>
      </p:pic>
      <p:graphicFrame>
        <p:nvGraphicFramePr>
          <p:cNvPr id="7" name="Table 6"/>
          <p:cNvGraphicFramePr>
            <a:graphicFrameLocks noGrp="1"/>
          </p:cNvGraphicFramePr>
          <p:nvPr>
            <p:extLst>
              <p:ext uri="{D42A27DB-BD31-4B8C-83A1-F6EECF244321}">
                <p14:modId xmlns:p14="http://schemas.microsoft.com/office/powerpoint/2010/main" val="4059011140"/>
              </p:ext>
            </p:extLst>
          </p:nvPr>
        </p:nvGraphicFramePr>
        <p:xfrm>
          <a:off x="2208212" y="6324600"/>
          <a:ext cx="8125884" cy="370840"/>
        </p:xfrm>
        <a:graphic>
          <a:graphicData uri="http://schemas.openxmlformats.org/drawingml/2006/table">
            <a:tbl>
              <a:tblPr firstRow="1" bandRow="1">
                <a:tableStyleId>{9D7B26C5-4107-4FEC-AEDC-1716B250A1EF}</a:tableStyleId>
              </a:tblPr>
              <a:tblGrid>
                <a:gridCol w="2708628"/>
                <a:gridCol w="2708628"/>
                <a:gridCol w="2708628"/>
              </a:tblGrid>
              <a:tr h="370840">
                <a:tc>
                  <a:txBody>
                    <a:bodyPr/>
                    <a:lstStyle/>
                    <a:p>
                      <a:pPr algn="ctr"/>
                      <a:r>
                        <a:rPr lang="en-US" sz="1600" dirty="0" smtClean="0">
                          <a:hlinkClick r:id="rId3" action="ppaction://hlinksldjump"/>
                        </a:rPr>
                        <a:t>Sex</a:t>
                      </a:r>
                      <a:endParaRPr lang="en-US" sz="1600" b="1" dirty="0">
                        <a:solidFill>
                          <a:schemeClr val="bg1"/>
                        </a:solidFill>
                      </a:endParaRPr>
                    </a:p>
                  </a:txBody>
                  <a:tcPr anchor="ctr"/>
                </a:tc>
                <a:tc>
                  <a:txBody>
                    <a:bodyPr/>
                    <a:lstStyle/>
                    <a:p>
                      <a:pPr algn="ctr"/>
                      <a:r>
                        <a:rPr lang="en-US" sz="1600" dirty="0" smtClean="0">
                          <a:hlinkClick r:id="rId4" action="ppaction://hlinksldjump"/>
                        </a:rPr>
                        <a:t>RP</a:t>
                      </a:r>
                      <a:endParaRPr lang="en-US" sz="1600" b="1" dirty="0">
                        <a:solidFill>
                          <a:schemeClr val="bg1"/>
                        </a:solidFill>
                      </a:endParaRPr>
                    </a:p>
                  </a:txBody>
                  <a:tcPr anchor="ctr"/>
                </a:tc>
                <a:tc>
                  <a:txBody>
                    <a:bodyPr/>
                    <a:lstStyle/>
                    <a:p>
                      <a:pPr algn="ctr"/>
                      <a:r>
                        <a:rPr lang="en-US" sz="1600" dirty="0" smtClean="0">
                          <a:hlinkClick r:id="rId5" action="ppaction://hlinksldjump"/>
                        </a:rPr>
                        <a:t>RF</a:t>
                      </a:r>
                      <a:endParaRPr lang="en-US" sz="1600" b="1" dirty="0">
                        <a:solidFill>
                          <a:schemeClr val="bg1"/>
                        </a:solidFill>
                      </a:endParaRPr>
                    </a:p>
                  </a:txBody>
                  <a:tcPr anchor="ctr"/>
                </a:tc>
              </a:tr>
            </a:tbl>
          </a:graphicData>
        </a:graphic>
      </p:graphicFrame>
      <p:sp>
        <p:nvSpPr>
          <p:cNvPr id="8" name="Action Button: Home 7">
            <a:hlinkClick r:id="rId6" action="ppaction://hlinksldjump" highlightClick="1"/>
          </p:cNvPr>
          <p:cNvSpPr/>
          <p:nvPr/>
        </p:nvSpPr>
        <p:spPr>
          <a:xfrm>
            <a:off x="10895012" y="304800"/>
            <a:ext cx="914400" cy="762000"/>
          </a:xfrm>
          <a:prstGeom prst="actionButtonHome">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089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R&amp;A</a:t>
            </a:r>
            <a:r>
              <a:rPr lang="en-US" dirty="0" smtClean="0"/>
              <a:t> | ELR: RF Dataset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043" y="1701801"/>
            <a:ext cx="9727940" cy="4470396"/>
          </a:xfrm>
        </p:spPr>
      </p:pic>
      <p:graphicFrame>
        <p:nvGraphicFramePr>
          <p:cNvPr id="7" name="Table 6"/>
          <p:cNvGraphicFramePr>
            <a:graphicFrameLocks noGrp="1"/>
          </p:cNvGraphicFramePr>
          <p:nvPr>
            <p:extLst>
              <p:ext uri="{D42A27DB-BD31-4B8C-83A1-F6EECF244321}">
                <p14:modId xmlns:p14="http://schemas.microsoft.com/office/powerpoint/2010/main" val="4059618728"/>
              </p:ext>
            </p:extLst>
          </p:nvPr>
        </p:nvGraphicFramePr>
        <p:xfrm>
          <a:off x="2208212" y="6324600"/>
          <a:ext cx="8125884" cy="370840"/>
        </p:xfrm>
        <a:graphic>
          <a:graphicData uri="http://schemas.openxmlformats.org/drawingml/2006/table">
            <a:tbl>
              <a:tblPr firstRow="1" bandRow="1">
                <a:tableStyleId>{9D7B26C5-4107-4FEC-AEDC-1716B250A1EF}</a:tableStyleId>
              </a:tblPr>
              <a:tblGrid>
                <a:gridCol w="2708628"/>
                <a:gridCol w="2708628"/>
                <a:gridCol w="2708628"/>
              </a:tblGrid>
              <a:tr h="370840">
                <a:tc>
                  <a:txBody>
                    <a:bodyPr/>
                    <a:lstStyle/>
                    <a:p>
                      <a:pPr algn="ctr"/>
                      <a:r>
                        <a:rPr lang="en-US" sz="1600" dirty="0" smtClean="0">
                          <a:hlinkClick r:id="rId3" action="ppaction://hlinksldjump"/>
                        </a:rPr>
                        <a:t>Sex</a:t>
                      </a:r>
                      <a:endParaRPr lang="en-US" sz="1600" b="1" dirty="0">
                        <a:solidFill>
                          <a:schemeClr val="bg1"/>
                        </a:solidFill>
                      </a:endParaRPr>
                    </a:p>
                  </a:txBody>
                  <a:tcPr anchor="ctr"/>
                </a:tc>
                <a:tc>
                  <a:txBody>
                    <a:bodyPr/>
                    <a:lstStyle/>
                    <a:p>
                      <a:pPr algn="ctr"/>
                      <a:r>
                        <a:rPr lang="en-US" sz="1600" dirty="0" smtClean="0">
                          <a:hlinkClick r:id="rId4" action="ppaction://hlinksldjump"/>
                        </a:rPr>
                        <a:t>RP</a:t>
                      </a:r>
                      <a:endParaRPr lang="en-US" sz="1600" b="1" dirty="0">
                        <a:solidFill>
                          <a:schemeClr val="bg1"/>
                        </a:solidFill>
                      </a:endParaRPr>
                    </a:p>
                  </a:txBody>
                  <a:tcPr anchor="ctr"/>
                </a:tc>
                <a:tc>
                  <a:txBody>
                    <a:bodyPr/>
                    <a:lstStyle/>
                    <a:p>
                      <a:pPr algn="ctr"/>
                      <a:r>
                        <a:rPr lang="en-US" sz="1600" dirty="0" smtClean="0">
                          <a:hlinkClick r:id="rId5" action="ppaction://hlinksldjump"/>
                        </a:rPr>
                        <a:t>RF</a:t>
                      </a:r>
                      <a:endParaRPr lang="en-US" sz="1600" b="1" dirty="0">
                        <a:solidFill>
                          <a:schemeClr val="bg1"/>
                        </a:solidFill>
                      </a:endParaRPr>
                    </a:p>
                  </a:txBody>
                  <a:tcPr anchor="ctr"/>
                </a:tc>
              </a:tr>
            </a:tbl>
          </a:graphicData>
        </a:graphic>
      </p:graphicFrame>
      <p:sp>
        <p:nvSpPr>
          <p:cNvPr id="6" name="Action Button: Home 5">
            <a:hlinkClick r:id="rId6" action="ppaction://hlinksldjump" highlightClick="1"/>
          </p:cNvPr>
          <p:cNvSpPr/>
          <p:nvPr/>
        </p:nvSpPr>
        <p:spPr>
          <a:xfrm>
            <a:off x="10895012" y="304800"/>
            <a:ext cx="914400" cy="762000"/>
          </a:xfrm>
          <a:prstGeom prst="actionButtonHome">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7145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R&amp;A</a:t>
            </a:r>
            <a:r>
              <a:rPr lang="en-US" dirty="0" smtClean="0"/>
              <a:t> | </a:t>
            </a:r>
            <a:r>
              <a:rPr lang="en-US" dirty="0" smtClean="0"/>
              <a:t>ELR: </a:t>
            </a:r>
            <a:r>
              <a:rPr lang="en-US" dirty="0" smtClean="0"/>
              <a:t>Synthesis</a:t>
            </a:r>
            <a:endParaRPr lang="en-US" dirty="0"/>
          </a:p>
        </p:txBody>
      </p:sp>
      <p:sp>
        <p:nvSpPr>
          <p:cNvPr id="7" name="Action Button: Home 6">
            <a:hlinkClick r:id="rId3" action="ppaction://hlinksldjump" highlightClick="1"/>
          </p:cNvPr>
          <p:cNvSpPr/>
          <p:nvPr/>
        </p:nvSpPr>
        <p:spPr>
          <a:xfrm>
            <a:off x="10895012" y="304800"/>
            <a:ext cx="914400" cy="762000"/>
          </a:xfrm>
          <a:prstGeom prst="actionButtonHome">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3064187"/>
              </p:ext>
            </p:extLst>
          </p:nvPr>
        </p:nvGraphicFramePr>
        <p:xfrm>
          <a:off x="3808411" y="1524000"/>
          <a:ext cx="4572001" cy="5191760"/>
        </p:xfrm>
        <a:graphic>
          <a:graphicData uri="http://schemas.openxmlformats.org/drawingml/2006/table">
            <a:tbl>
              <a:tblPr firstRow="1" bandRow="1">
                <a:tableStyleId>{69012ECD-51FC-41F1-AA8D-1B2483CD663E}</a:tableStyleId>
              </a:tblPr>
              <a:tblGrid>
                <a:gridCol w="381001"/>
                <a:gridCol w="685800"/>
                <a:gridCol w="1168400"/>
                <a:gridCol w="1168400"/>
                <a:gridCol w="1168400"/>
              </a:tblGrid>
              <a:tr h="370840">
                <a:tc>
                  <a:txBody>
                    <a:bodyPr/>
                    <a:lstStyle/>
                    <a:p>
                      <a:pPr algn="ctr"/>
                      <a:endParaRPr lang="en-US" sz="1600" dirty="0"/>
                    </a:p>
                  </a:txBody>
                  <a:tcPr anchor="ctr"/>
                </a:tc>
                <a:tc>
                  <a:txBody>
                    <a:bodyPr/>
                    <a:lstStyle/>
                    <a:p>
                      <a:pPr algn="ctr"/>
                      <a:endParaRPr lang="en-US" sz="1600" dirty="0"/>
                    </a:p>
                  </a:txBody>
                  <a:tcPr anchor="ctr"/>
                </a:tc>
                <a:tc>
                  <a:txBody>
                    <a:bodyPr/>
                    <a:lstStyle/>
                    <a:p>
                      <a:pPr algn="ctr"/>
                      <a:r>
                        <a:rPr lang="en-US" sz="1600" dirty="0" smtClean="0"/>
                        <a:t>DT</a:t>
                      </a:r>
                      <a:endParaRPr lang="en-US" sz="1600" dirty="0"/>
                    </a:p>
                  </a:txBody>
                  <a:tcPr anchor="ctr"/>
                </a:tc>
                <a:tc>
                  <a:txBody>
                    <a:bodyPr/>
                    <a:lstStyle/>
                    <a:p>
                      <a:pPr algn="ctr"/>
                      <a:r>
                        <a:rPr lang="en-US" sz="1600" dirty="0" smtClean="0"/>
                        <a:t>SVM</a:t>
                      </a:r>
                      <a:endParaRPr lang="en-US" sz="1600" dirty="0"/>
                    </a:p>
                  </a:txBody>
                  <a:tcPr anchor="ctr"/>
                </a:tc>
                <a:tc>
                  <a:txBody>
                    <a:bodyPr/>
                    <a:lstStyle/>
                    <a:p>
                      <a:pPr algn="ctr"/>
                      <a:r>
                        <a:rPr lang="en-US" sz="1600" dirty="0" smtClean="0"/>
                        <a:t>MLP</a:t>
                      </a:r>
                      <a:endParaRPr lang="en-US" sz="1600" dirty="0"/>
                    </a:p>
                  </a:txBody>
                  <a:tcPr anchor="ctr"/>
                </a:tc>
              </a:tr>
              <a:tr h="370840">
                <a:tc rowSpan="4">
                  <a:txBody>
                    <a:bodyPr/>
                    <a:lstStyle/>
                    <a:p>
                      <a:pPr algn="ctr"/>
                      <a:r>
                        <a:rPr lang="en-US" sz="1600" dirty="0" smtClean="0"/>
                        <a:t>SEX</a:t>
                      </a:r>
                      <a:endParaRPr lang="en-US" sz="1600" dirty="0"/>
                    </a:p>
                  </a:txBody>
                  <a:tcPr vert="vert270" anchor="ctr">
                    <a:lnB w="3175" cap="flat" cmpd="sng" algn="ctr">
                      <a:solidFill>
                        <a:schemeClr val="tx1"/>
                      </a:solidFill>
                      <a:prstDash val="solid"/>
                      <a:round/>
                      <a:headEnd type="none" w="med" len="med"/>
                      <a:tailEnd type="none" w="med" len="med"/>
                    </a:lnB>
                  </a:tcPr>
                </a:tc>
                <a:tc>
                  <a:txBody>
                    <a:bodyPr/>
                    <a:lstStyle/>
                    <a:p>
                      <a:pPr algn="ctr"/>
                      <a:r>
                        <a:rPr lang="en-US" sz="1600" dirty="0" smtClean="0"/>
                        <a:t>AE</a:t>
                      </a:r>
                      <a:endParaRPr lang="en-US" sz="1600" dirty="0"/>
                    </a:p>
                  </a:txBody>
                  <a:tcPr anchor="ctr"/>
                </a:tc>
                <a:tc>
                  <a:txBody>
                    <a:bodyPr/>
                    <a:lstStyle/>
                    <a:p>
                      <a:pPr algn="ctr"/>
                      <a:endParaRPr lang="en-US" sz="1600" dirty="0"/>
                    </a:p>
                  </a:txBody>
                  <a:tcPr anchor="ctr"/>
                </a:tc>
                <a:tc>
                  <a:txBody>
                    <a:bodyPr/>
                    <a:lstStyle/>
                    <a:p>
                      <a:pPr algn="ctr"/>
                      <a:endParaRPr lang="en-US" sz="1600" dirty="0"/>
                    </a:p>
                  </a:txBody>
                  <a:tcPr anchor="ctr"/>
                </a:tc>
                <a:tc>
                  <a:txBody>
                    <a:bodyPr/>
                    <a:lstStyle/>
                    <a:p>
                      <a:pPr algn="ctr"/>
                      <a:r>
                        <a:rPr lang="en-US" sz="1600" dirty="0" smtClean="0">
                          <a:sym typeface="Wingdings" panose="05000000000000000000" pitchFamily="2" charset="2"/>
                        </a:rPr>
                        <a:t></a:t>
                      </a:r>
                      <a:endParaRPr lang="en-US" sz="1600" dirty="0"/>
                    </a:p>
                  </a:txBody>
                  <a:tcPr anchor="ctr"/>
                </a:tc>
              </a:tr>
              <a:tr h="370840">
                <a:tc vMerge="1">
                  <a:txBody>
                    <a:bodyPr/>
                    <a:lstStyle/>
                    <a:p>
                      <a:endParaRPr lang="en-US" dirty="0"/>
                    </a:p>
                  </a:txBody>
                  <a:tcPr/>
                </a:tc>
                <a:tc>
                  <a:txBody>
                    <a:bodyPr/>
                    <a:lstStyle/>
                    <a:p>
                      <a:pPr algn="ctr"/>
                      <a:r>
                        <a:rPr lang="en-US" sz="1600" dirty="0" smtClean="0"/>
                        <a:t>EV</a:t>
                      </a:r>
                      <a:endParaRPr lang="en-US" sz="1600" dirty="0"/>
                    </a:p>
                  </a:txBody>
                  <a:tcPr anchor="ctr"/>
                </a:tc>
                <a:tc>
                  <a:txBody>
                    <a:bodyPr/>
                    <a:lstStyle/>
                    <a:p>
                      <a:pPr algn="ctr"/>
                      <a:endParaRPr lang="en-US" sz="1600"/>
                    </a:p>
                  </a:txBody>
                  <a:tcPr anchor="ctr"/>
                </a:tc>
                <a:tc>
                  <a:txBody>
                    <a:bodyPr/>
                    <a:lstStyle/>
                    <a:p>
                      <a:pPr algn="ctr"/>
                      <a:r>
                        <a:rPr lang="en-US" sz="1600" dirty="0" smtClean="0">
                          <a:sym typeface="Wingdings" panose="05000000000000000000" pitchFamily="2" charset="2"/>
                        </a:rPr>
                        <a:t></a:t>
                      </a:r>
                      <a:endParaRPr lang="en-US" sz="1600" dirty="0"/>
                    </a:p>
                  </a:txBody>
                  <a:tcPr anchor="ctr"/>
                </a:tc>
                <a:tc>
                  <a:txBody>
                    <a:bodyPr/>
                    <a:lstStyle/>
                    <a:p>
                      <a:pPr algn="ctr"/>
                      <a:endParaRPr lang="en-US" sz="1600" dirty="0"/>
                    </a:p>
                  </a:txBody>
                  <a:tcPr anchor="ctr"/>
                </a:tc>
              </a:tr>
              <a:tr h="370840">
                <a:tc vMerge="1">
                  <a:txBody>
                    <a:bodyPr/>
                    <a:lstStyle/>
                    <a:p>
                      <a:endParaRPr lang="en-US" dirty="0"/>
                    </a:p>
                  </a:txBody>
                  <a:tcPr/>
                </a:tc>
                <a:tc>
                  <a:txBody>
                    <a:bodyPr/>
                    <a:lstStyle/>
                    <a:p>
                      <a:pPr algn="ctr"/>
                      <a:r>
                        <a:rPr lang="en-US" sz="1600" dirty="0" smtClean="0"/>
                        <a:t>NA</a:t>
                      </a:r>
                      <a:endParaRPr lang="en-US" sz="1600" dirty="0"/>
                    </a:p>
                  </a:txBody>
                  <a:tcPr anchor="ctr"/>
                </a:tc>
                <a:tc>
                  <a:txBody>
                    <a:bodyPr/>
                    <a:lstStyle/>
                    <a:p>
                      <a:pPr algn="ctr"/>
                      <a:endParaRPr lang="en-US" sz="1600"/>
                    </a:p>
                  </a:txBody>
                  <a:tcPr anchor="ctr"/>
                </a:tc>
                <a:tc>
                  <a:txBody>
                    <a:bodyPr/>
                    <a:lstStyle/>
                    <a:p>
                      <a:pPr algn="ctr"/>
                      <a:endParaRPr lang="en-US" sz="1600" dirty="0"/>
                    </a:p>
                  </a:txBody>
                  <a:tcPr anchor="ctr"/>
                </a:tc>
                <a:tc>
                  <a:txBody>
                    <a:bodyPr/>
                    <a:lstStyle/>
                    <a:p>
                      <a:pPr algn="ctr"/>
                      <a:r>
                        <a:rPr lang="en-US" sz="1600" dirty="0" smtClean="0">
                          <a:sym typeface="Wingdings" panose="05000000000000000000" pitchFamily="2" charset="2"/>
                        </a:rPr>
                        <a:t></a:t>
                      </a:r>
                      <a:endParaRPr lang="en-US" sz="1600" dirty="0"/>
                    </a:p>
                  </a:txBody>
                  <a:tcPr anchor="ctr"/>
                </a:tc>
              </a:tr>
              <a:tr h="370840">
                <a:tc vMerge="1">
                  <a:txBody>
                    <a:bodyPr/>
                    <a:lstStyle/>
                    <a:p>
                      <a:endParaRPr lang="en-US" dirty="0"/>
                    </a:p>
                  </a:txBody>
                  <a:tcPr/>
                </a:tc>
                <a:tc>
                  <a:txBody>
                    <a:bodyPr/>
                    <a:lstStyle/>
                    <a:p>
                      <a:pPr algn="ctr"/>
                      <a:r>
                        <a:rPr lang="en-US" sz="1600" dirty="0" smtClean="0"/>
                        <a:t>OT</a:t>
                      </a:r>
                      <a:endParaRPr lang="en-US" sz="1600" dirty="0"/>
                    </a:p>
                  </a:txBody>
                  <a:tcPr anchor="ctr"/>
                </a:tc>
                <a:tc>
                  <a:txBody>
                    <a:bodyPr/>
                    <a:lstStyle/>
                    <a:p>
                      <a:pPr algn="ctr"/>
                      <a:endParaRPr lang="en-US" sz="1600"/>
                    </a:p>
                  </a:txBody>
                  <a:tcPr anchor="ctr"/>
                </a:tc>
                <a:tc>
                  <a:txBody>
                    <a:bodyPr/>
                    <a:lstStyle/>
                    <a:p>
                      <a:pPr algn="ctr"/>
                      <a:endParaRPr lang="en-US" sz="1600"/>
                    </a:p>
                  </a:txBody>
                  <a:tcPr anchor="ctr"/>
                </a:tc>
                <a:tc>
                  <a:txBody>
                    <a:bodyPr/>
                    <a:lstStyle/>
                    <a:p>
                      <a:pPr algn="ctr"/>
                      <a:r>
                        <a:rPr lang="en-US" sz="1600" dirty="0" smtClean="0">
                          <a:sym typeface="Wingdings" panose="05000000000000000000" pitchFamily="2" charset="2"/>
                        </a:rPr>
                        <a:t></a:t>
                      </a:r>
                      <a:endParaRPr lang="en-US" sz="1600" dirty="0"/>
                    </a:p>
                  </a:txBody>
                  <a:tcPr anchor="ctr"/>
                </a:tc>
              </a:tr>
              <a:tr h="370840">
                <a:tc rowSpan="4">
                  <a:txBody>
                    <a:bodyPr/>
                    <a:lstStyle/>
                    <a:p>
                      <a:pPr algn="ctr"/>
                      <a:r>
                        <a:rPr lang="en-US" sz="1600" dirty="0" smtClean="0"/>
                        <a:t>RP</a:t>
                      </a:r>
                      <a:endParaRPr lang="en-US" sz="1600" dirty="0"/>
                    </a:p>
                  </a:txBody>
                  <a:tcPr vert="vert27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600" dirty="0" smtClean="0"/>
                        <a:t>AE</a:t>
                      </a:r>
                      <a:endParaRPr lang="en-US" sz="1600" dirty="0"/>
                    </a:p>
                  </a:txBody>
                  <a:tcPr anchor="ctr"/>
                </a:tc>
                <a:tc>
                  <a:txBody>
                    <a:bodyPr/>
                    <a:lstStyle/>
                    <a:p>
                      <a:pPr algn="ctr"/>
                      <a:r>
                        <a:rPr lang="en-US" sz="1600" dirty="0" smtClean="0">
                          <a:sym typeface="Wingdings" panose="05000000000000000000" pitchFamily="2" charset="2"/>
                        </a:rPr>
                        <a:t></a:t>
                      </a:r>
                      <a:endParaRPr lang="en-US" sz="1600" dirty="0"/>
                    </a:p>
                  </a:txBody>
                  <a:tcPr anchor="ctr"/>
                </a:tc>
                <a:tc>
                  <a:txBody>
                    <a:bodyPr/>
                    <a:lstStyle/>
                    <a:p>
                      <a:pPr algn="ctr"/>
                      <a:endParaRPr lang="en-US" sz="1600" dirty="0"/>
                    </a:p>
                  </a:txBody>
                  <a:tcPr anchor="ctr"/>
                </a:tc>
                <a:tc>
                  <a:txBody>
                    <a:bodyPr/>
                    <a:lstStyle/>
                    <a:p>
                      <a:pPr algn="ctr"/>
                      <a:endParaRPr lang="en-US" sz="1600" dirty="0"/>
                    </a:p>
                  </a:txBody>
                  <a:tcPr anchor="ctr"/>
                </a:tc>
              </a:tr>
              <a:tr h="370840">
                <a:tc vMerge="1">
                  <a:txBody>
                    <a:bodyPr/>
                    <a:lstStyle/>
                    <a:p>
                      <a:endParaRPr lang="en-US" dirty="0"/>
                    </a:p>
                  </a:txBody>
                  <a:tcPr/>
                </a:tc>
                <a:tc>
                  <a:txBody>
                    <a:bodyPr/>
                    <a:lstStyle/>
                    <a:p>
                      <a:pPr algn="ctr"/>
                      <a:r>
                        <a:rPr lang="en-US" sz="1600" dirty="0" smtClean="0"/>
                        <a:t>EV</a:t>
                      </a:r>
                      <a:endParaRPr lang="en-US" sz="1600" dirty="0"/>
                    </a:p>
                  </a:txBody>
                  <a:tcPr anchor="ctr"/>
                </a:tc>
                <a:tc>
                  <a:txBody>
                    <a:bodyPr/>
                    <a:lstStyle/>
                    <a:p>
                      <a:pPr algn="ctr"/>
                      <a:endParaRPr lang="en-US" sz="1600"/>
                    </a:p>
                  </a:txBody>
                  <a:tcPr anchor="ctr"/>
                </a:tc>
                <a:tc>
                  <a:txBody>
                    <a:bodyPr/>
                    <a:lstStyle/>
                    <a:p>
                      <a:pPr algn="ctr"/>
                      <a:r>
                        <a:rPr lang="en-US" sz="1600" dirty="0" smtClean="0">
                          <a:sym typeface="Wingdings" panose="05000000000000000000" pitchFamily="2" charset="2"/>
                        </a:rPr>
                        <a:t></a:t>
                      </a:r>
                      <a:endParaRPr lang="en-US" sz="1600" dirty="0"/>
                    </a:p>
                  </a:txBody>
                  <a:tcPr anchor="ctr"/>
                </a:tc>
                <a:tc>
                  <a:txBody>
                    <a:bodyPr/>
                    <a:lstStyle/>
                    <a:p>
                      <a:pPr algn="ctr"/>
                      <a:endParaRPr lang="en-US" sz="1600" dirty="0"/>
                    </a:p>
                  </a:txBody>
                  <a:tcPr anchor="ctr"/>
                </a:tc>
              </a:tr>
              <a:tr h="370840">
                <a:tc vMerge="1">
                  <a:txBody>
                    <a:bodyPr/>
                    <a:lstStyle/>
                    <a:p>
                      <a:endParaRPr lang="en-US" dirty="0"/>
                    </a:p>
                  </a:txBody>
                  <a:tcPr/>
                </a:tc>
                <a:tc>
                  <a:txBody>
                    <a:bodyPr/>
                    <a:lstStyle/>
                    <a:p>
                      <a:pPr algn="ctr"/>
                      <a:r>
                        <a:rPr lang="en-US" sz="1600" dirty="0" smtClean="0"/>
                        <a:t>NA</a:t>
                      </a:r>
                      <a:endParaRPr lang="en-US" sz="1600" dirty="0"/>
                    </a:p>
                  </a:txBody>
                  <a:tcPr anchor="ctr"/>
                </a:tc>
                <a:tc>
                  <a:txBody>
                    <a:bodyPr/>
                    <a:lstStyle/>
                    <a:p>
                      <a:pPr algn="ctr"/>
                      <a:endParaRPr lang="en-US" sz="1600"/>
                    </a:p>
                  </a:txBody>
                  <a:tcPr anchor="ctr"/>
                </a:tc>
                <a:tc>
                  <a:txBody>
                    <a:bodyPr/>
                    <a:lstStyle/>
                    <a:p>
                      <a:pPr algn="ctr"/>
                      <a:endParaRPr lang="en-US" sz="1600" dirty="0"/>
                    </a:p>
                  </a:txBody>
                  <a:tcPr anchor="ctr"/>
                </a:tc>
                <a:tc>
                  <a:txBody>
                    <a:bodyPr/>
                    <a:lstStyle/>
                    <a:p>
                      <a:pPr algn="ctr"/>
                      <a:r>
                        <a:rPr lang="en-US" sz="1600" dirty="0" smtClean="0">
                          <a:sym typeface="Wingdings" panose="05000000000000000000" pitchFamily="2" charset="2"/>
                        </a:rPr>
                        <a:t></a:t>
                      </a:r>
                      <a:endParaRPr lang="en-US" sz="1600" dirty="0"/>
                    </a:p>
                  </a:txBody>
                  <a:tcPr anchor="ctr"/>
                </a:tc>
              </a:tr>
              <a:tr h="370840">
                <a:tc vMerge="1">
                  <a:txBody>
                    <a:bodyPr/>
                    <a:lstStyle/>
                    <a:p>
                      <a:endParaRPr lang="en-US" dirty="0"/>
                    </a:p>
                  </a:txBody>
                  <a:tcPr/>
                </a:tc>
                <a:tc>
                  <a:txBody>
                    <a:bodyPr/>
                    <a:lstStyle/>
                    <a:p>
                      <a:pPr algn="ctr"/>
                      <a:r>
                        <a:rPr lang="en-US" sz="1600" dirty="0" smtClean="0"/>
                        <a:t>OT</a:t>
                      </a:r>
                      <a:endParaRPr lang="en-US" sz="1600" dirty="0"/>
                    </a:p>
                  </a:txBody>
                  <a:tcPr anchor="ctr"/>
                </a:tc>
                <a:tc>
                  <a:txBody>
                    <a:bodyPr/>
                    <a:lstStyle/>
                    <a:p>
                      <a:pPr algn="ctr"/>
                      <a:endParaRPr lang="en-US" sz="1600"/>
                    </a:p>
                  </a:txBody>
                  <a:tcPr anchor="ctr"/>
                </a:tc>
                <a:tc>
                  <a:txBody>
                    <a:bodyPr/>
                    <a:lstStyle/>
                    <a:p>
                      <a:pPr algn="ctr"/>
                      <a:endParaRPr lang="en-US" sz="1600"/>
                    </a:p>
                  </a:txBody>
                  <a:tcPr anchor="ctr"/>
                </a:tc>
                <a:tc>
                  <a:txBody>
                    <a:bodyPr/>
                    <a:lstStyle/>
                    <a:p>
                      <a:pPr algn="ctr"/>
                      <a:r>
                        <a:rPr lang="en-US" sz="1600" dirty="0" smtClean="0">
                          <a:sym typeface="Wingdings" panose="05000000000000000000" pitchFamily="2" charset="2"/>
                        </a:rPr>
                        <a:t></a:t>
                      </a:r>
                      <a:endParaRPr lang="en-US" sz="1600" dirty="0"/>
                    </a:p>
                  </a:txBody>
                  <a:tcPr anchor="ctr"/>
                </a:tc>
              </a:tr>
              <a:tr h="370840">
                <a:tc rowSpan="4">
                  <a:txBody>
                    <a:bodyPr/>
                    <a:lstStyle/>
                    <a:p>
                      <a:pPr algn="ctr"/>
                      <a:r>
                        <a:rPr lang="en-US" sz="1600" dirty="0" smtClean="0"/>
                        <a:t>RF</a:t>
                      </a:r>
                      <a:endParaRPr lang="en-US" sz="1600" dirty="0"/>
                    </a:p>
                  </a:txBody>
                  <a:tcPr vert="vert27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600" dirty="0" smtClean="0"/>
                        <a:t>AE</a:t>
                      </a:r>
                      <a:endParaRPr lang="en-US" sz="1600" dirty="0"/>
                    </a:p>
                  </a:txBody>
                  <a:tcPr anchor="ctr"/>
                </a:tc>
                <a:tc>
                  <a:txBody>
                    <a:bodyPr/>
                    <a:lstStyle/>
                    <a:p>
                      <a:pPr algn="ctr"/>
                      <a:endParaRPr lang="en-US" sz="1600"/>
                    </a:p>
                  </a:txBody>
                  <a:tcPr anchor="ctr"/>
                </a:tc>
                <a:tc>
                  <a:txBody>
                    <a:bodyPr/>
                    <a:lstStyle/>
                    <a:p>
                      <a:pPr algn="ctr"/>
                      <a:endParaRPr lang="en-US" sz="1600"/>
                    </a:p>
                  </a:txBody>
                  <a:tcPr anchor="ctr"/>
                </a:tc>
                <a:tc>
                  <a:txBody>
                    <a:bodyPr/>
                    <a:lstStyle/>
                    <a:p>
                      <a:pPr algn="ctr"/>
                      <a:r>
                        <a:rPr lang="en-US" sz="1600" dirty="0" smtClean="0">
                          <a:sym typeface="Wingdings" panose="05000000000000000000" pitchFamily="2" charset="2"/>
                        </a:rPr>
                        <a:t></a:t>
                      </a:r>
                      <a:endParaRPr lang="en-US" sz="1600" dirty="0"/>
                    </a:p>
                  </a:txBody>
                  <a:tcPr anchor="ctr"/>
                </a:tc>
              </a:tr>
              <a:tr h="370840">
                <a:tc vMerge="1">
                  <a:txBody>
                    <a:bodyPr/>
                    <a:lstStyle/>
                    <a:p>
                      <a:endParaRPr lang="en-US" dirty="0"/>
                    </a:p>
                  </a:txBody>
                  <a:tcPr/>
                </a:tc>
                <a:tc>
                  <a:txBody>
                    <a:bodyPr/>
                    <a:lstStyle/>
                    <a:p>
                      <a:pPr algn="ctr"/>
                      <a:r>
                        <a:rPr lang="en-US" sz="1600" dirty="0" smtClean="0"/>
                        <a:t>EV</a:t>
                      </a:r>
                      <a:endParaRPr lang="en-US" sz="1600" dirty="0"/>
                    </a:p>
                  </a:txBody>
                  <a:tcPr anchor="ctr"/>
                </a:tc>
                <a:tc>
                  <a:txBody>
                    <a:bodyPr/>
                    <a:lstStyle/>
                    <a:p>
                      <a:pPr algn="ctr"/>
                      <a:endParaRPr lang="en-US" sz="1600"/>
                    </a:p>
                  </a:txBody>
                  <a:tcPr anchor="ctr"/>
                </a:tc>
                <a:tc>
                  <a:txBody>
                    <a:bodyPr/>
                    <a:lstStyle/>
                    <a:p>
                      <a:pPr algn="ctr"/>
                      <a:endParaRPr lang="en-US" sz="1600"/>
                    </a:p>
                  </a:txBody>
                  <a:tcPr anchor="ctr"/>
                </a:tc>
                <a:tc>
                  <a:txBody>
                    <a:bodyPr/>
                    <a:lstStyle/>
                    <a:p>
                      <a:pPr algn="ctr"/>
                      <a:r>
                        <a:rPr lang="en-US" sz="1600" dirty="0" smtClean="0">
                          <a:sym typeface="Wingdings" panose="05000000000000000000" pitchFamily="2" charset="2"/>
                        </a:rPr>
                        <a:t></a:t>
                      </a:r>
                      <a:endParaRPr lang="en-US" sz="1600" dirty="0"/>
                    </a:p>
                  </a:txBody>
                  <a:tcPr anchor="ctr"/>
                </a:tc>
              </a:tr>
              <a:tr h="370840">
                <a:tc vMerge="1">
                  <a:txBody>
                    <a:bodyPr/>
                    <a:lstStyle/>
                    <a:p>
                      <a:endParaRPr lang="en-US" dirty="0"/>
                    </a:p>
                  </a:txBody>
                  <a:tcPr/>
                </a:tc>
                <a:tc>
                  <a:txBody>
                    <a:bodyPr/>
                    <a:lstStyle/>
                    <a:p>
                      <a:pPr algn="ctr"/>
                      <a:r>
                        <a:rPr lang="en-US" sz="1600" dirty="0" smtClean="0"/>
                        <a:t>NA</a:t>
                      </a:r>
                      <a:endParaRPr lang="en-US" sz="1600" dirty="0"/>
                    </a:p>
                  </a:txBody>
                  <a:tcPr anchor="ctr"/>
                </a:tc>
                <a:tc>
                  <a:txBody>
                    <a:bodyPr/>
                    <a:lstStyle/>
                    <a:p>
                      <a:pPr algn="ctr"/>
                      <a:endParaRPr lang="en-US" sz="1600"/>
                    </a:p>
                  </a:txBody>
                  <a:tcPr anchor="ctr"/>
                </a:tc>
                <a:tc>
                  <a:txBody>
                    <a:bodyPr/>
                    <a:lstStyle/>
                    <a:p>
                      <a:pPr algn="ctr"/>
                      <a:endParaRPr lang="en-US" sz="1600"/>
                    </a:p>
                  </a:txBody>
                  <a:tcPr anchor="ctr"/>
                </a:tc>
                <a:tc>
                  <a:txBody>
                    <a:bodyPr/>
                    <a:lstStyle/>
                    <a:p>
                      <a:pPr algn="ctr"/>
                      <a:r>
                        <a:rPr lang="en-US" sz="1600" dirty="0" smtClean="0">
                          <a:sym typeface="Wingdings" panose="05000000000000000000" pitchFamily="2" charset="2"/>
                        </a:rPr>
                        <a:t></a:t>
                      </a:r>
                      <a:endParaRPr lang="en-US" sz="1600" dirty="0"/>
                    </a:p>
                  </a:txBody>
                  <a:tcPr anchor="ctr"/>
                </a:tc>
              </a:tr>
              <a:tr h="370840">
                <a:tc vMerge="1">
                  <a:txBody>
                    <a:bodyPr/>
                    <a:lstStyle/>
                    <a:p>
                      <a:endParaRPr lang="en-US" dirty="0"/>
                    </a:p>
                  </a:txBody>
                  <a:tcPr/>
                </a:tc>
                <a:tc>
                  <a:txBody>
                    <a:bodyPr/>
                    <a:lstStyle/>
                    <a:p>
                      <a:pPr algn="ctr"/>
                      <a:r>
                        <a:rPr lang="en-US" sz="1600" dirty="0" smtClean="0"/>
                        <a:t>OT</a:t>
                      </a:r>
                      <a:endParaRPr lang="en-US" sz="1600" dirty="0"/>
                    </a:p>
                  </a:txBody>
                  <a:tcPr anchor="ctr"/>
                </a:tc>
                <a:tc>
                  <a:txBody>
                    <a:bodyPr/>
                    <a:lstStyle/>
                    <a:p>
                      <a:pPr algn="ctr"/>
                      <a:endParaRPr lang="en-US" sz="1600"/>
                    </a:p>
                  </a:txBody>
                  <a:tcPr anchor="ctr"/>
                </a:tc>
                <a:tc>
                  <a:txBody>
                    <a:bodyPr/>
                    <a:lstStyle/>
                    <a:p>
                      <a:pPr algn="ctr"/>
                      <a:endParaRPr lang="en-US" sz="1600"/>
                    </a:p>
                  </a:txBody>
                  <a:tcPr anchor="ctr"/>
                </a:tc>
                <a:tc>
                  <a:txBody>
                    <a:bodyPr/>
                    <a:lstStyle/>
                    <a:p>
                      <a:pPr algn="ctr"/>
                      <a:r>
                        <a:rPr lang="en-US" sz="1600" dirty="0" smtClean="0">
                          <a:sym typeface="Wingdings" panose="05000000000000000000" pitchFamily="2" charset="2"/>
                        </a:rPr>
                        <a:t></a:t>
                      </a:r>
                      <a:endParaRPr lang="en-US" sz="1600" dirty="0"/>
                    </a:p>
                  </a:txBody>
                  <a:tcPr anchor="ctr"/>
                </a:tc>
              </a:tr>
              <a:tr h="370840">
                <a:tc>
                  <a:txBody>
                    <a:bodyPr/>
                    <a:lstStyle/>
                    <a:p>
                      <a:pPr algn="ctr"/>
                      <a:endParaRPr lang="en-US" sz="1600" dirty="0"/>
                    </a:p>
                  </a:txBody>
                  <a:tcPr anchor="ctr">
                    <a:lnT w="3175" cap="flat" cmpd="sng" algn="ctr">
                      <a:solidFill>
                        <a:schemeClr val="tx1"/>
                      </a:solidFill>
                      <a:prstDash val="solid"/>
                      <a:round/>
                      <a:headEnd type="none" w="med" len="med"/>
                      <a:tailEnd type="none" w="med" len="med"/>
                    </a:lnT>
                  </a:tcPr>
                </a:tc>
                <a:tc>
                  <a:txBody>
                    <a:bodyPr/>
                    <a:lstStyle/>
                    <a:p>
                      <a:pPr algn="ctr"/>
                      <a:endParaRPr lang="en-US" sz="1600" dirty="0"/>
                    </a:p>
                  </a:txBody>
                  <a:tcPr anchor="ctr"/>
                </a:tc>
                <a:tc>
                  <a:txBody>
                    <a:bodyPr/>
                    <a:lstStyle/>
                    <a:p>
                      <a:pPr algn="ctr"/>
                      <a:r>
                        <a:rPr lang="en-US" sz="1600" dirty="0" smtClean="0"/>
                        <a:t>1</a:t>
                      </a:r>
                      <a:endParaRPr lang="en-US" sz="1600" dirty="0"/>
                    </a:p>
                  </a:txBody>
                  <a:tcPr anchor="ctr"/>
                </a:tc>
                <a:tc>
                  <a:txBody>
                    <a:bodyPr/>
                    <a:lstStyle/>
                    <a:p>
                      <a:pPr algn="ctr"/>
                      <a:r>
                        <a:rPr lang="en-US" sz="1600" dirty="0" smtClean="0"/>
                        <a:t>2</a:t>
                      </a:r>
                      <a:endParaRPr lang="en-US" sz="1600" dirty="0"/>
                    </a:p>
                  </a:txBody>
                  <a:tcPr anchor="ctr"/>
                </a:tc>
                <a:tc>
                  <a:txBody>
                    <a:bodyPr/>
                    <a:lstStyle/>
                    <a:p>
                      <a:pPr algn="ctr"/>
                      <a:r>
                        <a:rPr lang="en-US" sz="1600" dirty="0" smtClean="0"/>
                        <a:t>9</a:t>
                      </a:r>
                      <a:endParaRPr lang="en-US" sz="1600" dirty="0"/>
                    </a:p>
                  </a:txBody>
                  <a:tcPr anchor="ctr"/>
                </a:tc>
              </a:tr>
            </a:tbl>
          </a:graphicData>
        </a:graphic>
      </p:graphicFrame>
    </p:spTree>
    <p:extLst>
      <p:ext uri="{BB962C8B-B14F-4D97-AF65-F5344CB8AC3E}">
        <p14:creationId xmlns:p14="http://schemas.microsoft.com/office/powerpoint/2010/main" val="44245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R&amp;A</a:t>
            </a:r>
            <a:r>
              <a:rPr lang="en-US" dirty="0" smtClean="0"/>
              <a:t> | </a:t>
            </a:r>
            <a:r>
              <a:rPr lang="en-US" dirty="0" err="1" smtClean="0"/>
              <a:t>HoE</a:t>
            </a:r>
            <a:r>
              <a:rPr lang="en-US" dirty="0" smtClean="0"/>
              <a:t>: Sex Dataset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042" y="1701801"/>
            <a:ext cx="9727942" cy="4470397"/>
          </a:xfrm>
        </p:spPr>
      </p:pic>
      <p:graphicFrame>
        <p:nvGraphicFramePr>
          <p:cNvPr id="7" name="Table 6"/>
          <p:cNvGraphicFramePr>
            <a:graphicFrameLocks noGrp="1"/>
          </p:cNvGraphicFramePr>
          <p:nvPr>
            <p:extLst>
              <p:ext uri="{D42A27DB-BD31-4B8C-83A1-F6EECF244321}">
                <p14:modId xmlns:p14="http://schemas.microsoft.com/office/powerpoint/2010/main" val="2113257972"/>
              </p:ext>
            </p:extLst>
          </p:nvPr>
        </p:nvGraphicFramePr>
        <p:xfrm>
          <a:off x="2208212" y="6324600"/>
          <a:ext cx="8125884" cy="370840"/>
        </p:xfrm>
        <a:graphic>
          <a:graphicData uri="http://schemas.openxmlformats.org/drawingml/2006/table">
            <a:tbl>
              <a:tblPr firstRow="1" bandRow="1">
                <a:tableStyleId>{9D7B26C5-4107-4FEC-AEDC-1716B250A1EF}</a:tableStyleId>
              </a:tblPr>
              <a:tblGrid>
                <a:gridCol w="2708628"/>
                <a:gridCol w="2708628"/>
                <a:gridCol w="2708628"/>
              </a:tblGrid>
              <a:tr h="370840">
                <a:tc>
                  <a:txBody>
                    <a:bodyPr/>
                    <a:lstStyle/>
                    <a:p>
                      <a:pPr algn="ctr"/>
                      <a:r>
                        <a:rPr lang="en-US" sz="1600" dirty="0" smtClean="0">
                          <a:hlinkClick r:id="rId3" action="ppaction://hlinksldjump"/>
                        </a:rPr>
                        <a:t>Sex</a:t>
                      </a:r>
                      <a:endParaRPr lang="en-US" sz="1600" b="1" dirty="0">
                        <a:solidFill>
                          <a:schemeClr val="bg1"/>
                        </a:solidFill>
                      </a:endParaRPr>
                    </a:p>
                  </a:txBody>
                  <a:tcPr anchor="ctr"/>
                </a:tc>
                <a:tc>
                  <a:txBody>
                    <a:bodyPr/>
                    <a:lstStyle/>
                    <a:p>
                      <a:pPr algn="ctr"/>
                      <a:r>
                        <a:rPr lang="en-US" sz="1600" dirty="0" smtClean="0">
                          <a:hlinkClick r:id="rId4" action="ppaction://hlinksldjump"/>
                        </a:rPr>
                        <a:t>RP</a:t>
                      </a:r>
                      <a:endParaRPr lang="en-US" sz="1600" b="1" dirty="0">
                        <a:solidFill>
                          <a:schemeClr val="bg1"/>
                        </a:solidFill>
                      </a:endParaRPr>
                    </a:p>
                  </a:txBody>
                  <a:tcPr anchor="ctr"/>
                </a:tc>
                <a:tc>
                  <a:txBody>
                    <a:bodyPr/>
                    <a:lstStyle/>
                    <a:p>
                      <a:pPr algn="ctr"/>
                      <a:r>
                        <a:rPr lang="en-US" sz="1600" dirty="0" smtClean="0">
                          <a:hlinkClick r:id="rId5" action="ppaction://hlinksldjump"/>
                        </a:rPr>
                        <a:t>RF</a:t>
                      </a:r>
                      <a:endParaRPr lang="en-US" sz="1600" b="1" dirty="0">
                        <a:solidFill>
                          <a:schemeClr val="bg1"/>
                        </a:solidFill>
                      </a:endParaRPr>
                    </a:p>
                  </a:txBody>
                  <a:tcPr anchor="ctr"/>
                </a:tc>
              </a:tr>
            </a:tbl>
          </a:graphicData>
        </a:graphic>
      </p:graphicFrame>
      <p:sp>
        <p:nvSpPr>
          <p:cNvPr id="8" name="Action Button: Home 7">
            <a:hlinkClick r:id="rId6" action="ppaction://hlinksldjump" highlightClick="1"/>
          </p:cNvPr>
          <p:cNvSpPr/>
          <p:nvPr/>
        </p:nvSpPr>
        <p:spPr>
          <a:xfrm>
            <a:off x="10895012" y="304800"/>
            <a:ext cx="914400" cy="762000"/>
          </a:xfrm>
          <a:prstGeom prst="actionButtonHome">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9008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R&amp;A</a:t>
            </a:r>
            <a:r>
              <a:rPr lang="en-US" dirty="0" smtClean="0"/>
              <a:t> | </a:t>
            </a:r>
            <a:r>
              <a:rPr lang="en-US" dirty="0" err="1" smtClean="0"/>
              <a:t>HoE</a:t>
            </a:r>
            <a:r>
              <a:rPr lang="en-US" dirty="0" smtClean="0"/>
              <a:t>: RP Dataset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043" y="1701801"/>
            <a:ext cx="9727940" cy="4470397"/>
          </a:xfrm>
        </p:spPr>
      </p:pic>
      <p:graphicFrame>
        <p:nvGraphicFramePr>
          <p:cNvPr id="7" name="Table 6"/>
          <p:cNvGraphicFramePr>
            <a:graphicFrameLocks noGrp="1"/>
          </p:cNvGraphicFramePr>
          <p:nvPr>
            <p:extLst>
              <p:ext uri="{D42A27DB-BD31-4B8C-83A1-F6EECF244321}">
                <p14:modId xmlns:p14="http://schemas.microsoft.com/office/powerpoint/2010/main" val="2113257972"/>
              </p:ext>
            </p:extLst>
          </p:nvPr>
        </p:nvGraphicFramePr>
        <p:xfrm>
          <a:off x="2208212" y="6324600"/>
          <a:ext cx="8125884" cy="370840"/>
        </p:xfrm>
        <a:graphic>
          <a:graphicData uri="http://schemas.openxmlformats.org/drawingml/2006/table">
            <a:tbl>
              <a:tblPr firstRow="1" bandRow="1">
                <a:tableStyleId>{9D7B26C5-4107-4FEC-AEDC-1716B250A1EF}</a:tableStyleId>
              </a:tblPr>
              <a:tblGrid>
                <a:gridCol w="2708628"/>
                <a:gridCol w="2708628"/>
                <a:gridCol w="2708628"/>
              </a:tblGrid>
              <a:tr h="370840">
                <a:tc>
                  <a:txBody>
                    <a:bodyPr/>
                    <a:lstStyle/>
                    <a:p>
                      <a:pPr algn="ctr"/>
                      <a:r>
                        <a:rPr lang="en-US" sz="1600" dirty="0" smtClean="0">
                          <a:hlinkClick r:id="rId3" action="ppaction://hlinksldjump"/>
                        </a:rPr>
                        <a:t>Sex</a:t>
                      </a:r>
                      <a:endParaRPr lang="en-US" sz="1600" b="1" dirty="0">
                        <a:solidFill>
                          <a:schemeClr val="bg1"/>
                        </a:solidFill>
                      </a:endParaRPr>
                    </a:p>
                  </a:txBody>
                  <a:tcPr anchor="ctr"/>
                </a:tc>
                <a:tc>
                  <a:txBody>
                    <a:bodyPr/>
                    <a:lstStyle/>
                    <a:p>
                      <a:pPr algn="ctr"/>
                      <a:r>
                        <a:rPr lang="en-US" sz="1600" dirty="0" smtClean="0">
                          <a:hlinkClick r:id="rId4" action="ppaction://hlinksldjump"/>
                        </a:rPr>
                        <a:t>RP</a:t>
                      </a:r>
                      <a:endParaRPr lang="en-US" sz="1600" b="1" dirty="0">
                        <a:solidFill>
                          <a:schemeClr val="bg1"/>
                        </a:solidFill>
                      </a:endParaRPr>
                    </a:p>
                  </a:txBody>
                  <a:tcPr anchor="ctr"/>
                </a:tc>
                <a:tc>
                  <a:txBody>
                    <a:bodyPr/>
                    <a:lstStyle/>
                    <a:p>
                      <a:pPr algn="ctr"/>
                      <a:r>
                        <a:rPr lang="en-US" sz="1600" dirty="0" smtClean="0">
                          <a:hlinkClick r:id="rId5" action="ppaction://hlinksldjump"/>
                        </a:rPr>
                        <a:t>RF</a:t>
                      </a:r>
                      <a:endParaRPr lang="en-US" sz="1600" b="1" dirty="0">
                        <a:solidFill>
                          <a:schemeClr val="bg1"/>
                        </a:solidFill>
                      </a:endParaRPr>
                    </a:p>
                  </a:txBody>
                  <a:tcPr anchor="ctr"/>
                </a:tc>
              </a:tr>
            </a:tbl>
          </a:graphicData>
        </a:graphic>
      </p:graphicFrame>
      <p:sp>
        <p:nvSpPr>
          <p:cNvPr id="8" name="Action Button: Home 7">
            <a:hlinkClick r:id="rId6" action="ppaction://hlinksldjump" highlightClick="1"/>
          </p:cNvPr>
          <p:cNvSpPr/>
          <p:nvPr/>
        </p:nvSpPr>
        <p:spPr>
          <a:xfrm>
            <a:off x="10895012" y="304800"/>
            <a:ext cx="914400" cy="762000"/>
          </a:xfrm>
          <a:prstGeom prst="actionButtonHome">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16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R&amp;A</a:t>
            </a:r>
            <a:r>
              <a:rPr lang="en-US" dirty="0" smtClean="0"/>
              <a:t> | </a:t>
            </a:r>
            <a:r>
              <a:rPr lang="en-US" dirty="0" err="1" smtClean="0"/>
              <a:t>HoE</a:t>
            </a:r>
            <a:r>
              <a:rPr lang="en-US" dirty="0" smtClean="0"/>
              <a:t>: RF Dataset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043" y="1701801"/>
            <a:ext cx="9727940" cy="4470396"/>
          </a:xfrm>
        </p:spPr>
      </p:pic>
      <p:graphicFrame>
        <p:nvGraphicFramePr>
          <p:cNvPr id="6" name="Table 5"/>
          <p:cNvGraphicFramePr>
            <a:graphicFrameLocks noGrp="1"/>
          </p:cNvGraphicFramePr>
          <p:nvPr>
            <p:extLst>
              <p:ext uri="{D42A27DB-BD31-4B8C-83A1-F6EECF244321}">
                <p14:modId xmlns:p14="http://schemas.microsoft.com/office/powerpoint/2010/main" val="447490590"/>
              </p:ext>
            </p:extLst>
          </p:nvPr>
        </p:nvGraphicFramePr>
        <p:xfrm>
          <a:off x="2208212" y="6324600"/>
          <a:ext cx="8125884" cy="370840"/>
        </p:xfrm>
        <a:graphic>
          <a:graphicData uri="http://schemas.openxmlformats.org/drawingml/2006/table">
            <a:tbl>
              <a:tblPr firstRow="1" bandRow="1">
                <a:tableStyleId>{9D7B26C5-4107-4FEC-AEDC-1716B250A1EF}</a:tableStyleId>
              </a:tblPr>
              <a:tblGrid>
                <a:gridCol w="2708628"/>
                <a:gridCol w="2708628"/>
                <a:gridCol w="2708628"/>
              </a:tblGrid>
              <a:tr h="370840">
                <a:tc>
                  <a:txBody>
                    <a:bodyPr/>
                    <a:lstStyle/>
                    <a:p>
                      <a:pPr algn="ctr"/>
                      <a:r>
                        <a:rPr lang="en-US" sz="1600" dirty="0" smtClean="0">
                          <a:hlinkClick r:id="rId3" action="ppaction://hlinksldjump"/>
                        </a:rPr>
                        <a:t>Sex</a:t>
                      </a:r>
                      <a:endParaRPr lang="en-US" sz="1600" b="1" dirty="0">
                        <a:solidFill>
                          <a:schemeClr val="bg1"/>
                        </a:solidFill>
                      </a:endParaRPr>
                    </a:p>
                  </a:txBody>
                  <a:tcPr anchor="ctr"/>
                </a:tc>
                <a:tc>
                  <a:txBody>
                    <a:bodyPr/>
                    <a:lstStyle/>
                    <a:p>
                      <a:pPr algn="ctr"/>
                      <a:r>
                        <a:rPr lang="en-US" sz="1600" dirty="0" smtClean="0">
                          <a:hlinkClick r:id="rId4" action="ppaction://hlinksldjump"/>
                        </a:rPr>
                        <a:t>RP</a:t>
                      </a:r>
                      <a:endParaRPr lang="en-US" sz="1600" b="1" dirty="0">
                        <a:solidFill>
                          <a:schemeClr val="bg1"/>
                        </a:solidFill>
                      </a:endParaRPr>
                    </a:p>
                  </a:txBody>
                  <a:tcPr anchor="ctr"/>
                </a:tc>
                <a:tc>
                  <a:txBody>
                    <a:bodyPr/>
                    <a:lstStyle/>
                    <a:p>
                      <a:pPr algn="ctr"/>
                      <a:r>
                        <a:rPr lang="en-US" sz="1600" dirty="0" smtClean="0">
                          <a:hlinkClick r:id="rId5" action="ppaction://hlinksldjump"/>
                        </a:rPr>
                        <a:t>RF</a:t>
                      </a:r>
                      <a:endParaRPr lang="en-US" sz="1600" b="1" dirty="0">
                        <a:solidFill>
                          <a:schemeClr val="bg1"/>
                        </a:solidFill>
                      </a:endParaRPr>
                    </a:p>
                  </a:txBody>
                  <a:tcPr anchor="ctr"/>
                </a:tc>
              </a:tr>
            </a:tbl>
          </a:graphicData>
        </a:graphic>
      </p:graphicFrame>
      <p:sp>
        <p:nvSpPr>
          <p:cNvPr id="7" name="Action Button: Home 6">
            <a:hlinkClick r:id="rId6" action="ppaction://hlinksldjump" highlightClick="1"/>
          </p:cNvPr>
          <p:cNvSpPr/>
          <p:nvPr/>
        </p:nvSpPr>
        <p:spPr>
          <a:xfrm>
            <a:off x="10895012" y="304800"/>
            <a:ext cx="914400" cy="762000"/>
          </a:xfrm>
          <a:prstGeom prst="actionButtonHome">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8476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R&amp;A</a:t>
            </a:r>
            <a:r>
              <a:rPr lang="en-US" dirty="0" smtClean="0"/>
              <a:t> | ELR: Sex Dataset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043" y="1701801"/>
            <a:ext cx="9727940" cy="4470397"/>
          </a:xfrm>
        </p:spPr>
      </p:pic>
      <p:graphicFrame>
        <p:nvGraphicFramePr>
          <p:cNvPr id="7" name="Table 6"/>
          <p:cNvGraphicFramePr>
            <a:graphicFrameLocks noGrp="1"/>
          </p:cNvGraphicFramePr>
          <p:nvPr>
            <p:extLst>
              <p:ext uri="{D42A27DB-BD31-4B8C-83A1-F6EECF244321}">
                <p14:modId xmlns:p14="http://schemas.microsoft.com/office/powerpoint/2010/main" val="3421973361"/>
              </p:ext>
            </p:extLst>
          </p:nvPr>
        </p:nvGraphicFramePr>
        <p:xfrm>
          <a:off x="2208212" y="6324600"/>
          <a:ext cx="8125884" cy="370840"/>
        </p:xfrm>
        <a:graphic>
          <a:graphicData uri="http://schemas.openxmlformats.org/drawingml/2006/table">
            <a:tbl>
              <a:tblPr firstRow="1" bandRow="1">
                <a:tableStyleId>{9D7B26C5-4107-4FEC-AEDC-1716B250A1EF}</a:tableStyleId>
              </a:tblPr>
              <a:tblGrid>
                <a:gridCol w="2708628"/>
                <a:gridCol w="2708628"/>
                <a:gridCol w="2708628"/>
              </a:tblGrid>
              <a:tr h="370840">
                <a:tc>
                  <a:txBody>
                    <a:bodyPr/>
                    <a:lstStyle/>
                    <a:p>
                      <a:pPr algn="ctr"/>
                      <a:r>
                        <a:rPr lang="en-US" sz="1600" dirty="0" smtClean="0">
                          <a:hlinkClick r:id="rId3" action="ppaction://hlinksldjump"/>
                        </a:rPr>
                        <a:t>Sex</a:t>
                      </a:r>
                      <a:endParaRPr lang="en-US" sz="1600" b="1" dirty="0">
                        <a:solidFill>
                          <a:schemeClr val="bg1"/>
                        </a:solidFill>
                      </a:endParaRPr>
                    </a:p>
                  </a:txBody>
                  <a:tcPr anchor="ctr"/>
                </a:tc>
                <a:tc>
                  <a:txBody>
                    <a:bodyPr/>
                    <a:lstStyle/>
                    <a:p>
                      <a:pPr algn="ctr"/>
                      <a:r>
                        <a:rPr lang="en-US" sz="1600" dirty="0" smtClean="0">
                          <a:hlinkClick r:id="rId4" action="ppaction://hlinksldjump"/>
                        </a:rPr>
                        <a:t>RP</a:t>
                      </a:r>
                      <a:endParaRPr lang="en-US" sz="1600" b="1" dirty="0">
                        <a:solidFill>
                          <a:schemeClr val="bg1"/>
                        </a:solidFill>
                      </a:endParaRPr>
                    </a:p>
                  </a:txBody>
                  <a:tcPr anchor="ctr"/>
                </a:tc>
                <a:tc>
                  <a:txBody>
                    <a:bodyPr/>
                    <a:lstStyle/>
                    <a:p>
                      <a:pPr algn="ctr"/>
                      <a:r>
                        <a:rPr lang="en-US" sz="1600" dirty="0" smtClean="0">
                          <a:hlinkClick r:id="rId5" action="ppaction://hlinksldjump"/>
                        </a:rPr>
                        <a:t>RF</a:t>
                      </a:r>
                      <a:endParaRPr lang="en-US" sz="1600" b="1" dirty="0">
                        <a:solidFill>
                          <a:schemeClr val="bg1"/>
                        </a:solidFill>
                      </a:endParaRPr>
                    </a:p>
                  </a:txBody>
                  <a:tcPr anchor="ctr"/>
                </a:tc>
              </a:tr>
            </a:tbl>
          </a:graphicData>
        </a:graphic>
      </p:graphicFrame>
      <p:sp>
        <p:nvSpPr>
          <p:cNvPr id="8" name="Action Button: Home 7">
            <a:hlinkClick r:id="rId6" action="ppaction://hlinksldjump" highlightClick="1"/>
          </p:cNvPr>
          <p:cNvSpPr/>
          <p:nvPr/>
        </p:nvSpPr>
        <p:spPr>
          <a:xfrm>
            <a:off x="10895012" y="304800"/>
            <a:ext cx="914400" cy="762000"/>
          </a:xfrm>
          <a:prstGeom prst="actionButtonHome">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023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R&amp;A</a:t>
            </a:r>
            <a:r>
              <a:rPr lang="en-US" dirty="0" smtClean="0"/>
              <a:t> | ELR: RP Dataset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043" y="1701801"/>
            <a:ext cx="9727940" cy="4470396"/>
          </a:xfrm>
        </p:spPr>
      </p:pic>
      <p:graphicFrame>
        <p:nvGraphicFramePr>
          <p:cNvPr id="6" name="Table 5"/>
          <p:cNvGraphicFramePr>
            <a:graphicFrameLocks noGrp="1"/>
          </p:cNvGraphicFramePr>
          <p:nvPr>
            <p:extLst>
              <p:ext uri="{D42A27DB-BD31-4B8C-83A1-F6EECF244321}">
                <p14:modId xmlns:p14="http://schemas.microsoft.com/office/powerpoint/2010/main" val="3421973361"/>
              </p:ext>
            </p:extLst>
          </p:nvPr>
        </p:nvGraphicFramePr>
        <p:xfrm>
          <a:off x="2208212" y="6324600"/>
          <a:ext cx="8125884" cy="370840"/>
        </p:xfrm>
        <a:graphic>
          <a:graphicData uri="http://schemas.openxmlformats.org/drawingml/2006/table">
            <a:tbl>
              <a:tblPr firstRow="1" bandRow="1">
                <a:tableStyleId>{9D7B26C5-4107-4FEC-AEDC-1716B250A1EF}</a:tableStyleId>
              </a:tblPr>
              <a:tblGrid>
                <a:gridCol w="2708628"/>
                <a:gridCol w="2708628"/>
                <a:gridCol w="2708628"/>
              </a:tblGrid>
              <a:tr h="370840">
                <a:tc>
                  <a:txBody>
                    <a:bodyPr/>
                    <a:lstStyle/>
                    <a:p>
                      <a:pPr algn="ctr"/>
                      <a:r>
                        <a:rPr lang="en-US" sz="1600" dirty="0" smtClean="0">
                          <a:hlinkClick r:id="rId3" action="ppaction://hlinksldjump"/>
                        </a:rPr>
                        <a:t>Sex</a:t>
                      </a:r>
                      <a:endParaRPr lang="en-US" sz="1600" b="1" dirty="0">
                        <a:solidFill>
                          <a:schemeClr val="bg1"/>
                        </a:solidFill>
                      </a:endParaRPr>
                    </a:p>
                  </a:txBody>
                  <a:tcPr anchor="ctr"/>
                </a:tc>
                <a:tc>
                  <a:txBody>
                    <a:bodyPr/>
                    <a:lstStyle/>
                    <a:p>
                      <a:pPr algn="ctr"/>
                      <a:r>
                        <a:rPr lang="en-US" sz="1600" dirty="0" smtClean="0">
                          <a:hlinkClick r:id="rId4" action="ppaction://hlinksldjump"/>
                        </a:rPr>
                        <a:t>RP</a:t>
                      </a:r>
                      <a:endParaRPr lang="en-US" sz="1600" b="1" dirty="0">
                        <a:solidFill>
                          <a:schemeClr val="bg1"/>
                        </a:solidFill>
                      </a:endParaRPr>
                    </a:p>
                  </a:txBody>
                  <a:tcPr anchor="ctr"/>
                </a:tc>
                <a:tc>
                  <a:txBody>
                    <a:bodyPr/>
                    <a:lstStyle/>
                    <a:p>
                      <a:pPr algn="ctr"/>
                      <a:r>
                        <a:rPr lang="en-US" sz="1600" dirty="0" smtClean="0">
                          <a:hlinkClick r:id="rId5" action="ppaction://hlinksldjump"/>
                        </a:rPr>
                        <a:t>RF</a:t>
                      </a:r>
                      <a:endParaRPr lang="en-US" sz="1600" b="1" dirty="0">
                        <a:solidFill>
                          <a:schemeClr val="bg1"/>
                        </a:solidFill>
                      </a:endParaRPr>
                    </a:p>
                  </a:txBody>
                  <a:tcPr anchor="ctr"/>
                </a:tc>
              </a:tr>
            </a:tbl>
          </a:graphicData>
        </a:graphic>
      </p:graphicFrame>
      <p:sp>
        <p:nvSpPr>
          <p:cNvPr id="8" name="Action Button: Home 7">
            <a:hlinkClick r:id="rId6" action="ppaction://hlinksldjump" highlightClick="1"/>
          </p:cNvPr>
          <p:cNvSpPr/>
          <p:nvPr/>
        </p:nvSpPr>
        <p:spPr>
          <a:xfrm>
            <a:off x="10895012" y="304800"/>
            <a:ext cx="914400" cy="762000"/>
          </a:xfrm>
          <a:prstGeom prst="actionButtonHome">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5306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R&amp;A</a:t>
            </a:r>
            <a:r>
              <a:rPr lang="en-US" dirty="0" smtClean="0"/>
              <a:t> | ELR: RF Dataset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2044" y="1701801"/>
            <a:ext cx="9727938" cy="4470396"/>
          </a:xfrm>
        </p:spPr>
      </p:pic>
      <p:graphicFrame>
        <p:nvGraphicFramePr>
          <p:cNvPr id="7" name="Table 6"/>
          <p:cNvGraphicFramePr>
            <a:graphicFrameLocks noGrp="1"/>
          </p:cNvGraphicFramePr>
          <p:nvPr>
            <p:extLst>
              <p:ext uri="{D42A27DB-BD31-4B8C-83A1-F6EECF244321}">
                <p14:modId xmlns:p14="http://schemas.microsoft.com/office/powerpoint/2010/main" val="1760536676"/>
              </p:ext>
            </p:extLst>
          </p:nvPr>
        </p:nvGraphicFramePr>
        <p:xfrm>
          <a:off x="2208212" y="6324600"/>
          <a:ext cx="8125884" cy="370840"/>
        </p:xfrm>
        <a:graphic>
          <a:graphicData uri="http://schemas.openxmlformats.org/drawingml/2006/table">
            <a:tbl>
              <a:tblPr firstRow="1" bandRow="1">
                <a:tableStyleId>{9D7B26C5-4107-4FEC-AEDC-1716B250A1EF}</a:tableStyleId>
              </a:tblPr>
              <a:tblGrid>
                <a:gridCol w="2708628"/>
                <a:gridCol w="2708628"/>
                <a:gridCol w="2708628"/>
              </a:tblGrid>
              <a:tr h="370840">
                <a:tc>
                  <a:txBody>
                    <a:bodyPr/>
                    <a:lstStyle/>
                    <a:p>
                      <a:pPr algn="ctr"/>
                      <a:r>
                        <a:rPr lang="en-US" sz="1600" dirty="0" smtClean="0">
                          <a:hlinkClick r:id="rId4" action="ppaction://hlinksldjump"/>
                        </a:rPr>
                        <a:t>Sex</a:t>
                      </a:r>
                      <a:endParaRPr lang="en-US" sz="1600" b="1" dirty="0">
                        <a:solidFill>
                          <a:schemeClr val="bg1"/>
                        </a:solidFill>
                      </a:endParaRPr>
                    </a:p>
                  </a:txBody>
                  <a:tcPr anchor="ctr"/>
                </a:tc>
                <a:tc>
                  <a:txBody>
                    <a:bodyPr/>
                    <a:lstStyle/>
                    <a:p>
                      <a:pPr algn="ctr"/>
                      <a:r>
                        <a:rPr lang="en-US" sz="1600" dirty="0" smtClean="0">
                          <a:hlinkClick r:id="rId5" action="ppaction://hlinksldjump"/>
                        </a:rPr>
                        <a:t>RP</a:t>
                      </a:r>
                      <a:endParaRPr lang="en-US" sz="1600" b="1" dirty="0">
                        <a:solidFill>
                          <a:schemeClr val="bg1"/>
                        </a:solidFill>
                      </a:endParaRPr>
                    </a:p>
                  </a:txBody>
                  <a:tcPr anchor="ctr"/>
                </a:tc>
                <a:tc>
                  <a:txBody>
                    <a:bodyPr/>
                    <a:lstStyle/>
                    <a:p>
                      <a:pPr algn="ctr"/>
                      <a:r>
                        <a:rPr lang="en-US" sz="1600" dirty="0" smtClean="0">
                          <a:hlinkClick r:id="rId6" action="ppaction://hlinksldjump"/>
                        </a:rPr>
                        <a:t>RF</a:t>
                      </a:r>
                      <a:endParaRPr lang="en-US" sz="1600" b="1" dirty="0">
                        <a:solidFill>
                          <a:schemeClr val="bg1"/>
                        </a:solidFill>
                      </a:endParaRPr>
                    </a:p>
                  </a:txBody>
                  <a:tcPr anchor="ctr"/>
                </a:tc>
              </a:tr>
            </a:tbl>
          </a:graphicData>
        </a:graphic>
      </p:graphicFrame>
      <p:sp>
        <p:nvSpPr>
          <p:cNvPr id="6" name="Action Button: Home 5">
            <a:hlinkClick r:id="rId7" action="ppaction://hlinksldjump" highlightClick="1"/>
          </p:cNvPr>
          <p:cNvSpPr/>
          <p:nvPr/>
        </p:nvSpPr>
        <p:spPr>
          <a:xfrm>
            <a:off x="10895012" y="304800"/>
            <a:ext cx="914400" cy="762000"/>
          </a:xfrm>
          <a:prstGeom prst="actionButtonHome">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2551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a:t>
            </a:r>
            <a:r>
              <a:rPr lang="en-US" dirty="0"/>
              <a:t> </a:t>
            </a:r>
            <a:r>
              <a:rPr lang="en-US" dirty="0" smtClean="0"/>
              <a:t>| Emotion Recognition</a:t>
            </a:r>
            <a:endParaRPr lang="en-US" dirty="0"/>
          </a:p>
        </p:txBody>
      </p:sp>
      <p:sp>
        <p:nvSpPr>
          <p:cNvPr id="6" name="Text Placeholder 5"/>
          <p:cNvSpPr>
            <a:spLocks noGrp="1"/>
          </p:cNvSpPr>
          <p:nvPr>
            <p:ph type="body" idx="1"/>
          </p:nvPr>
        </p:nvSpPr>
        <p:spPr/>
        <p:txBody>
          <a:bodyPr/>
          <a:lstStyle/>
          <a:p>
            <a:r>
              <a:rPr lang="en-US" dirty="0" smtClean="0"/>
              <a:t>Affective Computing</a:t>
            </a:r>
            <a:endParaRPr lang="en-US" dirty="0"/>
          </a:p>
        </p:txBody>
      </p:sp>
      <p:sp>
        <p:nvSpPr>
          <p:cNvPr id="7" name="Content Placeholder 6"/>
          <p:cNvSpPr>
            <a:spLocks noGrp="1"/>
          </p:cNvSpPr>
          <p:nvPr>
            <p:ph sz="half" idx="2"/>
          </p:nvPr>
        </p:nvSpPr>
        <p:spPr/>
        <p:txBody>
          <a:bodyPr>
            <a:normAutofit/>
          </a:bodyPr>
          <a:lstStyle/>
          <a:p>
            <a:r>
              <a:rPr lang="en-US" dirty="0" smtClean="0"/>
              <a:t>Relates to, arises from, or influences emotions (Picard, 1997).</a:t>
            </a:r>
          </a:p>
          <a:p>
            <a:r>
              <a:rPr lang="en-US" dirty="0" smtClean="0"/>
              <a:t>Imbue the computer with emotional intelligence*</a:t>
            </a:r>
          </a:p>
          <a:p>
            <a:pPr marL="568325" lvl="1" indent="-141288">
              <a:buFont typeface="Century Gothic" panose="020B0502020202020204" pitchFamily="34" charset="0"/>
              <a:buChar char="*"/>
            </a:pPr>
            <a:r>
              <a:rPr lang="en-US" dirty="0"/>
              <a:t>subset of social intelligence that involves the ability to monitor </a:t>
            </a:r>
            <a:r>
              <a:rPr lang="en-US" dirty="0" smtClean="0"/>
              <a:t>one's own </a:t>
            </a:r>
            <a:r>
              <a:rPr lang="en-US" dirty="0"/>
              <a:t>and others' feelings and emotions, to discriminate among them and to </a:t>
            </a:r>
            <a:r>
              <a:rPr lang="en-US" dirty="0" smtClean="0"/>
              <a:t>use this </a:t>
            </a:r>
            <a:r>
              <a:rPr lang="en-US" dirty="0"/>
              <a:t>information to guide one's thinking and actions (</a:t>
            </a:r>
            <a:r>
              <a:rPr lang="en-US" dirty="0" err="1"/>
              <a:t>Salovey</a:t>
            </a:r>
            <a:r>
              <a:rPr lang="en-US" dirty="0"/>
              <a:t> &amp; Mayer, 1990</a:t>
            </a:r>
            <a:r>
              <a:rPr lang="en-US" dirty="0" smtClean="0"/>
              <a:t>)</a:t>
            </a:r>
            <a:endParaRPr lang="en-US" dirty="0"/>
          </a:p>
        </p:txBody>
      </p:sp>
      <p:graphicFrame>
        <p:nvGraphicFramePr>
          <p:cNvPr id="10" name="Content Placeholder 9"/>
          <p:cNvGraphicFramePr>
            <a:graphicFrameLocks noGrp="1"/>
          </p:cNvGraphicFramePr>
          <p:nvPr>
            <p:ph sz="quarter" idx="4"/>
            <p:extLst>
              <p:ext uri="{D42A27DB-BD31-4B8C-83A1-F6EECF244321}">
                <p14:modId xmlns:p14="http://schemas.microsoft.com/office/powerpoint/2010/main" val="2963659792"/>
              </p:ext>
            </p:extLst>
          </p:nvPr>
        </p:nvGraphicFramePr>
        <p:xfrm>
          <a:off x="6297613" y="1608835"/>
          <a:ext cx="4976811" cy="4441445"/>
        </p:xfrm>
        <a:graphic>
          <a:graphicData uri="http://schemas.openxmlformats.org/drawingml/2006/table">
            <a:tbl>
              <a:tblPr firstRow="1" bandRow="1">
                <a:tableStyleId>{BC89EF96-8CEA-46FF-86C4-4CE0E7609802}</a:tableStyleId>
              </a:tblPr>
              <a:tblGrid>
                <a:gridCol w="1658937"/>
                <a:gridCol w="1658937"/>
                <a:gridCol w="1658937"/>
              </a:tblGrid>
              <a:tr h="1374733">
                <a:tc>
                  <a:txBody>
                    <a:bodyPr/>
                    <a:lstStyle/>
                    <a:p>
                      <a:pPr algn="ctr"/>
                      <a:r>
                        <a:rPr lang="en-US" dirty="0" smtClean="0"/>
                        <a:t>COMP</a:t>
                      </a:r>
                      <a:endParaRPr lang="en-US" dirty="0"/>
                    </a:p>
                  </a:txBody>
                  <a:tcPr anchor="ct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b="0" dirty="0" smtClean="0"/>
                        <a:t>Cannot Express</a:t>
                      </a:r>
                      <a:r>
                        <a:rPr lang="en-US" b="0" baseline="0" dirty="0" smtClean="0"/>
                        <a:t> </a:t>
                      </a:r>
                      <a:r>
                        <a:rPr lang="en-US" b="0" dirty="0" smtClean="0"/>
                        <a:t>Affect</a:t>
                      </a:r>
                    </a:p>
                  </a:txBody>
                  <a:tcPr anchor="ct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b="0" dirty="0" smtClean="0"/>
                        <a:t>Can Express</a:t>
                      </a:r>
                      <a:r>
                        <a:rPr lang="en-US" b="0" baseline="0" dirty="0" smtClean="0"/>
                        <a:t> </a:t>
                      </a:r>
                      <a:r>
                        <a:rPr lang="en-US" b="0" dirty="0" smtClean="0"/>
                        <a:t>Affect</a:t>
                      </a:r>
                    </a:p>
                  </a:txBody>
                  <a:tcPr anchor="ctr"/>
                </a:tc>
              </a:tr>
              <a:tr h="1374733">
                <a:tc>
                  <a:txBody>
                    <a:bodyPr/>
                    <a:lstStyle/>
                    <a:p>
                      <a:pPr algn="ctr"/>
                      <a:r>
                        <a:rPr lang="en-US" dirty="0" smtClean="0"/>
                        <a:t>Cannot Perceive Affect</a:t>
                      </a:r>
                      <a:endParaRPr lang="en-US" dirty="0"/>
                    </a:p>
                  </a:txBody>
                  <a:tcPr anchor="ctr"/>
                </a:tc>
                <a:tc>
                  <a:txBody>
                    <a:bodyPr/>
                    <a:lstStyle/>
                    <a:p>
                      <a:pPr algn="ctr"/>
                      <a:r>
                        <a:rPr lang="en-US" sz="2000" dirty="0" smtClean="0"/>
                        <a:t>[1] Most computers</a:t>
                      </a:r>
                      <a:endParaRPr lang="en-US" sz="2000" dirty="0"/>
                    </a:p>
                  </a:txBody>
                  <a:tcPr anchor="ctr"/>
                </a:tc>
                <a:tc>
                  <a:txBody>
                    <a:bodyPr/>
                    <a:lstStyle/>
                    <a:p>
                      <a:pPr algn="ctr"/>
                      <a:r>
                        <a:rPr lang="en-US" sz="2000" dirty="0" smtClean="0"/>
                        <a:t>[2] Synthesis</a:t>
                      </a:r>
                      <a:endParaRPr lang="en-US" sz="2000" dirty="0"/>
                    </a:p>
                  </a:txBody>
                  <a:tcPr anchor="ctr"/>
                </a:tc>
              </a:tr>
              <a:tr h="1691979">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dirty="0" smtClean="0"/>
                        <a:t>Can</a:t>
                      </a:r>
                      <a:r>
                        <a:rPr lang="en-US" baseline="0" dirty="0" smtClean="0"/>
                        <a:t> </a:t>
                      </a:r>
                      <a:r>
                        <a:rPr lang="en-US" dirty="0" smtClean="0"/>
                        <a:t>Perceive Affect</a:t>
                      </a:r>
                    </a:p>
                  </a:txBody>
                  <a:tcPr anchor="ctr"/>
                </a:tc>
                <a:tc>
                  <a:txBody>
                    <a:bodyPr/>
                    <a:lstStyle/>
                    <a:p>
                      <a:pPr algn="ctr"/>
                      <a:r>
                        <a:rPr lang="en-US" sz="2000" u="sng" dirty="0" smtClean="0"/>
                        <a:t>[3] Analysis</a:t>
                      </a:r>
                      <a:endParaRPr lang="en-US" sz="2000" b="1" u="sng" dirty="0"/>
                    </a:p>
                  </a:txBody>
                  <a:tcPr anchor="ctr"/>
                </a:tc>
                <a:tc>
                  <a:txBody>
                    <a:bodyPr/>
                    <a:lstStyle/>
                    <a:p>
                      <a:pPr algn="ctr"/>
                      <a:r>
                        <a:rPr lang="en-PH" sz="2000" dirty="0" smtClean="0"/>
                        <a:t>[4] A true</a:t>
                      </a:r>
                      <a:r>
                        <a:rPr lang="en-PH" sz="2000" baseline="0" dirty="0" smtClean="0"/>
                        <a:t> “personal” and “user-friendly” computer</a:t>
                      </a:r>
                      <a:endParaRPr lang="en-US" sz="2000" dirty="0"/>
                    </a:p>
                  </a:txBody>
                  <a:tcPr anchor="ctr"/>
                </a:tc>
              </a:tr>
            </a:tbl>
          </a:graphicData>
        </a:graphic>
      </p:graphicFrame>
      <p:sp>
        <p:nvSpPr>
          <p:cNvPr id="12" name="TextBox 11"/>
          <p:cNvSpPr txBox="1"/>
          <p:nvPr/>
        </p:nvSpPr>
        <p:spPr>
          <a:xfrm>
            <a:off x="303212" y="6477000"/>
            <a:ext cx="11582400" cy="258532"/>
          </a:xfrm>
          <a:prstGeom prst="rect">
            <a:avLst/>
          </a:prstGeom>
          <a:noFill/>
        </p:spPr>
        <p:txBody>
          <a:bodyPr wrap="square" rtlCol="0">
            <a:spAutoFit/>
          </a:bodyPr>
          <a:lstStyle/>
          <a:p>
            <a:pPr>
              <a:lnSpc>
                <a:spcPct val="90000"/>
              </a:lnSpc>
            </a:pPr>
            <a:r>
              <a:rPr lang="en-PH" sz="1200" i="1" smtClean="0"/>
              <a:t>Source: </a:t>
            </a:r>
            <a:r>
              <a:rPr lang="en-PH" sz="1200" i="1" dirty="0" smtClean="0"/>
              <a:t>Picard (1997)</a:t>
            </a:r>
            <a:endParaRPr lang="en-US" sz="1200" i="1" dirty="0"/>
          </a:p>
        </p:txBody>
      </p:sp>
    </p:spTree>
    <p:extLst>
      <p:ext uri="{BB962C8B-B14F-4D97-AF65-F5344CB8AC3E}">
        <p14:creationId xmlns:p14="http://schemas.microsoft.com/office/powerpoint/2010/main" val="147311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Conclusions &amp; Recommendations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25129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C&amp;R</a:t>
            </a:r>
            <a:r>
              <a:rPr lang="en-US" sz="4400" dirty="0" smtClean="0"/>
              <a:t> | General Objective</a:t>
            </a:r>
            <a:endParaRPr lang="en-US" sz="4400" dirty="0"/>
          </a:p>
        </p:txBody>
      </p:sp>
      <p:sp>
        <p:nvSpPr>
          <p:cNvPr id="4" name="Text Placeholder 3"/>
          <p:cNvSpPr>
            <a:spLocks noGrp="1"/>
          </p:cNvSpPr>
          <p:nvPr>
            <p:ph idx="1"/>
          </p:nvPr>
        </p:nvSpPr>
        <p:spPr/>
        <p:txBody>
          <a:bodyPr anchor="ctr">
            <a:noAutofit/>
          </a:bodyPr>
          <a:lstStyle/>
          <a:p>
            <a:pPr marL="0" indent="0">
              <a:buNone/>
            </a:pPr>
            <a:r>
              <a:rPr lang="en-US" sz="3600" dirty="0"/>
              <a:t>To build an </a:t>
            </a:r>
            <a:r>
              <a:rPr lang="en-US" sz="3600" b="1" dirty="0"/>
              <a:t>affect model </a:t>
            </a:r>
            <a:r>
              <a:rPr lang="en-US" sz="3600" dirty="0"/>
              <a:t>that maps the EEG signals collected from readers (while they are reading stories) to specific emotions</a:t>
            </a:r>
            <a:r>
              <a:rPr lang="en-US" sz="3600" dirty="0" smtClean="0"/>
              <a:t>.</a:t>
            </a:r>
          </a:p>
        </p:txBody>
      </p:sp>
    </p:spTree>
    <p:extLst>
      <p:ext uri="{BB962C8B-B14F-4D97-AF65-F5344CB8AC3E}">
        <p14:creationId xmlns:p14="http://schemas.microsoft.com/office/powerpoint/2010/main" val="3446146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C&amp;R</a:t>
            </a:r>
            <a:r>
              <a:rPr lang="en-PH" dirty="0" smtClean="0"/>
              <a:t> | Specific </a:t>
            </a:r>
            <a:r>
              <a:rPr lang="en-PH" dirty="0"/>
              <a:t>Objective #</a:t>
            </a:r>
            <a:r>
              <a:rPr lang="en-PH" b="1" dirty="0">
                <a:solidFill>
                  <a:schemeClr val="accent1"/>
                </a:solidFill>
              </a:rPr>
              <a:t>1</a:t>
            </a:r>
            <a:endParaRPr lang="en-US" b="1" dirty="0">
              <a:solidFill>
                <a:schemeClr val="accent1"/>
              </a:solidFill>
            </a:endParaRPr>
          </a:p>
        </p:txBody>
      </p:sp>
      <p:sp>
        <p:nvSpPr>
          <p:cNvPr id="3" name="Text Placeholder 2"/>
          <p:cNvSpPr>
            <a:spLocks noGrp="1"/>
          </p:cNvSpPr>
          <p:nvPr>
            <p:ph type="body" idx="1"/>
          </p:nvPr>
        </p:nvSpPr>
        <p:spPr/>
        <p:txBody>
          <a:bodyPr/>
          <a:lstStyle/>
          <a:p>
            <a:r>
              <a:rPr lang="en-PH" dirty="0"/>
              <a:t>Objective</a:t>
            </a:r>
            <a:endParaRPr lang="en-US" dirty="0"/>
          </a:p>
        </p:txBody>
      </p:sp>
      <p:sp>
        <p:nvSpPr>
          <p:cNvPr id="4" name="Content Placeholder 3"/>
          <p:cNvSpPr>
            <a:spLocks noGrp="1"/>
          </p:cNvSpPr>
          <p:nvPr>
            <p:ph sz="half" idx="2"/>
          </p:nvPr>
        </p:nvSpPr>
        <p:spPr/>
        <p:txBody>
          <a:bodyPr>
            <a:normAutofit/>
          </a:bodyPr>
          <a:lstStyle/>
          <a:p>
            <a:r>
              <a:rPr lang="en-PH" sz="2800" dirty="0"/>
              <a:t>To </a:t>
            </a:r>
            <a:r>
              <a:rPr lang="en-PH" sz="2800" b="1" dirty="0">
                <a:solidFill>
                  <a:schemeClr val="accent1"/>
                </a:solidFill>
              </a:rPr>
              <a:t>review</a:t>
            </a:r>
            <a:r>
              <a:rPr lang="en-PH" sz="2800" dirty="0"/>
              <a:t> the approaches, methodologies, and experiments of existing affect detection or recognition studies that uses EEG data;</a:t>
            </a:r>
            <a:endParaRPr lang="en-US" sz="2800" dirty="0"/>
          </a:p>
        </p:txBody>
      </p:sp>
      <p:sp>
        <p:nvSpPr>
          <p:cNvPr id="6" name="Content Placeholder 5"/>
          <p:cNvSpPr>
            <a:spLocks noGrp="1"/>
          </p:cNvSpPr>
          <p:nvPr>
            <p:ph sz="quarter" idx="4"/>
          </p:nvPr>
        </p:nvSpPr>
        <p:spPr/>
        <p:txBody>
          <a:bodyPr>
            <a:normAutofit/>
          </a:bodyPr>
          <a:lstStyle/>
          <a:p>
            <a:r>
              <a:rPr lang="en-PH" sz="2800" dirty="0" smtClean="0"/>
              <a:t>RRL + theoretical framework</a:t>
            </a:r>
          </a:p>
          <a:p>
            <a:r>
              <a:rPr lang="en-PH" sz="2800" dirty="0" smtClean="0"/>
              <a:t>Research framework and methodology</a:t>
            </a:r>
          </a:p>
          <a:p>
            <a:pPr lvl="1"/>
            <a:r>
              <a:rPr lang="en-PH" sz="2600" dirty="0" smtClean="0"/>
              <a:t>E.g. data acquisition methodology</a:t>
            </a:r>
            <a:endParaRPr lang="en-US" sz="2600" dirty="0"/>
          </a:p>
        </p:txBody>
      </p:sp>
      <p:sp>
        <p:nvSpPr>
          <p:cNvPr id="7" name="Text Placeholder 6"/>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3595563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C&amp;R</a:t>
            </a:r>
            <a:r>
              <a:rPr lang="en-PH" dirty="0" smtClean="0"/>
              <a:t> | Specific </a:t>
            </a:r>
            <a:r>
              <a:rPr lang="en-PH" dirty="0"/>
              <a:t>Objective #</a:t>
            </a:r>
            <a:r>
              <a:rPr lang="en-PH" b="1" dirty="0">
                <a:solidFill>
                  <a:schemeClr val="accent1"/>
                </a:solidFill>
              </a:rPr>
              <a:t>2</a:t>
            </a:r>
            <a:endParaRPr lang="en-US" b="1" dirty="0">
              <a:solidFill>
                <a:schemeClr val="accent1"/>
              </a:solidFill>
            </a:endParaRPr>
          </a:p>
        </p:txBody>
      </p:sp>
      <p:sp>
        <p:nvSpPr>
          <p:cNvPr id="3" name="Text Placeholder 2"/>
          <p:cNvSpPr>
            <a:spLocks noGrp="1"/>
          </p:cNvSpPr>
          <p:nvPr>
            <p:ph type="body" idx="1"/>
          </p:nvPr>
        </p:nvSpPr>
        <p:spPr/>
        <p:txBody>
          <a:bodyPr/>
          <a:lstStyle/>
          <a:p>
            <a:r>
              <a:rPr lang="en-PH" dirty="0"/>
              <a:t>Objective</a:t>
            </a:r>
            <a:endParaRPr lang="en-US" dirty="0"/>
          </a:p>
        </p:txBody>
      </p:sp>
      <p:sp>
        <p:nvSpPr>
          <p:cNvPr id="4" name="Content Placeholder 3"/>
          <p:cNvSpPr>
            <a:spLocks noGrp="1"/>
          </p:cNvSpPr>
          <p:nvPr>
            <p:ph sz="half" idx="2"/>
          </p:nvPr>
        </p:nvSpPr>
        <p:spPr/>
        <p:txBody>
          <a:bodyPr>
            <a:normAutofit/>
          </a:bodyPr>
          <a:lstStyle/>
          <a:p>
            <a:r>
              <a:rPr lang="en-PH" sz="2800" dirty="0"/>
              <a:t>To </a:t>
            </a:r>
            <a:r>
              <a:rPr lang="en-PH" sz="2800" b="1" dirty="0">
                <a:solidFill>
                  <a:schemeClr val="accent1"/>
                </a:solidFill>
              </a:rPr>
              <a:t>identify</a:t>
            </a:r>
            <a:r>
              <a:rPr lang="en-PH" sz="2800" dirty="0"/>
              <a:t> the different emotions </a:t>
            </a:r>
            <a:r>
              <a:rPr lang="en-PH" sz="2800" dirty="0" smtClean="0"/>
              <a:t>that </a:t>
            </a:r>
            <a:r>
              <a:rPr lang="en-PH" sz="2800" dirty="0"/>
              <a:t>can be elicited from the readers </a:t>
            </a:r>
            <a:r>
              <a:rPr lang="en-US" sz="2800" dirty="0" smtClean="0"/>
              <a:t>as they read the stories;</a:t>
            </a:r>
            <a:endParaRPr lang="en-US" sz="2800" dirty="0"/>
          </a:p>
        </p:txBody>
      </p:sp>
      <p:sp>
        <p:nvSpPr>
          <p:cNvPr id="6" name="Content Placeholder 5"/>
          <p:cNvSpPr>
            <a:spLocks noGrp="1"/>
          </p:cNvSpPr>
          <p:nvPr>
            <p:ph sz="quarter" idx="4"/>
          </p:nvPr>
        </p:nvSpPr>
        <p:spPr/>
        <p:txBody>
          <a:bodyPr>
            <a:normAutofit/>
          </a:bodyPr>
          <a:lstStyle/>
          <a:p>
            <a:r>
              <a:rPr lang="en-US" sz="2800" dirty="0" smtClean="0"/>
              <a:t>Hourglass of Emotions model by Cambria et al. (2012)</a:t>
            </a:r>
            <a:endParaRPr lang="en-US" sz="2800" dirty="0"/>
          </a:p>
        </p:txBody>
      </p:sp>
      <p:sp>
        <p:nvSpPr>
          <p:cNvPr id="7" name="Text Placeholder 6"/>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611224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C&amp;R</a:t>
            </a:r>
            <a:r>
              <a:rPr lang="en-PH" dirty="0" smtClean="0"/>
              <a:t> | Specific </a:t>
            </a:r>
            <a:r>
              <a:rPr lang="en-PH" dirty="0"/>
              <a:t>Objective </a:t>
            </a:r>
            <a:r>
              <a:rPr lang="en-PH" dirty="0" smtClean="0"/>
              <a:t>#</a:t>
            </a:r>
            <a:r>
              <a:rPr lang="en-PH" b="1" dirty="0" smtClean="0"/>
              <a:t>3</a:t>
            </a:r>
            <a:endParaRPr lang="en-US" b="1" dirty="0">
              <a:solidFill>
                <a:schemeClr val="accent1"/>
              </a:solidFill>
            </a:endParaRPr>
          </a:p>
        </p:txBody>
      </p:sp>
      <p:sp>
        <p:nvSpPr>
          <p:cNvPr id="3" name="Text Placeholder 2"/>
          <p:cNvSpPr>
            <a:spLocks noGrp="1"/>
          </p:cNvSpPr>
          <p:nvPr>
            <p:ph type="body" idx="1"/>
          </p:nvPr>
        </p:nvSpPr>
        <p:spPr/>
        <p:txBody>
          <a:bodyPr/>
          <a:lstStyle/>
          <a:p>
            <a:r>
              <a:rPr lang="en-PH" dirty="0"/>
              <a:t>Objective</a:t>
            </a:r>
            <a:endParaRPr lang="en-US" dirty="0"/>
          </a:p>
        </p:txBody>
      </p:sp>
      <p:sp>
        <p:nvSpPr>
          <p:cNvPr id="4" name="Content Placeholder 3"/>
          <p:cNvSpPr>
            <a:spLocks noGrp="1"/>
          </p:cNvSpPr>
          <p:nvPr>
            <p:ph sz="half" idx="2"/>
          </p:nvPr>
        </p:nvSpPr>
        <p:spPr/>
        <p:txBody>
          <a:bodyPr>
            <a:normAutofit/>
          </a:bodyPr>
          <a:lstStyle/>
          <a:p>
            <a:r>
              <a:rPr lang="en-PH" sz="2800" dirty="0"/>
              <a:t>To </a:t>
            </a:r>
            <a:r>
              <a:rPr lang="en-PH" sz="2800" b="1" dirty="0">
                <a:solidFill>
                  <a:schemeClr val="accent1"/>
                </a:solidFill>
              </a:rPr>
              <a:t>determine</a:t>
            </a:r>
            <a:r>
              <a:rPr lang="en-PH" sz="2800" dirty="0"/>
              <a:t> which elements of a story </a:t>
            </a:r>
            <a:r>
              <a:rPr lang="en-PH" sz="2800" dirty="0" smtClean="0"/>
              <a:t>affect </a:t>
            </a:r>
            <a:r>
              <a:rPr lang="en-PH" sz="2800" dirty="0"/>
              <a:t>the reader's emotional state;</a:t>
            </a:r>
            <a:endParaRPr lang="en-US" sz="2800" dirty="0"/>
          </a:p>
        </p:txBody>
      </p:sp>
      <p:sp>
        <p:nvSpPr>
          <p:cNvPr id="6" name="Content Placeholder 5"/>
          <p:cNvSpPr>
            <a:spLocks noGrp="1"/>
          </p:cNvSpPr>
          <p:nvPr>
            <p:ph sz="quarter" idx="4"/>
          </p:nvPr>
        </p:nvSpPr>
        <p:spPr>
          <a:xfrm>
            <a:off x="6297559" y="2209800"/>
            <a:ext cx="4977104" cy="4572000"/>
          </a:xfrm>
        </p:spPr>
        <p:txBody>
          <a:bodyPr>
            <a:normAutofit/>
          </a:bodyPr>
          <a:lstStyle/>
          <a:p>
            <a:r>
              <a:rPr lang="en-PH" sz="2800" dirty="0" smtClean="0"/>
              <a:t>Emotions of Literary Response by </a:t>
            </a:r>
            <a:r>
              <a:rPr lang="en-PH" sz="2800" dirty="0" err="1" smtClean="0"/>
              <a:t>Miall</a:t>
            </a:r>
            <a:r>
              <a:rPr lang="en-PH" sz="2800" dirty="0" smtClean="0"/>
              <a:t> &amp; </a:t>
            </a:r>
            <a:r>
              <a:rPr lang="en-PH" sz="2800" dirty="0" err="1" smtClean="0"/>
              <a:t>Kuiken</a:t>
            </a:r>
            <a:r>
              <a:rPr lang="en-PH" sz="2800" dirty="0" smtClean="0"/>
              <a:t> (2002)</a:t>
            </a:r>
            <a:endParaRPr lang="en-US" sz="2400" dirty="0"/>
          </a:p>
        </p:txBody>
      </p:sp>
      <p:sp>
        <p:nvSpPr>
          <p:cNvPr id="7" name="Text Placeholder 6"/>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3104760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C&amp;R</a:t>
            </a:r>
            <a:r>
              <a:rPr lang="en-PH" dirty="0" smtClean="0"/>
              <a:t> | Specific </a:t>
            </a:r>
            <a:r>
              <a:rPr lang="en-PH" dirty="0"/>
              <a:t>Objective </a:t>
            </a:r>
            <a:r>
              <a:rPr lang="en-PH" dirty="0" smtClean="0"/>
              <a:t>#</a:t>
            </a:r>
            <a:r>
              <a:rPr lang="en-PH" b="1" dirty="0" smtClean="0">
                <a:solidFill>
                  <a:schemeClr val="accent1"/>
                </a:solidFill>
              </a:rPr>
              <a:t>4</a:t>
            </a:r>
            <a:endParaRPr lang="en-US" b="1" dirty="0">
              <a:solidFill>
                <a:schemeClr val="accent1"/>
              </a:solidFill>
            </a:endParaRPr>
          </a:p>
        </p:txBody>
      </p:sp>
      <p:sp>
        <p:nvSpPr>
          <p:cNvPr id="3" name="Text Placeholder 2"/>
          <p:cNvSpPr>
            <a:spLocks noGrp="1"/>
          </p:cNvSpPr>
          <p:nvPr>
            <p:ph type="body" idx="1"/>
          </p:nvPr>
        </p:nvSpPr>
        <p:spPr/>
        <p:txBody>
          <a:bodyPr/>
          <a:lstStyle/>
          <a:p>
            <a:r>
              <a:rPr lang="en-PH" dirty="0"/>
              <a:t>Objective</a:t>
            </a:r>
            <a:endParaRPr lang="en-US" dirty="0"/>
          </a:p>
        </p:txBody>
      </p:sp>
      <p:sp>
        <p:nvSpPr>
          <p:cNvPr id="4" name="Content Placeholder 3"/>
          <p:cNvSpPr>
            <a:spLocks noGrp="1"/>
          </p:cNvSpPr>
          <p:nvPr>
            <p:ph sz="half" idx="2"/>
          </p:nvPr>
        </p:nvSpPr>
        <p:spPr/>
        <p:txBody>
          <a:bodyPr>
            <a:normAutofit/>
          </a:bodyPr>
          <a:lstStyle/>
          <a:p>
            <a:r>
              <a:rPr lang="en-PH" sz="2800" dirty="0"/>
              <a:t>To </a:t>
            </a:r>
            <a:r>
              <a:rPr lang="en-PH" sz="2800" b="1" dirty="0">
                <a:solidFill>
                  <a:schemeClr val="accent1"/>
                </a:solidFill>
              </a:rPr>
              <a:t>build</a:t>
            </a:r>
            <a:r>
              <a:rPr lang="en-PH" sz="2800" dirty="0"/>
              <a:t> a corpus of EEG signals;</a:t>
            </a:r>
            <a:endParaRPr lang="en-US" sz="2800" dirty="0"/>
          </a:p>
        </p:txBody>
      </p:sp>
      <p:sp>
        <p:nvSpPr>
          <p:cNvPr id="6" name="Content Placeholder 5"/>
          <p:cNvSpPr>
            <a:spLocks noGrp="1"/>
          </p:cNvSpPr>
          <p:nvPr>
            <p:ph sz="quarter" idx="4"/>
          </p:nvPr>
        </p:nvSpPr>
        <p:spPr/>
        <p:txBody>
          <a:bodyPr>
            <a:noAutofit/>
          </a:bodyPr>
          <a:lstStyle/>
          <a:p>
            <a:r>
              <a:rPr lang="en-PH" sz="2400" dirty="0" smtClean="0">
                <a:solidFill>
                  <a:schemeClr val="accent1"/>
                </a:solidFill>
              </a:rPr>
              <a:t>32 participants</a:t>
            </a:r>
          </a:p>
          <a:p>
            <a:r>
              <a:rPr lang="en-PH" sz="2400" dirty="0" smtClean="0">
                <a:solidFill>
                  <a:schemeClr val="accent1"/>
                </a:solidFill>
              </a:rPr>
              <a:t>The Veldt by Ray Bradbury</a:t>
            </a:r>
          </a:p>
          <a:p>
            <a:r>
              <a:rPr lang="en-PH" sz="2400" dirty="0" smtClean="0">
                <a:solidFill>
                  <a:schemeClr val="accent1"/>
                </a:solidFill>
              </a:rPr>
              <a:t>Magnitude, PSD, DASM, RASM</a:t>
            </a:r>
          </a:p>
          <a:p>
            <a:r>
              <a:rPr lang="en-PH" sz="2400" dirty="0" smtClean="0">
                <a:solidFill>
                  <a:schemeClr val="accent1"/>
                </a:solidFill>
              </a:rPr>
              <a:t>Sex, reading preference, reading frequency</a:t>
            </a:r>
          </a:p>
        </p:txBody>
      </p:sp>
      <p:sp>
        <p:nvSpPr>
          <p:cNvPr id="7" name="Text Placeholder 6"/>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254670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C&amp;R</a:t>
            </a:r>
            <a:r>
              <a:rPr lang="en-PH" dirty="0" smtClean="0"/>
              <a:t> | Specific </a:t>
            </a:r>
            <a:r>
              <a:rPr lang="en-PH" dirty="0"/>
              <a:t>Objective #</a:t>
            </a:r>
            <a:r>
              <a:rPr lang="en-PH" b="1" dirty="0">
                <a:solidFill>
                  <a:schemeClr val="accent1"/>
                </a:solidFill>
              </a:rPr>
              <a:t>5</a:t>
            </a:r>
            <a:endParaRPr lang="en-US" b="1" dirty="0">
              <a:solidFill>
                <a:schemeClr val="accent1"/>
              </a:solidFill>
            </a:endParaRPr>
          </a:p>
        </p:txBody>
      </p:sp>
      <p:sp>
        <p:nvSpPr>
          <p:cNvPr id="3" name="Text Placeholder 2"/>
          <p:cNvSpPr>
            <a:spLocks noGrp="1"/>
          </p:cNvSpPr>
          <p:nvPr>
            <p:ph type="body" idx="1"/>
          </p:nvPr>
        </p:nvSpPr>
        <p:spPr/>
        <p:txBody>
          <a:bodyPr/>
          <a:lstStyle/>
          <a:p>
            <a:r>
              <a:rPr lang="en-PH" dirty="0"/>
              <a:t>Objective</a:t>
            </a:r>
            <a:endParaRPr lang="en-US" dirty="0"/>
          </a:p>
        </p:txBody>
      </p:sp>
      <p:sp>
        <p:nvSpPr>
          <p:cNvPr id="4" name="Content Placeholder 3"/>
          <p:cNvSpPr>
            <a:spLocks noGrp="1"/>
          </p:cNvSpPr>
          <p:nvPr>
            <p:ph sz="half" idx="2"/>
          </p:nvPr>
        </p:nvSpPr>
        <p:spPr/>
        <p:txBody>
          <a:bodyPr>
            <a:normAutofit/>
          </a:bodyPr>
          <a:lstStyle/>
          <a:p>
            <a:pPr marL="0" indent="0">
              <a:buNone/>
            </a:pPr>
            <a:r>
              <a:rPr lang="en-PH" sz="2800" dirty="0"/>
              <a:t>To </a:t>
            </a:r>
            <a:r>
              <a:rPr lang="en-PH" sz="2800" b="1" dirty="0">
                <a:solidFill>
                  <a:schemeClr val="accent1"/>
                </a:solidFill>
              </a:rPr>
              <a:t>implement</a:t>
            </a:r>
            <a:r>
              <a:rPr lang="en-PH" sz="2800" dirty="0"/>
              <a:t> </a:t>
            </a:r>
            <a:r>
              <a:rPr lang="en-PH" sz="2800" dirty="0" smtClean="0"/>
              <a:t>machine </a:t>
            </a:r>
            <a:r>
              <a:rPr lang="en-PH" sz="2800" dirty="0"/>
              <a:t>learning algorithms for classifying the emotion based on the EEG signals;</a:t>
            </a:r>
            <a:endParaRPr lang="en-US" sz="2800" dirty="0"/>
          </a:p>
        </p:txBody>
      </p:sp>
      <p:sp>
        <p:nvSpPr>
          <p:cNvPr id="6" name="Content Placeholder 5"/>
          <p:cNvSpPr>
            <a:spLocks noGrp="1"/>
          </p:cNvSpPr>
          <p:nvPr>
            <p:ph sz="quarter" idx="4"/>
          </p:nvPr>
        </p:nvSpPr>
        <p:spPr/>
        <p:txBody>
          <a:bodyPr>
            <a:normAutofit/>
          </a:bodyPr>
          <a:lstStyle/>
          <a:p>
            <a:r>
              <a:rPr lang="en-US" sz="2400" dirty="0" err="1" smtClean="0"/>
              <a:t>RapidMiner</a:t>
            </a:r>
            <a:endParaRPr lang="en-US" sz="2400" dirty="0" smtClean="0"/>
          </a:p>
          <a:p>
            <a:r>
              <a:rPr lang="en-US" sz="2400" dirty="0" smtClean="0"/>
              <a:t>Decision Tree, Support Vector Machine, Multilayer Perceptron</a:t>
            </a:r>
          </a:p>
          <a:p>
            <a:r>
              <a:rPr lang="en-US" sz="2400" dirty="0" smtClean="0"/>
              <a:t>Principal Component Analysis</a:t>
            </a:r>
            <a:endParaRPr lang="en-US" sz="2400" dirty="0"/>
          </a:p>
        </p:txBody>
      </p:sp>
      <p:sp>
        <p:nvSpPr>
          <p:cNvPr id="7" name="Text Placeholder 6"/>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4197456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C&amp;R</a:t>
            </a:r>
            <a:r>
              <a:rPr lang="en-PH" dirty="0" smtClean="0"/>
              <a:t> | Specific </a:t>
            </a:r>
            <a:r>
              <a:rPr lang="en-PH" dirty="0"/>
              <a:t>Objective #</a:t>
            </a:r>
            <a:r>
              <a:rPr lang="en-PH" b="1" dirty="0">
                <a:solidFill>
                  <a:schemeClr val="accent1"/>
                </a:solidFill>
              </a:rPr>
              <a:t>6</a:t>
            </a:r>
            <a:endParaRPr lang="en-US" b="1" dirty="0">
              <a:solidFill>
                <a:schemeClr val="accent1"/>
              </a:solidFill>
            </a:endParaRPr>
          </a:p>
        </p:txBody>
      </p:sp>
      <p:sp>
        <p:nvSpPr>
          <p:cNvPr id="3" name="Text Placeholder 2"/>
          <p:cNvSpPr>
            <a:spLocks noGrp="1"/>
          </p:cNvSpPr>
          <p:nvPr>
            <p:ph type="body" idx="1"/>
          </p:nvPr>
        </p:nvSpPr>
        <p:spPr/>
        <p:txBody>
          <a:bodyPr/>
          <a:lstStyle/>
          <a:p>
            <a:r>
              <a:rPr lang="en-PH" dirty="0"/>
              <a:t>Objective</a:t>
            </a:r>
            <a:endParaRPr lang="en-US" dirty="0"/>
          </a:p>
        </p:txBody>
      </p:sp>
      <p:sp>
        <p:nvSpPr>
          <p:cNvPr id="4" name="Content Placeholder 3"/>
          <p:cNvSpPr>
            <a:spLocks noGrp="1"/>
          </p:cNvSpPr>
          <p:nvPr>
            <p:ph sz="half" idx="2"/>
          </p:nvPr>
        </p:nvSpPr>
        <p:spPr/>
        <p:txBody>
          <a:bodyPr>
            <a:normAutofit/>
          </a:bodyPr>
          <a:lstStyle/>
          <a:p>
            <a:pPr marL="0" indent="0">
              <a:buNone/>
            </a:pPr>
            <a:r>
              <a:rPr lang="en-PH" sz="2800" dirty="0"/>
              <a:t>To </a:t>
            </a:r>
            <a:r>
              <a:rPr lang="en-PH" sz="2800" b="1" dirty="0">
                <a:solidFill>
                  <a:schemeClr val="accent1"/>
                </a:solidFill>
              </a:rPr>
              <a:t>define</a:t>
            </a:r>
            <a:r>
              <a:rPr lang="en-PH" sz="2800" dirty="0"/>
              <a:t> evaluation metrics for assessing the performance of the model;</a:t>
            </a:r>
            <a:endParaRPr lang="en-US" sz="2800" dirty="0"/>
          </a:p>
        </p:txBody>
      </p:sp>
      <p:sp>
        <p:nvSpPr>
          <p:cNvPr id="6" name="Content Placeholder 5"/>
          <p:cNvSpPr>
            <a:spLocks noGrp="1"/>
          </p:cNvSpPr>
          <p:nvPr>
            <p:ph sz="quarter" idx="4"/>
          </p:nvPr>
        </p:nvSpPr>
        <p:spPr/>
        <p:txBody>
          <a:bodyPr>
            <a:normAutofit/>
          </a:bodyPr>
          <a:lstStyle/>
          <a:p>
            <a:r>
              <a:rPr lang="en-US" sz="2800" dirty="0" smtClean="0"/>
              <a:t>Accuracy</a:t>
            </a:r>
          </a:p>
          <a:p>
            <a:r>
              <a:rPr lang="en-US" sz="2800" dirty="0" smtClean="0"/>
              <a:t>Precision</a:t>
            </a:r>
          </a:p>
          <a:p>
            <a:r>
              <a:rPr lang="en-US" sz="2800" dirty="0" smtClean="0"/>
              <a:t>Recall</a:t>
            </a:r>
          </a:p>
          <a:p>
            <a:r>
              <a:rPr lang="en-US" sz="2800" b="1" dirty="0" smtClean="0"/>
              <a:t>F-measure</a:t>
            </a:r>
          </a:p>
          <a:p>
            <a:r>
              <a:rPr lang="en-US" sz="2800" dirty="0" smtClean="0"/>
              <a:t>Cohen’s Kappa</a:t>
            </a:r>
            <a:endParaRPr lang="en-US" sz="2600" dirty="0"/>
          </a:p>
        </p:txBody>
      </p:sp>
      <p:sp>
        <p:nvSpPr>
          <p:cNvPr id="7" name="Text Placeholder 6"/>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4176726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C&amp;R</a:t>
            </a:r>
            <a:r>
              <a:rPr lang="en-US" dirty="0" smtClean="0"/>
              <a:t> | Analyses, Inferences, Assumptions</a:t>
            </a:r>
            <a:endParaRPr lang="en-US" dirty="0"/>
          </a:p>
        </p:txBody>
      </p:sp>
      <p:sp>
        <p:nvSpPr>
          <p:cNvPr id="3" name="Content Placeholder 2"/>
          <p:cNvSpPr>
            <a:spLocks noGrp="1"/>
          </p:cNvSpPr>
          <p:nvPr>
            <p:ph idx="1"/>
          </p:nvPr>
        </p:nvSpPr>
        <p:spPr/>
        <p:txBody>
          <a:bodyPr>
            <a:normAutofit/>
          </a:bodyPr>
          <a:lstStyle/>
          <a:p>
            <a:pPr algn="just"/>
            <a:r>
              <a:rPr lang="en-US" dirty="0"/>
              <a:t>According to the </a:t>
            </a:r>
            <a:r>
              <a:rPr lang="en-US" b="1" dirty="0"/>
              <a:t>DT models</a:t>
            </a:r>
            <a:r>
              <a:rPr lang="en-US" dirty="0"/>
              <a:t>, all the </a:t>
            </a:r>
            <a:r>
              <a:rPr lang="en-US" b="1" dirty="0"/>
              <a:t>relevant features </a:t>
            </a:r>
            <a:r>
              <a:rPr lang="en-US" dirty="0"/>
              <a:t>are from the </a:t>
            </a:r>
            <a:r>
              <a:rPr lang="en-US" b="1" dirty="0"/>
              <a:t>alpha </a:t>
            </a:r>
            <a:r>
              <a:rPr lang="el-GR" b="1" i="1" dirty="0" smtClean="0">
                <a:solidFill>
                  <a:schemeClr val="dk1"/>
                </a:solidFill>
                <a:latin typeface="Century Gothic" panose="020B0502020202020204" pitchFamily="34" charset="0"/>
              </a:rPr>
              <a:t>α</a:t>
            </a:r>
            <a:r>
              <a:rPr lang="en-US" i="1" dirty="0" smtClean="0">
                <a:solidFill>
                  <a:schemeClr val="dk1"/>
                </a:solidFill>
                <a:latin typeface="Century Gothic" panose="020B0502020202020204" pitchFamily="34" charset="0"/>
              </a:rPr>
              <a:t> </a:t>
            </a:r>
            <a:r>
              <a:rPr lang="en-US" dirty="0" smtClean="0"/>
              <a:t>and </a:t>
            </a:r>
            <a:r>
              <a:rPr lang="en-US" b="1" dirty="0"/>
              <a:t>theta </a:t>
            </a:r>
            <a:r>
              <a:rPr lang="el-GR" b="1" i="1" dirty="0">
                <a:solidFill>
                  <a:schemeClr val="dk1"/>
                </a:solidFill>
                <a:latin typeface="Century Gothic" panose="020B0502020202020204" pitchFamily="34" charset="0"/>
              </a:rPr>
              <a:t>θ</a:t>
            </a:r>
            <a:r>
              <a:rPr lang="en-US" b="1" dirty="0" smtClean="0"/>
              <a:t> </a:t>
            </a:r>
            <a:r>
              <a:rPr lang="en-US" b="1" dirty="0"/>
              <a:t>bands only</a:t>
            </a:r>
            <a:r>
              <a:rPr lang="en-US" dirty="0"/>
              <a:t>. This is quite interesting to take note of because the mental activity concerned with reading is in line with the accompanying descriptions of these two frequency bands</a:t>
            </a:r>
            <a:r>
              <a:rPr lang="en-US" dirty="0" smtClean="0"/>
              <a:t>.</a:t>
            </a:r>
          </a:p>
          <a:p>
            <a:pPr algn="just"/>
            <a:r>
              <a:rPr lang="en-US" dirty="0"/>
              <a:t>Generally, there is </a:t>
            </a:r>
            <a:r>
              <a:rPr lang="en-US" b="1" dirty="0"/>
              <a:t>no significant improvement </a:t>
            </a:r>
            <a:r>
              <a:rPr lang="en-US" dirty="0"/>
              <a:t>in the performance between the combined datasets and its corresponding profile-specific datasets. However, in reviewing the results on a </a:t>
            </a:r>
            <a:r>
              <a:rPr lang="en-US" b="1" dirty="0"/>
              <a:t>case-by-case basis</a:t>
            </a:r>
            <a:r>
              <a:rPr lang="en-US" dirty="0"/>
              <a:t>, it is observed that they are consistent and in line with the debriefing interviews and other reviewed studies.</a:t>
            </a:r>
          </a:p>
        </p:txBody>
      </p:sp>
    </p:spTree>
    <p:extLst>
      <p:ext uri="{BB962C8B-B14F-4D97-AF65-F5344CB8AC3E}">
        <p14:creationId xmlns:p14="http://schemas.microsoft.com/office/powerpoint/2010/main" val="1088544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C&amp;R</a:t>
            </a:r>
            <a:r>
              <a:rPr lang="en-US" dirty="0" smtClean="0"/>
              <a:t> | Analyses, Inferences, Assumptions</a:t>
            </a:r>
            <a:endParaRPr lang="en-US" dirty="0"/>
          </a:p>
        </p:txBody>
      </p:sp>
      <p:sp>
        <p:nvSpPr>
          <p:cNvPr id="3" name="Content Placeholder 2"/>
          <p:cNvSpPr>
            <a:spLocks noGrp="1"/>
          </p:cNvSpPr>
          <p:nvPr>
            <p:ph idx="1"/>
          </p:nvPr>
        </p:nvSpPr>
        <p:spPr/>
        <p:txBody>
          <a:bodyPr>
            <a:normAutofit lnSpcReduction="10000"/>
          </a:bodyPr>
          <a:lstStyle/>
          <a:p>
            <a:pPr algn="just"/>
            <a:r>
              <a:rPr lang="en-US" dirty="0"/>
              <a:t>Generally, </a:t>
            </a:r>
            <a:r>
              <a:rPr lang="en-US" b="1" dirty="0"/>
              <a:t>SVM or MLP yielded better performance results than DT by a small degree</a:t>
            </a:r>
            <a:r>
              <a:rPr lang="en-US" dirty="0"/>
              <a:t>. Note that these classifiers were implemented with the default parameters </a:t>
            </a:r>
            <a:r>
              <a:rPr lang="en-US" dirty="0" err="1"/>
              <a:t>RapidMiner</a:t>
            </a:r>
            <a:r>
              <a:rPr lang="en-US" dirty="0"/>
              <a:t> has already provided. So, </a:t>
            </a:r>
            <a:r>
              <a:rPr lang="en-US" dirty="0" smtClean="0"/>
              <a:t>there is </a:t>
            </a:r>
            <a:r>
              <a:rPr lang="en-US" dirty="0"/>
              <a:t>a possibility to increase the performance results by adjusting the parameters</a:t>
            </a:r>
            <a:r>
              <a:rPr lang="en-US" dirty="0" smtClean="0"/>
              <a:t>.</a:t>
            </a:r>
          </a:p>
          <a:p>
            <a:pPr algn="just"/>
            <a:r>
              <a:rPr lang="en-US" dirty="0"/>
              <a:t>Classification experiments with </a:t>
            </a:r>
            <a:r>
              <a:rPr lang="en-US" b="1" dirty="0"/>
              <a:t>feature selection via PCA yielded comparable performance results with an average ±</a:t>
            </a:r>
            <a:r>
              <a:rPr lang="en-US" b="1" dirty="0" smtClean="0"/>
              <a:t>5 </a:t>
            </a:r>
            <a:r>
              <a:rPr lang="en-US" b="1" dirty="0"/>
              <a:t>margin of error</a:t>
            </a:r>
            <a:r>
              <a:rPr lang="en-US" dirty="0"/>
              <a:t>. If such a margin is acceptable, then using the PCA feature set would suffice as compensation for </a:t>
            </a:r>
            <a:r>
              <a:rPr lang="en-US" dirty="0" smtClean="0"/>
              <a:t>faster </a:t>
            </a:r>
            <a:r>
              <a:rPr lang="en-US" dirty="0"/>
              <a:t>processing time. Like the previous item, </a:t>
            </a:r>
            <a:r>
              <a:rPr lang="en-US" dirty="0" smtClean="0"/>
              <a:t>there is </a:t>
            </a:r>
            <a:r>
              <a:rPr lang="en-US" dirty="0"/>
              <a:t>a possibility to increase the performance results since only the default parameters were used.</a:t>
            </a:r>
          </a:p>
        </p:txBody>
      </p:sp>
    </p:spTree>
    <p:extLst>
      <p:ext uri="{BB962C8B-B14F-4D97-AF65-F5344CB8AC3E}">
        <p14:creationId xmlns:p14="http://schemas.microsoft.com/office/powerpoint/2010/main" val="3721763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a:t>
            </a:r>
            <a:r>
              <a:rPr lang="en-US" dirty="0"/>
              <a:t> </a:t>
            </a:r>
            <a:r>
              <a:rPr lang="en-US" dirty="0" smtClean="0"/>
              <a:t>| Emotion Recognition</a:t>
            </a:r>
            <a:endParaRPr lang="en-US" dirty="0"/>
          </a:p>
        </p:txBody>
      </p:sp>
      <p:sp>
        <p:nvSpPr>
          <p:cNvPr id="3" name="Content Placeholder 2"/>
          <p:cNvSpPr>
            <a:spLocks noGrp="1"/>
          </p:cNvSpPr>
          <p:nvPr>
            <p:ph idx="1"/>
          </p:nvPr>
        </p:nvSpPr>
        <p:spPr>
          <a:xfrm>
            <a:off x="1117309" y="1701800"/>
            <a:ext cx="10157354" cy="1879600"/>
          </a:xfrm>
        </p:spPr>
        <p:txBody>
          <a:bodyPr/>
          <a:lstStyle/>
          <a:p>
            <a:r>
              <a:rPr lang="en-US" dirty="0" smtClean="0"/>
              <a:t>Apart from facial and vocal expressions, humans naturally read many physiological signals of emotions (Picard, 2000).</a:t>
            </a:r>
          </a:p>
          <a:p>
            <a:r>
              <a:rPr lang="en-US" dirty="0" smtClean="0"/>
              <a:t>Emotion recognition involves pattern recognition of physiological data, one of which is brainwaves or EEG.</a:t>
            </a:r>
          </a:p>
          <a:p>
            <a:endParaRPr lang="en-US" dirty="0"/>
          </a:p>
        </p:txBody>
      </p:sp>
      <p:grpSp>
        <p:nvGrpSpPr>
          <p:cNvPr id="13" name="Group 12"/>
          <p:cNvGrpSpPr/>
          <p:nvPr/>
        </p:nvGrpSpPr>
        <p:grpSpPr>
          <a:xfrm>
            <a:off x="3076892" y="3660649"/>
            <a:ext cx="3017520" cy="2721862"/>
            <a:chOff x="2208212" y="4059936"/>
            <a:chExt cx="3200400" cy="2721862"/>
          </a:xfrm>
        </p:grpSpPr>
        <p:pic>
          <p:nvPicPr>
            <p:cNvPr id="5" name="Picture 4" descr="Children, Tv, Child, Television, Home, People, Bo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8212" y="4059936"/>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2"/>
            <p:cNvSpPr txBox="1">
              <a:spLocks/>
            </p:cNvSpPr>
            <p:nvPr/>
          </p:nvSpPr>
          <p:spPr>
            <a:xfrm>
              <a:off x="2208212" y="6041136"/>
              <a:ext cx="3200400" cy="740662"/>
            </a:xfrm>
            <a:prstGeom prst="rect">
              <a:avLst/>
            </a:prstGeom>
          </p:spPr>
          <p:txBody>
            <a:bodyPr vert="horz" lIns="121899" tIns="60949" rIns="121899" bIns="60949" rtlCol="0" anchor="ctr">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0" indent="0" algn="ctr">
                <a:buNone/>
              </a:pPr>
              <a:r>
                <a:rPr lang="en-US" sz="1600" dirty="0" smtClean="0"/>
                <a:t>Watching Movies</a:t>
              </a:r>
            </a:p>
            <a:p>
              <a:pPr marL="0" indent="0" algn="ctr">
                <a:lnSpc>
                  <a:spcPct val="100000"/>
                </a:lnSpc>
                <a:spcBef>
                  <a:spcPts val="0"/>
                </a:spcBef>
                <a:buNone/>
              </a:pPr>
              <a:r>
                <a:rPr lang="en-US" sz="1600" dirty="0" err="1" smtClean="0"/>
                <a:t>Nie</a:t>
              </a:r>
              <a:r>
                <a:rPr lang="en-US" sz="1600" dirty="0" smtClean="0"/>
                <a:t> et al. (2011)</a:t>
              </a:r>
              <a:endParaRPr lang="en-US" sz="1600" dirty="0"/>
            </a:p>
          </p:txBody>
        </p:sp>
      </p:grpSp>
      <p:grpSp>
        <p:nvGrpSpPr>
          <p:cNvPr id="12" name="Group 11"/>
          <p:cNvGrpSpPr/>
          <p:nvPr/>
        </p:nvGrpSpPr>
        <p:grpSpPr>
          <a:xfrm>
            <a:off x="59372" y="3660649"/>
            <a:ext cx="3017520" cy="2721862"/>
            <a:chOff x="2208212" y="1469136"/>
            <a:chExt cx="3200400" cy="2721862"/>
          </a:xfrm>
        </p:grpSpPr>
        <p:pic>
          <p:nvPicPr>
            <p:cNvPr id="4" name="Picture 2" descr="Cute, Female, Girl, Headphones, Isolated, List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8212" y="1469136"/>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p:cNvSpPr txBox="1">
              <a:spLocks/>
            </p:cNvSpPr>
            <p:nvPr/>
          </p:nvSpPr>
          <p:spPr>
            <a:xfrm>
              <a:off x="2208212" y="3450336"/>
              <a:ext cx="3200400" cy="740662"/>
            </a:xfrm>
            <a:prstGeom prst="rect">
              <a:avLst/>
            </a:prstGeom>
          </p:spPr>
          <p:txBody>
            <a:bodyPr vert="horz" lIns="121899" tIns="60949" rIns="121899" bIns="60949" rtlCol="0" anchor="ctr">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1600" kern="0" dirty="0" smtClean="0"/>
                <a:t>Listening to Music</a:t>
              </a:r>
            </a:p>
            <a:p>
              <a:pPr marL="0" indent="0" algn="ctr">
                <a:lnSpc>
                  <a:spcPct val="100000"/>
                </a:lnSpc>
                <a:spcBef>
                  <a:spcPts val="0"/>
                </a:spcBef>
                <a:buNone/>
              </a:pPr>
              <a:r>
                <a:rPr lang="en-US" sz="1600" kern="0" dirty="0" smtClean="0"/>
                <a:t>Lin et al. (2010)</a:t>
              </a:r>
            </a:p>
          </p:txBody>
        </p:sp>
      </p:grpSp>
      <p:grpSp>
        <p:nvGrpSpPr>
          <p:cNvPr id="15" name="Group 14"/>
          <p:cNvGrpSpPr/>
          <p:nvPr/>
        </p:nvGrpSpPr>
        <p:grpSpPr>
          <a:xfrm>
            <a:off x="9110892" y="3657600"/>
            <a:ext cx="3019600" cy="2724912"/>
            <a:chOff x="6779109" y="4059936"/>
            <a:chExt cx="3202606" cy="2714931"/>
          </a:xfrm>
        </p:grpSpPr>
        <p:pic>
          <p:nvPicPr>
            <p:cNvPr id="6" name="Picture 6" descr="Boy, Math, Student, Desk, Elementary, School, Chil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0212" y="4059936"/>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p:cNvSpPr txBox="1">
              <a:spLocks/>
            </p:cNvSpPr>
            <p:nvPr/>
          </p:nvSpPr>
          <p:spPr>
            <a:xfrm>
              <a:off x="6779109" y="6035040"/>
              <a:ext cx="3202606" cy="739827"/>
            </a:xfrm>
            <a:prstGeom prst="rect">
              <a:avLst/>
            </a:prstGeom>
          </p:spPr>
          <p:txBody>
            <a:bodyPr vert="horz" lIns="121899" tIns="60949" rIns="121899" bIns="60949" rtlCol="0" anchor="ctr">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600" dirty="0" smtClean="0"/>
                <a:t>Answering Math Problems</a:t>
              </a:r>
            </a:p>
            <a:p>
              <a:pPr marL="0" indent="0" algn="ctr">
                <a:lnSpc>
                  <a:spcPct val="120000"/>
                </a:lnSpc>
                <a:spcBef>
                  <a:spcPts val="0"/>
                </a:spcBef>
                <a:buNone/>
              </a:pPr>
              <a:r>
                <a:rPr lang="en-US" sz="1600" dirty="0" err="1" smtClean="0"/>
                <a:t>Azcarraga</a:t>
              </a:r>
              <a:r>
                <a:rPr lang="en-US" sz="1600" dirty="0" smtClean="0"/>
                <a:t> &amp; Suarez (2012)</a:t>
              </a:r>
              <a:endParaRPr lang="en-US" sz="1600" dirty="0"/>
            </a:p>
          </p:txBody>
        </p:sp>
      </p:grpSp>
      <p:grpSp>
        <p:nvGrpSpPr>
          <p:cNvPr id="14" name="Group 13"/>
          <p:cNvGrpSpPr/>
          <p:nvPr/>
        </p:nvGrpSpPr>
        <p:grpSpPr>
          <a:xfrm>
            <a:off x="6093372" y="3660649"/>
            <a:ext cx="3021680" cy="2721862"/>
            <a:chOff x="6778006" y="1469136"/>
            <a:chExt cx="3204812" cy="2721862"/>
          </a:xfrm>
        </p:grpSpPr>
        <p:pic>
          <p:nvPicPr>
            <p:cNvPr id="10" name="Picture 2" descr="https://i.ytimg.com/vi/e-ORhEE9VVg/hqdefault.jpg"/>
            <p:cNvPicPr>
              <a:picLocks noChangeAspect="1" noChangeArrowheads="1"/>
            </p:cNvPicPr>
            <p:nvPr/>
          </p:nvPicPr>
          <p:blipFill rotWithShape="1">
            <a:blip r:embed="rId6">
              <a:extLst>
                <a:ext uri="{28A0092B-C50C-407E-A947-70E740481C1C}">
                  <a14:useLocalDpi xmlns:a14="http://schemas.microsoft.com/office/drawing/2010/main" val="0"/>
                </a:ext>
              </a:extLst>
            </a:blip>
            <a:srcRect t="5556" b="5556"/>
            <a:stretch/>
          </p:blipFill>
          <p:spPr bwMode="auto">
            <a:xfrm>
              <a:off x="6780212" y="1469136"/>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2"/>
            <p:cNvSpPr txBox="1">
              <a:spLocks/>
            </p:cNvSpPr>
            <p:nvPr/>
          </p:nvSpPr>
          <p:spPr>
            <a:xfrm>
              <a:off x="6778006" y="3450335"/>
              <a:ext cx="3204812" cy="740663"/>
            </a:xfrm>
            <a:prstGeom prst="rect">
              <a:avLst/>
            </a:prstGeom>
          </p:spPr>
          <p:txBody>
            <a:bodyPr vert="horz" lIns="121899" tIns="60949" rIns="121899" bIns="60949" rtlCol="0" anchor="ctr">
              <a:no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1600" dirty="0" smtClean="0"/>
                <a:t>Watching Music Videos</a:t>
              </a:r>
            </a:p>
            <a:p>
              <a:pPr marL="0" indent="0" algn="ctr">
                <a:lnSpc>
                  <a:spcPct val="100000"/>
                </a:lnSpc>
                <a:spcBef>
                  <a:spcPts val="0"/>
                </a:spcBef>
                <a:buNone/>
              </a:pPr>
              <a:r>
                <a:rPr lang="en-US" sz="1600" dirty="0" err="1" smtClean="0"/>
                <a:t>Yazdani</a:t>
              </a:r>
              <a:r>
                <a:rPr lang="en-US" sz="1600" dirty="0" smtClean="0"/>
                <a:t> et al. (2012)</a:t>
              </a:r>
              <a:endParaRPr lang="en-US" sz="1600" dirty="0"/>
            </a:p>
          </p:txBody>
        </p:sp>
      </p:grpSp>
      <p:sp>
        <p:nvSpPr>
          <p:cNvPr id="17" name="TextBox 16"/>
          <p:cNvSpPr txBox="1"/>
          <p:nvPr/>
        </p:nvSpPr>
        <p:spPr>
          <a:xfrm>
            <a:off x="303212" y="6477000"/>
            <a:ext cx="11582400" cy="258532"/>
          </a:xfrm>
          <a:prstGeom prst="rect">
            <a:avLst/>
          </a:prstGeom>
          <a:noFill/>
        </p:spPr>
        <p:txBody>
          <a:bodyPr wrap="square" rtlCol="0">
            <a:spAutoFit/>
          </a:bodyPr>
          <a:lstStyle/>
          <a:p>
            <a:pPr>
              <a:lnSpc>
                <a:spcPct val="90000"/>
              </a:lnSpc>
            </a:pPr>
            <a:r>
              <a:rPr lang="en-PH" sz="1200" i="1" smtClean="0"/>
              <a:t>Source: </a:t>
            </a:r>
            <a:r>
              <a:rPr lang="en-PH" sz="1200" i="1" dirty="0" err="1" smtClean="0"/>
              <a:t>Pixabay</a:t>
            </a:r>
            <a:r>
              <a:rPr lang="en-PH" sz="1200" i="1" dirty="0" smtClean="0"/>
              <a:t>; </a:t>
            </a:r>
            <a:r>
              <a:rPr lang="en-PH" sz="1200" i="1" dirty="0" err="1" smtClean="0"/>
              <a:t>TaylorSwiftVEVO</a:t>
            </a:r>
            <a:r>
              <a:rPr lang="en-PH" sz="1200" i="1" dirty="0" smtClean="0"/>
              <a:t> (Blank Space)</a:t>
            </a:r>
            <a:endParaRPr lang="en-US" sz="1200" i="1" dirty="0"/>
          </a:p>
        </p:txBody>
      </p:sp>
    </p:spTree>
    <p:extLst>
      <p:ext uri="{BB962C8B-B14F-4D97-AF65-F5344CB8AC3E}">
        <p14:creationId xmlns:p14="http://schemas.microsoft.com/office/powerpoint/2010/main" val="2018318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C&amp;R</a:t>
            </a:r>
            <a:r>
              <a:rPr lang="en-US" dirty="0" smtClean="0"/>
              <a:t> | Recommendations</a:t>
            </a:r>
            <a:endParaRPr lang="en-US" dirty="0"/>
          </a:p>
        </p:txBody>
      </p:sp>
      <p:sp>
        <p:nvSpPr>
          <p:cNvPr id="19" name="Freeform 18"/>
          <p:cNvSpPr/>
          <p:nvPr/>
        </p:nvSpPr>
        <p:spPr>
          <a:xfrm>
            <a:off x="1118839" y="1701800"/>
            <a:ext cx="3223601" cy="4470400"/>
          </a:xfrm>
          <a:custGeom>
            <a:avLst/>
            <a:gdLst>
              <a:gd name="connsiteX0" fmla="*/ 0 w 3223601"/>
              <a:gd name="connsiteY0" fmla="*/ 322360 h 4470400"/>
              <a:gd name="connsiteX1" fmla="*/ 322360 w 3223601"/>
              <a:gd name="connsiteY1" fmla="*/ 0 h 4470400"/>
              <a:gd name="connsiteX2" fmla="*/ 2901241 w 3223601"/>
              <a:gd name="connsiteY2" fmla="*/ 0 h 4470400"/>
              <a:gd name="connsiteX3" fmla="*/ 3223601 w 3223601"/>
              <a:gd name="connsiteY3" fmla="*/ 322360 h 4470400"/>
              <a:gd name="connsiteX4" fmla="*/ 3223601 w 3223601"/>
              <a:gd name="connsiteY4" fmla="*/ 4148040 h 4470400"/>
              <a:gd name="connsiteX5" fmla="*/ 2901241 w 3223601"/>
              <a:gd name="connsiteY5" fmla="*/ 4470400 h 4470400"/>
              <a:gd name="connsiteX6" fmla="*/ 322360 w 3223601"/>
              <a:gd name="connsiteY6" fmla="*/ 4470400 h 4470400"/>
              <a:gd name="connsiteX7" fmla="*/ 0 w 3223601"/>
              <a:gd name="connsiteY7" fmla="*/ 4148040 h 4470400"/>
              <a:gd name="connsiteX8" fmla="*/ 0 w 3223601"/>
              <a:gd name="connsiteY8" fmla="*/ 322360 h 447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3601" h="4470400">
                <a:moveTo>
                  <a:pt x="0" y="322360"/>
                </a:moveTo>
                <a:cubicBezTo>
                  <a:pt x="0" y="144325"/>
                  <a:pt x="144325" y="0"/>
                  <a:pt x="322360" y="0"/>
                </a:cubicBezTo>
                <a:lnTo>
                  <a:pt x="2901241" y="0"/>
                </a:lnTo>
                <a:cubicBezTo>
                  <a:pt x="3079276" y="0"/>
                  <a:pt x="3223601" y="144325"/>
                  <a:pt x="3223601" y="322360"/>
                </a:cubicBezTo>
                <a:lnTo>
                  <a:pt x="3223601" y="4148040"/>
                </a:lnTo>
                <a:cubicBezTo>
                  <a:pt x="3223601" y="4326075"/>
                  <a:pt x="3079276" y="4470400"/>
                  <a:pt x="2901241" y="4470400"/>
                </a:cubicBezTo>
                <a:lnTo>
                  <a:pt x="322360" y="4470400"/>
                </a:lnTo>
                <a:cubicBezTo>
                  <a:pt x="144325" y="4470400"/>
                  <a:pt x="0" y="4326075"/>
                  <a:pt x="0" y="4148040"/>
                </a:cubicBezTo>
                <a:lnTo>
                  <a:pt x="0" y="32236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37160" tIns="137160" rIns="137160" bIns="3266440" numCol="1" spcCol="1270" anchor="ctr" anchorCtr="0">
            <a:noAutofit/>
          </a:bodyPr>
          <a:lstStyle/>
          <a:p>
            <a:pPr lvl="0" algn="ctr" defTabSz="1600200">
              <a:lnSpc>
                <a:spcPct val="90000"/>
              </a:lnSpc>
              <a:spcBef>
                <a:spcPct val="0"/>
              </a:spcBef>
              <a:spcAft>
                <a:spcPct val="35000"/>
              </a:spcAft>
            </a:pPr>
            <a:r>
              <a:rPr lang="en-US" sz="3600" kern="1200" dirty="0" smtClean="0"/>
              <a:t>Data</a:t>
            </a:r>
            <a:endParaRPr lang="en-US" sz="3600" kern="1200" dirty="0"/>
          </a:p>
        </p:txBody>
      </p:sp>
      <p:sp>
        <p:nvSpPr>
          <p:cNvPr id="20" name="Freeform 19"/>
          <p:cNvSpPr/>
          <p:nvPr/>
        </p:nvSpPr>
        <p:spPr>
          <a:xfrm>
            <a:off x="1441200" y="3043765"/>
            <a:ext cx="2578881" cy="517162"/>
          </a:xfrm>
          <a:custGeom>
            <a:avLst/>
            <a:gdLst>
              <a:gd name="connsiteX0" fmla="*/ 0 w 2578881"/>
              <a:gd name="connsiteY0" fmla="*/ 51716 h 517162"/>
              <a:gd name="connsiteX1" fmla="*/ 51716 w 2578881"/>
              <a:gd name="connsiteY1" fmla="*/ 0 h 517162"/>
              <a:gd name="connsiteX2" fmla="*/ 2527165 w 2578881"/>
              <a:gd name="connsiteY2" fmla="*/ 0 h 517162"/>
              <a:gd name="connsiteX3" fmla="*/ 2578881 w 2578881"/>
              <a:gd name="connsiteY3" fmla="*/ 51716 h 517162"/>
              <a:gd name="connsiteX4" fmla="*/ 2578881 w 2578881"/>
              <a:gd name="connsiteY4" fmla="*/ 465446 h 517162"/>
              <a:gd name="connsiteX5" fmla="*/ 2527165 w 2578881"/>
              <a:gd name="connsiteY5" fmla="*/ 517162 h 517162"/>
              <a:gd name="connsiteX6" fmla="*/ 51716 w 2578881"/>
              <a:gd name="connsiteY6" fmla="*/ 517162 h 517162"/>
              <a:gd name="connsiteX7" fmla="*/ 0 w 2578881"/>
              <a:gd name="connsiteY7" fmla="*/ 465446 h 517162"/>
              <a:gd name="connsiteX8" fmla="*/ 0 w 2578881"/>
              <a:gd name="connsiteY8" fmla="*/ 51716 h 51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8881" h="517162">
                <a:moveTo>
                  <a:pt x="0" y="51716"/>
                </a:moveTo>
                <a:cubicBezTo>
                  <a:pt x="0" y="23154"/>
                  <a:pt x="23154" y="0"/>
                  <a:pt x="51716" y="0"/>
                </a:cubicBezTo>
                <a:lnTo>
                  <a:pt x="2527165" y="0"/>
                </a:lnTo>
                <a:cubicBezTo>
                  <a:pt x="2555727" y="0"/>
                  <a:pt x="2578881" y="23154"/>
                  <a:pt x="2578881" y="51716"/>
                </a:cubicBezTo>
                <a:lnTo>
                  <a:pt x="2578881" y="465446"/>
                </a:lnTo>
                <a:cubicBezTo>
                  <a:pt x="2578881" y="494008"/>
                  <a:pt x="2555727" y="517162"/>
                  <a:pt x="2527165" y="517162"/>
                </a:cubicBezTo>
                <a:lnTo>
                  <a:pt x="51716" y="517162"/>
                </a:lnTo>
                <a:cubicBezTo>
                  <a:pt x="23154" y="517162"/>
                  <a:pt x="0" y="494008"/>
                  <a:pt x="0" y="465446"/>
                </a:cubicBezTo>
                <a:lnTo>
                  <a:pt x="0" y="517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5787" tIns="45627" rIns="55787" bIns="45627" numCol="1" spcCol="1270" anchor="ctr" anchorCtr="0">
            <a:noAutofit/>
          </a:bodyPr>
          <a:lstStyle/>
          <a:p>
            <a:pPr lvl="0" algn="ctr" defTabSz="711200">
              <a:lnSpc>
                <a:spcPct val="90000"/>
              </a:lnSpc>
              <a:spcBef>
                <a:spcPct val="0"/>
              </a:spcBef>
              <a:spcAft>
                <a:spcPct val="35000"/>
              </a:spcAft>
            </a:pPr>
            <a:r>
              <a:rPr lang="en-US" sz="1600" kern="1200" dirty="0" smtClean="0"/>
              <a:t>Data collection process</a:t>
            </a:r>
            <a:endParaRPr lang="en-US" sz="1600" kern="1200" dirty="0"/>
          </a:p>
        </p:txBody>
      </p:sp>
      <p:sp>
        <p:nvSpPr>
          <p:cNvPr id="21" name="Freeform 20"/>
          <p:cNvSpPr/>
          <p:nvPr/>
        </p:nvSpPr>
        <p:spPr>
          <a:xfrm>
            <a:off x="1441200" y="3640492"/>
            <a:ext cx="2578881" cy="517162"/>
          </a:xfrm>
          <a:custGeom>
            <a:avLst/>
            <a:gdLst>
              <a:gd name="connsiteX0" fmla="*/ 0 w 2578881"/>
              <a:gd name="connsiteY0" fmla="*/ 51716 h 517162"/>
              <a:gd name="connsiteX1" fmla="*/ 51716 w 2578881"/>
              <a:gd name="connsiteY1" fmla="*/ 0 h 517162"/>
              <a:gd name="connsiteX2" fmla="*/ 2527165 w 2578881"/>
              <a:gd name="connsiteY2" fmla="*/ 0 h 517162"/>
              <a:gd name="connsiteX3" fmla="*/ 2578881 w 2578881"/>
              <a:gd name="connsiteY3" fmla="*/ 51716 h 517162"/>
              <a:gd name="connsiteX4" fmla="*/ 2578881 w 2578881"/>
              <a:gd name="connsiteY4" fmla="*/ 465446 h 517162"/>
              <a:gd name="connsiteX5" fmla="*/ 2527165 w 2578881"/>
              <a:gd name="connsiteY5" fmla="*/ 517162 h 517162"/>
              <a:gd name="connsiteX6" fmla="*/ 51716 w 2578881"/>
              <a:gd name="connsiteY6" fmla="*/ 517162 h 517162"/>
              <a:gd name="connsiteX7" fmla="*/ 0 w 2578881"/>
              <a:gd name="connsiteY7" fmla="*/ 465446 h 517162"/>
              <a:gd name="connsiteX8" fmla="*/ 0 w 2578881"/>
              <a:gd name="connsiteY8" fmla="*/ 51716 h 51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8881" h="517162">
                <a:moveTo>
                  <a:pt x="0" y="51716"/>
                </a:moveTo>
                <a:cubicBezTo>
                  <a:pt x="0" y="23154"/>
                  <a:pt x="23154" y="0"/>
                  <a:pt x="51716" y="0"/>
                </a:cubicBezTo>
                <a:lnTo>
                  <a:pt x="2527165" y="0"/>
                </a:lnTo>
                <a:cubicBezTo>
                  <a:pt x="2555727" y="0"/>
                  <a:pt x="2578881" y="23154"/>
                  <a:pt x="2578881" y="51716"/>
                </a:cubicBezTo>
                <a:lnTo>
                  <a:pt x="2578881" y="465446"/>
                </a:lnTo>
                <a:cubicBezTo>
                  <a:pt x="2578881" y="494008"/>
                  <a:pt x="2555727" y="517162"/>
                  <a:pt x="2527165" y="517162"/>
                </a:cubicBezTo>
                <a:lnTo>
                  <a:pt x="51716" y="517162"/>
                </a:lnTo>
                <a:cubicBezTo>
                  <a:pt x="23154" y="517162"/>
                  <a:pt x="0" y="494008"/>
                  <a:pt x="0" y="465446"/>
                </a:cubicBezTo>
                <a:lnTo>
                  <a:pt x="0" y="517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5787" tIns="45627" rIns="55787" bIns="45627" numCol="1" spcCol="1270" anchor="ctr" anchorCtr="0">
            <a:noAutofit/>
          </a:bodyPr>
          <a:lstStyle/>
          <a:p>
            <a:pPr lvl="0" algn="ctr" defTabSz="711200">
              <a:lnSpc>
                <a:spcPct val="90000"/>
              </a:lnSpc>
              <a:spcBef>
                <a:spcPct val="0"/>
              </a:spcBef>
              <a:spcAft>
                <a:spcPct val="35000"/>
              </a:spcAft>
            </a:pPr>
            <a:r>
              <a:rPr lang="en-US" sz="1600" kern="1200" dirty="0" smtClean="0"/>
              <a:t>More reader profiles</a:t>
            </a:r>
            <a:endParaRPr lang="en-US" sz="1600" kern="1200" dirty="0"/>
          </a:p>
        </p:txBody>
      </p:sp>
      <p:sp>
        <p:nvSpPr>
          <p:cNvPr id="22" name="Freeform 21"/>
          <p:cNvSpPr/>
          <p:nvPr/>
        </p:nvSpPr>
        <p:spPr>
          <a:xfrm>
            <a:off x="1441200" y="4237218"/>
            <a:ext cx="2578881" cy="517162"/>
          </a:xfrm>
          <a:custGeom>
            <a:avLst/>
            <a:gdLst>
              <a:gd name="connsiteX0" fmla="*/ 0 w 2578881"/>
              <a:gd name="connsiteY0" fmla="*/ 51716 h 517162"/>
              <a:gd name="connsiteX1" fmla="*/ 51716 w 2578881"/>
              <a:gd name="connsiteY1" fmla="*/ 0 h 517162"/>
              <a:gd name="connsiteX2" fmla="*/ 2527165 w 2578881"/>
              <a:gd name="connsiteY2" fmla="*/ 0 h 517162"/>
              <a:gd name="connsiteX3" fmla="*/ 2578881 w 2578881"/>
              <a:gd name="connsiteY3" fmla="*/ 51716 h 517162"/>
              <a:gd name="connsiteX4" fmla="*/ 2578881 w 2578881"/>
              <a:gd name="connsiteY4" fmla="*/ 465446 h 517162"/>
              <a:gd name="connsiteX5" fmla="*/ 2527165 w 2578881"/>
              <a:gd name="connsiteY5" fmla="*/ 517162 h 517162"/>
              <a:gd name="connsiteX6" fmla="*/ 51716 w 2578881"/>
              <a:gd name="connsiteY6" fmla="*/ 517162 h 517162"/>
              <a:gd name="connsiteX7" fmla="*/ 0 w 2578881"/>
              <a:gd name="connsiteY7" fmla="*/ 465446 h 517162"/>
              <a:gd name="connsiteX8" fmla="*/ 0 w 2578881"/>
              <a:gd name="connsiteY8" fmla="*/ 51716 h 51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8881" h="517162">
                <a:moveTo>
                  <a:pt x="0" y="51716"/>
                </a:moveTo>
                <a:cubicBezTo>
                  <a:pt x="0" y="23154"/>
                  <a:pt x="23154" y="0"/>
                  <a:pt x="51716" y="0"/>
                </a:cubicBezTo>
                <a:lnTo>
                  <a:pt x="2527165" y="0"/>
                </a:lnTo>
                <a:cubicBezTo>
                  <a:pt x="2555727" y="0"/>
                  <a:pt x="2578881" y="23154"/>
                  <a:pt x="2578881" y="51716"/>
                </a:cubicBezTo>
                <a:lnTo>
                  <a:pt x="2578881" y="465446"/>
                </a:lnTo>
                <a:cubicBezTo>
                  <a:pt x="2578881" y="494008"/>
                  <a:pt x="2555727" y="517162"/>
                  <a:pt x="2527165" y="517162"/>
                </a:cubicBezTo>
                <a:lnTo>
                  <a:pt x="51716" y="517162"/>
                </a:lnTo>
                <a:cubicBezTo>
                  <a:pt x="23154" y="517162"/>
                  <a:pt x="0" y="494008"/>
                  <a:pt x="0" y="465446"/>
                </a:cubicBezTo>
                <a:lnTo>
                  <a:pt x="0" y="517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5787" tIns="45627" rIns="55787" bIns="45627" numCol="1" spcCol="1270" anchor="ctr" anchorCtr="0">
            <a:noAutofit/>
          </a:bodyPr>
          <a:lstStyle/>
          <a:p>
            <a:pPr lvl="0" algn="ctr" defTabSz="711200">
              <a:lnSpc>
                <a:spcPct val="90000"/>
              </a:lnSpc>
              <a:spcBef>
                <a:spcPct val="0"/>
              </a:spcBef>
              <a:spcAft>
                <a:spcPct val="35000"/>
              </a:spcAft>
            </a:pPr>
            <a:r>
              <a:rPr lang="en-US" sz="1600" kern="1200" dirty="0" smtClean="0"/>
              <a:t>More EEG features</a:t>
            </a:r>
            <a:endParaRPr lang="en-US" sz="1600" kern="1200" dirty="0"/>
          </a:p>
        </p:txBody>
      </p:sp>
      <p:sp>
        <p:nvSpPr>
          <p:cNvPr id="23" name="Freeform 22"/>
          <p:cNvSpPr/>
          <p:nvPr/>
        </p:nvSpPr>
        <p:spPr>
          <a:xfrm>
            <a:off x="1441200" y="4833944"/>
            <a:ext cx="2578881" cy="517162"/>
          </a:xfrm>
          <a:custGeom>
            <a:avLst/>
            <a:gdLst>
              <a:gd name="connsiteX0" fmla="*/ 0 w 2578881"/>
              <a:gd name="connsiteY0" fmla="*/ 51716 h 517162"/>
              <a:gd name="connsiteX1" fmla="*/ 51716 w 2578881"/>
              <a:gd name="connsiteY1" fmla="*/ 0 h 517162"/>
              <a:gd name="connsiteX2" fmla="*/ 2527165 w 2578881"/>
              <a:gd name="connsiteY2" fmla="*/ 0 h 517162"/>
              <a:gd name="connsiteX3" fmla="*/ 2578881 w 2578881"/>
              <a:gd name="connsiteY3" fmla="*/ 51716 h 517162"/>
              <a:gd name="connsiteX4" fmla="*/ 2578881 w 2578881"/>
              <a:gd name="connsiteY4" fmla="*/ 465446 h 517162"/>
              <a:gd name="connsiteX5" fmla="*/ 2527165 w 2578881"/>
              <a:gd name="connsiteY5" fmla="*/ 517162 h 517162"/>
              <a:gd name="connsiteX6" fmla="*/ 51716 w 2578881"/>
              <a:gd name="connsiteY6" fmla="*/ 517162 h 517162"/>
              <a:gd name="connsiteX7" fmla="*/ 0 w 2578881"/>
              <a:gd name="connsiteY7" fmla="*/ 465446 h 517162"/>
              <a:gd name="connsiteX8" fmla="*/ 0 w 2578881"/>
              <a:gd name="connsiteY8" fmla="*/ 51716 h 51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8881" h="517162">
                <a:moveTo>
                  <a:pt x="0" y="51716"/>
                </a:moveTo>
                <a:cubicBezTo>
                  <a:pt x="0" y="23154"/>
                  <a:pt x="23154" y="0"/>
                  <a:pt x="51716" y="0"/>
                </a:cubicBezTo>
                <a:lnTo>
                  <a:pt x="2527165" y="0"/>
                </a:lnTo>
                <a:cubicBezTo>
                  <a:pt x="2555727" y="0"/>
                  <a:pt x="2578881" y="23154"/>
                  <a:pt x="2578881" y="51716"/>
                </a:cubicBezTo>
                <a:lnTo>
                  <a:pt x="2578881" y="465446"/>
                </a:lnTo>
                <a:cubicBezTo>
                  <a:pt x="2578881" y="494008"/>
                  <a:pt x="2555727" y="517162"/>
                  <a:pt x="2527165" y="517162"/>
                </a:cubicBezTo>
                <a:lnTo>
                  <a:pt x="51716" y="517162"/>
                </a:lnTo>
                <a:cubicBezTo>
                  <a:pt x="23154" y="517162"/>
                  <a:pt x="0" y="494008"/>
                  <a:pt x="0" y="465446"/>
                </a:cubicBezTo>
                <a:lnTo>
                  <a:pt x="0" y="517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5787" tIns="45627" rIns="55787" bIns="45627" numCol="1" spcCol="1270" anchor="ctr" anchorCtr="0">
            <a:noAutofit/>
          </a:bodyPr>
          <a:lstStyle/>
          <a:p>
            <a:pPr lvl="0" algn="ctr" defTabSz="711200">
              <a:lnSpc>
                <a:spcPct val="90000"/>
              </a:lnSpc>
              <a:spcBef>
                <a:spcPct val="0"/>
              </a:spcBef>
              <a:spcAft>
                <a:spcPct val="35000"/>
              </a:spcAft>
            </a:pPr>
            <a:r>
              <a:rPr lang="en-US" sz="1600" kern="1200" dirty="0" smtClean="0"/>
              <a:t>Balanced datasets</a:t>
            </a:r>
            <a:endParaRPr lang="en-US" sz="1600" kern="1200" dirty="0"/>
          </a:p>
        </p:txBody>
      </p:sp>
      <p:sp>
        <p:nvSpPr>
          <p:cNvPr id="24" name="Freeform 23"/>
          <p:cNvSpPr/>
          <p:nvPr/>
        </p:nvSpPr>
        <p:spPr>
          <a:xfrm>
            <a:off x="1441200" y="5430671"/>
            <a:ext cx="2578881" cy="517162"/>
          </a:xfrm>
          <a:custGeom>
            <a:avLst/>
            <a:gdLst>
              <a:gd name="connsiteX0" fmla="*/ 0 w 2578881"/>
              <a:gd name="connsiteY0" fmla="*/ 51716 h 517162"/>
              <a:gd name="connsiteX1" fmla="*/ 51716 w 2578881"/>
              <a:gd name="connsiteY1" fmla="*/ 0 h 517162"/>
              <a:gd name="connsiteX2" fmla="*/ 2527165 w 2578881"/>
              <a:gd name="connsiteY2" fmla="*/ 0 h 517162"/>
              <a:gd name="connsiteX3" fmla="*/ 2578881 w 2578881"/>
              <a:gd name="connsiteY3" fmla="*/ 51716 h 517162"/>
              <a:gd name="connsiteX4" fmla="*/ 2578881 w 2578881"/>
              <a:gd name="connsiteY4" fmla="*/ 465446 h 517162"/>
              <a:gd name="connsiteX5" fmla="*/ 2527165 w 2578881"/>
              <a:gd name="connsiteY5" fmla="*/ 517162 h 517162"/>
              <a:gd name="connsiteX6" fmla="*/ 51716 w 2578881"/>
              <a:gd name="connsiteY6" fmla="*/ 517162 h 517162"/>
              <a:gd name="connsiteX7" fmla="*/ 0 w 2578881"/>
              <a:gd name="connsiteY7" fmla="*/ 465446 h 517162"/>
              <a:gd name="connsiteX8" fmla="*/ 0 w 2578881"/>
              <a:gd name="connsiteY8" fmla="*/ 51716 h 51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8881" h="517162">
                <a:moveTo>
                  <a:pt x="0" y="51716"/>
                </a:moveTo>
                <a:cubicBezTo>
                  <a:pt x="0" y="23154"/>
                  <a:pt x="23154" y="0"/>
                  <a:pt x="51716" y="0"/>
                </a:cubicBezTo>
                <a:lnTo>
                  <a:pt x="2527165" y="0"/>
                </a:lnTo>
                <a:cubicBezTo>
                  <a:pt x="2555727" y="0"/>
                  <a:pt x="2578881" y="23154"/>
                  <a:pt x="2578881" y="51716"/>
                </a:cubicBezTo>
                <a:lnTo>
                  <a:pt x="2578881" y="465446"/>
                </a:lnTo>
                <a:cubicBezTo>
                  <a:pt x="2578881" y="494008"/>
                  <a:pt x="2555727" y="517162"/>
                  <a:pt x="2527165" y="517162"/>
                </a:cubicBezTo>
                <a:lnTo>
                  <a:pt x="51716" y="517162"/>
                </a:lnTo>
                <a:cubicBezTo>
                  <a:pt x="23154" y="517162"/>
                  <a:pt x="0" y="494008"/>
                  <a:pt x="0" y="465446"/>
                </a:cubicBezTo>
                <a:lnTo>
                  <a:pt x="0" y="517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5787" tIns="45627" rIns="55787" bIns="45627" numCol="1" spcCol="1270" anchor="ctr" anchorCtr="0">
            <a:noAutofit/>
          </a:bodyPr>
          <a:lstStyle/>
          <a:p>
            <a:pPr lvl="0" algn="ctr" defTabSz="711200">
              <a:lnSpc>
                <a:spcPct val="90000"/>
              </a:lnSpc>
              <a:spcBef>
                <a:spcPct val="0"/>
              </a:spcBef>
              <a:spcAft>
                <a:spcPct val="35000"/>
              </a:spcAft>
            </a:pPr>
            <a:r>
              <a:rPr lang="en-US" sz="1600" kern="1200" dirty="0" smtClean="0"/>
              <a:t>Different stimuli</a:t>
            </a:r>
            <a:endParaRPr lang="en-US" sz="1600" kern="1200" dirty="0"/>
          </a:p>
        </p:txBody>
      </p:sp>
      <p:sp>
        <p:nvSpPr>
          <p:cNvPr id="25" name="Freeform 24"/>
          <p:cNvSpPr/>
          <p:nvPr/>
        </p:nvSpPr>
        <p:spPr>
          <a:xfrm>
            <a:off x="4584211" y="1701800"/>
            <a:ext cx="3223601" cy="4470400"/>
          </a:xfrm>
          <a:custGeom>
            <a:avLst/>
            <a:gdLst>
              <a:gd name="connsiteX0" fmla="*/ 0 w 3223601"/>
              <a:gd name="connsiteY0" fmla="*/ 322360 h 4470400"/>
              <a:gd name="connsiteX1" fmla="*/ 322360 w 3223601"/>
              <a:gd name="connsiteY1" fmla="*/ 0 h 4470400"/>
              <a:gd name="connsiteX2" fmla="*/ 2901241 w 3223601"/>
              <a:gd name="connsiteY2" fmla="*/ 0 h 4470400"/>
              <a:gd name="connsiteX3" fmla="*/ 3223601 w 3223601"/>
              <a:gd name="connsiteY3" fmla="*/ 322360 h 4470400"/>
              <a:gd name="connsiteX4" fmla="*/ 3223601 w 3223601"/>
              <a:gd name="connsiteY4" fmla="*/ 4148040 h 4470400"/>
              <a:gd name="connsiteX5" fmla="*/ 2901241 w 3223601"/>
              <a:gd name="connsiteY5" fmla="*/ 4470400 h 4470400"/>
              <a:gd name="connsiteX6" fmla="*/ 322360 w 3223601"/>
              <a:gd name="connsiteY6" fmla="*/ 4470400 h 4470400"/>
              <a:gd name="connsiteX7" fmla="*/ 0 w 3223601"/>
              <a:gd name="connsiteY7" fmla="*/ 4148040 h 4470400"/>
              <a:gd name="connsiteX8" fmla="*/ 0 w 3223601"/>
              <a:gd name="connsiteY8" fmla="*/ 322360 h 447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3601" h="4470400">
                <a:moveTo>
                  <a:pt x="0" y="322360"/>
                </a:moveTo>
                <a:cubicBezTo>
                  <a:pt x="0" y="144325"/>
                  <a:pt x="144325" y="0"/>
                  <a:pt x="322360" y="0"/>
                </a:cubicBezTo>
                <a:lnTo>
                  <a:pt x="2901241" y="0"/>
                </a:lnTo>
                <a:cubicBezTo>
                  <a:pt x="3079276" y="0"/>
                  <a:pt x="3223601" y="144325"/>
                  <a:pt x="3223601" y="322360"/>
                </a:cubicBezTo>
                <a:lnTo>
                  <a:pt x="3223601" y="4148040"/>
                </a:lnTo>
                <a:cubicBezTo>
                  <a:pt x="3223601" y="4326075"/>
                  <a:pt x="3079276" y="4470400"/>
                  <a:pt x="2901241" y="4470400"/>
                </a:cubicBezTo>
                <a:lnTo>
                  <a:pt x="322360" y="4470400"/>
                </a:lnTo>
                <a:cubicBezTo>
                  <a:pt x="144325" y="4470400"/>
                  <a:pt x="0" y="4326075"/>
                  <a:pt x="0" y="4148040"/>
                </a:cubicBezTo>
                <a:lnTo>
                  <a:pt x="0" y="32236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37160" tIns="137160" rIns="137160" bIns="3266440" numCol="1" spcCol="1270" anchor="ctr" anchorCtr="0">
            <a:noAutofit/>
          </a:bodyPr>
          <a:lstStyle/>
          <a:p>
            <a:pPr lvl="0" algn="ctr" defTabSz="1600200">
              <a:lnSpc>
                <a:spcPct val="90000"/>
              </a:lnSpc>
              <a:spcBef>
                <a:spcPct val="0"/>
              </a:spcBef>
              <a:spcAft>
                <a:spcPct val="35000"/>
              </a:spcAft>
            </a:pPr>
            <a:r>
              <a:rPr lang="en-US" sz="3600" kern="1200" dirty="0" smtClean="0"/>
              <a:t>Classification</a:t>
            </a:r>
            <a:endParaRPr lang="en-US" sz="3600" kern="1200" dirty="0"/>
          </a:p>
        </p:txBody>
      </p:sp>
      <p:sp>
        <p:nvSpPr>
          <p:cNvPr id="26" name="Freeform 25"/>
          <p:cNvSpPr/>
          <p:nvPr/>
        </p:nvSpPr>
        <p:spPr>
          <a:xfrm>
            <a:off x="4906571" y="3043301"/>
            <a:ext cx="2578881" cy="878254"/>
          </a:xfrm>
          <a:custGeom>
            <a:avLst/>
            <a:gdLst>
              <a:gd name="connsiteX0" fmla="*/ 0 w 2578881"/>
              <a:gd name="connsiteY0" fmla="*/ 87825 h 878254"/>
              <a:gd name="connsiteX1" fmla="*/ 87825 w 2578881"/>
              <a:gd name="connsiteY1" fmla="*/ 0 h 878254"/>
              <a:gd name="connsiteX2" fmla="*/ 2491056 w 2578881"/>
              <a:gd name="connsiteY2" fmla="*/ 0 h 878254"/>
              <a:gd name="connsiteX3" fmla="*/ 2578881 w 2578881"/>
              <a:gd name="connsiteY3" fmla="*/ 87825 h 878254"/>
              <a:gd name="connsiteX4" fmla="*/ 2578881 w 2578881"/>
              <a:gd name="connsiteY4" fmla="*/ 790429 h 878254"/>
              <a:gd name="connsiteX5" fmla="*/ 2491056 w 2578881"/>
              <a:gd name="connsiteY5" fmla="*/ 878254 h 878254"/>
              <a:gd name="connsiteX6" fmla="*/ 87825 w 2578881"/>
              <a:gd name="connsiteY6" fmla="*/ 878254 h 878254"/>
              <a:gd name="connsiteX7" fmla="*/ 0 w 2578881"/>
              <a:gd name="connsiteY7" fmla="*/ 790429 h 878254"/>
              <a:gd name="connsiteX8" fmla="*/ 0 w 2578881"/>
              <a:gd name="connsiteY8" fmla="*/ 87825 h 878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8881" h="878254">
                <a:moveTo>
                  <a:pt x="0" y="87825"/>
                </a:moveTo>
                <a:cubicBezTo>
                  <a:pt x="0" y="39321"/>
                  <a:pt x="39321" y="0"/>
                  <a:pt x="87825" y="0"/>
                </a:cubicBezTo>
                <a:lnTo>
                  <a:pt x="2491056" y="0"/>
                </a:lnTo>
                <a:cubicBezTo>
                  <a:pt x="2539560" y="0"/>
                  <a:pt x="2578881" y="39321"/>
                  <a:pt x="2578881" y="87825"/>
                </a:cubicBezTo>
                <a:lnTo>
                  <a:pt x="2578881" y="790429"/>
                </a:lnTo>
                <a:cubicBezTo>
                  <a:pt x="2578881" y="838933"/>
                  <a:pt x="2539560" y="878254"/>
                  <a:pt x="2491056" y="878254"/>
                </a:cubicBezTo>
                <a:lnTo>
                  <a:pt x="87825" y="878254"/>
                </a:lnTo>
                <a:cubicBezTo>
                  <a:pt x="39321" y="878254"/>
                  <a:pt x="0" y="838933"/>
                  <a:pt x="0" y="790429"/>
                </a:cubicBezTo>
                <a:lnTo>
                  <a:pt x="0" y="878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523" tIns="63823" rIns="76523" bIns="63823" numCol="1" spcCol="1270" anchor="ctr" anchorCtr="0">
            <a:noAutofit/>
          </a:bodyPr>
          <a:lstStyle/>
          <a:p>
            <a:pPr lvl="0" algn="ctr" defTabSz="889000">
              <a:lnSpc>
                <a:spcPct val="90000"/>
              </a:lnSpc>
              <a:spcBef>
                <a:spcPct val="0"/>
              </a:spcBef>
              <a:spcAft>
                <a:spcPct val="35000"/>
              </a:spcAft>
            </a:pPr>
            <a:r>
              <a:rPr lang="en-US" sz="2000" kern="1200" dirty="0" smtClean="0"/>
              <a:t>Tweak the parameters</a:t>
            </a:r>
            <a:endParaRPr lang="en-US" sz="2000" kern="1200" dirty="0"/>
          </a:p>
        </p:txBody>
      </p:sp>
      <p:sp>
        <p:nvSpPr>
          <p:cNvPr id="27" name="Freeform 26"/>
          <p:cNvSpPr/>
          <p:nvPr/>
        </p:nvSpPr>
        <p:spPr>
          <a:xfrm>
            <a:off x="4906571" y="4056672"/>
            <a:ext cx="2578881" cy="878254"/>
          </a:xfrm>
          <a:custGeom>
            <a:avLst/>
            <a:gdLst>
              <a:gd name="connsiteX0" fmla="*/ 0 w 2578881"/>
              <a:gd name="connsiteY0" fmla="*/ 87825 h 878254"/>
              <a:gd name="connsiteX1" fmla="*/ 87825 w 2578881"/>
              <a:gd name="connsiteY1" fmla="*/ 0 h 878254"/>
              <a:gd name="connsiteX2" fmla="*/ 2491056 w 2578881"/>
              <a:gd name="connsiteY2" fmla="*/ 0 h 878254"/>
              <a:gd name="connsiteX3" fmla="*/ 2578881 w 2578881"/>
              <a:gd name="connsiteY3" fmla="*/ 87825 h 878254"/>
              <a:gd name="connsiteX4" fmla="*/ 2578881 w 2578881"/>
              <a:gd name="connsiteY4" fmla="*/ 790429 h 878254"/>
              <a:gd name="connsiteX5" fmla="*/ 2491056 w 2578881"/>
              <a:gd name="connsiteY5" fmla="*/ 878254 h 878254"/>
              <a:gd name="connsiteX6" fmla="*/ 87825 w 2578881"/>
              <a:gd name="connsiteY6" fmla="*/ 878254 h 878254"/>
              <a:gd name="connsiteX7" fmla="*/ 0 w 2578881"/>
              <a:gd name="connsiteY7" fmla="*/ 790429 h 878254"/>
              <a:gd name="connsiteX8" fmla="*/ 0 w 2578881"/>
              <a:gd name="connsiteY8" fmla="*/ 87825 h 878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8881" h="878254">
                <a:moveTo>
                  <a:pt x="0" y="87825"/>
                </a:moveTo>
                <a:cubicBezTo>
                  <a:pt x="0" y="39321"/>
                  <a:pt x="39321" y="0"/>
                  <a:pt x="87825" y="0"/>
                </a:cubicBezTo>
                <a:lnTo>
                  <a:pt x="2491056" y="0"/>
                </a:lnTo>
                <a:cubicBezTo>
                  <a:pt x="2539560" y="0"/>
                  <a:pt x="2578881" y="39321"/>
                  <a:pt x="2578881" y="87825"/>
                </a:cubicBezTo>
                <a:lnTo>
                  <a:pt x="2578881" y="790429"/>
                </a:lnTo>
                <a:cubicBezTo>
                  <a:pt x="2578881" y="838933"/>
                  <a:pt x="2539560" y="878254"/>
                  <a:pt x="2491056" y="878254"/>
                </a:cubicBezTo>
                <a:lnTo>
                  <a:pt x="87825" y="878254"/>
                </a:lnTo>
                <a:cubicBezTo>
                  <a:pt x="39321" y="878254"/>
                  <a:pt x="0" y="838933"/>
                  <a:pt x="0" y="790429"/>
                </a:cubicBezTo>
                <a:lnTo>
                  <a:pt x="0" y="878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523" tIns="63823" rIns="76523" bIns="63823" numCol="1" spcCol="1270" anchor="ctr" anchorCtr="0">
            <a:noAutofit/>
          </a:bodyPr>
          <a:lstStyle/>
          <a:p>
            <a:pPr lvl="0" algn="ctr" defTabSz="889000">
              <a:lnSpc>
                <a:spcPct val="90000"/>
              </a:lnSpc>
              <a:spcBef>
                <a:spcPct val="0"/>
              </a:spcBef>
              <a:spcAft>
                <a:spcPct val="35000"/>
              </a:spcAft>
            </a:pPr>
            <a:r>
              <a:rPr lang="en-US" sz="2000" kern="1200" dirty="0" smtClean="0"/>
              <a:t>More feature sets</a:t>
            </a:r>
            <a:endParaRPr lang="en-US" sz="2000" kern="1200" dirty="0"/>
          </a:p>
        </p:txBody>
      </p:sp>
      <p:sp>
        <p:nvSpPr>
          <p:cNvPr id="28" name="Freeform 27"/>
          <p:cNvSpPr/>
          <p:nvPr/>
        </p:nvSpPr>
        <p:spPr>
          <a:xfrm>
            <a:off x="4906571" y="5070043"/>
            <a:ext cx="2578881" cy="878254"/>
          </a:xfrm>
          <a:custGeom>
            <a:avLst/>
            <a:gdLst>
              <a:gd name="connsiteX0" fmla="*/ 0 w 2578881"/>
              <a:gd name="connsiteY0" fmla="*/ 87825 h 878254"/>
              <a:gd name="connsiteX1" fmla="*/ 87825 w 2578881"/>
              <a:gd name="connsiteY1" fmla="*/ 0 h 878254"/>
              <a:gd name="connsiteX2" fmla="*/ 2491056 w 2578881"/>
              <a:gd name="connsiteY2" fmla="*/ 0 h 878254"/>
              <a:gd name="connsiteX3" fmla="*/ 2578881 w 2578881"/>
              <a:gd name="connsiteY3" fmla="*/ 87825 h 878254"/>
              <a:gd name="connsiteX4" fmla="*/ 2578881 w 2578881"/>
              <a:gd name="connsiteY4" fmla="*/ 790429 h 878254"/>
              <a:gd name="connsiteX5" fmla="*/ 2491056 w 2578881"/>
              <a:gd name="connsiteY5" fmla="*/ 878254 h 878254"/>
              <a:gd name="connsiteX6" fmla="*/ 87825 w 2578881"/>
              <a:gd name="connsiteY6" fmla="*/ 878254 h 878254"/>
              <a:gd name="connsiteX7" fmla="*/ 0 w 2578881"/>
              <a:gd name="connsiteY7" fmla="*/ 790429 h 878254"/>
              <a:gd name="connsiteX8" fmla="*/ 0 w 2578881"/>
              <a:gd name="connsiteY8" fmla="*/ 87825 h 878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8881" h="878254">
                <a:moveTo>
                  <a:pt x="0" y="87825"/>
                </a:moveTo>
                <a:cubicBezTo>
                  <a:pt x="0" y="39321"/>
                  <a:pt x="39321" y="0"/>
                  <a:pt x="87825" y="0"/>
                </a:cubicBezTo>
                <a:lnTo>
                  <a:pt x="2491056" y="0"/>
                </a:lnTo>
                <a:cubicBezTo>
                  <a:pt x="2539560" y="0"/>
                  <a:pt x="2578881" y="39321"/>
                  <a:pt x="2578881" y="87825"/>
                </a:cubicBezTo>
                <a:lnTo>
                  <a:pt x="2578881" y="790429"/>
                </a:lnTo>
                <a:cubicBezTo>
                  <a:pt x="2578881" y="838933"/>
                  <a:pt x="2539560" y="878254"/>
                  <a:pt x="2491056" y="878254"/>
                </a:cubicBezTo>
                <a:lnTo>
                  <a:pt x="87825" y="878254"/>
                </a:lnTo>
                <a:cubicBezTo>
                  <a:pt x="39321" y="878254"/>
                  <a:pt x="0" y="838933"/>
                  <a:pt x="0" y="790429"/>
                </a:cubicBezTo>
                <a:lnTo>
                  <a:pt x="0" y="878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523" tIns="63823" rIns="76523" bIns="63823" numCol="1" spcCol="1270" anchor="ctr" anchorCtr="0">
            <a:noAutofit/>
          </a:bodyPr>
          <a:lstStyle/>
          <a:p>
            <a:pPr lvl="0" algn="ctr" defTabSz="889000">
              <a:lnSpc>
                <a:spcPct val="90000"/>
              </a:lnSpc>
              <a:spcBef>
                <a:spcPct val="0"/>
              </a:spcBef>
              <a:spcAft>
                <a:spcPct val="35000"/>
              </a:spcAft>
            </a:pPr>
            <a:r>
              <a:rPr lang="en-US" sz="2000" kern="1200" dirty="0" smtClean="0"/>
              <a:t>More ML techniques</a:t>
            </a:r>
            <a:endParaRPr lang="en-US" sz="2000" kern="1200" dirty="0"/>
          </a:p>
        </p:txBody>
      </p:sp>
      <p:sp>
        <p:nvSpPr>
          <p:cNvPr id="29" name="Freeform 28"/>
          <p:cNvSpPr/>
          <p:nvPr/>
        </p:nvSpPr>
        <p:spPr>
          <a:xfrm>
            <a:off x="8049583" y="1701800"/>
            <a:ext cx="3223601" cy="4470400"/>
          </a:xfrm>
          <a:custGeom>
            <a:avLst/>
            <a:gdLst>
              <a:gd name="connsiteX0" fmla="*/ 0 w 3223601"/>
              <a:gd name="connsiteY0" fmla="*/ 322360 h 4470400"/>
              <a:gd name="connsiteX1" fmla="*/ 322360 w 3223601"/>
              <a:gd name="connsiteY1" fmla="*/ 0 h 4470400"/>
              <a:gd name="connsiteX2" fmla="*/ 2901241 w 3223601"/>
              <a:gd name="connsiteY2" fmla="*/ 0 h 4470400"/>
              <a:gd name="connsiteX3" fmla="*/ 3223601 w 3223601"/>
              <a:gd name="connsiteY3" fmla="*/ 322360 h 4470400"/>
              <a:gd name="connsiteX4" fmla="*/ 3223601 w 3223601"/>
              <a:gd name="connsiteY4" fmla="*/ 4148040 h 4470400"/>
              <a:gd name="connsiteX5" fmla="*/ 2901241 w 3223601"/>
              <a:gd name="connsiteY5" fmla="*/ 4470400 h 4470400"/>
              <a:gd name="connsiteX6" fmla="*/ 322360 w 3223601"/>
              <a:gd name="connsiteY6" fmla="*/ 4470400 h 4470400"/>
              <a:gd name="connsiteX7" fmla="*/ 0 w 3223601"/>
              <a:gd name="connsiteY7" fmla="*/ 4148040 h 4470400"/>
              <a:gd name="connsiteX8" fmla="*/ 0 w 3223601"/>
              <a:gd name="connsiteY8" fmla="*/ 322360 h 447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3601" h="4470400">
                <a:moveTo>
                  <a:pt x="0" y="322360"/>
                </a:moveTo>
                <a:cubicBezTo>
                  <a:pt x="0" y="144325"/>
                  <a:pt x="144325" y="0"/>
                  <a:pt x="322360" y="0"/>
                </a:cubicBezTo>
                <a:lnTo>
                  <a:pt x="2901241" y="0"/>
                </a:lnTo>
                <a:cubicBezTo>
                  <a:pt x="3079276" y="0"/>
                  <a:pt x="3223601" y="144325"/>
                  <a:pt x="3223601" y="322360"/>
                </a:cubicBezTo>
                <a:lnTo>
                  <a:pt x="3223601" y="4148040"/>
                </a:lnTo>
                <a:cubicBezTo>
                  <a:pt x="3223601" y="4326075"/>
                  <a:pt x="3079276" y="4470400"/>
                  <a:pt x="2901241" y="4470400"/>
                </a:cubicBezTo>
                <a:lnTo>
                  <a:pt x="322360" y="4470400"/>
                </a:lnTo>
                <a:cubicBezTo>
                  <a:pt x="144325" y="4470400"/>
                  <a:pt x="0" y="4326075"/>
                  <a:pt x="0" y="4148040"/>
                </a:cubicBezTo>
                <a:lnTo>
                  <a:pt x="0" y="32236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37160" tIns="137160" rIns="137160" bIns="3266440" numCol="1" spcCol="1270" anchor="ctr" anchorCtr="0">
            <a:noAutofit/>
          </a:bodyPr>
          <a:lstStyle/>
          <a:p>
            <a:pPr lvl="0" algn="ctr" defTabSz="1600200">
              <a:lnSpc>
                <a:spcPct val="90000"/>
              </a:lnSpc>
              <a:spcBef>
                <a:spcPct val="0"/>
              </a:spcBef>
              <a:spcAft>
                <a:spcPct val="35000"/>
              </a:spcAft>
            </a:pPr>
            <a:r>
              <a:rPr lang="en-US" sz="3600" kern="1200" dirty="0" smtClean="0"/>
              <a:t>Analysis</a:t>
            </a:r>
            <a:endParaRPr lang="en-US" sz="3600" kern="1200" dirty="0"/>
          </a:p>
        </p:txBody>
      </p:sp>
      <p:sp>
        <p:nvSpPr>
          <p:cNvPr id="30" name="Freeform 29"/>
          <p:cNvSpPr/>
          <p:nvPr/>
        </p:nvSpPr>
        <p:spPr>
          <a:xfrm>
            <a:off x="8371943" y="3044229"/>
            <a:ext cx="2578881" cy="1347886"/>
          </a:xfrm>
          <a:custGeom>
            <a:avLst/>
            <a:gdLst>
              <a:gd name="connsiteX0" fmla="*/ 0 w 2578881"/>
              <a:gd name="connsiteY0" fmla="*/ 134789 h 1347886"/>
              <a:gd name="connsiteX1" fmla="*/ 134789 w 2578881"/>
              <a:gd name="connsiteY1" fmla="*/ 0 h 1347886"/>
              <a:gd name="connsiteX2" fmla="*/ 2444092 w 2578881"/>
              <a:gd name="connsiteY2" fmla="*/ 0 h 1347886"/>
              <a:gd name="connsiteX3" fmla="*/ 2578881 w 2578881"/>
              <a:gd name="connsiteY3" fmla="*/ 134789 h 1347886"/>
              <a:gd name="connsiteX4" fmla="*/ 2578881 w 2578881"/>
              <a:gd name="connsiteY4" fmla="*/ 1213097 h 1347886"/>
              <a:gd name="connsiteX5" fmla="*/ 2444092 w 2578881"/>
              <a:gd name="connsiteY5" fmla="*/ 1347886 h 1347886"/>
              <a:gd name="connsiteX6" fmla="*/ 134789 w 2578881"/>
              <a:gd name="connsiteY6" fmla="*/ 1347886 h 1347886"/>
              <a:gd name="connsiteX7" fmla="*/ 0 w 2578881"/>
              <a:gd name="connsiteY7" fmla="*/ 1213097 h 1347886"/>
              <a:gd name="connsiteX8" fmla="*/ 0 w 2578881"/>
              <a:gd name="connsiteY8" fmla="*/ 134789 h 1347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8881" h="1347886">
                <a:moveTo>
                  <a:pt x="0" y="134789"/>
                </a:moveTo>
                <a:cubicBezTo>
                  <a:pt x="0" y="60347"/>
                  <a:pt x="60347" y="0"/>
                  <a:pt x="134789" y="0"/>
                </a:cubicBezTo>
                <a:lnTo>
                  <a:pt x="2444092" y="0"/>
                </a:lnTo>
                <a:cubicBezTo>
                  <a:pt x="2518534" y="0"/>
                  <a:pt x="2578881" y="60347"/>
                  <a:pt x="2578881" y="134789"/>
                </a:cubicBezTo>
                <a:lnTo>
                  <a:pt x="2578881" y="1213097"/>
                </a:lnTo>
                <a:cubicBezTo>
                  <a:pt x="2578881" y="1287539"/>
                  <a:pt x="2518534" y="1347886"/>
                  <a:pt x="2444092" y="1347886"/>
                </a:cubicBezTo>
                <a:lnTo>
                  <a:pt x="134789" y="1347886"/>
                </a:lnTo>
                <a:cubicBezTo>
                  <a:pt x="60347" y="1347886"/>
                  <a:pt x="0" y="1287539"/>
                  <a:pt x="0" y="1213097"/>
                </a:cubicBezTo>
                <a:lnTo>
                  <a:pt x="0" y="1347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0438" tIns="85198" rIns="100438" bIns="85198" numCol="1" spcCol="1270" anchor="ctr" anchorCtr="0">
            <a:noAutofit/>
          </a:bodyPr>
          <a:lstStyle/>
          <a:p>
            <a:pPr lvl="0" algn="ctr" defTabSz="1066800">
              <a:lnSpc>
                <a:spcPct val="90000"/>
              </a:lnSpc>
              <a:spcBef>
                <a:spcPct val="0"/>
              </a:spcBef>
              <a:spcAft>
                <a:spcPct val="35000"/>
              </a:spcAft>
            </a:pPr>
            <a:r>
              <a:rPr lang="en-US" sz="2400" kern="1200" dirty="0" smtClean="0"/>
              <a:t>Consult with experts</a:t>
            </a:r>
            <a:endParaRPr lang="en-US" sz="2400" kern="1200" dirty="0"/>
          </a:p>
        </p:txBody>
      </p:sp>
      <p:sp>
        <p:nvSpPr>
          <p:cNvPr id="31" name="Freeform 30"/>
          <p:cNvSpPr/>
          <p:nvPr/>
        </p:nvSpPr>
        <p:spPr>
          <a:xfrm>
            <a:off x="8371943" y="4599483"/>
            <a:ext cx="2578881" cy="1347886"/>
          </a:xfrm>
          <a:custGeom>
            <a:avLst/>
            <a:gdLst>
              <a:gd name="connsiteX0" fmla="*/ 0 w 2578881"/>
              <a:gd name="connsiteY0" fmla="*/ 134789 h 1347886"/>
              <a:gd name="connsiteX1" fmla="*/ 134789 w 2578881"/>
              <a:gd name="connsiteY1" fmla="*/ 0 h 1347886"/>
              <a:gd name="connsiteX2" fmla="*/ 2444092 w 2578881"/>
              <a:gd name="connsiteY2" fmla="*/ 0 h 1347886"/>
              <a:gd name="connsiteX3" fmla="*/ 2578881 w 2578881"/>
              <a:gd name="connsiteY3" fmla="*/ 134789 h 1347886"/>
              <a:gd name="connsiteX4" fmla="*/ 2578881 w 2578881"/>
              <a:gd name="connsiteY4" fmla="*/ 1213097 h 1347886"/>
              <a:gd name="connsiteX5" fmla="*/ 2444092 w 2578881"/>
              <a:gd name="connsiteY5" fmla="*/ 1347886 h 1347886"/>
              <a:gd name="connsiteX6" fmla="*/ 134789 w 2578881"/>
              <a:gd name="connsiteY6" fmla="*/ 1347886 h 1347886"/>
              <a:gd name="connsiteX7" fmla="*/ 0 w 2578881"/>
              <a:gd name="connsiteY7" fmla="*/ 1213097 h 1347886"/>
              <a:gd name="connsiteX8" fmla="*/ 0 w 2578881"/>
              <a:gd name="connsiteY8" fmla="*/ 134789 h 1347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8881" h="1347886">
                <a:moveTo>
                  <a:pt x="0" y="134789"/>
                </a:moveTo>
                <a:cubicBezTo>
                  <a:pt x="0" y="60347"/>
                  <a:pt x="60347" y="0"/>
                  <a:pt x="134789" y="0"/>
                </a:cubicBezTo>
                <a:lnTo>
                  <a:pt x="2444092" y="0"/>
                </a:lnTo>
                <a:cubicBezTo>
                  <a:pt x="2518534" y="0"/>
                  <a:pt x="2578881" y="60347"/>
                  <a:pt x="2578881" y="134789"/>
                </a:cubicBezTo>
                <a:lnTo>
                  <a:pt x="2578881" y="1213097"/>
                </a:lnTo>
                <a:cubicBezTo>
                  <a:pt x="2578881" y="1287539"/>
                  <a:pt x="2518534" y="1347886"/>
                  <a:pt x="2444092" y="1347886"/>
                </a:cubicBezTo>
                <a:lnTo>
                  <a:pt x="134789" y="1347886"/>
                </a:lnTo>
                <a:cubicBezTo>
                  <a:pt x="60347" y="1347886"/>
                  <a:pt x="0" y="1287539"/>
                  <a:pt x="0" y="1213097"/>
                </a:cubicBezTo>
                <a:lnTo>
                  <a:pt x="0" y="1347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0438" tIns="85198" rIns="100438" bIns="85198" numCol="1" spcCol="1270" anchor="ctr" anchorCtr="0">
            <a:noAutofit/>
          </a:bodyPr>
          <a:lstStyle/>
          <a:p>
            <a:pPr lvl="0" algn="ctr" defTabSz="1066800">
              <a:lnSpc>
                <a:spcPct val="90000"/>
              </a:lnSpc>
              <a:spcBef>
                <a:spcPct val="0"/>
              </a:spcBef>
              <a:spcAft>
                <a:spcPct val="35000"/>
              </a:spcAft>
            </a:pPr>
            <a:r>
              <a:rPr lang="en-US" sz="2400" kern="1200" dirty="0" smtClean="0"/>
              <a:t>Visualization</a:t>
            </a:r>
            <a:endParaRPr lang="en-US" sz="2400" kern="1200" dirty="0"/>
          </a:p>
        </p:txBody>
      </p:sp>
    </p:spTree>
    <p:extLst>
      <p:ext uri="{BB962C8B-B14F-4D97-AF65-F5344CB8AC3E}">
        <p14:creationId xmlns:p14="http://schemas.microsoft.com/office/powerpoint/2010/main" val="67105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6" grpId="0" animBg="1"/>
      <p:bldP spid="27" grpId="0" animBg="1"/>
      <p:bldP spid="28" grpId="0" animBg="1"/>
      <p:bldP spid="30" grpId="0" animBg="1"/>
      <p:bldP spid="3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listening!</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0472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a:t>
            </a:r>
            <a:r>
              <a:rPr lang="en-US" dirty="0"/>
              <a:t> </a:t>
            </a:r>
            <a:r>
              <a:rPr lang="en-US" dirty="0" smtClean="0"/>
              <a:t>| Emotion Recognition</a:t>
            </a:r>
            <a:endParaRPr lang="en-US" dirty="0"/>
          </a:p>
        </p:txBody>
      </p:sp>
      <p:sp>
        <p:nvSpPr>
          <p:cNvPr id="6" name="Text Placeholder 5"/>
          <p:cNvSpPr>
            <a:spLocks noGrp="1"/>
          </p:cNvSpPr>
          <p:nvPr>
            <p:ph type="body" idx="1"/>
          </p:nvPr>
        </p:nvSpPr>
        <p:spPr>
          <a:xfrm>
            <a:off x="1121373" y="1608836"/>
            <a:ext cx="2917320" cy="512064"/>
          </a:xfrm>
        </p:spPr>
        <p:txBody>
          <a:bodyPr/>
          <a:lstStyle/>
          <a:p>
            <a:r>
              <a:rPr lang="en-US" dirty="0" smtClean="0"/>
              <a:t>Challenges</a:t>
            </a:r>
            <a:endParaRPr lang="en-US" dirty="0"/>
          </a:p>
        </p:txBody>
      </p:sp>
      <p:sp>
        <p:nvSpPr>
          <p:cNvPr id="7" name="Content Placeholder 6"/>
          <p:cNvSpPr>
            <a:spLocks noGrp="1"/>
          </p:cNvSpPr>
          <p:nvPr>
            <p:ph sz="half" idx="2"/>
          </p:nvPr>
        </p:nvSpPr>
        <p:spPr>
          <a:xfrm>
            <a:off x="1117309" y="2209800"/>
            <a:ext cx="2919703" cy="3962400"/>
          </a:xfrm>
        </p:spPr>
        <p:txBody>
          <a:bodyPr/>
          <a:lstStyle/>
          <a:p>
            <a:r>
              <a:rPr lang="en-US" dirty="0" smtClean="0"/>
              <a:t>Emotion model</a:t>
            </a:r>
          </a:p>
          <a:p>
            <a:r>
              <a:rPr lang="en-US" dirty="0" smtClean="0"/>
              <a:t>Accuracy of the data obtained from the sensors due to technical factors</a:t>
            </a:r>
          </a:p>
          <a:p>
            <a:r>
              <a:rPr lang="en-US" dirty="0" smtClean="0"/>
              <a:t>Obtaining the ground truth</a:t>
            </a:r>
          </a:p>
          <a:p>
            <a:r>
              <a:rPr lang="en-US" dirty="0" smtClean="0"/>
              <a:t>Ethical and privacy issues</a:t>
            </a:r>
            <a:endParaRPr lang="en-US" dirty="0"/>
          </a:p>
        </p:txBody>
      </p:sp>
      <p:sp>
        <p:nvSpPr>
          <p:cNvPr id="8" name="Text Placeholder 7"/>
          <p:cNvSpPr>
            <a:spLocks noGrp="1"/>
          </p:cNvSpPr>
          <p:nvPr>
            <p:ph type="body" sz="quarter" idx="3"/>
          </p:nvPr>
        </p:nvSpPr>
        <p:spPr>
          <a:xfrm>
            <a:off x="4042920" y="1608836"/>
            <a:ext cx="7842193" cy="512064"/>
          </a:xfrm>
        </p:spPr>
        <p:txBody>
          <a:bodyPr/>
          <a:lstStyle/>
          <a:p>
            <a:r>
              <a:rPr lang="en-US" dirty="0" smtClean="0"/>
              <a:t>Factors to consider on gathering good affect data</a:t>
            </a:r>
            <a:endParaRPr lang="en-US" dirty="0"/>
          </a:p>
        </p:txBody>
      </p:sp>
      <p:graphicFrame>
        <p:nvGraphicFramePr>
          <p:cNvPr id="10" name="Content Placeholder 9"/>
          <p:cNvGraphicFramePr>
            <a:graphicFrameLocks noGrp="1"/>
          </p:cNvGraphicFramePr>
          <p:nvPr>
            <p:ph sz="quarter" idx="4"/>
            <p:extLst>
              <p:ext uri="{D42A27DB-BD31-4B8C-83A1-F6EECF244321}">
                <p14:modId xmlns:p14="http://schemas.microsoft.com/office/powerpoint/2010/main" val="2532072335"/>
              </p:ext>
            </p:extLst>
          </p:nvPr>
        </p:nvGraphicFramePr>
        <p:xfrm>
          <a:off x="4037013" y="2209800"/>
          <a:ext cx="7848600" cy="3810000"/>
        </p:xfrm>
        <a:graphic>
          <a:graphicData uri="http://schemas.openxmlformats.org/drawingml/2006/table">
            <a:tbl>
              <a:tblPr firstRow="1" bandRow="1">
                <a:tableStyleId>{BC89EF96-8CEA-46FF-86C4-4CE0E7609802}</a:tableStyleId>
              </a:tblPr>
              <a:tblGrid>
                <a:gridCol w="2666999"/>
                <a:gridCol w="5181601"/>
              </a:tblGrid>
              <a:tr h="370840">
                <a:tc>
                  <a:txBody>
                    <a:bodyPr/>
                    <a:lstStyle/>
                    <a:p>
                      <a:r>
                        <a:rPr lang="en-PH" sz="2000" b="0" u="none" strike="noStrike" kern="1200" baseline="0" dirty="0"/>
                        <a:t>Subject-elicited vs. </a:t>
                      </a:r>
                      <a:r>
                        <a:rPr lang="en-PH" sz="2000" b="1" u="sng" strike="noStrike" kern="1200" baseline="0" dirty="0"/>
                        <a:t>event-elicited</a:t>
                      </a:r>
                      <a:endParaRPr lang="en-PH" sz="2000" b="1" u="sng" dirty="0"/>
                    </a:p>
                  </a:txBody>
                  <a:tcPr anchor="ctr"/>
                </a:tc>
                <a:tc>
                  <a:txBody>
                    <a:bodyPr/>
                    <a:lstStyle/>
                    <a:p>
                      <a:r>
                        <a:rPr lang="en-PH" sz="2000" b="0" u="none" strike="noStrike" kern="1200" baseline="0" dirty="0"/>
                        <a:t>Does subject purposefully elicit emotion or is it elicited by a stimulus or situation outside the subject's efforts?</a:t>
                      </a:r>
                      <a:endParaRPr lang="en-PH" sz="2000" b="0" dirty="0"/>
                    </a:p>
                  </a:txBody>
                  <a:tcPr/>
                </a:tc>
              </a:tr>
              <a:tr h="370840">
                <a:tc>
                  <a:txBody>
                    <a:bodyPr/>
                    <a:lstStyle/>
                    <a:p>
                      <a:r>
                        <a:rPr lang="en-PH" sz="2000" u="none" strike="noStrike" kern="1200" baseline="0" dirty="0"/>
                        <a:t>Lab setting vs. </a:t>
                      </a:r>
                      <a:r>
                        <a:rPr lang="en-PH" sz="2000" b="1" u="sng" strike="noStrike" kern="1200" baseline="0" dirty="0"/>
                        <a:t>real-world</a:t>
                      </a:r>
                      <a:endParaRPr lang="en-PH" sz="2000" b="1" u="sng" dirty="0"/>
                    </a:p>
                  </a:txBody>
                  <a:tcPr anchor="ctr"/>
                </a:tc>
                <a:tc>
                  <a:txBody>
                    <a:bodyPr/>
                    <a:lstStyle/>
                    <a:p>
                      <a:r>
                        <a:rPr lang="en-PH" sz="2000" u="none" strike="noStrike" kern="1200" baseline="0" dirty="0"/>
                        <a:t>Is subject in a lab or in a special room that is not their usual environment?</a:t>
                      </a:r>
                      <a:endParaRPr lang="en-PH" sz="2000" dirty="0"/>
                    </a:p>
                  </a:txBody>
                  <a:tcPr/>
                </a:tc>
              </a:tr>
              <a:tr h="370840">
                <a:tc>
                  <a:txBody>
                    <a:bodyPr/>
                    <a:lstStyle/>
                    <a:p>
                      <a:r>
                        <a:rPr lang="en-PH" sz="2000" u="none" strike="noStrike" kern="1200" baseline="0" dirty="0"/>
                        <a:t>Expression vs. </a:t>
                      </a:r>
                      <a:r>
                        <a:rPr lang="en-PH" sz="2000" b="1" u="sng" strike="noStrike" kern="1200" baseline="0" dirty="0"/>
                        <a:t>feeling</a:t>
                      </a:r>
                      <a:endParaRPr lang="en-PH" sz="2000" b="1" u="sng" dirty="0"/>
                    </a:p>
                  </a:txBody>
                  <a:tcPr anchor="ctr"/>
                </a:tc>
                <a:tc>
                  <a:txBody>
                    <a:bodyPr/>
                    <a:lstStyle/>
                    <a:p>
                      <a:r>
                        <a:rPr lang="en-PH" sz="2000" u="none" strike="noStrike" kern="1200" baseline="0" dirty="0"/>
                        <a:t>Is the emphasis on external expression or on internal feeling?</a:t>
                      </a:r>
                      <a:endParaRPr lang="en-PH" sz="2000" dirty="0"/>
                    </a:p>
                  </a:txBody>
                  <a:tcPr/>
                </a:tc>
              </a:tr>
              <a:tr h="370840">
                <a:tc>
                  <a:txBody>
                    <a:bodyPr/>
                    <a:lstStyle/>
                    <a:p>
                      <a:r>
                        <a:rPr lang="en-PH" sz="2000" u="none" strike="noStrike" kern="1200" baseline="0" dirty="0"/>
                        <a:t>Open-recording vs. </a:t>
                      </a:r>
                      <a:r>
                        <a:rPr lang="en-PH" sz="2000" b="1" u="sng" strike="noStrike" kern="1200" baseline="0" dirty="0"/>
                        <a:t>hidden-recording</a:t>
                      </a:r>
                      <a:endParaRPr lang="en-PH" sz="2000" b="1" u="sng" dirty="0"/>
                    </a:p>
                  </a:txBody>
                  <a:tcPr anchor="ctr"/>
                </a:tc>
                <a:tc>
                  <a:txBody>
                    <a:bodyPr/>
                    <a:lstStyle/>
                    <a:p>
                      <a:r>
                        <a:rPr lang="en-PH" sz="2000" u="none" strike="noStrike" kern="1200" baseline="0" dirty="0"/>
                        <a:t>Does subject know that anything is being recorded?</a:t>
                      </a:r>
                      <a:endParaRPr lang="en-PH" sz="2000" dirty="0"/>
                    </a:p>
                  </a:txBody>
                  <a:tcPr/>
                </a:tc>
              </a:tr>
              <a:tr h="370840">
                <a:tc>
                  <a:txBody>
                    <a:bodyPr/>
                    <a:lstStyle/>
                    <a:p>
                      <a:r>
                        <a:rPr lang="en-PH" sz="2000" u="none" strike="noStrike" kern="1200" baseline="0" dirty="0"/>
                        <a:t>Emotion-purpose vs. </a:t>
                      </a:r>
                      <a:r>
                        <a:rPr lang="en-PH" sz="2000" b="1" u="sng" strike="noStrike" kern="1200" baseline="0" dirty="0"/>
                        <a:t>other-purpose</a:t>
                      </a:r>
                      <a:endParaRPr lang="en-PH" sz="2000" b="1" u="sng" dirty="0"/>
                    </a:p>
                  </a:txBody>
                  <a:tcPr anchor="ctr"/>
                </a:tc>
                <a:tc>
                  <a:txBody>
                    <a:bodyPr/>
                    <a:lstStyle/>
                    <a:p>
                      <a:r>
                        <a:rPr lang="en-PH" sz="2000" u="none" strike="noStrike" kern="1200" baseline="0" dirty="0"/>
                        <a:t>Does subject know that the experiment is about emotion?</a:t>
                      </a:r>
                      <a:endParaRPr lang="en-PH" sz="2000" dirty="0"/>
                    </a:p>
                  </a:txBody>
                  <a:tcPr/>
                </a:tc>
              </a:tr>
            </a:tbl>
          </a:graphicData>
        </a:graphic>
      </p:graphicFrame>
      <p:sp>
        <p:nvSpPr>
          <p:cNvPr id="11" name="TextBox 10"/>
          <p:cNvSpPr txBox="1"/>
          <p:nvPr/>
        </p:nvSpPr>
        <p:spPr>
          <a:xfrm>
            <a:off x="303212" y="6477000"/>
            <a:ext cx="11582400" cy="258532"/>
          </a:xfrm>
          <a:prstGeom prst="rect">
            <a:avLst/>
          </a:prstGeom>
          <a:noFill/>
        </p:spPr>
        <p:txBody>
          <a:bodyPr wrap="square" rtlCol="0">
            <a:spAutoFit/>
          </a:bodyPr>
          <a:lstStyle/>
          <a:p>
            <a:pPr>
              <a:lnSpc>
                <a:spcPct val="90000"/>
              </a:lnSpc>
            </a:pPr>
            <a:r>
              <a:rPr lang="en-PH" sz="1200" i="1" smtClean="0"/>
              <a:t>Source: </a:t>
            </a:r>
            <a:r>
              <a:rPr lang="en-PH" sz="1200" i="1" dirty="0" smtClean="0"/>
              <a:t>Picard (2000)</a:t>
            </a:r>
            <a:endParaRPr lang="en-US" sz="1200" i="1" dirty="0"/>
          </a:p>
        </p:txBody>
      </p:sp>
    </p:spTree>
    <p:extLst>
      <p:ext uri="{BB962C8B-B14F-4D97-AF65-F5344CB8AC3E}">
        <p14:creationId xmlns:p14="http://schemas.microsoft.com/office/powerpoint/2010/main" val="4032216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0</TotalTime>
  <Words>6705</Words>
  <Application>Microsoft Office PowerPoint</Application>
  <PresentationFormat>Custom</PresentationFormat>
  <Paragraphs>763</Paragraphs>
  <Slides>81</Slides>
  <Notes>49</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81</vt:i4>
      </vt:variant>
    </vt:vector>
  </HeadingPairs>
  <TitlesOfParts>
    <vt:vector size="85" baseType="lpstr">
      <vt:lpstr>Arial</vt:lpstr>
      <vt:lpstr>Century Gothic</vt:lpstr>
      <vt:lpstr>Wingdings</vt:lpstr>
      <vt:lpstr>Books 16x9</vt:lpstr>
      <vt:lpstr>Recognizing Reader’s Affect Using EEG Data</vt:lpstr>
      <vt:lpstr>Outline of the Presentation</vt:lpstr>
      <vt:lpstr>Introduction</vt:lpstr>
      <vt:lpstr>INTRO | Emotions</vt:lpstr>
      <vt:lpstr>INTRO | Emotions</vt:lpstr>
      <vt:lpstr>INTRO | Emotions</vt:lpstr>
      <vt:lpstr>INTRO | Emotion Recognition</vt:lpstr>
      <vt:lpstr>INTRO | Emotion Recognition</vt:lpstr>
      <vt:lpstr>INTRO | Emotion Recognition</vt:lpstr>
      <vt:lpstr>INTRO | EEG</vt:lpstr>
      <vt:lpstr>INTRO | EEG</vt:lpstr>
      <vt:lpstr>INTRO | EEG</vt:lpstr>
      <vt:lpstr>INTRO | Reading Fiction</vt:lpstr>
      <vt:lpstr>INTRO | Reading Fiction</vt:lpstr>
      <vt:lpstr>INTRO | Reading Fiction</vt:lpstr>
      <vt:lpstr>INTRO | Reading Fiction</vt:lpstr>
      <vt:lpstr>INTRO | Research Statement</vt:lpstr>
      <vt:lpstr>Objectives</vt:lpstr>
      <vt:lpstr>General Objective</vt:lpstr>
      <vt:lpstr>Specific Objective #1</vt:lpstr>
      <vt:lpstr>Specific Objective #2</vt:lpstr>
      <vt:lpstr>Specific Objective #3</vt:lpstr>
      <vt:lpstr>Specific Objective #4</vt:lpstr>
      <vt:lpstr>Specific Objective #5</vt:lpstr>
      <vt:lpstr>Specific Objective #6</vt:lpstr>
      <vt:lpstr>Significance</vt:lpstr>
      <vt:lpstr>SGFNT | Affective Computing </vt:lpstr>
      <vt:lpstr>SGFNT | Methodology &amp; Experiments</vt:lpstr>
      <vt:lpstr>SGFNT | Affect-Related Systems</vt:lpstr>
      <vt:lpstr>SGFNT | Beyond Computer Science</vt:lpstr>
      <vt:lpstr>SGFNT | Beyond Computer Science</vt:lpstr>
      <vt:lpstr>Methodology</vt:lpstr>
      <vt:lpstr>MTHD | Calendar of Activities</vt:lpstr>
      <vt:lpstr>MTHD | Research Framework</vt:lpstr>
      <vt:lpstr>PowerPoint Presentation</vt:lpstr>
      <vt:lpstr>MTHD | Data Collector Tool</vt:lpstr>
      <vt:lpstr>MTHD | Data Collector Tool</vt:lpstr>
      <vt:lpstr>MTHD | Data Acquisition</vt:lpstr>
      <vt:lpstr>MTHD | EEG Processing</vt:lpstr>
      <vt:lpstr>MTHD | EEG Processing</vt:lpstr>
      <vt:lpstr>MTHD | EEG Processing</vt:lpstr>
      <vt:lpstr>MTHD | Feature Extraction</vt:lpstr>
      <vt:lpstr>MTHD | Feature Extraction</vt:lpstr>
      <vt:lpstr>MTHD | Class Labels</vt:lpstr>
      <vt:lpstr>MTHD | Dataset Building</vt:lpstr>
      <vt:lpstr>Results &amp; Analysis</vt:lpstr>
      <vt:lpstr>R&amp;A | Experiments</vt:lpstr>
      <vt:lpstr>R&amp;A | Evaluation Metrics</vt:lpstr>
      <vt:lpstr>R&amp;A | Results</vt:lpstr>
      <vt:lpstr>R&amp;A | HoE: Sex Datasets</vt:lpstr>
      <vt:lpstr>R&amp;A | HoE: RP Datasets</vt:lpstr>
      <vt:lpstr>R&amp;A | HoE: RF Datasets</vt:lpstr>
      <vt:lpstr>R&amp;A | ELR: Sex Datasets</vt:lpstr>
      <vt:lpstr>R&amp;A | ELR: RP Datasets</vt:lpstr>
      <vt:lpstr>R&amp;A | ELR: RF Datasets</vt:lpstr>
      <vt:lpstr>R&amp;A | HoE: Sex Dataset</vt:lpstr>
      <vt:lpstr>R&amp;A | HoE: RP Dataset</vt:lpstr>
      <vt:lpstr>R&amp;A | HoE: RF Dataset</vt:lpstr>
      <vt:lpstr>R&amp;A | HoE: Synthesis</vt:lpstr>
      <vt:lpstr>R&amp;A | ELR: Sex Dataset</vt:lpstr>
      <vt:lpstr>R&amp;A | ELR: RP Dataset</vt:lpstr>
      <vt:lpstr>R&amp;A | ELR: RF Dataset</vt:lpstr>
      <vt:lpstr>R&amp;A | ELR: Synthesis</vt:lpstr>
      <vt:lpstr>R&amp;A | HoE: Sex Dataset</vt:lpstr>
      <vt:lpstr>R&amp;A | HoE: RP Dataset</vt:lpstr>
      <vt:lpstr>R&amp;A | HoE: RF Dataset</vt:lpstr>
      <vt:lpstr>R&amp;A | ELR: Sex Dataset</vt:lpstr>
      <vt:lpstr>R&amp;A | ELR: RP Dataset</vt:lpstr>
      <vt:lpstr>R&amp;A | ELR: RF Dataset</vt:lpstr>
      <vt:lpstr>Conclusions &amp; Recommendations</vt:lpstr>
      <vt:lpstr>C&amp;R | General Objective</vt:lpstr>
      <vt:lpstr>C&amp;R | Specific Objective #1</vt:lpstr>
      <vt:lpstr>C&amp;R | Specific Objective #2</vt:lpstr>
      <vt:lpstr>C&amp;R | Specific Objective #3</vt:lpstr>
      <vt:lpstr>C&amp;R | Specific Objective #4</vt:lpstr>
      <vt:lpstr>C&amp;R | Specific Objective #5</vt:lpstr>
      <vt:lpstr>C&amp;R | Specific Objective #6</vt:lpstr>
      <vt:lpstr>C&amp;R | Analyses, Inferences, Assumptions</vt:lpstr>
      <vt:lpstr>C&amp;R | Analyses, Inferences, Assumptions</vt:lpstr>
      <vt:lpstr>C&amp;R | Recommendations</vt:lpstr>
      <vt:lpstr>Thank you for listening!</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2016-12-06T11:06:38Z</dcterms:created>
  <dcterms:modified xsi:type="dcterms:W3CDTF">2017-04-14T15:26:51Z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TC027879409991</vt:lpwstr>
  </property>
</Properties>
</file>