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A4013-AD22-4A03-8D14-CB7FD9293E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317E05-110F-48C9-96F1-C61CD3A24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B005B3-3D3B-40FA-BD55-56536692447C}"/>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5" name="页脚占位符 4">
            <a:extLst>
              <a:ext uri="{FF2B5EF4-FFF2-40B4-BE49-F238E27FC236}">
                <a16:creationId xmlns:a16="http://schemas.microsoft.com/office/drawing/2014/main" id="{649C0833-128D-477C-ADBD-083F53B471E8}"/>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4A6E79B-7303-4A0C-BE94-B661F5CB708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007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9F1C3-69B7-47F5-AF1A-BE67CA921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00165-B16E-4C92-BE65-5E723226E12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9584781-2F03-4C20-AC16-1BD8199A54C7}"/>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5" name="页脚占位符 4">
            <a:extLst>
              <a:ext uri="{FF2B5EF4-FFF2-40B4-BE49-F238E27FC236}">
                <a16:creationId xmlns:a16="http://schemas.microsoft.com/office/drawing/2014/main" id="{8BD8469D-70C6-4168-95C2-C70C245474A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3247D172-5392-48BA-B7D6-43D4C33FBF0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52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DDA08A-1FC8-451F-B7EC-A39CA57686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24B720-8B3D-4C61-B8FB-33E67B98961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295244-B915-4945-AD75-331ADDFE9C3C}"/>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5" name="页脚占位符 4">
            <a:extLst>
              <a:ext uri="{FF2B5EF4-FFF2-40B4-BE49-F238E27FC236}">
                <a16:creationId xmlns:a16="http://schemas.microsoft.com/office/drawing/2014/main" id="{00C04898-6C66-4619-892A-8284A3193EEF}"/>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F0210CAE-6629-4895-B671-6F5EC4EF6BB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902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1EF26-F6BB-4DC6-AEC5-6169F80A05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1EE59F-BBB8-447A-8E54-3395FE70BA0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0B699D-4AF3-4F17-A5F0-F89D76641813}"/>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5" name="页脚占位符 4">
            <a:extLst>
              <a:ext uri="{FF2B5EF4-FFF2-40B4-BE49-F238E27FC236}">
                <a16:creationId xmlns:a16="http://schemas.microsoft.com/office/drawing/2014/main" id="{F87084F1-4B60-4F74-B0EF-174152F3C113}"/>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59A15464-C5E4-435A-8EE1-67F6A16B22C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808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E2AC3-D7F9-4F0A-B495-5592116990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F87BE9-F6D7-4F26-883B-9901E9027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D5A99A-0168-4086-BDF0-3C2228A95577}"/>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5" name="页脚占位符 4">
            <a:extLst>
              <a:ext uri="{FF2B5EF4-FFF2-40B4-BE49-F238E27FC236}">
                <a16:creationId xmlns:a16="http://schemas.microsoft.com/office/drawing/2014/main" id="{F8596224-FA95-43DB-8925-BA647D44932E}"/>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15634C9-FCE8-4A9B-9A01-08BA497A054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728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A24D8-7D78-405C-A554-599D756E9A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2ED334-4B07-493C-AC8D-D267C024E20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A4DD18D-BA75-46D8-8286-E42F857D955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4372478-5693-421E-81DF-FD2A9CD77110}"/>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6" name="页脚占位符 5">
            <a:extLst>
              <a:ext uri="{FF2B5EF4-FFF2-40B4-BE49-F238E27FC236}">
                <a16:creationId xmlns:a16="http://schemas.microsoft.com/office/drawing/2014/main" id="{B374BB50-5E2E-4C24-8A1E-D93D6DBFD5F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0786DADB-7595-45C6-AA5B-B9B56A77D26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423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B5001-3128-4E95-BA66-5F93BA9D51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812EF3-AD55-4726-B3F9-B7D005A33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36EE503-E886-4687-A70F-FF07E729358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BE976-28E3-4194-AEE6-206E78AB1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B30937F-8346-4202-931E-5B945B3E68E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FFD36EE-5556-45F6-8F0A-3BC76E14DAA0}"/>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8" name="页脚占位符 7">
            <a:extLst>
              <a:ext uri="{FF2B5EF4-FFF2-40B4-BE49-F238E27FC236}">
                <a16:creationId xmlns:a16="http://schemas.microsoft.com/office/drawing/2014/main" id="{16913CD8-A014-4DD9-8A6F-DBD7C4A05C5D}"/>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AE990A8D-D834-498A-8F54-CE5E8CB654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38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6D3E3-0A02-4791-A4EB-07EF7D7C92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CA5DF0-6C10-4DE7-B52B-BFB7A00B2452}"/>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4" name="页脚占位符 3">
            <a:extLst>
              <a:ext uri="{FF2B5EF4-FFF2-40B4-BE49-F238E27FC236}">
                <a16:creationId xmlns:a16="http://schemas.microsoft.com/office/drawing/2014/main" id="{9DE99A10-59C2-44F5-B909-BBBC26631D3B}"/>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F3758FB7-479B-4BA7-883F-C38A0B5DF0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6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000A51-D2F4-48B3-AB61-7C4B9286D70A}"/>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3" name="页脚占位符 2">
            <a:extLst>
              <a:ext uri="{FF2B5EF4-FFF2-40B4-BE49-F238E27FC236}">
                <a16:creationId xmlns:a16="http://schemas.microsoft.com/office/drawing/2014/main" id="{F68BF2ED-0117-45CD-B417-1449BC0EAC2A}"/>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3B2E3A38-5739-4D80-B7B9-A01E988150D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622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D41C9-1825-4345-AC10-3255672CCC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22AD29-91DE-47DF-AA57-FE9E497F7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5158172-0B1C-4902-BEC0-9154423DF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DAF7667-BD6B-4C33-AF60-84AB031F2557}"/>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6" name="页脚占位符 5">
            <a:extLst>
              <a:ext uri="{FF2B5EF4-FFF2-40B4-BE49-F238E27FC236}">
                <a16:creationId xmlns:a16="http://schemas.microsoft.com/office/drawing/2014/main" id="{6A11423B-4EAD-4696-B2F9-9F13DE11139F}"/>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7D451288-08EB-4CDA-BA93-2B11F785A41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457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E292C-BE9C-4FCD-AB20-44C3478315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E0A5F-2122-4CD7-A1C3-31D803965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6AF835-9628-4EFA-9A28-30608D7F0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103E211-9506-4432-B776-325812EC7AD5}"/>
              </a:ext>
            </a:extLst>
          </p:cNvPr>
          <p:cNvSpPr>
            <a:spLocks noGrp="1"/>
          </p:cNvSpPr>
          <p:nvPr>
            <p:ph type="dt" sz="half" idx="10"/>
          </p:nvPr>
        </p:nvSpPr>
        <p:spPr/>
        <p:txBody>
          <a:bodyPr/>
          <a:lstStyle/>
          <a:p>
            <a:fld id="{5586B75A-687E-405C-8A0B-8D00578BA2C3}" type="datetimeFigureOut">
              <a:rPr lang="en-US" smtClean="0"/>
              <a:pPr/>
              <a:t>4/25/2018</a:t>
            </a:fld>
            <a:endParaRPr lang="en-US" dirty="0"/>
          </a:p>
        </p:txBody>
      </p:sp>
      <p:sp>
        <p:nvSpPr>
          <p:cNvPr id="6" name="页脚占位符 5">
            <a:extLst>
              <a:ext uri="{FF2B5EF4-FFF2-40B4-BE49-F238E27FC236}">
                <a16:creationId xmlns:a16="http://schemas.microsoft.com/office/drawing/2014/main" id="{21080544-AEF6-411A-9EAE-1BDF0E0E05E1}"/>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71BFA07C-CB15-4CD3-AECC-608ED50E9A3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92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B131F-5D8C-4CA1-952A-3BFEB6737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3DA947-5917-41B6-84F1-C9EE32063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49750F-DD38-4D23-B20E-E2A72E65B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4/25/2018</a:t>
            </a:fld>
            <a:endParaRPr lang="en-US" dirty="0"/>
          </a:p>
        </p:txBody>
      </p:sp>
      <p:sp>
        <p:nvSpPr>
          <p:cNvPr id="5" name="页脚占位符 4">
            <a:extLst>
              <a:ext uri="{FF2B5EF4-FFF2-40B4-BE49-F238E27FC236}">
                <a16:creationId xmlns:a16="http://schemas.microsoft.com/office/drawing/2014/main" id="{C5D68738-2C19-40E3-BD39-32AA48013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3CF2CF29-D02C-455F-AD8D-1749E3197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225025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121CB-C95D-41CF-AA29-1763A355C9A4}"/>
              </a:ext>
            </a:extLst>
          </p:cNvPr>
          <p:cNvSpPr>
            <a:spLocks noGrp="1"/>
          </p:cNvSpPr>
          <p:nvPr>
            <p:ph type="ctrTitle"/>
          </p:nvPr>
        </p:nvSpPr>
        <p:spPr>
          <a:xfrm>
            <a:off x="2055269" y="1414982"/>
            <a:ext cx="7315200" cy="3255264"/>
          </a:xfrm>
        </p:spPr>
        <p:txBody>
          <a:bodyPr>
            <a:normAutofit fontScale="90000"/>
          </a:bodyPr>
          <a:lstStyle/>
          <a:p>
            <a:r>
              <a:rPr lang="en-US" altLang="zh-CN" b="1" dirty="0"/>
              <a:t>An Eye Fixation Database for Saliency</a:t>
            </a:r>
            <a:br>
              <a:rPr lang="en-US" altLang="zh-CN" b="1" dirty="0"/>
            </a:br>
            <a:r>
              <a:rPr lang="en-US" altLang="zh-CN" b="1" dirty="0"/>
              <a:t>Detection in Images</a:t>
            </a:r>
            <a:r>
              <a:rPr lang="en-US" altLang="zh-CN" dirty="0"/>
              <a:t> </a:t>
            </a:r>
            <a:br>
              <a:rPr lang="en-US" altLang="zh-CN" dirty="0"/>
            </a:br>
            <a:endParaRPr lang="zh-CN" altLang="en-US" dirty="0"/>
          </a:p>
        </p:txBody>
      </p:sp>
      <p:sp>
        <p:nvSpPr>
          <p:cNvPr id="3" name="副标题 2">
            <a:extLst>
              <a:ext uri="{FF2B5EF4-FFF2-40B4-BE49-F238E27FC236}">
                <a16:creationId xmlns:a16="http://schemas.microsoft.com/office/drawing/2014/main" id="{B8865BCF-4177-4B48-AF69-75D43468CC4B}"/>
              </a:ext>
            </a:extLst>
          </p:cNvPr>
          <p:cNvSpPr>
            <a:spLocks noGrp="1"/>
          </p:cNvSpPr>
          <p:nvPr>
            <p:ph type="subTitle" idx="1"/>
          </p:nvPr>
        </p:nvSpPr>
        <p:spPr>
          <a:xfrm>
            <a:off x="1783595" y="5123007"/>
            <a:ext cx="7315200" cy="914400"/>
          </a:xfrm>
        </p:spPr>
        <p:txBody>
          <a:bodyPr/>
          <a:lstStyle/>
          <a:p>
            <a:pPr algn="r"/>
            <a:r>
              <a:rPr lang="zh-CN" altLang="en-US" dirty="0"/>
              <a:t>张绍磊</a:t>
            </a:r>
          </a:p>
        </p:txBody>
      </p:sp>
    </p:spTree>
    <p:extLst>
      <p:ext uri="{BB962C8B-B14F-4D97-AF65-F5344CB8AC3E}">
        <p14:creationId xmlns:p14="http://schemas.microsoft.com/office/powerpoint/2010/main" val="104917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6D179-755F-4AEE-8539-D549B56F0A7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4E8E786-1228-4799-BE97-E9E8697F9F1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622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9648D-E010-453C-94C7-6BC1CFE7875D}"/>
              </a:ext>
            </a:extLst>
          </p:cNvPr>
          <p:cNvSpPr>
            <a:spLocks noGrp="1"/>
          </p:cNvSpPr>
          <p:nvPr>
            <p:ph type="title"/>
          </p:nvPr>
        </p:nvSpPr>
        <p:spPr/>
        <p:txBody>
          <a:bodyPr/>
          <a:lstStyle/>
          <a:p>
            <a:r>
              <a:rPr lang="zh-CN" altLang="en-US" dirty="0"/>
              <a:t>概要</a:t>
            </a:r>
          </a:p>
        </p:txBody>
      </p:sp>
      <p:sp>
        <p:nvSpPr>
          <p:cNvPr id="3" name="内容占位符 2">
            <a:extLst>
              <a:ext uri="{FF2B5EF4-FFF2-40B4-BE49-F238E27FC236}">
                <a16:creationId xmlns:a16="http://schemas.microsoft.com/office/drawing/2014/main" id="{0456C5EC-A96C-40F7-AA2E-964869DB309F}"/>
              </a:ext>
            </a:extLst>
          </p:cNvPr>
          <p:cNvSpPr>
            <a:spLocks noGrp="1"/>
          </p:cNvSpPr>
          <p:nvPr>
            <p:ph idx="1"/>
          </p:nvPr>
        </p:nvSpPr>
        <p:spPr/>
        <p:txBody>
          <a:bodyPr/>
          <a:lstStyle/>
          <a:p>
            <a:r>
              <a:rPr lang="en-US" altLang="zh-CN" dirty="0"/>
              <a:t>1.</a:t>
            </a:r>
            <a:r>
              <a:rPr lang="zh-CN" altLang="en-US" dirty="0"/>
              <a:t>丰富的视觉注视数据库，采用跨越语义类别的综合的图像集，包括大量的情感类型图片。 </a:t>
            </a:r>
            <a:endParaRPr lang="en-US" altLang="zh-CN" dirty="0"/>
          </a:p>
          <a:p>
            <a:r>
              <a:rPr lang="en-US" altLang="zh-CN" dirty="0"/>
              <a:t>2.</a:t>
            </a:r>
            <a:r>
              <a:rPr lang="zh-CN" altLang="en-US" dirty="0"/>
              <a:t>利用注意偏差，或围绕着注意力集中注意力显着物体，自动生成活动图像的固定种子分割（</a:t>
            </a:r>
            <a:r>
              <a:rPr lang="en-US" altLang="zh-CN" dirty="0"/>
              <a:t>the fixation seed for active image segmentation</a:t>
            </a:r>
            <a:r>
              <a:rPr lang="zh-CN" altLang="en-US" dirty="0"/>
              <a:t>）。</a:t>
            </a:r>
          </a:p>
          <a:p>
            <a:r>
              <a:rPr lang="en-US" altLang="zh-CN" dirty="0"/>
              <a:t>3.</a:t>
            </a:r>
            <a:r>
              <a:rPr lang="zh-CN" altLang="en-US" dirty="0"/>
              <a:t>将实现的主动分割性能提高</a:t>
            </a:r>
            <a:r>
              <a:rPr lang="en-US" altLang="zh-CN" dirty="0"/>
              <a:t>10</a:t>
            </a:r>
            <a:r>
              <a:rPr lang="zh-CN" altLang="en-US" dirty="0"/>
              <a:t>％一旦生成多个固定种子用于在突出内进行分割目的。</a:t>
            </a:r>
          </a:p>
        </p:txBody>
      </p:sp>
    </p:spTree>
    <p:extLst>
      <p:ext uri="{BB962C8B-B14F-4D97-AF65-F5344CB8AC3E}">
        <p14:creationId xmlns:p14="http://schemas.microsoft.com/office/powerpoint/2010/main" val="113132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95622-57C6-4B43-98DE-BC561D292646}"/>
              </a:ext>
            </a:extLst>
          </p:cNvPr>
          <p:cNvSpPr>
            <a:spLocks noGrp="1"/>
          </p:cNvSpPr>
          <p:nvPr>
            <p:ph type="title"/>
          </p:nvPr>
        </p:nvSpPr>
        <p:spPr/>
        <p:txBody>
          <a:bodyPr/>
          <a:lstStyle/>
          <a:p>
            <a:r>
              <a:rPr lang="zh-CN" altLang="en-US" dirty="0"/>
              <a:t>眼动数据库</a:t>
            </a:r>
          </a:p>
        </p:txBody>
      </p:sp>
      <p:sp>
        <p:nvSpPr>
          <p:cNvPr id="3" name="内容占位符 2">
            <a:extLst>
              <a:ext uri="{FF2B5EF4-FFF2-40B4-BE49-F238E27FC236}">
                <a16:creationId xmlns:a16="http://schemas.microsoft.com/office/drawing/2014/main" id="{0BF98BAC-3D05-4520-AD1F-A8DA9C8772DC}"/>
              </a:ext>
            </a:extLst>
          </p:cNvPr>
          <p:cNvSpPr>
            <a:spLocks noGrp="1"/>
          </p:cNvSpPr>
          <p:nvPr>
            <p:ph idx="1"/>
          </p:nvPr>
        </p:nvSpPr>
        <p:spPr/>
        <p:txBody>
          <a:bodyPr/>
          <a:lstStyle/>
          <a:p>
            <a:pPr>
              <a:lnSpc>
                <a:spcPct val="100000"/>
              </a:lnSpc>
            </a:pPr>
            <a:r>
              <a:rPr lang="en-US" altLang="zh-CN" dirty="0"/>
              <a:t>1.</a:t>
            </a:r>
            <a:r>
              <a:rPr lang="zh-CN" altLang="en-US" dirty="0"/>
              <a:t>数据库是从</a:t>
            </a:r>
            <a:r>
              <a:rPr lang="en-US" altLang="zh-CN" dirty="0"/>
              <a:t>18-35</a:t>
            </a:r>
            <a:r>
              <a:rPr lang="zh-CN" altLang="en-US" dirty="0"/>
              <a:t>岁（</a:t>
            </a:r>
            <a:r>
              <a:rPr lang="en-US" altLang="zh-CN" dirty="0"/>
              <a:t>μ= 24.9</a:t>
            </a:r>
            <a:r>
              <a:rPr lang="zh-CN" altLang="en-US" dirty="0"/>
              <a:t>，</a:t>
            </a:r>
            <a:r>
              <a:rPr lang="en-US" altLang="zh-CN" dirty="0"/>
              <a:t>σ= 3.4</a:t>
            </a:r>
            <a:r>
              <a:rPr lang="zh-CN" altLang="en-US" dirty="0"/>
              <a:t>）的本科生和研究生志愿者处获得的。 </a:t>
            </a:r>
            <a:endParaRPr lang="en-US" altLang="zh-CN" dirty="0"/>
          </a:p>
          <a:p>
            <a:pPr>
              <a:lnSpc>
                <a:spcPct val="100000"/>
              </a:lnSpc>
            </a:pPr>
            <a:r>
              <a:rPr lang="en-US" altLang="zh-CN" dirty="0"/>
              <a:t>2.</a:t>
            </a:r>
            <a:r>
              <a:rPr lang="zh-CN" altLang="en-US" dirty="0"/>
              <a:t>使用</a:t>
            </a:r>
            <a:r>
              <a:rPr lang="en-US" altLang="zh-CN" dirty="0"/>
              <a:t>ASLT M </a:t>
            </a:r>
            <a:r>
              <a:rPr lang="en-US" altLang="zh-CN" dirty="0" err="1"/>
              <a:t>eyetracker</a:t>
            </a:r>
            <a:r>
              <a:rPr lang="zh-CN" altLang="en-US" dirty="0"/>
              <a:t>，非侵入性地记录眼睛注视，作为受试者自由观看的图像。</a:t>
            </a:r>
            <a:endParaRPr lang="en-US" altLang="zh-CN" dirty="0"/>
          </a:p>
          <a:p>
            <a:pPr>
              <a:lnSpc>
                <a:spcPct val="100000"/>
              </a:lnSpc>
            </a:pPr>
            <a:r>
              <a:rPr lang="en-US" altLang="zh-CN" dirty="0"/>
              <a:t>3.</a:t>
            </a:r>
            <a:r>
              <a:rPr lang="zh-CN" altLang="en-US" dirty="0"/>
              <a:t> 我们选择了多种</a:t>
            </a:r>
            <a:r>
              <a:rPr lang="en-US" altLang="zh-CN" dirty="0"/>
              <a:t>1024×728</a:t>
            </a:r>
            <a:r>
              <a:rPr lang="zh-CN" altLang="en-US" dirty="0"/>
              <a:t>分辨率图像，包含各种语义概念，并根据质量和宽高比限制，以不同的比例，光照和方向捕捉对象。 图像包括</a:t>
            </a:r>
            <a:r>
              <a:rPr lang="en-US" altLang="zh-CN" dirty="0"/>
              <a:t>Flickr</a:t>
            </a:r>
            <a:r>
              <a:rPr lang="zh-CN" altLang="en-US" dirty="0"/>
              <a:t>的日常场景，</a:t>
            </a:r>
            <a:r>
              <a:rPr lang="en-US" altLang="zh-CN" dirty="0"/>
              <a:t>Photo.net</a:t>
            </a:r>
            <a:r>
              <a:rPr lang="zh-CN" altLang="en-US" dirty="0"/>
              <a:t>的审美内容，</a:t>
            </a:r>
            <a:r>
              <a:rPr lang="en-US" altLang="zh-CN" dirty="0"/>
              <a:t>Google</a:t>
            </a:r>
            <a:r>
              <a:rPr lang="zh-CN" altLang="en-US" dirty="0"/>
              <a:t>图像和情绪唤起的</a:t>
            </a:r>
            <a:r>
              <a:rPr lang="en-US" altLang="zh-CN" dirty="0"/>
              <a:t>IAPS </a:t>
            </a:r>
            <a:r>
              <a:rPr lang="zh-CN" altLang="en-US" dirty="0"/>
              <a:t>图片。</a:t>
            </a:r>
          </a:p>
        </p:txBody>
      </p:sp>
    </p:spTree>
    <p:extLst>
      <p:ext uri="{BB962C8B-B14F-4D97-AF65-F5344CB8AC3E}">
        <p14:creationId xmlns:p14="http://schemas.microsoft.com/office/powerpoint/2010/main" val="54824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3EE96-6BCA-4D5B-BAD8-947A8C86F83B}"/>
              </a:ext>
            </a:extLst>
          </p:cNvPr>
          <p:cNvSpPr>
            <a:spLocks noGrp="1"/>
          </p:cNvSpPr>
          <p:nvPr>
            <p:ph type="title"/>
          </p:nvPr>
        </p:nvSpPr>
        <p:spPr/>
        <p:txBody>
          <a:bodyPr/>
          <a:lstStyle/>
          <a:p>
            <a:r>
              <a:rPr lang="zh-CN" altLang="en-US" dirty="0"/>
              <a:t>数据收集协议</a:t>
            </a:r>
          </a:p>
        </p:txBody>
      </p:sp>
      <p:sp>
        <p:nvSpPr>
          <p:cNvPr id="3" name="内容占位符 2">
            <a:extLst>
              <a:ext uri="{FF2B5EF4-FFF2-40B4-BE49-F238E27FC236}">
                <a16:creationId xmlns:a16="http://schemas.microsoft.com/office/drawing/2014/main" id="{AA4E455C-AA24-469E-B976-91D13017FAEB}"/>
              </a:ext>
            </a:extLst>
          </p:cNvPr>
          <p:cNvSpPr>
            <a:spLocks noGrp="1"/>
          </p:cNvSpPr>
          <p:nvPr>
            <p:ph idx="1"/>
          </p:nvPr>
        </p:nvSpPr>
        <p:spPr/>
        <p:txBody>
          <a:bodyPr>
            <a:normAutofit fontScale="77500" lnSpcReduction="20000"/>
          </a:bodyPr>
          <a:lstStyle/>
          <a:p>
            <a:pPr>
              <a:lnSpc>
                <a:spcPct val="120000"/>
              </a:lnSpc>
            </a:pPr>
            <a:r>
              <a:rPr lang="en-US" altLang="zh-CN" dirty="0"/>
              <a:t>1.</a:t>
            </a:r>
            <a:r>
              <a:rPr lang="zh-CN" altLang="en-US" dirty="0"/>
              <a:t>从</a:t>
            </a:r>
            <a:r>
              <a:rPr lang="en-US" altLang="zh-CN" dirty="0"/>
              <a:t>1000</a:t>
            </a:r>
            <a:r>
              <a:rPr lang="zh-CN" altLang="en-US" dirty="0"/>
              <a:t>张图像的集合中，受试者被要求观看随机的</a:t>
            </a:r>
            <a:r>
              <a:rPr lang="en-US" altLang="zh-CN" dirty="0"/>
              <a:t>400</a:t>
            </a:r>
            <a:r>
              <a:rPr lang="zh-CN" altLang="en-US" dirty="0"/>
              <a:t>张图像，分两次完成，间隔</a:t>
            </a:r>
            <a:r>
              <a:rPr lang="en-US" altLang="zh-CN" dirty="0"/>
              <a:t>10</a:t>
            </a:r>
            <a:r>
              <a:rPr lang="zh-CN" altLang="en-US" dirty="0"/>
              <a:t>分钟。 </a:t>
            </a:r>
            <a:endParaRPr lang="en-US" altLang="zh-CN" dirty="0"/>
          </a:p>
          <a:p>
            <a:pPr>
              <a:lnSpc>
                <a:spcPct val="120000"/>
              </a:lnSpc>
            </a:pPr>
            <a:r>
              <a:rPr lang="en-US" altLang="zh-CN" dirty="0"/>
              <a:t>2.</a:t>
            </a:r>
            <a:r>
              <a:rPr lang="zh-CN" altLang="en-US" dirty="0"/>
              <a:t>为了破坏图像的持久性，每个图像被呈现</a:t>
            </a:r>
            <a:r>
              <a:rPr lang="en-US" altLang="zh-CN" dirty="0"/>
              <a:t>5</a:t>
            </a:r>
            <a:r>
              <a:rPr lang="zh-CN" altLang="en-US" dirty="0"/>
              <a:t>秒，然后是灰色的面具</a:t>
            </a:r>
            <a:r>
              <a:rPr lang="en-US" altLang="zh-CN" dirty="0"/>
              <a:t>2</a:t>
            </a:r>
            <a:r>
              <a:rPr lang="zh-CN" altLang="en-US" dirty="0"/>
              <a:t>秒。 </a:t>
            </a:r>
            <a:endParaRPr lang="en-US" altLang="zh-CN" dirty="0"/>
          </a:p>
          <a:p>
            <a:pPr>
              <a:lnSpc>
                <a:spcPct val="120000"/>
              </a:lnSpc>
            </a:pPr>
            <a:r>
              <a:rPr lang="en-US" altLang="zh-CN" dirty="0"/>
              <a:t>3.</a:t>
            </a:r>
            <a:r>
              <a:rPr lang="zh-CN" altLang="en-US" dirty="0"/>
              <a:t>眼动仪系统包括一个红外感应摄像头，放置在电脑显示器旁边，距离拍摄对象约</a:t>
            </a:r>
            <a:r>
              <a:rPr lang="en-US" altLang="zh-CN" dirty="0"/>
              <a:t>30</a:t>
            </a:r>
            <a:r>
              <a:rPr lang="zh-CN" altLang="en-US" dirty="0"/>
              <a:t>英寸。 图像显示在</a:t>
            </a:r>
            <a:r>
              <a:rPr lang="en-US" altLang="zh-CN" dirty="0"/>
              <a:t>17</a:t>
            </a:r>
            <a:r>
              <a:rPr lang="zh-CN" altLang="en-US" dirty="0"/>
              <a:t>英寸的液晶显示器上，屏幕分辨率为</a:t>
            </a:r>
            <a:r>
              <a:rPr lang="en-US" altLang="zh-CN" dirty="0"/>
              <a:t>96 dpi</a:t>
            </a:r>
            <a:r>
              <a:rPr lang="zh-CN" altLang="en-US" dirty="0"/>
              <a:t>。 </a:t>
            </a:r>
            <a:endParaRPr lang="en-US" altLang="zh-CN" dirty="0"/>
          </a:p>
          <a:p>
            <a:pPr>
              <a:lnSpc>
                <a:spcPct val="120000"/>
              </a:lnSpc>
            </a:pPr>
            <a:r>
              <a:rPr lang="en-US" altLang="zh-CN" dirty="0"/>
              <a:t>4.</a:t>
            </a:r>
            <a:r>
              <a:rPr lang="zh-CN" altLang="en-US" dirty="0"/>
              <a:t>在</a:t>
            </a:r>
            <a:r>
              <a:rPr lang="en-US" altLang="zh-CN" dirty="0"/>
              <a:t>9</a:t>
            </a:r>
            <a:r>
              <a:rPr lang="zh-CN" altLang="en-US" dirty="0"/>
              <a:t>点注视校准后，眼球跟踪器在</a:t>
            </a:r>
            <a:r>
              <a:rPr lang="en-US" altLang="zh-CN" dirty="0"/>
              <a:t>3</a:t>
            </a:r>
            <a:r>
              <a:rPr lang="zh-CN" altLang="en-US" dirty="0"/>
              <a:t>英尺观看距离处的精确度在最接近的</a:t>
            </a:r>
            <a:r>
              <a:rPr lang="en-US" altLang="zh-CN" dirty="0"/>
              <a:t>1</a:t>
            </a:r>
            <a:r>
              <a:rPr lang="zh-CN" altLang="en-US" dirty="0"/>
              <a:t>度视角内，这意味着屏幕上的误差半径约为</a:t>
            </a:r>
            <a:r>
              <a:rPr lang="en-US" altLang="zh-CN" dirty="0"/>
              <a:t>5</a:t>
            </a:r>
            <a:r>
              <a:rPr lang="zh-CN" altLang="en-US" dirty="0"/>
              <a:t>个像素。</a:t>
            </a:r>
            <a:endParaRPr lang="en-US" altLang="zh-CN" dirty="0"/>
          </a:p>
          <a:p>
            <a:pPr>
              <a:lnSpc>
                <a:spcPct val="120000"/>
              </a:lnSpc>
            </a:pPr>
            <a:r>
              <a:rPr lang="en-US" altLang="zh-CN" dirty="0"/>
              <a:t>5.</a:t>
            </a:r>
            <a:r>
              <a:rPr lang="zh-CN" altLang="en-US" dirty="0"/>
              <a:t>受试者观察的屏幕位置（称为注视点）以</a:t>
            </a:r>
            <a:r>
              <a:rPr lang="en-US" altLang="zh-CN" dirty="0"/>
              <a:t>30 Hz</a:t>
            </a:r>
            <a:r>
              <a:rPr lang="zh-CN" altLang="en-US" dirty="0"/>
              <a:t>采样，并进行处理以生成每次注视的坐标和持续时间。 </a:t>
            </a:r>
            <a:endParaRPr lang="en-US" altLang="zh-CN" dirty="0"/>
          </a:p>
          <a:p>
            <a:pPr>
              <a:lnSpc>
                <a:spcPct val="120000"/>
              </a:lnSpc>
            </a:pPr>
            <a:r>
              <a:rPr lang="en-US" altLang="zh-CN" dirty="0"/>
              <a:t>6.</a:t>
            </a:r>
            <a:r>
              <a:rPr lang="zh-CN" altLang="en-US" dirty="0"/>
              <a:t>凝视点表示注视点保持在</a:t>
            </a:r>
            <a:r>
              <a:rPr lang="en-US" altLang="zh-CN" dirty="0"/>
              <a:t>2o</a:t>
            </a:r>
            <a:r>
              <a:rPr lang="zh-CN" altLang="en-US" dirty="0"/>
              <a:t>视角内至少</a:t>
            </a:r>
            <a:r>
              <a:rPr lang="en-US" altLang="zh-CN" dirty="0"/>
              <a:t>100</a:t>
            </a:r>
            <a:r>
              <a:rPr lang="zh-CN" altLang="en-US" dirty="0"/>
              <a:t>毫秒的屏幕位置。</a:t>
            </a:r>
            <a:endParaRPr lang="en-US" altLang="zh-CN" dirty="0"/>
          </a:p>
          <a:p>
            <a:endParaRPr lang="zh-CN" altLang="en-US" dirty="0"/>
          </a:p>
        </p:txBody>
      </p:sp>
    </p:spTree>
    <p:extLst>
      <p:ext uri="{BB962C8B-B14F-4D97-AF65-F5344CB8AC3E}">
        <p14:creationId xmlns:p14="http://schemas.microsoft.com/office/powerpoint/2010/main" val="32282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54C63-4A2A-4704-B511-D02C1956E5D6}"/>
              </a:ext>
            </a:extLst>
          </p:cNvPr>
          <p:cNvSpPr>
            <a:spLocks noGrp="1"/>
          </p:cNvSpPr>
          <p:nvPr>
            <p:ph type="title"/>
          </p:nvPr>
        </p:nvSpPr>
        <p:spPr/>
        <p:txBody>
          <a:bodyPr/>
          <a:lstStyle/>
          <a:p>
            <a:r>
              <a:rPr lang="zh-CN" altLang="en-US" dirty="0"/>
              <a:t>图像内容</a:t>
            </a:r>
          </a:p>
        </p:txBody>
      </p:sp>
      <p:pic>
        <p:nvPicPr>
          <p:cNvPr id="5" name="内容占位符 4">
            <a:extLst>
              <a:ext uri="{FF2B5EF4-FFF2-40B4-BE49-F238E27FC236}">
                <a16:creationId xmlns:a16="http://schemas.microsoft.com/office/drawing/2014/main" id="{0975F4B7-4B8E-4848-8561-DB2C03876C93}"/>
              </a:ext>
            </a:extLst>
          </p:cNvPr>
          <p:cNvPicPr>
            <a:picLocks noGrp="1" noChangeAspect="1"/>
          </p:cNvPicPr>
          <p:nvPr>
            <p:ph idx="1"/>
          </p:nvPr>
        </p:nvPicPr>
        <p:blipFill>
          <a:blip r:embed="rId2"/>
          <a:stretch>
            <a:fillRect/>
          </a:stretch>
        </p:blipFill>
        <p:spPr>
          <a:xfrm>
            <a:off x="2592281" y="1362590"/>
            <a:ext cx="8888950" cy="4296925"/>
          </a:xfrm>
        </p:spPr>
      </p:pic>
      <p:sp>
        <p:nvSpPr>
          <p:cNvPr id="6" name="文本框 5">
            <a:extLst>
              <a:ext uri="{FF2B5EF4-FFF2-40B4-BE49-F238E27FC236}">
                <a16:creationId xmlns:a16="http://schemas.microsoft.com/office/drawing/2014/main" id="{32FD600D-48FE-4690-8002-574564170408}"/>
              </a:ext>
            </a:extLst>
          </p:cNvPr>
          <p:cNvSpPr txBox="1"/>
          <p:nvPr/>
        </p:nvSpPr>
        <p:spPr>
          <a:xfrm>
            <a:off x="3175208" y="5659515"/>
            <a:ext cx="8243879" cy="923330"/>
          </a:xfrm>
          <a:prstGeom prst="rect">
            <a:avLst/>
          </a:prstGeom>
          <a:noFill/>
        </p:spPr>
        <p:txBody>
          <a:bodyPr wrap="square" rtlCol="0">
            <a:spAutoFit/>
          </a:bodyPr>
          <a:lstStyle/>
          <a:p>
            <a:r>
              <a:rPr lang="en-US" altLang="zh-CN" dirty="0"/>
              <a:t>1.NUSEF</a:t>
            </a:r>
            <a:r>
              <a:rPr lang="zh-CN" altLang="en-US" dirty="0"/>
              <a:t>数据库是根据至少</a:t>
            </a:r>
            <a:r>
              <a:rPr lang="en-US" altLang="zh-CN" dirty="0"/>
              <a:t>13</a:t>
            </a:r>
            <a:r>
              <a:rPr lang="zh-CN" altLang="en-US" dirty="0"/>
              <a:t>个主题的图像编制而成的。 </a:t>
            </a:r>
            <a:endParaRPr lang="en-US" altLang="zh-CN" dirty="0"/>
          </a:p>
          <a:p>
            <a:r>
              <a:rPr lang="en-US" altLang="zh-CN" dirty="0"/>
              <a:t>2.</a:t>
            </a:r>
            <a:r>
              <a:rPr lang="zh-CN" altLang="en-US" dirty="0"/>
              <a:t>平均每个图像被</a:t>
            </a:r>
            <a:r>
              <a:rPr lang="en-US" altLang="zh-CN" dirty="0"/>
              <a:t>25</a:t>
            </a:r>
            <a:r>
              <a:rPr lang="zh-CN" altLang="en-US" dirty="0"/>
              <a:t>个对象查看，并且超过</a:t>
            </a:r>
            <a:r>
              <a:rPr lang="en-US" altLang="zh-CN" dirty="0"/>
              <a:t>57</a:t>
            </a:r>
            <a:r>
              <a:rPr lang="zh-CN" altLang="en-US" dirty="0"/>
              <a:t>个图像被超过</a:t>
            </a:r>
            <a:r>
              <a:rPr lang="en-US" altLang="zh-CN" dirty="0"/>
              <a:t>20</a:t>
            </a:r>
            <a:r>
              <a:rPr lang="zh-CN" altLang="en-US" dirty="0"/>
              <a:t>个对象查看。</a:t>
            </a:r>
          </a:p>
          <a:p>
            <a:endParaRPr lang="zh-CN" altLang="en-US" dirty="0"/>
          </a:p>
        </p:txBody>
      </p:sp>
    </p:spTree>
    <p:extLst>
      <p:ext uri="{BB962C8B-B14F-4D97-AF65-F5344CB8AC3E}">
        <p14:creationId xmlns:p14="http://schemas.microsoft.com/office/powerpoint/2010/main" val="343957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8A8CC-B542-4FCE-ABE7-F3661858DD69}"/>
              </a:ext>
            </a:extLst>
          </p:cNvPr>
          <p:cNvSpPr>
            <a:spLocks noGrp="1"/>
          </p:cNvSpPr>
          <p:nvPr>
            <p:ph type="title"/>
          </p:nvPr>
        </p:nvSpPr>
        <p:spPr/>
        <p:txBody>
          <a:bodyPr/>
          <a:lstStyle/>
          <a:p>
            <a:r>
              <a:rPr lang="zh-CN" altLang="en-US" dirty="0"/>
              <a:t>和</a:t>
            </a:r>
            <a:r>
              <a:rPr lang="en-US" altLang="zh-CN" dirty="0"/>
              <a:t>MIT</a:t>
            </a:r>
            <a:r>
              <a:rPr lang="zh-CN" altLang="en-US" dirty="0"/>
              <a:t>比较</a:t>
            </a:r>
          </a:p>
        </p:txBody>
      </p:sp>
      <p:pic>
        <p:nvPicPr>
          <p:cNvPr id="5" name="内容占位符 4">
            <a:extLst>
              <a:ext uri="{FF2B5EF4-FFF2-40B4-BE49-F238E27FC236}">
                <a16:creationId xmlns:a16="http://schemas.microsoft.com/office/drawing/2014/main" id="{FC29E1CB-F5CC-4DF4-B9A9-AA99B19B3484}"/>
              </a:ext>
            </a:extLst>
          </p:cNvPr>
          <p:cNvPicPr>
            <a:picLocks noGrp="1" noChangeAspect="1"/>
          </p:cNvPicPr>
          <p:nvPr>
            <p:ph idx="1"/>
          </p:nvPr>
        </p:nvPicPr>
        <p:blipFill>
          <a:blip r:embed="rId2"/>
          <a:stretch>
            <a:fillRect/>
          </a:stretch>
        </p:blipFill>
        <p:spPr>
          <a:xfrm>
            <a:off x="2141662" y="1279285"/>
            <a:ext cx="9497418" cy="4908451"/>
          </a:xfrm>
        </p:spPr>
      </p:pic>
    </p:spTree>
    <p:extLst>
      <p:ext uri="{BB962C8B-B14F-4D97-AF65-F5344CB8AC3E}">
        <p14:creationId xmlns:p14="http://schemas.microsoft.com/office/powerpoint/2010/main" val="54176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7CB1E-4AB2-4664-9792-0FE735E5C099}"/>
              </a:ext>
            </a:extLst>
          </p:cNvPr>
          <p:cNvSpPr>
            <a:spLocks noGrp="1"/>
          </p:cNvSpPr>
          <p:nvPr>
            <p:ph type="title"/>
          </p:nvPr>
        </p:nvSpPr>
        <p:spPr>
          <a:xfrm>
            <a:off x="838200" y="365125"/>
            <a:ext cx="10515600" cy="1325563"/>
          </a:xfrm>
        </p:spPr>
        <p:txBody>
          <a:bodyPr/>
          <a:lstStyle/>
          <a:p>
            <a:r>
              <a:rPr lang="zh-CN" altLang="en-US" dirty="0"/>
              <a:t>图像内容</a:t>
            </a:r>
          </a:p>
        </p:txBody>
      </p:sp>
      <p:sp>
        <p:nvSpPr>
          <p:cNvPr id="3" name="内容占位符 2">
            <a:extLst>
              <a:ext uri="{FF2B5EF4-FFF2-40B4-BE49-F238E27FC236}">
                <a16:creationId xmlns:a16="http://schemas.microsoft.com/office/drawing/2014/main" id="{34EC08CA-089B-4FD7-BA00-E8018FBED949}"/>
              </a:ext>
            </a:extLst>
          </p:cNvPr>
          <p:cNvSpPr>
            <a:spLocks noGrp="1"/>
          </p:cNvSpPr>
          <p:nvPr>
            <p:ph idx="1"/>
          </p:nvPr>
        </p:nvSpPr>
        <p:spPr>
          <a:xfrm>
            <a:off x="3625764" y="887222"/>
            <a:ext cx="7728036" cy="3239262"/>
          </a:xfrm>
        </p:spPr>
        <p:txBody>
          <a:bodyPr>
            <a:normAutofit/>
          </a:bodyPr>
          <a:lstStyle/>
          <a:p>
            <a:pPr>
              <a:lnSpc>
                <a:spcPct val="100000"/>
              </a:lnSpc>
            </a:pPr>
            <a:r>
              <a:rPr lang="zh-CN" altLang="en-US" sz="2400" dirty="0"/>
              <a:t>图</a:t>
            </a:r>
            <a:r>
              <a:rPr lang="en-US" altLang="zh-CN" sz="2400" dirty="0"/>
              <a:t>1</a:t>
            </a:r>
            <a:r>
              <a:rPr lang="zh-CN" altLang="en-US" sz="2400" dirty="0"/>
              <a:t>显示了各种语义图像类别的固定模式。</a:t>
            </a:r>
            <a:endParaRPr lang="en-US" altLang="zh-CN" sz="2400" dirty="0"/>
          </a:p>
          <a:p>
            <a:pPr>
              <a:lnSpc>
                <a:spcPct val="100000"/>
              </a:lnSpc>
            </a:pPr>
            <a:r>
              <a:rPr lang="zh-CN" altLang="en-US" sz="2400" dirty="0"/>
              <a:t>固定用不同大小和灰度级的圆圈表示。 圆圈尺寸表示注视点处的注视持续时间，而灰度表示</a:t>
            </a:r>
            <a:r>
              <a:rPr lang="en-US" altLang="zh-CN" sz="2400" dirty="0"/>
              <a:t>5</a:t>
            </a:r>
            <a:r>
              <a:rPr lang="zh-CN" altLang="en-US" sz="2400" dirty="0"/>
              <a:t>秒图像呈现时段期间的注视开始时间。即使早期注视可能受到其他因素（图像中心，亮度等）的影响，大部分后期注视都是在明显的对象周围。</a:t>
            </a:r>
          </a:p>
        </p:txBody>
      </p:sp>
      <p:pic>
        <p:nvPicPr>
          <p:cNvPr id="5" name="图片 4">
            <a:extLst>
              <a:ext uri="{FF2B5EF4-FFF2-40B4-BE49-F238E27FC236}">
                <a16:creationId xmlns:a16="http://schemas.microsoft.com/office/drawing/2014/main" id="{ACD071A2-BAE9-4F13-A572-13748BE51795}"/>
              </a:ext>
            </a:extLst>
          </p:cNvPr>
          <p:cNvPicPr>
            <a:picLocks noChangeAspect="1"/>
          </p:cNvPicPr>
          <p:nvPr/>
        </p:nvPicPr>
        <p:blipFill>
          <a:blip r:embed="rId2"/>
          <a:stretch>
            <a:fillRect/>
          </a:stretch>
        </p:blipFill>
        <p:spPr>
          <a:xfrm>
            <a:off x="2143760" y="3571958"/>
            <a:ext cx="9685528" cy="3286042"/>
          </a:xfrm>
          <a:prstGeom prst="rect">
            <a:avLst/>
          </a:prstGeom>
        </p:spPr>
      </p:pic>
    </p:spTree>
    <p:extLst>
      <p:ext uri="{BB962C8B-B14F-4D97-AF65-F5344CB8AC3E}">
        <p14:creationId xmlns:p14="http://schemas.microsoft.com/office/powerpoint/2010/main" val="22679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83A2E-BEA3-47CC-A3E0-C79CF253F167}"/>
              </a:ext>
            </a:extLst>
          </p:cNvPr>
          <p:cNvSpPr>
            <a:spLocks noGrp="1"/>
          </p:cNvSpPr>
          <p:nvPr>
            <p:ph type="title"/>
          </p:nvPr>
        </p:nvSpPr>
        <p:spPr/>
        <p:txBody>
          <a:bodyPr/>
          <a:lstStyle/>
          <a:p>
            <a:r>
              <a:rPr lang="zh-CN" altLang="en-US" dirty="0"/>
              <a:t>使用多重固定增强活动图像分割</a:t>
            </a:r>
          </a:p>
        </p:txBody>
      </p:sp>
      <p:sp>
        <p:nvSpPr>
          <p:cNvPr id="3" name="内容占位符 2">
            <a:extLst>
              <a:ext uri="{FF2B5EF4-FFF2-40B4-BE49-F238E27FC236}">
                <a16:creationId xmlns:a16="http://schemas.microsoft.com/office/drawing/2014/main" id="{6364ADA2-7EBB-4B0C-B200-26B410020018}"/>
              </a:ext>
            </a:extLst>
          </p:cNvPr>
          <p:cNvSpPr>
            <a:spLocks noGrp="1"/>
          </p:cNvSpPr>
          <p:nvPr>
            <p:ph idx="1"/>
          </p:nvPr>
        </p:nvSpPr>
        <p:spPr/>
        <p:txBody>
          <a:bodyPr>
            <a:normAutofit fontScale="85000" lnSpcReduction="20000"/>
          </a:bodyPr>
          <a:lstStyle/>
          <a:p>
            <a:pPr>
              <a:lnSpc>
                <a:spcPct val="110000"/>
              </a:lnSpc>
            </a:pPr>
            <a:r>
              <a:rPr lang="en-US" altLang="zh-CN" dirty="0"/>
              <a:t>1.</a:t>
            </a:r>
            <a:r>
              <a:rPr lang="zh-CN" altLang="en-US" dirty="0"/>
              <a:t>即使视觉注意力是针对显着物体的，对于显着物体的所有注意力一般都不限于特定区域。相反，注视倾向于聚焦在显着对象内的感兴趣区域周围。如果可以从固定模式中发现多个空间重叠的固定簇，则可以集成来自各个簇的信息来推断整个对象的属性。</a:t>
            </a:r>
            <a:endParaRPr lang="en-US" altLang="zh-CN" dirty="0"/>
          </a:p>
          <a:p>
            <a:pPr>
              <a:lnSpc>
                <a:spcPct val="110000"/>
              </a:lnSpc>
            </a:pPr>
            <a:r>
              <a:rPr lang="en-US" altLang="zh-CN" dirty="0"/>
              <a:t>2.</a:t>
            </a:r>
            <a:r>
              <a:rPr lang="zh-CN" altLang="en-US" dirty="0"/>
              <a:t>基于注视的图像分割方案，其目的是计算包含注视点的封闭轮廓。基于人眼总是固定在物体内部的前提下，该算法试图找到围绕固定的边界轮廓组。</a:t>
            </a:r>
            <a:endParaRPr lang="en-US" altLang="zh-CN" dirty="0"/>
          </a:p>
          <a:p>
            <a:pPr>
              <a:lnSpc>
                <a:spcPct val="110000"/>
              </a:lnSpc>
            </a:pPr>
            <a:r>
              <a:rPr lang="en-US" altLang="zh-CN" dirty="0"/>
              <a:t>3.</a:t>
            </a:r>
            <a:r>
              <a:rPr lang="zh-CN" altLang="en-US" dirty="0"/>
              <a:t>在计算概率边界边缘图以通过单目，立体和运动轨迹的组合确定边缘像素在实际深度边界上的可能性之后，该算法通过将边缘图变换到极坐标上来进行，其中注视点为极点。</a:t>
            </a:r>
            <a:endParaRPr lang="en-US" altLang="zh-CN" dirty="0"/>
          </a:p>
          <a:p>
            <a:pPr>
              <a:lnSpc>
                <a:spcPct val="110000"/>
              </a:lnSpc>
            </a:pPr>
            <a:r>
              <a:rPr lang="en-US" altLang="zh-CN" dirty="0"/>
              <a:t>4.</a:t>
            </a:r>
            <a:r>
              <a:rPr lang="zh-CN" altLang="en-US" dirty="0"/>
              <a:t>进行极坐标空间转换是为了避免图形切割方法相比较短轮廓更偏好较长轮廓，从而获得“真实”边界轮廓。</a:t>
            </a:r>
          </a:p>
        </p:txBody>
      </p:sp>
    </p:spTree>
    <p:extLst>
      <p:ext uri="{BB962C8B-B14F-4D97-AF65-F5344CB8AC3E}">
        <p14:creationId xmlns:p14="http://schemas.microsoft.com/office/powerpoint/2010/main" val="284618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50BB4-0AF0-4D38-A5A0-DE9FB70D8E8A}"/>
              </a:ext>
            </a:extLst>
          </p:cNvPr>
          <p:cNvSpPr>
            <a:spLocks noGrp="1"/>
          </p:cNvSpPr>
          <p:nvPr>
            <p:ph type="title"/>
          </p:nvPr>
        </p:nvSpPr>
        <p:spPr/>
        <p:txBody>
          <a:bodyPr/>
          <a:lstStyle/>
          <a:p>
            <a:r>
              <a:rPr lang="zh-CN" altLang="en-US" dirty="0"/>
              <a:t>使用多重固定增强活动图像分割</a:t>
            </a:r>
          </a:p>
        </p:txBody>
      </p:sp>
      <p:sp>
        <p:nvSpPr>
          <p:cNvPr id="3" name="内容占位符 2">
            <a:extLst>
              <a:ext uri="{FF2B5EF4-FFF2-40B4-BE49-F238E27FC236}">
                <a16:creationId xmlns:a16="http://schemas.microsoft.com/office/drawing/2014/main" id="{CB75964F-5D09-4A5E-8D03-A55AE8E46935}"/>
              </a:ext>
            </a:extLst>
          </p:cNvPr>
          <p:cNvSpPr>
            <a:spLocks noGrp="1"/>
          </p:cNvSpPr>
          <p:nvPr>
            <p:ph idx="1"/>
          </p:nvPr>
        </p:nvSpPr>
        <p:spPr>
          <a:xfrm>
            <a:off x="0" y="1690687"/>
            <a:ext cx="5049520" cy="5167313"/>
          </a:xfrm>
        </p:spPr>
        <p:txBody>
          <a:bodyPr>
            <a:normAutofit/>
          </a:bodyPr>
          <a:lstStyle/>
          <a:p>
            <a:pPr>
              <a:lnSpc>
                <a:spcPct val="100000"/>
              </a:lnSpc>
            </a:pPr>
            <a:r>
              <a:rPr lang="en-US" altLang="zh-CN" sz="2400" dirty="0"/>
              <a:t>1.</a:t>
            </a:r>
            <a:r>
              <a:rPr lang="zh-CN" altLang="en-US" sz="2400" dirty="0"/>
              <a:t>第一行显示归一化的注视点（黄色）。 红色</a:t>
            </a:r>
            <a:r>
              <a:rPr lang="en-US" altLang="zh-CN" sz="2400" dirty="0"/>
              <a:t>'X'</a:t>
            </a:r>
            <a:r>
              <a:rPr lang="zh-CN" altLang="en-US" sz="2400" dirty="0"/>
              <a:t>表示显着物体周围的固定簇的质心，而圆圈表示聚类的平均半径。 </a:t>
            </a:r>
            <a:endParaRPr lang="en-US" altLang="zh-CN" sz="2400" dirty="0"/>
          </a:p>
          <a:p>
            <a:pPr>
              <a:lnSpc>
                <a:spcPct val="100000"/>
              </a:lnSpc>
            </a:pPr>
            <a:r>
              <a:rPr lang="en-US" altLang="zh-CN" sz="2400" dirty="0"/>
              <a:t>2.</a:t>
            </a:r>
            <a:r>
              <a:rPr lang="zh-CN" altLang="en-US" sz="2400" dirty="0"/>
              <a:t>第二行显示利用目标物体内的随机固定种子获得的分割。 </a:t>
            </a:r>
            <a:endParaRPr lang="en-US" altLang="zh-CN" sz="2400" dirty="0"/>
          </a:p>
          <a:p>
            <a:pPr>
              <a:lnSpc>
                <a:spcPct val="100000"/>
              </a:lnSpc>
            </a:pPr>
            <a:r>
              <a:rPr lang="en-US" altLang="zh-CN" sz="2400" dirty="0"/>
              <a:t>3.</a:t>
            </a:r>
            <a:r>
              <a:rPr lang="zh-CN" altLang="en-US" sz="2400" dirty="0"/>
              <a:t>第三行包含将分割种子移动到固定簇质心时获得的片段。 在能量最小化过程中在质心周围包含固定分布可导致前景的“更紧密”分割，如最后一行所示。</a:t>
            </a:r>
          </a:p>
        </p:txBody>
      </p:sp>
      <p:pic>
        <p:nvPicPr>
          <p:cNvPr id="5" name="图片 4">
            <a:extLst>
              <a:ext uri="{FF2B5EF4-FFF2-40B4-BE49-F238E27FC236}">
                <a16:creationId xmlns:a16="http://schemas.microsoft.com/office/drawing/2014/main" id="{D4282663-EA09-4532-90B4-455034A4B707}"/>
              </a:ext>
            </a:extLst>
          </p:cNvPr>
          <p:cNvPicPr>
            <a:picLocks noChangeAspect="1"/>
          </p:cNvPicPr>
          <p:nvPr/>
        </p:nvPicPr>
        <p:blipFill rotWithShape="1">
          <a:blip r:embed="rId2"/>
          <a:srcRect b="3255"/>
          <a:stretch/>
        </p:blipFill>
        <p:spPr>
          <a:xfrm>
            <a:off x="5152255" y="1690688"/>
            <a:ext cx="7039745" cy="4451405"/>
          </a:xfrm>
          <a:prstGeom prst="rect">
            <a:avLst/>
          </a:prstGeom>
        </p:spPr>
      </p:pic>
    </p:spTree>
    <p:extLst>
      <p:ext uri="{BB962C8B-B14F-4D97-AF65-F5344CB8AC3E}">
        <p14:creationId xmlns:p14="http://schemas.microsoft.com/office/powerpoint/2010/main" val="29764713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799</Words>
  <Application>Microsoft Office PowerPoint</Application>
  <PresentationFormat>宽屏</PresentationFormat>
  <Paragraphs>33</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An Eye Fixation Database for Saliency Detection in Images  </vt:lpstr>
      <vt:lpstr>概要</vt:lpstr>
      <vt:lpstr>眼动数据库</vt:lpstr>
      <vt:lpstr>数据收集协议</vt:lpstr>
      <vt:lpstr>图像内容</vt:lpstr>
      <vt:lpstr>和MIT比较</vt:lpstr>
      <vt:lpstr>图像内容</vt:lpstr>
      <vt:lpstr>使用多重固定增强活动图像分割</vt:lpstr>
      <vt:lpstr>使用多重固定增强活动图像分割</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Eye Fixation Database for Saliency Detection in Images</dc:title>
  <dc:creator>张绍磊</dc:creator>
  <cp:lastModifiedBy>张绍磊</cp:lastModifiedBy>
  <cp:revision>7</cp:revision>
  <dcterms:created xsi:type="dcterms:W3CDTF">2018-04-17T11:39:50Z</dcterms:created>
  <dcterms:modified xsi:type="dcterms:W3CDTF">2018-04-25T06:05:37Z</dcterms:modified>
</cp:coreProperties>
</file>