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1" r:id="rId15"/>
    <p:sldId id="273" r:id="rId16"/>
    <p:sldId id="274" r:id="rId17"/>
    <p:sldId id="275" r:id="rId18"/>
    <p:sldId id="276" r:id="rId19"/>
    <p:sldId id="268" r:id="rId20"/>
    <p:sldId id="27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714AD-8FE7-4CF3-8ADE-EEFAFF5A52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6C8059-97FD-410E-8127-AC9214B224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C545A9F-FBA7-4796-B132-8291DEF6941E}"/>
              </a:ext>
            </a:extLst>
          </p:cNvPr>
          <p:cNvSpPr>
            <a:spLocks noGrp="1"/>
          </p:cNvSpPr>
          <p:nvPr>
            <p:ph type="dt" sz="half" idx="10"/>
          </p:nvPr>
        </p:nvSpPr>
        <p:spPr/>
        <p:txBody>
          <a:bodyPr/>
          <a:lstStyle/>
          <a:p>
            <a:fld id="{77194A51-FF2B-49C6-A857-77160D114785}"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7B93A34E-7BFA-4581-B831-EE670B79C5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8DC72F-EA7C-429E-8E0C-E6733E43C211}"/>
              </a:ext>
            </a:extLst>
          </p:cNvPr>
          <p:cNvSpPr>
            <a:spLocks noGrp="1"/>
          </p:cNvSpPr>
          <p:nvPr>
            <p:ph type="sldNum" sz="quarter" idx="12"/>
          </p:nvPr>
        </p:nvSpPr>
        <p:spPr/>
        <p:txBody>
          <a:body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147820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EA704-4F93-4B2E-B5F3-A74F5E9A0FE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A6832F1-89CF-45BA-A1F2-E0815937E48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AA97A35-02E2-4E82-B083-E25373C0DEA6}"/>
              </a:ext>
            </a:extLst>
          </p:cNvPr>
          <p:cNvSpPr>
            <a:spLocks noGrp="1"/>
          </p:cNvSpPr>
          <p:nvPr>
            <p:ph type="dt" sz="half" idx="10"/>
          </p:nvPr>
        </p:nvSpPr>
        <p:spPr/>
        <p:txBody>
          <a:bodyPr/>
          <a:lstStyle/>
          <a:p>
            <a:fld id="{77194A51-FF2B-49C6-A857-77160D114785}"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C12D1AB6-95C4-4C08-96DA-521AB0A890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DE620B-481F-4442-BFB4-95967523C89A}"/>
              </a:ext>
            </a:extLst>
          </p:cNvPr>
          <p:cNvSpPr>
            <a:spLocks noGrp="1"/>
          </p:cNvSpPr>
          <p:nvPr>
            <p:ph type="sldNum" sz="quarter" idx="12"/>
          </p:nvPr>
        </p:nvSpPr>
        <p:spPr/>
        <p:txBody>
          <a:body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317813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34DCBE-FB63-4F13-B897-43F006C421A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55F726-45B2-47A4-A279-E8F259A23C4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4B6106-1346-44A2-A6DE-C159897D1061}"/>
              </a:ext>
            </a:extLst>
          </p:cNvPr>
          <p:cNvSpPr>
            <a:spLocks noGrp="1"/>
          </p:cNvSpPr>
          <p:nvPr>
            <p:ph type="dt" sz="half" idx="10"/>
          </p:nvPr>
        </p:nvSpPr>
        <p:spPr/>
        <p:txBody>
          <a:bodyPr/>
          <a:lstStyle/>
          <a:p>
            <a:fld id="{77194A51-FF2B-49C6-A857-77160D114785}"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927ECC19-4CD5-4580-9DD5-C1CFF95464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E7AFD8-6D09-4080-BA6B-3DE0CF0B56B7}"/>
              </a:ext>
            </a:extLst>
          </p:cNvPr>
          <p:cNvSpPr>
            <a:spLocks noGrp="1"/>
          </p:cNvSpPr>
          <p:nvPr>
            <p:ph type="sldNum" sz="quarter" idx="12"/>
          </p:nvPr>
        </p:nvSpPr>
        <p:spPr/>
        <p:txBody>
          <a:body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71892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C5D3C-8059-4DF3-B8C5-3DBC53B573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39B4C8-7A2C-47DE-B5B3-FB7F233F678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389033-5244-42EB-A327-3D274EB53492}"/>
              </a:ext>
            </a:extLst>
          </p:cNvPr>
          <p:cNvSpPr>
            <a:spLocks noGrp="1"/>
          </p:cNvSpPr>
          <p:nvPr>
            <p:ph type="dt" sz="half" idx="10"/>
          </p:nvPr>
        </p:nvSpPr>
        <p:spPr/>
        <p:txBody>
          <a:bodyPr/>
          <a:lstStyle/>
          <a:p>
            <a:fld id="{77194A51-FF2B-49C6-A857-77160D114785}"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17EC04A8-402F-424F-81A2-4EA93FDF9F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B277F3-FF04-487F-BB7C-2C902CD1BCC5}"/>
              </a:ext>
            </a:extLst>
          </p:cNvPr>
          <p:cNvSpPr>
            <a:spLocks noGrp="1"/>
          </p:cNvSpPr>
          <p:nvPr>
            <p:ph type="sldNum" sz="quarter" idx="12"/>
          </p:nvPr>
        </p:nvSpPr>
        <p:spPr/>
        <p:txBody>
          <a:body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245696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D6A01-94A6-408A-A08D-39E1D27ECB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6EFEEA-FEBB-4F4C-83F1-5C1102141A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CDA7949-5F06-4CD3-9665-4C9C000FB741}"/>
              </a:ext>
            </a:extLst>
          </p:cNvPr>
          <p:cNvSpPr>
            <a:spLocks noGrp="1"/>
          </p:cNvSpPr>
          <p:nvPr>
            <p:ph type="dt" sz="half" idx="10"/>
          </p:nvPr>
        </p:nvSpPr>
        <p:spPr/>
        <p:txBody>
          <a:bodyPr/>
          <a:lstStyle/>
          <a:p>
            <a:fld id="{77194A51-FF2B-49C6-A857-77160D114785}"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647C9D8B-74DF-4F66-8B05-82E3DCCFCF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599C58-2836-4197-8404-417C2A63A427}"/>
              </a:ext>
            </a:extLst>
          </p:cNvPr>
          <p:cNvSpPr>
            <a:spLocks noGrp="1"/>
          </p:cNvSpPr>
          <p:nvPr>
            <p:ph type="sldNum" sz="quarter" idx="12"/>
          </p:nvPr>
        </p:nvSpPr>
        <p:spPr/>
        <p:txBody>
          <a:body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284180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1F0E6-F69F-481C-AC45-B139F10268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25BCEB-C5BD-4976-A442-13605C1C787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B61D7AE-73F3-40A0-B154-34170BEBC1B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C89F80-F376-48E1-9569-66E4D59C728B}"/>
              </a:ext>
            </a:extLst>
          </p:cNvPr>
          <p:cNvSpPr>
            <a:spLocks noGrp="1"/>
          </p:cNvSpPr>
          <p:nvPr>
            <p:ph type="dt" sz="half" idx="10"/>
          </p:nvPr>
        </p:nvSpPr>
        <p:spPr/>
        <p:txBody>
          <a:bodyPr/>
          <a:lstStyle/>
          <a:p>
            <a:fld id="{77194A51-FF2B-49C6-A857-77160D114785}" type="datetimeFigureOut">
              <a:rPr lang="zh-CN" altLang="en-US" smtClean="0"/>
              <a:t>2018/5/8</a:t>
            </a:fld>
            <a:endParaRPr lang="zh-CN" altLang="en-US"/>
          </a:p>
        </p:txBody>
      </p:sp>
      <p:sp>
        <p:nvSpPr>
          <p:cNvPr id="6" name="页脚占位符 5">
            <a:extLst>
              <a:ext uri="{FF2B5EF4-FFF2-40B4-BE49-F238E27FC236}">
                <a16:creationId xmlns:a16="http://schemas.microsoft.com/office/drawing/2014/main" id="{1FD7EA04-689A-4484-B85D-19D37EE350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7B785C-FA5E-4560-93C5-46DA9CD259E5}"/>
              </a:ext>
            </a:extLst>
          </p:cNvPr>
          <p:cNvSpPr>
            <a:spLocks noGrp="1"/>
          </p:cNvSpPr>
          <p:nvPr>
            <p:ph type="sldNum" sz="quarter" idx="12"/>
          </p:nvPr>
        </p:nvSpPr>
        <p:spPr/>
        <p:txBody>
          <a:body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31032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16F5A-00B2-4E53-AED4-391CCC68D8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D202357-B5F9-44F7-84E0-70BDB319BF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0BB7F20-3741-4222-B8D8-D1B104B9380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C747326-33E9-46A3-9754-09BF54586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60CC15C-DDB8-4BC5-BAB8-3D3E647E826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37A62A7-3ED6-47F0-B1DA-AA5CC98271E1}"/>
              </a:ext>
            </a:extLst>
          </p:cNvPr>
          <p:cNvSpPr>
            <a:spLocks noGrp="1"/>
          </p:cNvSpPr>
          <p:nvPr>
            <p:ph type="dt" sz="half" idx="10"/>
          </p:nvPr>
        </p:nvSpPr>
        <p:spPr/>
        <p:txBody>
          <a:bodyPr/>
          <a:lstStyle/>
          <a:p>
            <a:fld id="{77194A51-FF2B-49C6-A857-77160D114785}" type="datetimeFigureOut">
              <a:rPr lang="zh-CN" altLang="en-US" smtClean="0"/>
              <a:t>2018/5/8</a:t>
            </a:fld>
            <a:endParaRPr lang="zh-CN" altLang="en-US"/>
          </a:p>
        </p:txBody>
      </p:sp>
      <p:sp>
        <p:nvSpPr>
          <p:cNvPr id="8" name="页脚占位符 7">
            <a:extLst>
              <a:ext uri="{FF2B5EF4-FFF2-40B4-BE49-F238E27FC236}">
                <a16:creationId xmlns:a16="http://schemas.microsoft.com/office/drawing/2014/main" id="{A21B0ABD-1B6B-41E1-9E9F-C42EB4B63D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763B0B7-4B15-422D-B5F2-6C701A1C6727}"/>
              </a:ext>
            </a:extLst>
          </p:cNvPr>
          <p:cNvSpPr>
            <a:spLocks noGrp="1"/>
          </p:cNvSpPr>
          <p:nvPr>
            <p:ph type="sldNum" sz="quarter" idx="12"/>
          </p:nvPr>
        </p:nvSpPr>
        <p:spPr/>
        <p:txBody>
          <a:body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295705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743B6-54F2-405A-8AF4-E522A86549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D4EB64-13CA-4B1D-AC83-0CC6A76D70CA}"/>
              </a:ext>
            </a:extLst>
          </p:cNvPr>
          <p:cNvSpPr>
            <a:spLocks noGrp="1"/>
          </p:cNvSpPr>
          <p:nvPr>
            <p:ph type="dt" sz="half" idx="10"/>
          </p:nvPr>
        </p:nvSpPr>
        <p:spPr/>
        <p:txBody>
          <a:bodyPr/>
          <a:lstStyle/>
          <a:p>
            <a:fld id="{77194A51-FF2B-49C6-A857-77160D114785}" type="datetimeFigureOut">
              <a:rPr lang="zh-CN" altLang="en-US" smtClean="0"/>
              <a:t>2018/5/8</a:t>
            </a:fld>
            <a:endParaRPr lang="zh-CN" altLang="en-US"/>
          </a:p>
        </p:txBody>
      </p:sp>
      <p:sp>
        <p:nvSpPr>
          <p:cNvPr id="4" name="页脚占位符 3">
            <a:extLst>
              <a:ext uri="{FF2B5EF4-FFF2-40B4-BE49-F238E27FC236}">
                <a16:creationId xmlns:a16="http://schemas.microsoft.com/office/drawing/2014/main" id="{BD73B53A-82FE-4F96-B975-BCFC9BE9C79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9DDEDD6-3EC5-43B6-B32E-8DEDE01F1073}"/>
              </a:ext>
            </a:extLst>
          </p:cNvPr>
          <p:cNvSpPr>
            <a:spLocks noGrp="1"/>
          </p:cNvSpPr>
          <p:nvPr>
            <p:ph type="sldNum" sz="quarter" idx="12"/>
          </p:nvPr>
        </p:nvSpPr>
        <p:spPr/>
        <p:txBody>
          <a:body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270945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8A61CA-054C-4B65-AF89-F94978186A6F}"/>
              </a:ext>
            </a:extLst>
          </p:cNvPr>
          <p:cNvSpPr>
            <a:spLocks noGrp="1"/>
          </p:cNvSpPr>
          <p:nvPr>
            <p:ph type="dt" sz="half" idx="10"/>
          </p:nvPr>
        </p:nvSpPr>
        <p:spPr/>
        <p:txBody>
          <a:bodyPr/>
          <a:lstStyle/>
          <a:p>
            <a:fld id="{77194A51-FF2B-49C6-A857-77160D114785}" type="datetimeFigureOut">
              <a:rPr lang="zh-CN" altLang="en-US" smtClean="0"/>
              <a:t>2018/5/8</a:t>
            </a:fld>
            <a:endParaRPr lang="zh-CN" altLang="en-US"/>
          </a:p>
        </p:txBody>
      </p:sp>
      <p:sp>
        <p:nvSpPr>
          <p:cNvPr id="3" name="页脚占位符 2">
            <a:extLst>
              <a:ext uri="{FF2B5EF4-FFF2-40B4-BE49-F238E27FC236}">
                <a16:creationId xmlns:a16="http://schemas.microsoft.com/office/drawing/2014/main" id="{5C5A4E30-04E6-4726-924C-125035CF455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73353EF-35D5-4D5D-AB1E-E1D556EC3BCF}"/>
              </a:ext>
            </a:extLst>
          </p:cNvPr>
          <p:cNvSpPr>
            <a:spLocks noGrp="1"/>
          </p:cNvSpPr>
          <p:nvPr>
            <p:ph type="sldNum" sz="quarter" idx="12"/>
          </p:nvPr>
        </p:nvSpPr>
        <p:spPr/>
        <p:txBody>
          <a:body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291786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75CE0-3639-491C-AEE1-7CE1F94F07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92CDEE-BB2E-4B1F-80C3-97BD319E3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B40F0FC-0A7F-42AE-BF38-AB6A78A22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E52EDC6-1F6F-40D6-AB13-EEB8B6DC3DDB}"/>
              </a:ext>
            </a:extLst>
          </p:cNvPr>
          <p:cNvSpPr>
            <a:spLocks noGrp="1"/>
          </p:cNvSpPr>
          <p:nvPr>
            <p:ph type="dt" sz="half" idx="10"/>
          </p:nvPr>
        </p:nvSpPr>
        <p:spPr/>
        <p:txBody>
          <a:bodyPr/>
          <a:lstStyle/>
          <a:p>
            <a:fld id="{77194A51-FF2B-49C6-A857-77160D114785}" type="datetimeFigureOut">
              <a:rPr lang="zh-CN" altLang="en-US" smtClean="0"/>
              <a:t>2018/5/8</a:t>
            </a:fld>
            <a:endParaRPr lang="zh-CN" altLang="en-US"/>
          </a:p>
        </p:txBody>
      </p:sp>
      <p:sp>
        <p:nvSpPr>
          <p:cNvPr id="6" name="页脚占位符 5">
            <a:extLst>
              <a:ext uri="{FF2B5EF4-FFF2-40B4-BE49-F238E27FC236}">
                <a16:creationId xmlns:a16="http://schemas.microsoft.com/office/drawing/2014/main" id="{5A114F0A-986E-4288-A7CF-6812F343DF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1D3AFC-D7C3-4234-BFCE-B4D616FEDAB9}"/>
              </a:ext>
            </a:extLst>
          </p:cNvPr>
          <p:cNvSpPr>
            <a:spLocks noGrp="1"/>
          </p:cNvSpPr>
          <p:nvPr>
            <p:ph type="sldNum" sz="quarter" idx="12"/>
          </p:nvPr>
        </p:nvSpPr>
        <p:spPr/>
        <p:txBody>
          <a:body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355602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A6AEA-4D0B-467B-9D06-855C6BEE11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995D15-F195-46C3-B931-FCFB82F3C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C3F684-7E55-44DC-AD43-7BED58227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631F0BB-536B-4258-8C5F-B7E49EC828AB}"/>
              </a:ext>
            </a:extLst>
          </p:cNvPr>
          <p:cNvSpPr>
            <a:spLocks noGrp="1"/>
          </p:cNvSpPr>
          <p:nvPr>
            <p:ph type="dt" sz="half" idx="10"/>
          </p:nvPr>
        </p:nvSpPr>
        <p:spPr/>
        <p:txBody>
          <a:bodyPr/>
          <a:lstStyle/>
          <a:p>
            <a:fld id="{77194A51-FF2B-49C6-A857-77160D114785}" type="datetimeFigureOut">
              <a:rPr lang="zh-CN" altLang="en-US" smtClean="0"/>
              <a:t>2018/5/8</a:t>
            </a:fld>
            <a:endParaRPr lang="zh-CN" altLang="en-US"/>
          </a:p>
        </p:txBody>
      </p:sp>
      <p:sp>
        <p:nvSpPr>
          <p:cNvPr id="6" name="页脚占位符 5">
            <a:extLst>
              <a:ext uri="{FF2B5EF4-FFF2-40B4-BE49-F238E27FC236}">
                <a16:creationId xmlns:a16="http://schemas.microsoft.com/office/drawing/2014/main" id="{958C1594-56A6-449B-981E-B518DEBA30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8DE37A-B7BD-4B9C-A3BB-2A794E793C4E}"/>
              </a:ext>
            </a:extLst>
          </p:cNvPr>
          <p:cNvSpPr>
            <a:spLocks noGrp="1"/>
          </p:cNvSpPr>
          <p:nvPr>
            <p:ph type="sldNum" sz="quarter" idx="12"/>
          </p:nvPr>
        </p:nvSpPr>
        <p:spPr/>
        <p:txBody>
          <a:body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424086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4F782B-831F-4830-9208-08286568F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4266C1-FA58-4A36-B3AA-345818BBE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8BE097-351F-4079-8523-CB88C7D8E6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94A51-FF2B-49C6-A857-77160D114785}" type="datetimeFigureOut">
              <a:rPr lang="zh-CN" altLang="en-US" smtClean="0"/>
              <a:t>2018/5/8</a:t>
            </a:fld>
            <a:endParaRPr lang="zh-CN" altLang="en-US"/>
          </a:p>
        </p:txBody>
      </p:sp>
      <p:sp>
        <p:nvSpPr>
          <p:cNvPr id="5" name="页脚占位符 4">
            <a:extLst>
              <a:ext uri="{FF2B5EF4-FFF2-40B4-BE49-F238E27FC236}">
                <a16:creationId xmlns:a16="http://schemas.microsoft.com/office/drawing/2014/main" id="{43083632-6A21-4E33-8D56-3A5799A9B0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8A5EDE-5C02-4C7C-A03A-A4FB3E01E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568AB-328E-4D9D-928C-D9A12D4ACB68}" type="slidenum">
              <a:rPr lang="zh-CN" altLang="en-US" smtClean="0"/>
              <a:t>‹#›</a:t>
            </a:fld>
            <a:endParaRPr lang="zh-CN" altLang="en-US"/>
          </a:p>
        </p:txBody>
      </p:sp>
    </p:spTree>
    <p:extLst>
      <p:ext uri="{BB962C8B-B14F-4D97-AF65-F5344CB8AC3E}">
        <p14:creationId xmlns:p14="http://schemas.microsoft.com/office/powerpoint/2010/main" val="2167585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8EDB8-49D9-4968-AD48-390D5748676A}"/>
              </a:ext>
            </a:extLst>
          </p:cNvPr>
          <p:cNvSpPr>
            <a:spLocks noGrp="1"/>
          </p:cNvSpPr>
          <p:nvPr>
            <p:ph type="ctrTitle"/>
          </p:nvPr>
        </p:nvSpPr>
        <p:spPr>
          <a:xfrm>
            <a:off x="2136559" y="1530736"/>
            <a:ext cx="9144000" cy="2387600"/>
          </a:xfrm>
        </p:spPr>
        <p:txBody>
          <a:bodyPr>
            <a:normAutofit/>
          </a:bodyPr>
          <a:lstStyle/>
          <a:p>
            <a:pPr algn="l"/>
            <a:r>
              <a:rPr lang="en-US" altLang="zh-CN" sz="4400" dirty="0"/>
              <a:t>How saliency, faces, and sound influence gaze in dynamic social scenes </a:t>
            </a:r>
            <a:endParaRPr lang="zh-CN" altLang="en-US" sz="4400" dirty="0"/>
          </a:p>
        </p:txBody>
      </p:sp>
      <p:sp>
        <p:nvSpPr>
          <p:cNvPr id="3" name="副标题 2">
            <a:extLst>
              <a:ext uri="{FF2B5EF4-FFF2-40B4-BE49-F238E27FC236}">
                <a16:creationId xmlns:a16="http://schemas.microsoft.com/office/drawing/2014/main" id="{38360A65-510C-4F37-A99E-D12FB00D934B}"/>
              </a:ext>
            </a:extLst>
          </p:cNvPr>
          <p:cNvSpPr>
            <a:spLocks noGrp="1"/>
          </p:cNvSpPr>
          <p:nvPr>
            <p:ph type="subTitle" idx="1"/>
          </p:nvPr>
        </p:nvSpPr>
        <p:spPr>
          <a:xfrm>
            <a:off x="778276" y="4756135"/>
            <a:ext cx="9144000" cy="1655762"/>
          </a:xfrm>
        </p:spPr>
        <p:txBody>
          <a:bodyPr>
            <a:normAutofit/>
          </a:bodyPr>
          <a:lstStyle/>
          <a:p>
            <a:pPr algn="r"/>
            <a:r>
              <a:rPr lang="zh-CN" altLang="en-US" sz="1800" dirty="0"/>
              <a:t>张绍磊</a:t>
            </a:r>
            <a:endParaRPr lang="zh-CN" altLang="en-US" sz="1400" dirty="0"/>
          </a:p>
        </p:txBody>
      </p:sp>
    </p:spTree>
    <p:extLst>
      <p:ext uri="{BB962C8B-B14F-4D97-AF65-F5344CB8AC3E}">
        <p14:creationId xmlns:p14="http://schemas.microsoft.com/office/powerpoint/2010/main" val="358102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C68D6-BBC0-4013-BD7F-EB4DCF68BF5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51F93CA-0EE9-44AD-A8D6-6DA17D4E1015}"/>
              </a:ext>
            </a:extLst>
          </p:cNvPr>
          <p:cNvSpPr>
            <a:spLocks noGrp="1"/>
          </p:cNvSpPr>
          <p:nvPr>
            <p:ph idx="1"/>
          </p:nvPr>
        </p:nvSpPr>
        <p:spPr/>
        <p:txBody>
          <a:bodyPr/>
          <a:lstStyle/>
          <a:p>
            <a:pPr>
              <a:lnSpc>
                <a:spcPct val="100000"/>
              </a:lnSpc>
            </a:pPr>
            <a:r>
              <a:rPr lang="zh-CN" altLang="en-US" dirty="0"/>
              <a:t>我们发现，无论听觉状况如何，说话的人脸都吸引着两倍于静音面孔的注视。</a:t>
            </a:r>
          </a:p>
        </p:txBody>
      </p:sp>
      <p:pic>
        <p:nvPicPr>
          <p:cNvPr id="7" name="图片 6">
            <a:extLst>
              <a:ext uri="{FF2B5EF4-FFF2-40B4-BE49-F238E27FC236}">
                <a16:creationId xmlns:a16="http://schemas.microsoft.com/office/drawing/2014/main" id="{682C5128-A7EC-41F2-9DD6-3C48CC06D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00" y="3003759"/>
            <a:ext cx="11521440" cy="2377440"/>
          </a:xfrm>
          <a:prstGeom prst="rect">
            <a:avLst/>
          </a:prstGeom>
        </p:spPr>
      </p:pic>
    </p:spTree>
    <p:extLst>
      <p:ext uri="{BB962C8B-B14F-4D97-AF65-F5344CB8AC3E}">
        <p14:creationId xmlns:p14="http://schemas.microsoft.com/office/powerpoint/2010/main" val="101228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92EB6-30F3-4E55-AD6B-F5C2E0EDE7E6}"/>
              </a:ext>
            </a:extLst>
          </p:cNvPr>
          <p:cNvSpPr>
            <a:spLocks noGrp="1"/>
          </p:cNvSpPr>
          <p:nvPr>
            <p:ph type="title"/>
          </p:nvPr>
        </p:nvSpPr>
        <p:spPr/>
        <p:txBody>
          <a:bodyPr/>
          <a:lstStyle/>
          <a:p>
            <a:r>
              <a:rPr lang="zh-CN" altLang="en-US" dirty="0"/>
              <a:t>扫描路径比较</a:t>
            </a:r>
          </a:p>
        </p:txBody>
      </p:sp>
      <p:sp>
        <p:nvSpPr>
          <p:cNvPr id="3" name="内容占位符 2">
            <a:extLst>
              <a:ext uri="{FF2B5EF4-FFF2-40B4-BE49-F238E27FC236}">
                <a16:creationId xmlns:a16="http://schemas.microsoft.com/office/drawing/2014/main" id="{F7C8E71B-082E-4734-A3A1-F43CE9D4BE3D}"/>
              </a:ext>
            </a:extLst>
          </p:cNvPr>
          <p:cNvSpPr>
            <a:spLocks noGrp="1"/>
          </p:cNvSpPr>
          <p:nvPr>
            <p:ph idx="1"/>
          </p:nvPr>
        </p:nvSpPr>
        <p:spPr/>
        <p:txBody>
          <a:bodyPr>
            <a:normAutofit/>
          </a:bodyPr>
          <a:lstStyle/>
          <a:p>
            <a:pPr>
              <a:lnSpc>
                <a:spcPct val="100000"/>
              </a:lnSpc>
            </a:pPr>
            <a:r>
              <a:rPr lang="zh-CN" altLang="en-US" sz="2400" dirty="0"/>
              <a:t>为了比较扫描路径，一种经典的方法是使用</a:t>
            </a:r>
            <a:r>
              <a:rPr lang="en-US" altLang="zh-CN" sz="2400" dirty="0" err="1"/>
              <a:t>Levenshtein</a:t>
            </a:r>
            <a:r>
              <a:rPr lang="zh-CN" altLang="en-US" sz="2400" dirty="0"/>
              <a:t>距离，这是一个字符串编辑距离，用于衡量两个序列之间差异的数量（</a:t>
            </a:r>
            <a:r>
              <a:rPr lang="en-US" altLang="zh-CN" sz="2400" dirty="0" err="1"/>
              <a:t>Levenshtein</a:t>
            </a:r>
            <a:r>
              <a:rPr lang="zh-CN" altLang="en-US" sz="2400" dirty="0"/>
              <a:t>，</a:t>
            </a:r>
            <a:r>
              <a:rPr lang="en-US" altLang="zh-CN" sz="2400" dirty="0"/>
              <a:t>1966</a:t>
            </a:r>
            <a:r>
              <a:rPr lang="zh-CN" altLang="en-US" sz="2400" dirty="0"/>
              <a:t>）。这个距离给出了将一个序列转换为另一个序列（插入，删除或替换单个字符）所需的最少操作次数，并且已被广泛用于比较扫描路径。</a:t>
            </a:r>
            <a:endParaRPr lang="en-US" altLang="zh-CN" sz="2400" dirty="0"/>
          </a:p>
          <a:p>
            <a:pPr>
              <a:lnSpc>
                <a:spcPct val="100000"/>
              </a:lnSpc>
            </a:pPr>
            <a:r>
              <a:rPr lang="zh-CN" altLang="en-US" sz="2400" dirty="0"/>
              <a:t>因为我们只打算比较感兴趣区域（脸部）的观察者固定模式，而不考虑它们之间的距离。对于给定的视频，我们逐帧采样每个主题的眼球运动序列。对每一帧，我们分配一个对应于当前观看的场景区域的字符</a:t>
            </a:r>
          </a:p>
        </p:txBody>
      </p:sp>
    </p:spTree>
    <p:extLst>
      <p:ext uri="{BB962C8B-B14F-4D97-AF65-F5344CB8AC3E}">
        <p14:creationId xmlns:p14="http://schemas.microsoft.com/office/powerpoint/2010/main" val="4151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67777-A76A-4488-A86B-13EE3B5F224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678E50A-3042-4928-B2CE-AA9EC0A3474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45C6937-DC9A-4AF1-B706-6EA8CFBA7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02" y="1027906"/>
            <a:ext cx="11935595" cy="5050831"/>
          </a:xfrm>
          <a:prstGeom prst="rect">
            <a:avLst/>
          </a:prstGeom>
        </p:spPr>
      </p:pic>
    </p:spTree>
    <p:extLst>
      <p:ext uri="{BB962C8B-B14F-4D97-AF65-F5344CB8AC3E}">
        <p14:creationId xmlns:p14="http://schemas.microsoft.com/office/powerpoint/2010/main" val="341423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664F0-9C62-476B-9E55-4802F01BF1B2}"/>
              </a:ext>
            </a:extLst>
          </p:cNvPr>
          <p:cNvSpPr>
            <a:spLocks noGrp="1"/>
          </p:cNvSpPr>
          <p:nvPr>
            <p:ph type="title"/>
          </p:nvPr>
        </p:nvSpPr>
        <p:spPr/>
        <p:txBody>
          <a:bodyPr/>
          <a:lstStyle/>
          <a:p>
            <a:r>
              <a:rPr lang="zh-CN" altLang="en-US" dirty="0"/>
              <a:t>显著性</a:t>
            </a:r>
          </a:p>
        </p:txBody>
      </p:sp>
      <p:sp>
        <p:nvSpPr>
          <p:cNvPr id="3" name="内容占位符 2">
            <a:extLst>
              <a:ext uri="{FF2B5EF4-FFF2-40B4-BE49-F238E27FC236}">
                <a16:creationId xmlns:a16="http://schemas.microsoft.com/office/drawing/2014/main" id="{0AC8C17D-0E76-4905-88AA-CE854BBCBFA7}"/>
              </a:ext>
            </a:extLst>
          </p:cNvPr>
          <p:cNvSpPr>
            <a:spLocks noGrp="1"/>
          </p:cNvSpPr>
          <p:nvPr>
            <p:ph idx="1"/>
          </p:nvPr>
        </p:nvSpPr>
        <p:spPr/>
        <p:txBody>
          <a:bodyPr>
            <a:normAutofit fontScale="92500" lnSpcReduction="10000"/>
          </a:bodyPr>
          <a:lstStyle/>
          <a:p>
            <a:pPr marL="0" indent="0">
              <a:buNone/>
            </a:pPr>
            <a:r>
              <a:rPr lang="zh-CN" altLang="en-US" sz="2000" dirty="0"/>
              <a:t>我们将量化声轨如何调制潜在注视引导特征的强度。为了分离和量化不同视线引导特征的贡献，我们使用了</a:t>
            </a:r>
            <a:r>
              <a:rPr lang="en-US" altLang="zh-CN" sz="2000" dirty="0"/>
              <a:t>EM</a:t>
            </a:r>
            <a:r>
              <a:rPr lang="zh-CN" altLang="en-US" sz="2000" dirty="0"/>
              <a:t>算法，一种使用观察（记录的眼睛位置）的统计方法来估计每个特征的相对重要性，以最大化混合模型的全局可能性。 </a:t>
            </a:r>
            <a:r>
              <a:rPr lang="en-US" altLang="zh-CN" sz="2000" dirty="0"/>
              <a:t>EM</a:t>
            </a:r>
            <a:r>
              <a:rPr lang="zh-CN" altLang="en-US" sz="2000" dirty="0"/>
              <a:t>算法广泛应用于统计和机器学习，</a:t>
            </a:r>
            <a:r>
              <a:rPr lang="en-US" altLang="zh-CN" sz="2000" dirty="0"/>
              <a:t>EM</a:t>
            </a:r>
            <a:r>
              <a:rPr lang="zh-CN" altLang="en-US" sz="2000" dirty="0"/>
              <a:t>从未用于动态场景。为了表示对话的动态转换，我们计算了每个视频每帧的不同特征的权重。假设</a:t>
            </a:r>
            <a:r>
              <a:rPr lang="en-US" altLang="zh-CN" sz="2000" dirty="0"/>
              <a:t>P</a:t>
            </a:r>
            <a:r>
              <a:rPr lang="zh-CN" altLang="en-US" sz="2000" dirty="0"/>
              <a:t>（</a:t>
            </a:r>
            <a:r>
              <a:rPr lang="en-US" altLang="zh-CN" sz="2000" dirty="0" err="1"/>
              <a:t>w|f</a:t>
            </a:r>
            <a:r>
              <a:rPr lang="zh-CN" altLang="en-US" sz="2000" dirty="0"/>
              <a:t>，</a:t>
            </a:r>
            <a:r>
              <a:rPr lang="en-US" altLang="zh-CN" sz="2000" dirty="0"/>
              <a:t>v</a:t>
            </a:r>
            <a:r>
              <a:rPr lang="zh-CN" altLang="en-US" sz="2000" dirty="0"/>
              <a:t>）是</a:t>
            </a:r>
            <a:r>
              <a:rPr lang="en-US" altLang="zh-CN" sz="2000" dirty="0"/>
              <a:t>n</a:t>
            </a:r>
            <a:r>
              <a:rPr lang="zh-CN" altLang="en-US" sz="2000" dirty="0"/>
              <a:t>个不同观察者在视频</a:t>
            </a:r>
            <a:r>
              <a:rPr lang="en-US" altLang="zh-CN" sz="2000" dirty="0"/>
              <a:t>v</a:t>
            </a:r>
            <a:r>
              <a:rPr lang="zh-CN" altLang="en-US" sz="2000" dirty="0"/>
              <a:t>的帧</a:t>
            </a:r>
            <a:r>
              <a:rPr lang="en-US" altLang="zh-CN" sz="2000" dirty="0"/>
              <a:t>f</a:t>
            </a:r>
            <a:r>
              <a:rPr lang="zh-CN" altLang="en-US" sz="2000" dirty="0"/>
              <a:t>上产生的坐标（</a:t>
            </a:r>
            <a:r>
              <a:rPr lang="en-US" altLang="zh-CN" sz="2000" dirty="0"/>
              <a:t>w =</a:t>
            </a:r>
            <a:r>
              <a:rPr lang="zh-CN" altLang="en-US" sz="2000" dirty="0"/>
              <a:t>（</a:t>
            </a:r>
            <a:r>
              <a:rPr lang="en-US" altLang="zh-CN" sz="2000" dirty="0"/>
              <a:t>xi</a:t>
            </a:r>
            <a:r>
              <a:rPr lang="zh-CN" altLang="en-US" sz="2000" dirty="0"/>
              <a:t>，</a:t>
            </a:r>
            <a:r>
              <a:rPr lang="en-US" altLang="zh-CN" sz="2000" dirty="0" err="1"/>
              <a:t>yi</a:t>
            </a:r>
            <a:r>
              <a:rPr lang="zh-CN" altLang="en-US" sz="2000" dirty="0"/>
              <a:t>）</a:t>
            </a:r>
            <a:r>
              <a:rPr lang="en-US" altLang="zh-CN" sz="2000" dirty="0" err="1"/>
              <a:t>i</a:t>
            </a:r>
            <a:r>
              <a:rPr lang="zh-CN" altLang="en-US" sz="2000" dirty="0"/>
              <a:t>属于</a:t>
            </a:r>
            <a:r>
              <a:rPr lang="en-US" altLang="zh-CN" sz="2000" dirty="0"/>
              <a:t>[1..n]</a:t>
            </a:r>
            <a:r>
              <a:rPr lang="zh-CN" altLang="en-US" sz="2000" dirty="0"/>
              <a:t>）的</a:t>
            </a:r>
            <a:r>
              <a:rPr lang="en-US" altLang="zh-CN" sz="2000" dirty="0"/>
              <a:t>n</a:t>
            </a:r>
            <a:r>
              <a:rPr lang="zh-CN" altLang="en-US" sz="2000" dirty="0"/>
              <a:t>个眼睛位置的概率分布，分布下降为</a:t>
            </a:r>
            <a:r>
              <a:rPr lang="en-US" altLang="zh-CN" sz="2000" dirty="0"/>
              <a:t>m</a:t>
            </a:r>
            <a:r>
              <a:rPr lang="zh-CN" altLang="en-US" sz="2000" dirty="0"/>
              <a:t>个不同的注视引导特征，一种经典的方法是将</a:t>
            </a:r>
            <a:r>
              <a:rPr lang="en-US" altLang="zh-CN" sz="2000" dirty="0"/>
              <a:t>P</a:t>
            </a:r>
            <a:r>
              <a:rPr lang="zh-CN" altLang="en-US" sz="2000" dirty="0"/>
              <a:t>表示为不同原因</a:t>
            </a:r>
            <a:r>
              <a:rPr lang="en-US" altLang="zh-CN" sz="2000" dirty="0"/>
              <a:t>U</a:t>
            </a:r>
            <a:r>
              <a:rPr lang="zh-CN" altLang="en-US" sz="2000" dirty="0"/>
              <a:t>的混合，每个原因与一个权重</a:t>
            </a:r>
            <a:r>
              <a:rPr lang="en-US" altLang="zh-CN" sz="2000" dirty="0"/>
              <a:t>a</a:t>
            </a:r>
            <a:r>
              <a:rPr lang="zh-CN" altLang="en-US" sz="2000" dirty="0"/>
              <a:t>相关联：</a:t>
            </a: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100" dirty="0"/>
              <a:t>P</a:t>
            </a:r>
            <a:r>
              <a:rPr lang="zh-CN" altLang="en-US" sz="2100" dirty="0"/>
              <a:t>和</a:t>
            </a:r>
            <a:r>
              <a:rPr lang="en-US" altLang="zh-CN" sz="2100" dirty="0"/>
              <a:t>U</a:t>
            </a:r>
            <a:r>
              <a:rPr lang="zh-CN" altLang="en-US" sz="2100" dirty="0"/>
              <a:t>的尺寸与框架（</a:t>
            </a:r>
            <a:r>
              <a:rPr lang="en-US" altLang="zh-CN" sz="2100" dirty="0"/>
              <a:t>720·576</a:t>
            </a:r>
            <a:r>
              <a:rPr lang="zh-CN" altLang="en-US" sz="2100" dirty="0"/>
              <a:t>）相同。在给定眼睛位置概率分布</a:t>
            </a:r>
            <a:r>
              <a:rPr lang="en-US" altLang="zh-CN" sz="2100" dirty="0"/>
              <a:t>P</a:t>
            </a:r>
            <a:r>
              <a:rPr lang="zh-CN" altLang="en-US" sz="2100" dirty="0"/>
              <a:t>和特征</a:t>
            </a:r>
            <a:r>
              <a:rPr lang="en-US" altLang="zh-CN" sz="2100" dirty="0"/>
              <a:t>U</a:t>
            </a:r>
            <a:r>
              <a:rPr lang="zh-CN" altLang="en-US" sz="2100" dirty="0"/>
              <a:t>的情况下，</a:t>
            </a:r>
            <a:r>
              <a:rPr lang="en-US" altLang="zh-CN" sz="2100" dirty="0"/>
              <a:t>EM</a:t>
            </a:r>
            <a:r>
              <a:rPr lang="zh-CN" altLang="en-US" sz="2100" dirty="0"/>
              <a:t>算法收敛于最可能的权重组合，即，优化数据的最大可能性的权重。第一步（期望）采用所有视觉特征建模数据（低层静态和动态盐度，中心偏差，均匀分布和面罩）并将其转换为二维（</a:t>
            </a:r>
            <a:r>
              <a:rPr lang="en-US" altLang="zh-CN" sz="2100" dirty="0"/>
              <a:t>2-D</a:t>
            </a:r>
            <a:r>
              <a:rPr lang="zh-CN" altLang="en-US" sz="2100" dirty="0"/>
              <a:t>）空间概率分布。假设当前模型（即，权重组合）是正确的，则算法用每个</a:t>
            </a:r>
            <a:r>
              <a:rPr lang="en-US" altLang="zh-CN" sz="2100" dirty="0"/>
              <a:t>2-D</a:t>
            </a:r>
            <a:r>
              <a:rPr lang="zh-CN" altLang="en-US" sz="2100" dirty="0"/>
              <a:t>空间分布的相应概率来标记每个眼睛位置。第二步（最大化）假设这些概率是正确的，并将不同特征的权重设置为它们的最大似然值。这两个步骤被迭代，直到达到收敛阈值。最后，在每个听觉条件下为每个视频的每个帧找到最佳权重组合。这允许逐帧演变每个特征的相对重要性。</a:t>
            </a:r>
          </a:p>
        </p:txBody>
      </p:sp>
      <p:pic>
        <p:nvPicPr>
          <p:cNvPr id="4" name="图片 3">
            <a:extLst>
              <a:ext uri="{FF2B5EF4-FFF2-40B4-BE49-F238E27FC236}">
                <a16:creationId xmlns:a16="http://schemas.microsoft.com/office/drawing/2014/main" id="{21E3F4C5-ECC4-44FB-B218-BBBD4F5B3C26}"/>
              </a:ext>
            </a:extLst>
          </p:cNvPr>
          <p:cNvPicPr>
            <a:picLocks noChangeAspect="1"/>
          </p:cNvPicPr>
          <p:nvPr/>
        </p:nvPicPr>
        <p:blipFill>
          <a:blip r:embed="rId2"/>
          <a:stretch>
            <a:fillRect/>
          </a:stretch>
        </p:blipFill>
        <p:spPr>
          <a:xfrm>
            <a:off x="3459932" y="3429000"/>
            <a:ext cx="5076825" cy="685800"/>
          </a:xfrm>
          <a:prstGeom prst="rect">
            <a:avLst/>
          </a:prstGeom>
        </p:spPr>
      </p:pic>
    </p:spTree>
    <p:extLst>
      <p:ext uri="{BB962C8B-B14F-4D97-AF65-F5344CB8AC3E}">
        <p14:creationId xmlns:p14="http://schemas.microsoft.com/office/powerpoint/2010/main" val="215945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E9E4F1-BD5B-45E7-8363-F88EC5B5736D}"/>
              </a:ext>
            </a:extLst>
          </p:cNvPr>
          <p:cNvSpPr>
            <a:spLocks noGrp="1"/>
          </p:cNvSpPr>
          <p:nvPr>
            <p:ph type="title"/>
          </p:nvPr>
        </p:nvSpPr>
        <p:spPr/>
        <p:txBody>
          <a:bodyPr/>
          <a:lstStyle/>
          <a:p>
            <a:r>
              <a:rPr lang="zh-CN" altLang="en-US" dirty="0"/>
              <a:t>低级显着性</a:t>
            </a:r>
          </a:p>
        </p:txBody>
      </p:sp>
      <p:sp>
        <p:nvSpPr>
          <p:cNvPr id="3" name="内容占位符 2">
            <a:extLst>
              <a:ext uri="{FF2B5EF4-FFF2-40B4-BE49-F238E27FC236}">
                <a16:creationId xmlns:a16="http://schemas.microsoft.com/office/drawing/2014/main" id="{86E7660D-5F5D-4C7E-87F1-28E5502A3F5A}"/>
              </a:ext>
            </a:extLst>
          </p:cNvPr>
          <p:cNvSpPr>
            <a:spLocks noGrp="1"/>
          </p:cNvSpPr>
          <p:nvPr>
            <p:ph idx="1"/>
          </p:nvPr>
        </p:nvSpPr>
        <p:spPr/>
        <p:txBody>
          <a:bodyPr>
            <a:normAutofit fontScale="92500" lnSpcReduction="10000"/>
          </a:bodyPr>
          <a:lstStyle/>
          <a:p>
            <a:r>
              <a:rPr lang="zh-CN" altLang="en-US" dirty="0"/>
              <a:t>为了计算视频帧的显着性，我们使用了（</a:t>
            </a:r>
            <a:r>
              <a:rPr lang="en-US" altLang="zh-CN" dirty="0"/>
              <a:t>Marat et al</a:t>
            </a:r>
            <a:r>
              <a:rPr lang="zh-CN" altLang="en-US" dirty="0"/>
              <a:t>。，</a:t>
            </a:r>
            <a:r>
              <a:rPr lang="en-US" altLang="zh-CN" dirty="0"/>
              <a:t>2009</a:t>
            </a:r>
            <a:r>
              <a:rPr lang="zh-CN" altLang="en-US" dirty="0"/>
              <a:t>）中提出的时空显着性模型。它一方面提取在动态路径中进一步处理的低空间频率以提取视频帧中的移动区域，另一方面在静态路径中进一步处理高空间频率以提取亮度定向和频率对比度。然后，类似皮层的阶段用一组</a:t>
            </a:r>
            <a:r>
              <a:rPr lang="en-US" altLang="zh-CN" dirty="0"/>
              <a:t>Gabor</a:t>
            </a:r>
            <a:r>
              <a:rPr lang="zh-CN" altLang="en-US" dirty="0"/>
              <a:t>滤波器处理这两个通道。</a:t>
            </a:r>
            <a:endParaRPr lang="en-US" altLang="zh-CN" dirty="0"/>
          </a:p>
          <a:p>
            <a:r>
              <a:rPr lang="zh-CN" altLang="en-US" dirty="0"/>
              <a:t>静态显着性：对</a:t>
            </a:r>
            <a:r>
              <a:rPr lang="en-US" altLang="zh-CN" dirty="0"/>
              <a:t>Gabor</a:t>
            </a:r>
            <a:r>
              <a:rPr lang="zh-CN" altLang="en-US" dirty="0"/>
              <a:t>滤波器输出进行归一化以增强具有空间分布最大值的滤波帧。然后，它们相加，产生一个静态显着图（图</a:t>
            </a:r>
            <a:r>
              <a:rPr lang="en-US" altLang="zh-CN" dirty="0"/>
              <a:t>4b</a:t>
            </a:r>
            <a:r>
              <a:rPr lang="zh-CN" altLang="en-US" dirty="0"/>
              <a:t>）。该图强调了高亮度对比度。</a:t>
            </a:r>
            <a:endParaRPr lang="en-US" altLang="zh-CN" dirty="0"/>
          </a:p>
          <a:p>
            <a:r>
              <a:rPr lang="zh-CN" altLang="en-US" dirty="0"/>
              <a:t>动态显着性：通过假定两个连续帧之间的亮度恒定性，对</a:t>
            </a:r>
            <a:r>
              <a:rPr lang="en-US" altLang="zh-CN" dirty="0"/>
              <a:t>Gabor</a:t>
            </a:r>
            <a:r>
              <a:rPr lang="zh-CN" altLang="en-US" dirty="0"/>
              <a:t>滤波器组的每个空间频率执行运动估计。最后，在五个连续的帧上应用一个时间中值滤波器，以消除动态显着图中的潜在噪声（图</a:t>
            </a:r>
            <a:r>
              <a:rPr lang="en-US" altLang="zh-CN" dirty="0"/>
              <a:t>4c</a:t>
            </a:r>
            <a:r>
              <a:rPr lang="zh-CN" altLang="en-US" dirty="0"/>
              <a:t>）。该地图强调移动区域，返回运动的幅度。</a:t>
            </a:r>
          </a:p>
        </p:txBody>
      </p:sp>
    </p:spTree>
    <p:extLst>
      <p:ext uri="{BB962C8B-B14F-4D97-AF65-F5344CB8AC3E}">
        <p14:creationId xmlns:p14="http://schemas.microsoft.com/office/powerpoint/2010/main" val="195818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DE9F1-21C7-49A7-9A02-5AADC132707B}"/>
              </a:ext>
            </a:extLst>
          </p:cNvPr>
          <p:cNvSpPr>
            <a:spLocks noGrp="1"/>
          </p:cNvSpPr>
          <p:nvPr>
            <p:ph type="title"/>
          </p:nvPr>
        </p:nvSpPr>
        <p:spPr/>
        <p:txBody>
          <a:bodyPr/>
          <a:lstStyle/>
          <a:p>
            <a:r>
              <a:rPr lang="zh-CN" altLang="en-US" dirty="0"/>
              <a:t>中心偏差</a:t>
            </a:r>
          </a:p>
        </p:txBody>
      </p:sp>
      <p:sp>
        <p:nvSpPr>
          <p:cNvPr id="3" name="内容占位符 2">
            <a:extLst>
              <a:ext uri="{FF2B5EF4-FFF2-40B4-BE49-F238E27FC236}">
                <a16:creationId xmlns:a16="http://schemas.microsoft.com/office/drawing/2014/main" id="{17E0E454-E7AF-490D-97B1-ACDC764505A3}"/>
              </a:ext>
            </a:extLst>
          </p:cNvPr>
          <p:cNvSpPr>
            <a:spLocks noGrp="1"/>
          </p:cNvSpPr>
          <p:nvPr>
            <p:ph idx="1"/>
          </p:nvPr>
        </p:nvSpPr>
        <p:spPr/>
        <p:txBody>
          <a:bodyPr/>
          <a:lstStyle/>
          <a:p>
            <a:r>
              <a:rPr lang="zh-CN" altLang="en-US" dirty="0"/>
              <a:t>大多数眼动追踪研究报告说，受试者倾向于在图像中心比在边缘更频繁地凝视。已经提出了几个假设来解释这种偏见。有些与刺激有关，如摄影师的偏见（人们经常把感兴趣的区域放在图片的中心）</a:t>
            </a:r>
            <a:r>
              <a:rPr lang="en-US" altLang="zh-CN" dirty="0"/>
              <a:t>;</a:t>
            </a:r>
            <a:r>
              <a:rPr lang="zh-CN" altLang="en-US" dirty="0"/>
              <a:t>其他则是眼球运动系统（运动偏倚）或观察者的观察策略所固有的（</a:t>
            </a:r>
            <a:r>
              <a:rPr lang="en-US" altLang="zh-CN" dirty="0"/>
              <a:t>Marat</a:t>
            </a:r>
            <a:r>
              <a:rPr lang="zh-CN" altLang="en-US" dirty="0"/>
              <a:t>等，</a:t>
            </a:r>
            <a:r>
              <a:rPr lang="en-US" altLang="zh-CN" dirty="0"/>
              <a:t>2013; Tatler</a:t>
            </a:r>
            <a:r>
              <a:rPr lang="zh-CN" altLang="en-US" dirty="0"/>
              <a:t>，</a:t>
            </a:r>
            <a:r>
              <a:rPr lang="en-US" altLang="zh-CN" dirty="0"/>
              <a:t>2007; Tseng</a:t>
            </a:r>
            <a:r>
              <a:rPr lang="zh-CN" altLang="en-US" dirty="0"/>
              <a:t>等，</a:t>
            </a:r>
            <a:r>
              <a:rPr lang="en-US" altLang="zh-CN" dirty="0"/>
              <a:t>2009</a:t>
            </a:r>
            <a:r>
              <a:rPr lang="zh-CN" altLang="en-US" dirty="0"/>
              <a:t>）。</a:t>
            </a:r>
            <a:endParaRPr lang="en-US" altLang="zh-CN" dirty="0"/>
          </a:p>
          <a:p>
            <a:r>
              <a:rPr lang="zh-CN" altLang="en-US" dirty="0"/>
              <a:t>将中心模拟出一个二维正态分布，表示中心偏差。</a:t>
            </a:r>
          </a:p>
        </p:txBody>
      </p:sp>
    </p:spTree>
    <p:extLst>
      <p:ext uri="{BB962C8B-B14F-4D97-AF65-F5344CB8AC3E}">
        <p14:creationId xmlns:p14="http://schemas.microsoft.com/office/powerpoint/2010/main" val="262566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7E2D7-7ABB-4315-B8D6-595DB95EEB5E}"/>
              </a:ext>
            </a:extLst>
          </p:cNvPr>
          <p:cNvSpPr>
            <a:spLocks noGrp="1"/>
          </p:cNvSpPr>
          <p:nvPr>
            <p:ph type="title"/>
          </p:nvPr>
        </p:nvSpPr>
        <p:spPr/>
        <p:txBody>
          <a:bodyPr/>
          <a:lstStyle/>
          <a:p>
            <a:r>
              <a:rPr lang="zh-CN" altLang="en-US" dirty="0"/>
              <a:t>均匀分布</a:t>
            </a:r>
          </a:p>
        </p:txBody>
      </p:sp>
      <p:sp>
        <p:nvSpPr>
          <p:cNvPr id="3" name="内容占位符 2">
            <a:extLst>
              <a:ext uri="{FF2B5EF4-FFF2-40B4-BE49-F238E27FC236}">
                <a16:creationId xmlns:a16="http://schemas.microsoft.com/office/drawing/2014/main" id="{562DA9C3-716E-4C28-93F5-220C947665C6}"/>
              </a:ext>
            </a:extLst>
          </p:cNvPr>
          <p:cNvSpPr>
            <a:spLocks noGrp="1"/>
          </p:cNvSpPr>
          <p:nvPr>
            <p:ph idx="1"/>
          </p:nvPr>
        </p:nvSpPr>
        <p:spPr/>
        <p:txBody>
          <a:bodyPr/>
          <a:lstStyle/>
          <a:p>
            <a:r>
              <a:rPr lang="zh-CN" altLang="en-US" dirty="0"/>
              <a:t>固定发生在所有位置，具有相同的概率。 此功能是一个全面的假设，代表任何不被其他功能解释的修复。 此功能的权重越低，其他功能就能更好地解释数据。</a:t>
            </a:r>
          </a:p>
        </p:txBody>
      </p:sp>
    </p:spTree>
    <p:extLst>
      <p:ext uri="{BB962C8B-B14F-4D97-AF65-F5344CB8AC3E}">
        <p14:creationId xmlns:p14="http://schemas.microsoft.com/office/powerpoint/2010/main" val="247341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6859D-9827-4363-B1D7-337CEF92FE06}"/>
              </a:ext>
            </a:extLst>
          </p:cNvPr>
          <p:cNvSpPr>
            <a:spLocks noGrp="1"/>
          </p:cNvSpPr>
          <p:nvPr>
            <p:ph type="title"/>
          </p:nvPr>
        </p:nvSpPr>
        <p:spPr/>
        <p:txBody>
          <a:bodyPr/>
          <a:lstStyle/>
          <a:p>
            <a:r>
              <a:rPr lang="zh-CN" altLang="en-US" dirty="0"/>
              <a:t>面部</a:t>
            </a:r>
          </a:p>
        </p:txBody>
      </p:sp>
      <p:sp>
        <p:nvSpPr>
          <p:cNvPr id="3" name="内容占位符 2">
            <a:extLst>
              <a:ext uri="{FF2B5EF4-FFF2-40B4-BE49-F238E27FC236}">
                <a16:creationId xmlns:a16="http://schemas.microsoft.com/office/drawing/2014/main" id="{8B5821AC-4ABD-485E-8DE8-17C0C0B41BB9}"/>
              </a:ext>
            </a:extLst>
          </p:cNvPr>
          <p:cNvSpPr>
            <a:spLocks noGrp="1"/>
          </p:cNvSpPr>
          <p:nvPr>
            <p:ph idx="1"/>
          </p:nvPr>
        </p:nvSpPr>
        <p:spPr/>
        <p:txBody>
          <a:bodyPr/>
          <a:lstStyle/>
          <a:p>
            <a:r>
              <a:rPr lang="zh-CN" altLang="en-US" dirty="0"/>
              <a:t>对于给定的框架，我们创建了与框架中存在的面一样多的面部贴图。 人脸图由方法部分中描述的相应人脸二进制蒙版组成。 在图</a:t>
            </a:r>
            <a:r>
              <a:rPr lang="en-US" altLang="zh-CN" dirty="0"/>
              <a:t>5a</a:t>
            </a:r>
            <a:r>
              <a:rPr lang="zh-CN" altLang="en-US" dirty="0"/>
              <a:t>中，所有面部权重对应于帧中不同面部贴图权重的总和。</a:t>
            </a:r>
          </a:p>
        </p:txBody>
      </p:sp>
    </p:spTree>
    <p:extLst>
      <p:ext uri="{BB962C8B-B14F-4D97-AF65-F5344CB8AC3E}">
        <p14:creationId xmlns:p14="http://schemas.microsoft.com/office/powerpoint/2010/main" val="347430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156DF-37CC-4026-B26D-3B9E5BB3D5E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4A28C3A-1884-4EC2-B512-23D508A5786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7367987-92A4-4A76-A4D2-7D92C6E3E763}"/>
              </a:ext>
            </a:extLst>
          </p:cNvPr>
          <p:cNvPicPr>
            <a:picLocks noChangeAspect="1"/>
          </p:cNvPicPr>
          <p:nvPr/>
        </p:nvPicPr>
        <p:blipFill>
          <a:blip r:embed="rId2"/>
          <a:stretch>
            <a:fillRect/>
          </a:stretch>
        </p:blipFill>
        <p:spPr>
          <a:xfrm>
            <a:off x="2002932" y="0"/>
            <a:ext cx="8626968" cy="3784849"/>
          </a:xfrm>
          <a:prstGeom prst="rect">
            <a:avLst/>
          </a:prstGeom>
        </p:spPr>
      </p:pic>
      <p:pic>
        <p:nvPicPr>
          <p:cNvPr id="5" name="图片 4">
            <a:extLst>
              <a:ext uri="{FF2B5EF4-FFF2-40B4-BE49-F238E27FC236}">
                <a16:creationId xmlns:a16="http://schemas.microsoft.com/office/drawing/2014/main" id="{AD8FCEAD-5DEB-4110-BCB3-90A177B6654A}"/>
              </a:ext>
            </a:extLst>
          </p:cNvPr>
          <p:cNvPicPr>
            <a:picLocks noChangeAspect="1"/>
          </p:cNvPicPr>
          <p:nvPr/>
        </p:nvPicPr>
        <p:blipFill>
          <a:blip r:embed="rId3"/>
          <a:stretch>
            <a:fillRect/>
          </a:stretch>
        </p:blipFill>
        <p:spPr>
          <a:xfrm>
            <a:off x="2100586" y="3677426"/>
            <a:ext cx="8529314" cy="3180574"/>
          </a:xfrm>
          <a:prstGeom prst="rect">
            <a:avLst/>
          </a:prstGeom>
        </p:spPr>
      </p:pic>
    </p:spTree>
    <p:extLst>
      <p:ext uri="{BB962C8B-B14F-4D97-AF65-F5344CB8AC3E}">
        <p14:creationId xmlns:p14="http://schemas.microsoft.com/office/powerpoint/2010/main" val="3881130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F4306-6DCC-4883-AF2B-87AAB961D298}"/>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72EDFF22-C65F-46C3-8A0E-9207698F1EB5}"/>
              </a:ext>
            </a:extLst>
          </p:cNvPr>
          <p:cNvSpPr>
            <a:spLocks noGrp="1"/>
          </p:cNvSpPr>
          <p:nvPr>
            <p:ph idx="1"/>
          </p:nvPr>
        </p:nvSpPr>
        <p:spPr/>
        <p:txBody>
          <a:bodyPr/>
          <a:lstStyle/>
          <a:p>
            <a:r>
              <a:rPr lang="zh-CN" altLang="en-US" dirty="0"/>
              <a:t>无论听觉状况如何，说话人脸都会吸引约两倍于静音脸部的注视。</a:t>
            </a:r>
            <a:endParaRPr lang="en-US" altLang="zh-CN" dirty="0"/>
          </a:p>
          <a:p>
            <a:r>
              <a:rPr lang="zh-CN" altLang="en-US" dirty="0"/>
              <a:t>在原始听觉条件下，眼部位置在脸部区域内聚集得更多，导致较小的扫视幅度。 </a:t>
            </a:r>
            <a:endParaRPr lang="en-US" altLang="zh-CN" dirty="0"/>
          </a:p>
          <a:p>
            <a:r>
              <a:rPr lang="zh-CN" altLang="en-US" dirty="0"/>
              <a:t>时间分析表明，与静音脸部相比，原始状态中谈话时脸部吸引更多的观察者注视。 </a:t>
            </a:r>
            <a:endParaRPr lang="en-US" altLang="zh-CN" dirty="0"/>
          </a:p>
          <a:p>
            <a:r>
              <a:rPr lang="zh-CN" altLang="en-US" dirty="0"/>
              <a:t>我们发现非原生条件之间没有显着差异。 </a:t>
            </a:r>
            <a:endParaRPr lang="en-US" altLang="zh-CN" dirty="0"/>
          </a:p>
          <a:p>
            <a:r>
              <a:rPr lang="zh-CN" altLang="en-US" dirty="0"/>
              <a:t>通过扫描路径和语音转换之间的比较，证实在原始条件下，参与者的注视跟随语音转换比非原始条件更紧密。</a:t>
            </a:r>
          </a:p>
        </p:txBody>
      </p:sp>
    </p:spTree>
    <p:extLst>
      <p:ext uri="{BB962C8B-B14F-4D97-AF65-F5344CB8AC3E}">
        <p14:creationId xmlns:p14="http://schemas.microsoft.com/office/powerpoint/2010/main" val="186901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1BAAD-74EE-40F4-8CBF-662F83A5A797}"/>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7CED575C-F47E-447E-8C4A-89DD0F097AEF}"/>
              </a:ext>
            </a:extLst>
          </p:cNvPr>
          <p:cNvSpPr>
            <a:spLocks noGrp="1"/>
          </p:cNvSpPr>
          <p:nvPr>
            <p:ph idx="1"/>
          </p:nvPr>
        </p:nvSpPr>
        <p:spPr/>
        <p:txBody>
          <a:bodyPr>
            <a:normAutofit/>
          </a:bodyPr>
          <a:lstStyle/>
          <a:p>
            <a:pPr>
              <a:lnSpc>
                <a:spcPct val="120000"/>
              </a:lnSpc>
            </a:pPr>
            <a:r>
              <a:rPr lang="zh-CN" altLang="en-US" sz="2000" dirty="0"/>
              <a:t>我们记录了参与者在不同情境下观看动态对话的眼球运动。对话使用他们的原始音轨或不相关的音轨。</a:t>
            </a:r>
            <a:endParaRPr lang="en-US" altLang="zh-CN" sz="2000" dirty="0"/>
          </a:p>
          <a:p>
            <a:pPr>
              <a:lnSpc>
                <a:spcPct val="120000"/>
              </a:lnSpc>
            </a:pPr>
            <a:r>
              <a:rPr lang="zh-CN" altLang="en-US" sz="2000" dirty="0"/>
              <a:t>首先，我们分析听觉条件如何影响参与者的眼动参数。然后，我们用统计方法（期望最大化）对每个视频帧中眼睛位置的概率分布进行建模，从而允许不同视觉特征的相对贡献，如静态低级视觉显着性（基于亮度对比度），动态低级视觉显着性（基于运动幅度），面部和中心偏差进行量化。</a:t>
            </a:r>
            <a:endParaRPr lang="en-US" altLang="zh-CN" sz="2000" dirty="0"/>
          </a:p>
          <a:p>
            <a:pPr>
              <a:lnSpc>
                <a:spcPct val="120000"/>
              </a:lnSpc>
            </a:pPr>
            <a:r>
              <a:rPr lang="zh-CN" altLang="en-US" sz="2000" dirty="0"/>
              <a:t>通过实验和模拟结果，我们发现无论听觉状况如何，参与者都会更多地注视脸部，特别是在说话的脸部。听到原声带让参与者更紧密地跟随演讲轮流。但是，我们没有发现不同类型的无关音轨之间的区别。这些眼睛跟踪结果由我们的模型证实，表明脸部特别是说话脸部是最能解释所记录视线的特征，特别是在原始音轨条件下。</a:t>
            </a:r>
          </a:p>
        </p:txBody>
      </p:sp>
    </p:spTree>
    <p:extLst>
      <p:ext uri="{BB962C8B-B14F-4D97-AF65-F5344CB8AC3E}">
        <p14:creationId xmlns:p14="http://schemas.microsoft.com/office/powerpoint/2010/main" val="1365043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48981-A92C-4A23-B677-E9893FB31D6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AE67A1-5DD8-488D-86F8-1E65A51F4DD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6182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D9854-2D1A-45E3-8831-D736215D2B14}"/>
              </a:ext>
            </a:extLst>
          </p:cNvPr>
          <p:cNvSpPr>
            <a:spLocks noGrp="1"/>
          </p:cNvSpPr>
          <p:nvPr>
            <p:ph type="title"/>
          </p:nvPr>
        </p:nvSpPr>
        <p:spPr/>
        <p:txBody>
          <a:bodyPr/>
          <a:lstStyle/>
          <a:p>
            <a:r>
              <a:rPr lang="zh-CN" altLang="en-US" dirty="0"/>
              <a:t>实验</a:t>
            </a:r>
          </a:p>
        </p:txBody>
      </p:sp>
      <p:sp>
        <p:nvSpPr>
          <p:cNvPr id="3" name="内容占位符 2">
            <a:extLst>
              <a:ext uri="{FF2B5EF4-FFF2-40B4-BE49-F238E27FC236}">
                <a16:creationId xmlns:a16="http://schemas.microsoft.com/office/drawing/2014/main" id="{616E8C88-7C71-4C34-B823-C7679B6E83F1}"/>
              </a:ext>
            </a:extLst>
          </p:cNvPr>
          <p:cNvSpPr>
            <a:spLocks noGrp="1"/>
          </p:cNvSpPr>
          <p:nvPr>
            <p:ph idx="1"/>
          </p:nvPr>
        </p:nvSpPr>
        <p:spPr/>
        <p:txBody>
          <a:bodyPr>
            <a:normAutofit fontScale="70000" lnSpcReduction="20000"/>
          </a:bodyPr>
          <a:lstStyle/>
          <a:p>
            <a:pPr>
              <a:lnSpc>
                <a:spcPct val="120000"/>
              </a:lnSpc>
            </a:pPr>
            <a:r>
              <a:rPr lang="en-US" altLang="zh-CN" dirty="0"/>
              <a:t>72</a:t>
            </a:r>
            <a:r>
              <a:rPr lang="zh-CN" altLang="en-US" dirty="0"/>
              <a:t>名参与者参加了实验：</a:t>
            </a:r>
            <a:r>
              <a:rPr lang="en-US" altLang="zh-CN" dirty="0"/>
              <a:t>30</a:t>
            </a:r>
            <a:r>
              <a:rPr lang="zh-CN" altLang="en-US" dirty="0"/>
              <a:t>名女性和</a:t>
            </a:r>
            <a:r>
              <a:rPr lang="en-US" altLang="zh-CN" dirty="0"/>
              <a:t>42</a:t>
            </a:r>
            <a:r>
              <a:rPr lang="zh-CN" altLang="en-US" dirty="0"/>
              <a:t>名男性，从</a:t>
            </a:r>
            <a:r>
              <a:rPr lang="en-US" altLang="zh-CN" dirty="0"/>
              <a:t>20</a:t>
            </a:r>
            <a:r>
              <a:rPr lang="zh-CN" altLang="en-US" dirty="0"/>
              <a:t>岁到</a:t>
            </a:r>
            <a:r>
              <a:rPr lang="en-US" altLang="zh-CN" dirty="0"/>
              <a:t>35</a:t>
            </a:r>
            <a:r>
              <a:rPr lang="zh-CN" altLang="en-US" dirty="0"/>
              <a:t>岁。 参与者没有意识到实验的目的。</a:t>
            </a:r>
            <a:endParaRPr lang="en-US" altLang="zh-CN" dirty="0"/>
          </a:p>
          <a:p>
            <a:pPr>
              <a:lnSpc>
                <a:spcPct val="120000"/>
              </a:lnSpc>
            </a:pPr>
            <a:r>
              <a:rPr lang="zh-CN" altLang="en-US" dirty="0"/>
              <a:t>视觉材料包括从法国好莱坞电影中提取的</a:t>
            </a:r>
            <a:r>
              <a:rPr lang="en-US" altLang="zh-CN" dirty="0"/>
              <a:t>15</a:t>
            </a:r>
            <a:r>
              <a:rPr lang="zh-CN" altLang="en-US" dirty="0"/>
              <a:t>个对话场景。视频中包含两到四个对话伙伴。视频持续时间从</a:t>
            </a:r>
            <a:r>
              <a:rPr lang="en-US" altLang="zh-CN" dirty="0"/>
              <a:t>12</a:t>
            </a:r>
            <a:r>
              <a:rPr lang="zh-CN" altLang="en-US" dirty="0"/>
              <a:t>秒到</a:t>
            </a:r>
            <a:r>
              <a:rPr lang="en-US" altLang="zh-CN" dirty="0"/>
              <a:t>30</a:t>
            </a:r>
            <a:r>
              <a:rPr lang="zh-CN" altLang="en-US" dirty="0"/>
              <a:t>秒，分辨率为</a:t>
            </a:r>
            <a:r>
              <a:rPr lang="en-US" altLang="zh-CN" dirty="0"/>
              <a:t>720·576</a:t>
            </a:r>
            <a:r>
              <a:rPr lang="zh-CN" altLang="en-US" dirty="0"/>
              <a:t>，帧速率为</a:t>
            </a:r>
            <a:r>
              <a:rPr lang="en-US" altLang="zh-CN" dirty="0"/>
              <a:t>25</a:t>
            </a:r>
            <a:r>
              <a:rPr lang="zh-CN" altLang="en-US" dirty="0"/>
              <a:t>帧</a:t>
            </a:r>
            <a:r>
              <a:rPr lang="en-US" altLang="zh-CN" dirty="0"/>
              <a:t>/</a:t>
            </a:r>
            <a:r>
              <a:rPr lang="zh-CN" altLang="en-US" dirty="0"/>
              <a:t>秒。包含复杂场景（咖啡馆，街道，走廊，办公室等），涉及不同的移动物体（眼镜，勺子，香烟，纸张等）。</a:t>
            </a:r>
            <a:endParaRPr lang="en-US" altLang="zh-CN" dirty="0"/>
          </a:p>
          <a:p>
            <a:pPr>
              <a:lnSpc>
                <a:spcPct val="120000"/>
              </a:lnSpc>
            </a:pPr>
            <a:r>
              <a:rPr lang="zh-CN" altLang="en-US" dirty="0"/>
              <a:t>面孔占据面积</a:t>
            </a:r>
            <a:r>
              <a:rPr lang="en-US" altLang="zh-CN" dirty="0"/>
              <a:t>3.3 (0.4)* 5.2(0.9) deg^2</a:t>
            </a:r>
            <a:r>
              <a:rPr lang="zh-CN" altLang="en-US" dirty="0"/>
              <a:t>。</a:t>
            </a:r>
            <a:endParaRPr lang="en-US" altLang="zh-CN" dirty="0"/>
          </a:p>
          <a:p>
            <a:pPr>
              <a:lnSpc>
                <a:spcPct val="120000"/>
              </a:lnSpc>
            </a:pPr>
            <a:r>
              <a:rPr lang="zh-CN" altLang="en-US" dirty="0"/>
              <a:t>听觉材料由</a:t>
            </a:r>
            <a:r>
              <a:rPr lang="en-US" altLang="zh-CN" dirty="0"/>
              <a:t>45</a:t>
            </a:r>
            <a:r>
              <a:rPr lang="zh-CN" altLang="en-US" dirty="0"/>
              <a:t>个单声道音轨组成：从对话场景（对话）中提取的第一组</a:t>
            </a:r>
            <a:r>
              <a:rPr lang="en-US" altLang="zh-CN" dirty="0"/>
              <a:t>15</a:t>
            </a:r>
            <a:r>
              <a:rPr lang="zh-CN" altLang="en-US" dirty="0"/>
              <a:t>个配乐，由移动物体产生的噪音构成的第二组配音（短暂突然的起音，例如下降的餐具），以及从风景场景（连续听觉流，例如风吹）中提取的第三组</a:t>
            </a:r>
            <a:r>
              <a:rPr lang="en-US" altLang="zh-CN" dirty="0"/>
              <a:t>15</a:t>
            </a:r>
            <a:r>
              <a:rPr lang="zh-CN" altLang="en-US" dirty="0"/>
              <a:t>个音轨。</a:t>
            </a:r>
            <a:endParaRPr lang="en-US" altLang="zh-CN" dirty="0"/>
          </a:p>
          <a:p>
            <a:pPr>
              <a:lnSpc>
                <a:spcPct val="120000"/>
              </a:lnSpc>
            </a:pPr>
            <a:r>
              <a:rPr lang="zh-CN" altLang="en-US" dirty="0"/>
              <a:t>音轨是单声道的，采样频率为</a:t>
            </a:r>
            <a:r>
              <a:rPr lang="en-US" altLang="zh-CN" dirty="0"/>
              <a:t>48,000</a:t>
            </a:r>
            <a:r>
              <a:rPr lang="zh-CN" altLang="en-US" dirty="0"/>
              <a:t>赫兹。所有的对话都是法文的。</a:t>
            </a:r>
            <a:br>
              <a:rPr lang="en-US" altLang="zh-CN" dirty="0"/>
            </a:br>
            <a:endParaRPr lang="zh-CN" altLang="en-US" dirty="0"/>
          </a:p>
        </p:txBody>
      </p:sp>
    </p:spTree>
    <p:extLst>
      <p:ext uri="{BB962C8B-B14F-4D97-AF65-F5344CB8AC3E}">
        <p14:creationId xmlns:p14="http://schemas.microsoft.com/office/powerpoint/2010/main" val="255724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7A25A-4917-46FF-A3A0-BB6BB145E467}"/>
              </a:ext>
            </a:extLst>
          </p:cNvPr>
          <p:cNvSpPr>
            <a:spLocks noGrp="1"/>
          </p:cNvSpPr>
          <p:nvPr>
            <p:ph type="title"/>
          </p:nvPr>
        </p:nvSpPr>
        <p:spPr/>
        <p:txBody>
          <a:bodyPr/>
          <a:lstStyle/>
          <a:p>
            <a:r>
              <a:rPr lang="zh-CN" altLang="en-US" dirty="0"/>
              <a:t>仪器</a:t>
            </a:r>
          </a:p>
        </p:txBody>
      </p:sp>
      <p:sp>
        <p:nvSpPr>
          <p:cNvPr id="3" name="内容占位符 2">
            <a:extLst>
              <a:ext uri="{FF2B5EF4-FFF2-40B4-BE49-F238E27FC236}">
                <a16:creationId xmlns:a16="http://schemas.microsoft.com/office/drawing/2014/main" id="{2F3B0C7C-F8C6-4756-86EC-3D9546E911F7}"/>
              </a:ext>
            </a:extLst>
          </p:cNvPr>
          <p:cNvSpPr>
            <a:spLocks noGrp="1"/>
          </p:cNvSpPr>
          <p:nvPr>
            <p:ph idx="1"/>
          </p:nvPr>
        </p:nvSpPr>
        <p:spPr/>
        <p:txBody>
          <a:bodyPr/>
          <a:lstStyle/>
          <a:p>
            <a:pPr>
              <a:lnSpc>
                <a:spcPct val="100000"/>
              </a:lnSpc>
            </a:pPr>
            <a:r>
              <a:rPr lang="zh-CN" altLang="en-US" sz="2400" dirty="0"/>
              <a:t>参加者坐在距离屏幕</a:t>
            </a:r>
            <a:r>
              <a:rPr lang="en-US" altLang="zh-CN" sz="2400" dirty="0"/>
              <a:t>57</a:t>
            </a:r>
            <a:r>
              <a:rPr lang="zh-CN" altLang="en-US" sz="2400" dirty="0"/>
              <a:t>厘米处。</a:t>
            </a:r>
            <a:r>
              <a:rPr lang="en-US" altLang="zh-CN" sz="2400" dirty="0"/>
              <a:t>21</a:t>
            </a:r>
            <a:r>
              <a:rPr lang="zh-CN" altLang="en-US" sz="2400" dirty="0"/>
              <a:t>英寸</a:t>
            </a:r>
            <a:r>
              <a:rPr lang="en-US" altLang="zh-CN" sz="2400" dirty="0"/>
              <a:t>CRT</a:t>
            </a:r>
            <a:r>
              <a:rPr lang="zh-CN" altLang="en-US" sz="2400" dirty="0"/>
              <a:t>显示器，分辨率为</a:t>
            </a:r>
            <a:r>
              <a:rPr lang="en-US" altLang="zh-CN" sz="2400" dirty="0"/>
              <a:t>1024·768 </a:t>
            </a:r>
            <a:r>
              <a:rPr lang="zh-CN" altLang="en-US" sz="2400" dirty="0"/>
              <a:t>。刷新频率为</a:t>
            </a:r>
            <a:r>
              <a:rPr lang="en-US" altLang="zh-CN" sz="2400" dirty="0"/>
              <a:t>75 Hz</a:t>
            </a:r>
            <a:r>
              <a:rPr lang="zh-CN" altLang="en-US" sz="2400" dirty="0"/>
              <a:t>。</a:t>
            </a:r>
            <a:endParaRPr lang="en-US" altLang="zh-CN" sz="2400" dirty="0"/>
          </a:p>
          <a:p>
            <a:pPr>
              <a:lnSpc>
                <a:spcPct val="100000"/>
              </a:lnSpc>
            </a:pPr>
            <a:r>
              <a:rPr lang="zh-CN" altLang="en-US" sz="2400" dirty="0"/>
              <a:t>头部用下巴支架休息，额头休息和头带稳定下来。音频信号通过耳机呈现。</a:t>
            </a:r>
            <a:endParaRPr lang="en-US" altLang="zh-CN" sz="2400" dirty="0"/>
          </a:p>
          <a:p>
            <a:pPr>
              <a:lnSpc>
                <a:spcPct val="100000"/>
              </a:lnSpc>
            </a:pPr>
            <a:r>
              <a:rPr lang="en-US" altLang="zh-CN" sz="2400" dirty="0"/>
              <a:t>1000Hz</a:t>
            </a:r>
            <a:r>
              <a:rPr lang="zh-CN" altLang="en-US" sz="2400" dirty="0"/>
              <a:t>的采样率。记录了单眼瞳孔 </a:t>
            </a:r>
            <a:r>
              <a:rPr lang="en-US" altLang="zh-CN" sz="2400" dirty="0"/>
              <a:t>- </a:t>
            </a:r>
            <a:r>
              <a:rPr lang="zh-CN" altLang="en-US" sz="2400" dirty="0"/>
              <a:t>角膜反射跟踪模式中主导眼的眼球运动。</a:t>
            </a:r>
            <a:endParaRPr lang="en-US" altLang="zh-CN" sz="2400" dirty="0"/>
          </a:p>
          <a:p>
            <a:pPr>
              <a:lnSpc>
                <a:spcPct val="100000"/>
              </a:lnSpc>
            </a:pPr>
            <a:r>
              <a:rPr lang="en-US" altLang="zh-CN" sz="2400" dirty="0" err="1"/>
              <a:t>Eyelink</a:t>
            </a:r>
            <a:r>
              <a:rPr lang="en-US" altLang="zh-CN" sz="2400" dirty="0"/>
              <a:t> 1000</a:t>
            </a:r>
          </a:p>
          <a:p>
            <a:endParaRPr lang="zh-CN" altLang="en-US" dirty="0"/>
          </a:p>
        </p:txBody>
      </p:sp>
    </p:spTree>
    <p:extLst>
      <p:ext uri="{BB962C8B-B14F-4D97-AF65-F5344CB8AC3E}">
        <p14:creationId xmlns:p14="http://schemas.microsoft.com/office/powerpoint/2010/main" val="343186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AFBA2-B0BF-4507-B805-8F389D821B03}"/>
              </a:ext>
            </a:extLst>
          </p:cNvPr>
          <p:cNvSpPr>
            <a:spLocks noGrp="1"/>
          </p:cNvSpPr>
          <p:nvPr>
            <p:ph type="title"/>
          </p:nvPr>
        </p:nvSpPr>
        <p:spPr/>
        <p:txBody>
          <a:bodyPr/>
          <a:lstStyle/>
          <a:p>
            <a:r>
              <a:rPr lang="zh-CN" altLang="en-US" dirty="0"/>
              <a:t>采集数据</a:t>
            </a:r>
          </a:p>
        </p:txBody>
      </p:sp>
      <p:sp>
        <p:nvSpPr>
          <p:cNvPr id="3" name="内容占位符 2">
            <a:extLst>
              <a:ext uri="{FF2B5EF4-FFF2-40B4-BE49-F238E27FC236}">
                <a16:creationId xmlns:a16="http://schemas.microsoft.com/office/drawing/2014/main" id="{676F3258-3A75-43BF-8B43-F509107BD9F2}"/>
              </a:ext>
            </a:extLst>
          </p:cNvPr>
          <p:cNvSpPr>
            <a:spLocks noGrp="1"/>
          </p:cNvSpPr>
          <p:nvPr>
            <p:ph idx="1"/>
          </p:nvPr>
        </p:nvSpPr>
        <p:spPr/>
        <p:txBody>
          <a:bodyPr>
            <a:normAutofit/>
          </a:bodyPr>
          <a:lstStyle/>
          <a:p>
            <a:pPr>
              <a:lnSpc>
                <a:spcPct val="100000"/>
              </a:lnSpc>
            </a:pPr>
            <a:r>
              <a:rPr lang="zh-CN" altLang="en-US" sz="2400" dirty="0"/>
              <a:t>眼动仪系统以</a:t>
            </a:r>
            <a:r>
              <a:rPr lang="en-US" altLang="zh-CN" sz="2400" dirty="0"/>
              <a:t>1000Hz</a:t>
            </a:r>
            <a:r>
              <a:rPr lang="zh-CN" altLang="en-US" sz="2400" dirty="0"/>
              <a:t>采样眼睛位置。由于视频具有每秒</a:t>
            </a:r>
            <a:r>
              <a:rPr lang="en-US" altLang="zh-CN" sz="2400" dirty="0"/>
              <a:t>25</a:t>
            </a:r>
            <a:r>
              <a:rPr lang="zh-CN" altLang="en-US" sz="2400" dirty="0"/>
              <a:t>帧的帧速率，因此每帧每个参与者记录</a:t>
            </a:r>
            <a:r>
              <a:rPr lang="en-US" altLang="zh-CN" sz="2400" dirty="0"/>
              <a:t>40</a:t>
            </a:r>
            <a:r>
              <a:rPr lang="zh-CN" altLang="en-US" sz="2400" dirty="0"/>
              <a:t>个眼睛位置。眼睛位置是</a:t>
            </a:r>
            <a:r>
              <a:rPr lang="en-US" altLang="zh-CN" sz="2400" dirty="0"/>
              <a:t>40</a:t>
            </a:r>
            <a:r>
              <a:rPr lang="zh-CN" altLang="en-US" sz="2400" dirty="0"/>
              <a:t>个原始眼睛位置的中值。</a:t>
            </a:r>
            <a:endParaRPr lang="en-US" altLang="zh-CN" sz="2400" dirty="0"/>
          </a:p>
          <a:p>
            <a:pPr>
              <a:lnSpc>
                <a:spcPct val="100000"/>
              </a:lnSpc>
            </a:pPr>
            <a:r>
              <a:rPr lang="en-US" altLang="zh-CN" sz="2400" dirty="0" err="1"/>
              <a:t>Eyelink</a:t>
            </a:r>
            <a:r>
              <a:rPr lang="zh-CN" altLang="en-US" sz="2400" dirty="0"/>
              <a:t>软件使用三个阈值：速度（</a:t>
            </a:r>
            <a:r>
              <a:rPr lang="en-US" altLang="zh-CN" sz="2400" dirty="0"/>
              <a:t>30</a:t>
            </a:r>
            <a:r>
              <a:rPr lang="zh-CN" altLang="en-US" sz="2400" dirty="0"/>
              <a:t>度</a:t>
            </a:r>
            <a:r>
              <a:rPr lang="en-US" altLang="zh-CN" sz="2400" dirty="0"/>
              <a:t>/ s</a:t>
            </a:r>
            <a:r>
              <a:rPr lang="zh-CN" altLang="en-US" sz="2400" dirty="0"/>
              <a:t>），加速度（</a:t>
            </a:r>
            <a:r>
              <a:rPr lang="en-US" altLang="zh-CN" sz="2400" dirty="0"/>
              <a:t>80008</a:t>
            </a:r>
            <a:r>
              <a:rPr lang="zh-CN" altLang="en-US" sz="2400" dirty="0"/>
              <a:t>度</a:t>
            </a:r>
            <a:r>
              <a:rPr lang="en-US" altLang="zh-CN" sz="2400" dirty="0"/>
              <a:t>/ s^2</a:t>
            </a:r>
            <a:r>
              <a:rPr lang="zh-CN" altLang="en-US" sz="2400" dirty="0"/>
              <a:t>）和扫视运动（</a:t>
            </a:r>
            <a:r>
              <a:rPr lang="en-US" altLang="zh-CN" sz="2400" dirty="0"/>
              <a:t>0.15</a:t>
            </a:r>
            <a:r>
              <a:rPr lang="zh-CN" altLang="en-US" sz="2400" dirty="0"/>
              <a:t>度）自动检测扫视。</a:t>
            </a:r>
            <a:endParaRPr lang="en-US" altLang="zh-CN" sz="2400" dirty="0"/>
          </a:p>
          <a:p>
            <a:pPr>
              <a:lnSpc>
                <a:spcPct val="100000"/>
              </a:lnSpc>
            </a:pPr>
            <a:r>
              <a:rPr lang="zh-CN" altLang="en-US" sz="2400" dirty="0"/>
              <a:t>只要瞳孔可见并且只要没有进行扫视，就会检测到注视。</a:t>
            </a:r>
            <a:endParaRPr lang="en-US" altLang="zh-CN" sz="2400" dirty="0"/>
          </a:p>
          <a:p>
            <a:pPr>
              <a:lnSpc>
                <a:spcPct val="100000"/>
              </a:lnSpc>
            </a:pPr>
            <a:r>
              <a:rPr lang="zh-CN" altLang="en-US" sz="2400" dirty="0"/>
              <a:t>每个对话者的面部都拟合成一个椭圆形。</a:t>
            </a:r>
          </a:p>
        </p:txBody>
      </p:sp>
    </p:spTree>
    <p:extLst>
      <p:ext uri="{BB962C8B-B14F-4D97-AF65-F5344CB8AC3E}">
        <p14:creationId xmlns:p14="http://schemas.microsoft.com/office/powerpoint/2010/main" val="354266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991B0-023E-4A57-8686-EA0D50B66DF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84D5368-D1B7-4D97-875B-A4AF6E05137F}"/>
              </a:ext>
            </a:extLst>
          </p:cNvPr>
          <p:cNvSpPr>
            <a:spLocks noGrp="1"/>
          </p:cNvSpPr>
          <p:nvPr>
            <p:ph idx="1"/>
          </p:nvPr>
        </p:nvSpPr>
        <p:spPr/>
        <p:txBody>
          <a:bodyPr/>
          <a:lstStyle/>
          <a:p>
            <a:r>
              <a:rPr lang="zh-CN" altLang="en-US" dirty="0"/>
              <a:t>对于每个参与者，我们计算每个听觉条件下的平均扫视幅度</a:t>
            </a:r>
          </a:p>
        </p:txBody>
      </p:sp>
      <p:pic>
        <p:nvPicPr>
          <p:cNvPr id="5" name="图片 4">
            <a:extLst>
              <a:ext uri="{FF2B5EF4-FFF2-40B4-BE49-F238E27FC236}">
                <a16:creationId xmlns:a16="http://schemas.microsoft.com/office/drawing/2014/main" id="{6FC818EF-CAE0-41BB-8780-E615C3289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 y="2849251"/>
            <a:ext cx="11628120" cy="2065020"/>
          </a:xfrm>
          <a:prstGeom prst="rect">
            <a:avLst/>
          </a:prstGeom>
        </p:spPr>
      </p:pic>
    </p:spTree>
    <p:extLst>
      <p:ext uri="{BB962C8B-B14F-4D97-AF65-F5344CB8AC3E}">
        <p14:creationId xmlns:p14="http://schemas.microsoft.com/office/powerpoint/2010/main" val="120495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9F918-758B-43A0-83D8-7285B74CFC61}"/>
              </a:ext>
            </a:extLst>
          </p:cNvPr>
          <p:cNvSpPr>
            <a:spLocks noGrp="1"/>
          </p:cNvSpPr>
          <p:nvPr>
            <p:ph type="title"/>
          </p:nvPr>
        </p:nvSpPr>
        <p:spPr/>
        <p:txBody>
          <a:bodyPr/>
          <a:lstStyle/>
          <a:p>
            <a:r>
              <a:rPr lang="zh-CN" altLang="en-US" dirty="0"/>
              <a:t>散度</a:t>
            </a:r>
          </a:p>
        </p:txBody>
      </p:sp>
      <p:sp>
        <p:nvSpPr>
          <p:cNvPr id="3" name="内容占位符 2">
            <a:extLst>
              <a:ext uri="{FF2B5EF4-FFF2-40B4-BE49-F238E27FC236}">
                <a16:creationId xmlns:a16="http://schemas.microsoft.com/office/drawing/2014/main" id="{10A61A64-7A0A-4BDC-B3C5-2DC0FCBFCF9F}"/>
              </a:ext>
            </a:extLst>
          </p:cNvPr>
          <p:cNvSpPr>
            <a:spLocks noGrp="1"/>
          </p:cNvSpPr>
          <p:nvPr>
            <p:ph idx="1"/>
          </p:nvPr>
        </p:nvSpPr>
        <p:spPr/>
        <p:txBody>
          <a:bodyPr/>
          <a:lstStyle/>
          <a:p>
            <a:r>
              <a:rPr lang="zh-CN" altLang="en-US" dirty="0"/>
              <a:t>为了估计观察者之间的眼睛位置的可变性，我们使用了色散度量。 对于一个帧和</a:t>
            </a:r>
            <a:r>
              <a:rPr lang="en-US" altLang="zh-CN" dirty="0"/>
              <a:t>n</a:t>
            </a:r>
            <a:r>
              <a:rPr lang="zh-CN" altLang="en-US" dirty="0"/>
              <a:t>个观察者，色散</a:t>
            </a:r>
            <a:r>
              <a:rPr lang="en-US" altLang="zh-CN" dirty="0"/>
              <a:t>D</a:t>
            </a:r>
            <a:r>
              <a:rPr lang="zh-CN" altLang="en-US" dirty="0"/>
              <a:t>定义如下：</a:t>
            </a:r>
          </a:p>
          <a:p>
            <a:pPr marL="0" indent="0">
              <a:buNone/>
            </a:pPr>
            <a:endParaRPr lang="zh-CN" altLang="en-US" dirty="0"/>
          </a:p>
          <a:p>
            <a:r>
              <a:rPr lang="zh-CN" altLang="en-US" dirty="0"/>
              <a:t>色散是给定帧的不同观察者的眼睛位置之间的平均欧几里得距离。 小的色散值反映眼睛位置更加聚集。</a:t>
            </a:r>
          </a:p>
        </p:txBody>
      </p:sp>
      <p:pic>
        <p:nvPicPr>
          <p:cNvPr id="5" name="图片 4">
            <a:extLst>
              <a:ext uri="{FF2B5EF4-FFF2-40B4-BE49-F238E27FC236}">
                <a16:creationId xmlns:a16="http://schemas.microsoft.com/office/drawing/2014/main" id="{40C3C5E6-E8B9-425A-A9C4-AD9A0CE292EE}"/>
              </a:ext>
            </a:extLst>
          </p:cNvPr>
          <p:cNvPicPr>
            <a:picLocks noChangeAspect="1"/>
          </p:cNvPicPr>
          <p:nvPr/>
        </p:nvPicPr>
        <p:blipFill rotWithShape="1">
          <a:blip r:embed="rId2">
            <a:extLst>
              <a:ext uri="{28A0092B-C50C-407E-A947-70E740481C1C}">
                <a14:useLocalDpi xmlns:a14="http://schemas.microsoft.com/office/drawing/2010/main" val="0"/>
              </a:ext>
            </a:extLst>
          </a:blip>
          <a:srcRect t="6456"/>
          <a:stretch/>
        </p:blipFill>
        <p:spPr>
          <a:xfrm>
            <a:off x="2404110" y="4465468"/>
            <a:ext cx="7594584" cy="1286374"/>
          </a:xfrm>
          <a:prstGeom prst="rect">
            <a:avLst/>
          </a:prstGeom>
        </p:spPr>
      </p:pic>
    </p:spTree>
    <p:extLst>
      <p:ext uri="{BB962C8B-B14F-4D97-AF65-F5344CB8AC3E}">
        <p14:creationId xmlns:p14="http://schemas.microsoft.com/office/powerpoint/2010/main" val="162321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C01AFE-546C-4828-80AB-4715E7A7B3D8}"/>
              </a:ext>
            </a:extLst>
          </p:cNvPr>
          <p:cNvSpPr>
            <a:spLocks noGrp="1"/>
          </p:cNvSpPr>
          <p:nvPr>
            <p:ph idx="1"/>
          </p:nvPr>
        </p:nvSpPr>
        <p:spPr>
          <a:xfrm>
            <a:off x="838200" y="591629"/>
            <a:ext cx="10515600" cy="4351338"/>
          </a:xfrm>
        </p:spPr>
        <p:txBody>
          <a:bodyPr>
            <a:normAutofit/>
          </a:bodyPr>
          <a:lstStyle/>
          <a:p>
            <a:r>
              <a:rPr lang="zh-CN" altLang="en-US" dirty="0"/>
              <a:t>配对比较显示，与原始条件相比，三种非原生条件下的色散更高，非原生状态之间没有区别。我们发现，在非原生性听觉条件下，不同受试者眼部位置之间的散度较高，扫视幅度较大。这些结果反映了在原始状态下更大的注意力同步：眼部位置更集中在一些感兴趣的区域。</a:t>
            </a:r>
          </a:p>
        </p:txBody>
      </p:sp>
      <p:pic>
        <p:nvPicPr>
          <p:cNvPr id="5" name="图片 4">
            <a:extLst>
              <a:ext uri="{FF2B5EF4-FFF2-40B4-BE49-F238E27FC236}">
                <a16:creationId xmlns:a16="http://schemas.microsoft.com/office/drawing/2014/main" id="{3851CCBC-32C4-4214-8707-C378CBE9B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597" y="2547811"/>
            <a:ext cx="5518100" cy="4214136"/>
          </a:xfrm>
          <a:prstGeom prst="rect">
            <a:avLst/>
          </a:prstGeom>
        </p:spPr>
      </p:pic>
    </p:spTree>
    <p:extLst>
      <p:ext uri="{BB962C8B-B14F-4D97-AF65-F5344CB8AC3E}">
        <p14:creationId xmlns:p14="http://schemas.microsoft.com/office/powerpoint/2010/main" val="400327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84E22-EDE5-4AD1-AE53-E6706E907F80}"/>
              </a:ext>
            </a:extLst>
          </p:cNvPr>
          <p:cNvSpPr>
            <a:spLocks noGrp="1"/>
          </p:cNvSpPr>
          <p:nvPr>
            <p:ph type="title"/>
          </p:nvPr>
        </p:nvSpPr>
        <p:spPr/>
        <p:txBody>
          <a:bodyPr/>
          <a:lstStyle/>
          <a:p>
            <a:r>
              <a:rPr lang="zh-CN" altLang="en-US" dirty="0"/>
              <a:t>固定比例</a:t>
            </a:r>
          </a:p>
        </p:txBody>
      </p:sp>
      <p:sp>
        <p:nvSpPr>
          <p:cNvPr id="3" name="内容占位符 2">
            <a:extLst>
              <a:ext uri="{FF2B5EF4-FFF2-40B4-BE49-F238E27FC236}">
                <a16:creationId xmlns:a16="http://schemas.microsoft.com/office/drawing/2014/main" id="{8E086D4C-E9D6-4B3B-9348-BBCCD675A00F}"/>
              </a:ext>
            </a:extLst>
          </p:cNvPr>
          <p:cNvSpPr>
            <a:spLocks noGrp="1"/>
          </p:cNvSpPr>
          <p:nvPr>
            <p:ph idx="1"/>
          </p:nvPr>
        </p:nvSpPr>
        <p:spPr/>
        <p:txBody>
          <a:bodyPr/>
          <a:lstStyle/>
          <a:p>
            <a:r>
              <a:rPr lang="zh-CN" altLang="en-US" dirty="0"/>
              <a:t>我们将眼睛位置与先前定义的逐帧标记的脸部进行匹配。我们还手动划分了每张面孔说话的时间段。说话和静音时间段在原始听觉条件中定义。因此，我们能够从时空的角度辨别面孔与哑面。对于存在于我们的刺激和每个框架中的</a:t>
            </a:r>
            <a:r>
              <a:rPr lang="en-US" altLang="zh-CN" dirty="0"/>
              <a:t>33</a:t>
            </a:r>
            <a:r>
              <a:rPr lang="zh-CN" altLang="en-US" dirty="0"/>
              <a:t>个面部中的每一个，我们计算了注视率，即注视人脸的注视次数除以注视总数。然后，我们在说话时间和静音时间内对这些比率进行平均。</a:t>
            </a:r>
          </a:p>
        </p:txBody>
      </p:sp>
    </p:spTree>
    <p:extLst>
      <p:ext uri="{BB962C8B-B14F-4D97-AF65-F5344CB8AC3E}">
        <p14:creationId xmlns:p14="http://schemas.microsoft.com/office/powerpoint/2010/main" val="17052184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1888</Words>
  <Application>Microsoft Office PowerPoint</Application>
  <PresentationFormat>宽屏</PresentationFormat>
  <Paragraphs>56</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How saliency, faces, and sound influence gaze in dynamic social scenes </vt:lpstr>
      <vt:lpstr>简介</vt:lpstr>
      <vt:lpstr>实验</vt:lpstr>
      <vt:lpstr>仪器</vt:lpstr>
      <vt:lpstr>采集数据</vt:lpstr>
      <vt:lpstr>PowerPoint 演示文稿</vt:lpstr>
      <vt:lpstr>散度</vt:lpstr>
      <vt:lpstr>PowerPoint 演示文稿</vt:lpstr>
      <vt:lpstr>固定比例</vt:lpstr>
      <vt:lpstr>PowerPoint 演示文稿</vt:lpstr>
      <vt:lpstr>扫描路径比较</vt:lpstr>
      <vt:lpstr>PowerPoint 演示文稿</vt:lpstr>
      <vt:lpstr>显著性</vt:lpstr>
      <vt:lpstr>低级显着性</vt:lpstr>
      <vt:lpstr>中心偏差</vt:lpstr>
      <vt:lpstr>均匀分布</vt:lpstr>
      <vt:lpstr>面部</vt:lpstr>
      <vt:lpstr>PowerPoint 演示文稿</vt:lpstr>
      <vt:lpstr>结论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saliency, faces, and sound influence gaze in dynamic social scenes</dc:title>
  <dc:creator>张绍磊</dc:creator>
  <cp:lastModifiedBy>张绍磊</cp:lastModifiedBy>
  <cp:revision>13</cp:revision>
  <dcterms:created xsi:type="dcterms:W3CDTF">2018-05-01T08:47:33Z</dcterms:created>
  <dcterms:modified xsi:type="dcterms:W3CDTF">2018-05-08T13:56:44Z</dcterms:modified>
</cp:coreProperties>
</file>