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2FD4B-5920-4DDE-916B-835DD104DE3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B7A351-68EF-49F0-A21D-061C01D7B4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2CCB1A0-9B0A-49C8-9484-A814DF471DA5}"/>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BD35EDE8-989D-4C99-8DDA-7B84033A5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71F1C4-6E3B-4ABD-9912-EA2E90D50E02}"/>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406686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CB0B1-91B6-4E47-9F9A-0530334C1B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FE5238-C829-4B44-AB1E-C590C7385BC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9870BA0-DCA0-49AF-82A2-D7BFA42D07B3}"/>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439FF54E-A052-4087-A470-9091936ED9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0E3FF3-67B1-4448-AB93-F781ECE4AEB4}"/>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301297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B86387-64C7-4868-B85F-36AE3842654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D703A1-01AC-4820-A717-A1C3D29E91E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952295-ED79-4BCA-B413-E472C9218E0F}"/>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8C3B1BA7-DC56-4BDA-B694-849515A2A9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68E825-F5C5-4B23-8633-5DCA502C8906}"/>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318161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D7CA7-1EB5-4BD3-8C7D-E12500FFFF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F86A80-B0AE-40E9-B104-56FF3B080EF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C72356-DDF4-46FD-BED8-5A8BEE7F74D5}"/>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7C9627FE-BD68-4869-A053-A13BF72AB8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D0AC46-30B7-4C70-BA81-DCCF6F82C108}"/>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254399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5B513-81AB-400A-AAED-CC55F6EBB4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CF98FFC-4DE6-4478-AF83-7EE1CF313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3F145F2-13E9-4D73-B786-B03F523A6BA4}"/>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732274F1-BD4F-4A67-A214-E258E5FBE8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90E7B3-854E-4352-9A8C-7A87BC2F8EE1}"/>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235708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0FDFF-7140-49BF-A708-79B4847297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DC85EC-74AD-439D-BEFD-17AD572EA91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FEE3014-9992-4DA8-A55C-C0762C1816F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035CBC6-0B12-462F-A1D6-AD204EA34EFD}"/>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id="{E759F7A5-5AAF-40BD-B7FB-A61CCE8479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DF65A7-75EC-4A3C-BF6B-9A9C69D39F53}"/>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328081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7F16B-66AB-4613-98BD-ED50F5D449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2467E6-F082-43B1-A5AD-1B6BD67E7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4740AE-EA69-4449-9159-7B7BDDE1FD7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FEBABF-BF65-415D-9F1A-310075A02A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B9FB5F7-1A3F-4CE2-B567-1CA688707D2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5DCB51-B13C-4DA1-BF20-9C9A74377964}"/>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8" name="页脚占位符 7">
            <a:extLst>
              <a:ext uri="{FF2B5EF4-FFF2-40B4-BE49-F238E27FC236}">
                <a16:creationId xmlns:a16="http://schemas.microsoft.com/office/drawing/2014/main" id="{8237F64C-46BD-40B9-BF39-3D2EA0E309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920AF6-FE9C-4EC0-8A42-C4072D55BA77}"/>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265336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1539D-5070-4142-AA9E-C4E7422E9E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774950-17D0-4CFD-9D92-5CC1CF2BF988}"/>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4" name="页脚占位符 3">
            <a:extLst>
              <a:ext uri="{FF2B5EF4-FFF2-40B4-BE49-F238E27FC236}">
                <a16:creationId xmlns:a16="http://schemas.microsoft.com/office/drawing/2014/main" id="{2FBEAD3F-AE13-4494-B2B0-F5687B5A76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D5D0A1-1307-4821-9B3B-6CF2886BE384}"/>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319617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3A73EA-8FF5-4CEE-A8AD-D892D5637A4B}"/>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3" name="页脚占位符 2">
            <a:extLst>
              <a:ext uri="{FF2B5EF4-FFF2-40B4-BE49-F238E27FC236}">
                <a16:creationId xmlns:a16="http://schemas.microsoft.com/office/drawing/2014/main" id="{19273BD4-3383-4EC6-B66D-73A86D48EA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C1E67E-986B-4FF2-AD9D-556F2A6E4A20}"/>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333273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41D33-9183-4E2B-964F-7D7DE61C92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A37D76-900F-4F70-9728-D74EC405B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446006A-6CBC-479F-8A87-395749DAB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6FE963B-0D72-4159-A4CA-99EA8F48F46F}"/>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id="{7142AFAA-6B20-4768-8144-D455EB4E65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9DC80E-C376-4015-BE58-C0CDFCC03B6F}"/>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9433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AC452-B6FE-46EA-BFBF-3631B9EACA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D55CFD-0738-4B2C-905D-377F34663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A29034-3B28-4CFA-98C4-B2D03F422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EFD5D20-4529-46BA-A75A-9CEA34D79037}"/>
              </a:ext>
            </a:extLst>
          </p:cNvPr>
          <p:cNvSpPr>
            <a:spLocks noGrp="1"/>
          </p:cNvSpPr>
          <p:nvPr>
            <p:ph type="dt" sz="half" idx="10"/>
          </p:nvPr>
        </p:nvSpPr>
        <p:spPr/>
        <p:txBody>
          <a:bodyPr/>
          <a:lstStyle/>
          <a:p>
            <a:fld id="{9FBE558E-534D-4DDF-BDC8-B4A265E49343}"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id="{BB5F81F6-740D-4F90-BF7C-205A9D94E0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DA44E5-2920-4C06-8C32-B66EF9F8B608}"/>
              </a:ext>
            </a:extLst>
          </p:cNvPr>
          <p:cNvSpPr>
            <a:spLocks noGrp="1"/>
          </p:cNvSpPr>
          <p:nvPr>
            <p:ph type="sldNum" sz="quarter" idx="12"/>
          </p:nvPr>
        </p:nvSpPr>
        <p:spPr/>
        <p:txBody>
          <a:body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243291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F12446-973E-47C3-B991-66505672A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2AB075-52DA-4C64-9153-C350E4282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83DE5D-DFDE-4459-BCA0-412E94AFBD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E558E-534D-4DDF-BDC8-B4A265E49343}"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D8485E38-7278-4902-965E-063928195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2FB491-DE60-4EA9-8A1D-05A48190F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737E4-634E-4392-89AA-219061CA6AB4}" type="slidenum">
              <a:rPr lang="zh-CN" altLang="en-US" smtClean="0"/>
              <a:t>‹#›</a:t>
            </a:fld>
            <a:endParaRPr lang="zh-CN" altLang="en-US"/>
          </a:p>
        </p:txBody>
      </p:sp>
    </p:spTree>
    <p:extLst>
      <p:ext uri="{BB962C8B-B14F-4D97-AF65-F5344CB8AC3E}">
        <p14:creationId xmlns:p14="http://schemas.microsoft.com/office/powerpoint/2010/main" val="367733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DC797-A601-4107-A7F9-59CC3FEFBA92}"/>
              </a:ext>
            </a:extLst>
          </p:cNvPr>
          <p:cNvSpPr>
            <a:spLocks noGrp="1"/>
          </p:cNvSpPr>
          <p:nvPr>
            <p:ph type="ctrTitle"/>
          </p:nvPr>
        </p:nvSpPr>
        <p:spPr/>
        <p:txBody>
          <a:bodyPr>
            <a:normAutofit/>
          </a:bodyPr>
          <a:lstStyle/>
          <a:p>
            <a:pPr>
              <a:lnSpc>
                <a:spcPct val="100000"/>
              </a:lnSpc>
            </a:pPr>
            <a:r>
              <a:rPr lang="en-US" altLang="zh-CN" sz="4400" dirty="0">
                <a:latin typeface="微软雅黑" panose="020B0503020204020204" pitchFamily="34" charset="-122"/>
                <a:ea typeface="微软雅黑" panose="020B0503020204020204" pitchFamily="34" charset="-122"/>
              </a:rPr>
              <a:t>SUN: A </a:t>
            </a:r>
            <a:r>
              <a:rPr lang="en-US" altLang="zh-CN" sz="4400" dirty="0" err="1">
                <a:latin typeface="微软雅黑" panose="020B0503020204020204" pitchFamily="34" charset="-122"/>
                <a:ea typeface="微软雅黑" panose="020B0503020204020204" pitchFamily="34" charset="-122"/>
              </a:rPr>
              <a:t>bayesian</a:t>
            </a:r>
            <a:r>
              <a:rPr lang="en-US" altLang="zh-CN" sz="4400" dirty="0">
                <a:latin typeface="微软雅黑" panose="020B0503020204020204" pitchFamily="34" charset="-122"/>
                <a:ea typeface="微软雅黑" panose="020B0503020204020204" pitchFamily="34" charset="-122"/>
              </a:rPr>
              <a:t> framework for saliency using natural statistics </a:t>
            </a:r>
            <a:endParaRPr lang="zh-CN" altLang="en-US" sz="4800" dirty="0"/>
          </a:p>
        </p:txBody>
      </p:sp>
      <p:sp>
        <p:nvSpPr>
          <p:cNvPr id="3" name="副标题 2">
            <a:extLst>
              <a:ext uri="{FF2B5EF4-FFF2-40B4-BE49-F238E27FC236}">
                <a16:creationId xmlns:a16="http://schemas.microsoft.com/office/drawing/2014/main" id="{E13C80CC-A995-41FB-A97F-2FBBB47BBC3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5447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C9FA1-E28A-4FEC-9AE6-62CBF6EA9D62}"/>
              </a:ext>
            </a:extLst>
          </p:cNvPr>
          <p:cNvSpPr>
            <a:spLocks noGrp="1"/>
          </p:cNvSpPr>
          <p:nvPr>
            <p:ph type="title"/>
          </p:nvPr>
        </p:nvSpPr>
        <p:spPr/>
        <p:txBody>
          <a:bodyPr/>
          <a:lstStyle/>
          <a:p>
            <a:r>
              <a:rPr lang="zh-CN" altLang="en-US" dirty="0"/>
              <a:t>贝叶斯显着性框架</a:t>
            </a:r>
          </a:p>
        </p:txBody>
      </p:sp>
      <p:sp>
        <p:nvSpPr>
          <p:cNvPr id="3" name="内容占位符 2">
            <a:extLst>
              <a:ext uri="{FF2B5EF4-FFF2-40B4-BE49-F238E27FC236}">
                <a16:creationId xmlns:a16="http://schemas.microsoft.com/office/drawing/2014/main" id="{80E1A58F-12FD-4D20-98F1-3101812C5523}"/>
              </a:ext>
            </a:extLst>
          </p:cNvPr>
          <p:cNvSpPr>
            <a:spLocks noGrp="1"/>
          </p:cNvSpPr>
          <p:nvPr>
            <p:ph idx="1"/>
          </p:nvPr>
        </p:nvSpPr>
        <p:spPr/>
        <p:txBody>
          <a:bodyPr>
            <a:normAutofit/>
          </a:bodyPr>
          <a:lstStyle/>
          <a:p>
            <a:pPr marL="0" indent="0">
              <a:lnSpc>
                <a:spcPct val="100000"/>
              </a:lnSpc>
              <a:buNone/>
            </a:pPr>
            <a:r>
              <a:rPr lang="zh-CN" altLang="en-US" sz="2000" dirty="0"/>
              <a:t>二进制随机变量</a:t>
            </a:r>
            <a:r>
              <a:rPr lang="en-US" altLang="zh-CN" sz="2000" dirty="0"/>
              <a:t>C</a:t>
            </a:r>
            <a:r>
              <a:rPr lang="zh-CN" altLang="en-US" sz="2000" dirty="0"/>
              <a:t>表示一个点是否属于一个目标类，让随机变量</a:t>
            </a:r>
            <a:r>
              <a:rPr lang="en-US" altLang="zh-CN" sz="2000" dirty="0"/>
              <a:t>L</a:t>
            </a:r>
            <a:r>
              <a:rPr lang="zh-CN" altLang="en-US" sz="2000" dirty="0"/>
              <a:t>表示一个点的位置（即像素坐标），并让随机变量</a:t>
            </a:r>
            <a:r>
              <a:rPr lang="en-US" altLang="zh-CN" sz="2000" dirty="0"/>
              <a:t>F</a:t>
            </a:r>
            <a:r>
              <a:rPr lang="zh-CN" altLang="en-US" sz="2000" dirty="0"/>
              <a:t>表示视觉点的特征。然后将点</a:t>
            </a:r>
            <a:r>
              <a:rPr lang="en-US" altLang="zh-CN" sz="2000" dirty="0"/>
              <a:t>z</a:t>
            </a:r>
            <a:r>
              <a:rPr lang="zh-CN" altLang="en-US" sz="2000" dirty="0"/>
              <a:t>的显着性定义为</a:t>
            </a:r>
            <a:r>
              <a:rPr lang="en-US" altLang="zh-CN" sz="2000" dirty="0"/>
              <a:t>p</a:t>
            </a:r>
            <a:r>
              <a:rPr lang="zh-CN" altLang="en-US" sz="2000" dirty="0"/>
              <a:t>，这个概率可以用贝叶斯法则来计算：</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t>为简单起见，假设</a:t>
            </a:r>
            <a:r>
              <a:rPr lang="en-US" altLang="zh-CN" sz="2000" dirty="0"/>
              <a:t>C = 1</a:t>
            </a:r>
            <a:r>
              <a:rPr lang="zh-CN" altLang="en-US" sz="2000" dirty="0"/>
              <a:t>时特征和位置是独立的且有条件独立的：</a:t>
            </a:r>
            <a:endParaRPr lang="en-US" altLang="zh-CN" sz="2000" dirty="0"/>
          </a:p>
        </p:txBody>
      </p:sp>
      <p:pic>
        <p:nvPicPr>
          <p:cNvPr id="5" name="图片 4">
            <a:extLst>
              <a:ext uri="{FF2B5EF4-FFF2-40B4-BE49-F238E27FC236}">
                <a16:creationId xmlns:a16="http://schemas.microsoft.com/office/drawing/2014/main" id="{F044FA06-021A-493B-A2B6-0622AA172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602" y="2549147"/>
            <a:ext cx="4621899" cy="1072941"/>
          </a:xfrm>
          <a:prstGeom prst="rect">
            <a:avLst/>
          </a:prstGeom>
        </p:spPr>
      </p:pic>
      <p:pic>
        <p:nvPicPr>
          <p:cNvPr id="7" name="图片 6">
            <a:extLst>
              <a:ext uri="{FF2B5EF4-FFF2-40B4-BE49-F238E27FC236}">
                <a16:creationId xmlns:a16="http://schemas.microsoft.com/office/drawing/2014/main" id="{CD17BDF6-0CA7-40C5-9DA7-A960C8069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499" y="4345610"/>
            <a:ext cx="4122342" cy="1389050"/>
          </a:xfrm>
          <a:prstGeom prst="rect">
            <a:avLst/>
          </a:prstGeom>
        </p:spPr>
      </p:pic>
    </p:spTree>
    <p:extLst>
      <p:ext uri="{BB962C8B-B14F-4D97-AF65-F5344CB8AC3E}">
        <p14:creationId xmlns:p14="http://schemas.microsoft.com/office/powerpoint/2010/main" val="95911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DB46144-DF81-4B15-9609-4CD414B92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541" y="410001"/>
            <a:ext cx="3550920" cy="2125980"/>
          </a:xfrm>
        </p:spPr>
      </p:pic>
      <p:pic>
        <p:nvPicPr>
          <p:cNvPr id="7" name="图片 6">
            <a:extLst>
              <a:ext uri="{FF2B5EF4-FFF2-40B4-BE49-F238E27FC236}">
                <a16:creationId xmlns:a16="http://schemas.microsoft.com/office/drawing/2014/main" id="{E284A334-E07A-4BFD-9B83-015B373DF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585" y="847818"/>
            <a:ext cx="4121469" cy="1229555"/>
          </a:xfrm>
          <a:prstGeom prst="rect">
            <a:avLst/>
          </a:prstGeom>
        </p:spPr>
      </p:pic>
      <p:sp>
        <p:nvSpPr>
          <p:cNvPr id="8" name="矩形 7">
            <a:extLst>
              <a:ext uri="{FF2B5EF4-FFF2-40B4-BE49-F238E27FC236}">
                <a16:creationId xmlns:a16="http://schemas.microsoft.com/office/drawing/2014/main" id="{CF871E82-F16F-42A3-9350-B311C3280D6C}"/>
              </a:ext>
            </a:extLst>
          </p:cNvPr>
          <p:cNvSpPr/>
          <p:nvPr/>
        </p:nvSpPr>
        <p:spPr>
          <a:xfrm>
            <a:off x="745724" y="2784409"/>
            <a:ext cx="11185864" cy="2308324"/>
          </a:xfrm>
          <a:prstGeom prst="rect">
            <a:avLst/>
          </a:prstGeom>
        </p:spPr>
        <p:txBody>
          <a:bodyPr wrap="square">
            <a:spAutoFit/>
          </a:bodyPr>
          <a:lstStyle/>
          <a:p>
            <a:r>
              <a:rPr lang="zh-CN" altLang="en-US" dirty="0"/>
              <a:t>该方程右侧的第一项仅取决于在该点处观察到的视觉特征，并且与我们对目标类的任何知识无关。在信息论中，当采用fz值时，</a:t>
            </a:r>
            <a:r>
              <a:rPr lang="en-US" altLang="zh-CN" dirty="0"/>
              <a:t>-</a:t>
            </a:r>
            <a:r>
              <a:rPr lang="zh-CN" altLang="en-US" dirty="0"/>
              <a:t>log p（F = fz）被称为随机变量F的自我信息。当特征的概率降低时，自我信息增加。换句话说，较少的特征更具信息性。</a:t>
            </a:r>
            <a:endParaRPr lang="en-US" altLang="zh-CN" dirty="0"/>
          </a:p>
          <a:p>
            <a:r>
              <a:rPr lang="zh-CN" altLang="en-US" dirty="0"/>
              <a:t>右边的第二项是一个对数似然项，它表示我们对目标特征值的了解。</a:t>
            </a:r>
            <a:endParaRPr lang="en-US" altLang="zh-CN" dirty="0"/>
          </a:p>
          <a:p>
            <a:r>
              <a:rPr lang="zh-CN" altLang="en-US" dirty="0"/>
              <a:t>第三项独立于视觉特征，反映了目标可能出现在哪里的任何先验知识。已经证明，如果观察者得到了目标可能出现的位置的提示，那么观察者就会去那个位置。</a:t>
            </a:r>
            <a:endParaRPr lang="en-US" altLang="zh-CN" dirty="0"/>
          </a:p>
          <a:p>
            <a:endParaRPr lang="en-US" altLang="zh-CN" dirty="0"/>
          </a:p>
          <a:p>
            <a:r>
              <a:rPr lang="zh-CN" altLang="en-US" dirty="0"/>
              <a:t>省略先验知识之后，显着性方程式只有两个项，即自我信息和对数似然性，可以合并：</a:t>
            </a:r>
          </a:p>
        </p:txBody>
      </p:sp>
      <p:pic>
        <p:nvPicPr>
          <p:cNvPr id="10" name="图片 9">
            <a:extLst>
              <a:ext uri="{FF2B5EF4-FFF2-40B4-BE49-F238E27FC236}">
                <a16:creationId xmlns:a16="http://schemas.microsoft.com/office/drawing/2014/main" id="{53647D96-7C91-401D-B104-A116E9CE8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4787" y="5135213"/>
            <a:ext cx="3269734" cy="1312786"/>
          </a:xfrm>
          <a:prstGeom prst="rect">
            <a:avLst/>
          </a:prstGeom>
        </p:spPr>
      </p:pic>
      <p:pic>
        <p:nvPicPr>
          <p:cNvPr id="12" name="图片 11">
            <a:extLst>
              <a:ext uri="{FF2B5EF4-FFF2-40B4-BE49-F238E27FC236}">
                <a16:creationId xmlns:a16="http://schemas.microsoft.com/office/drawing/2014/main" id="{1C9EFFAA-8662-45DD-A63D-FF4CC92F96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7883" y="5263939"/>
            <a:ext cx="2775528" cy="1055334"/>
          </a:xfrm>
          <a:prstGeom prst="rect">
            <a:avLst/>
          </a:prstGeom>
        </p:spPr>
      </p:pic>
    </p:spTree>
    <p:extLst>
      <p:ext uri="{BB962C8B-B14F-4D97-AF65-F5344CB8AC3E}">
        <p14:creationId xmlns:p14="http://schemas.microsoft.com/office/powerpoint/2010/main" val="380778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E9E0A77-7767-41EC-9656-C15FDA9CFD0B}"/>
              </a:ext>
            </a:extLst>
          </p:cNvPr>
          <p:cNvSpPr>
            <a:spLocks noGrp="1"/>
          </p:cNvSpPr>
          <p:nvPr>
            <p:ph idx="1"/>
          </p:nvPr>
        </p:nvSpPr>
        <p:spPr>
          <a:xfrm>
            <a:off x="838200" y="2583403"/>
            <a:ext cx="10515600" cy="3213716"/>
          </a:xfrm>
        </p:spPr>
        <p:txBody>
          <a:bodyPr>
            <a:normAutofit/>
          </a:bodyPr>
          <a:lstStyle/>
          <a:p>
            <a:pPr marL="0" indent="0">
              <a:lnSpc>
                <a:spcPct val="120000"/>
              </a:lnSpc>
              <a:buNone/>
            </a:pPr>
            <a:r>
              <a:rPr lang="zh-CN" altLang="en-US" sz="1800" dirty="0"/>
              <a:t>由此产生的表达式被称为视觉特征和目标出现之间的逐点互信息。当有机体没有主动搜索特定目标（自由观察条件）时，尽管与目标类相关的特征未知，但有机体的注意力仍应针对视野中的任何潜在目标。在这种情况下，公式中的对数似然项是未知的，所以我们从显着性计算中忽略了这个项（这也可以被认为是假设对于未指定的目标，似然分布在特征值上是均匀的）。</a:t>
            </a:r>
            <a:endParaRPr lang="en-US" altLang="zh-CN" sz="1800" dirty="0"/>
          </a:p>
          <a:p>
            <a:pPr marL="0" indent="0">
              <a:lnSpc>
                <a:spcPct val="120000"/>
              </a:lnSpc>
              <a:buNone/>
            </a:pPr>
            <a:r>
              <a:rPr lang="zh-CN" altLang="en-US" sz="1800" dirty="0"/>
              <a:t>在这种情况下，整体显着性降低到只有自我信息。我们认为这是我们对自下而上显着性的定义。这意味着一个特征越罕见，它就越会引起我们的注意。然而，当任务要找到最有可能成为目标类的一部分的点时，</a:t>
            </a:r>
            <a:r>
              <a:rPr lang="en-US" altLang="zh-CN" sz="1800" dirty="0"/>
              <a:t>-log p</a:t>
            </a:r>
            <a:r>
              <a:rPr lang="zh-CN" altLang="en-US" sz="1800" dirty="0"/>
              <a:t>（</a:t>
            </a:r>
            <a:r>
              <a:rPr lang="en-US" altLang="zh-CN" sz="1800" dirty="0"/>
              <a:t>F = </a:t>
            </a:r>
            <a:r>
              <a:rPr lang="en-US" altLang="zh-CN" sz="1800" dirty="0" err="1"/>
              <a:t>fz</a:t>
            </a:r>
            <a:r>
              <a:rPr lang="zh-CN" altLang="en-US" sz="1800" dirty="0"/>
              <a:t>）的作用就是其值在图像点上变化。在这种情况下，它在规范可能性方面的作用更为重要，因为它会影响每个特征对观察的潜在影响。当人们认为一个有机体可能对大量目标感兴趣时，稀有特征的有效性就会变得更加明显。</a:t>
            </a:r>
          </a:p>
        </p:txBody>
      </p:sp>
      <p:pic>
        <p:nvPicPr>
          <p:cNvPr id="4" name="图片 3">
            <a:extLst>
              <a:ext uri="{FF2B5EF4-FFF2-40B4-BE49-F238E27FC236}">
                <a16:creationId xmlns:a16="http://schemas.microsoft.com/office/drawing/2014/main" id="{14B55BCB-ADCA-40A8-8333-10333F4A3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655" y="905007"/>
            <a:ext cx="3316819" cy="1261148"/>
          </a:xfrm>
          <a:prstGeom prst="rect">
            <a:avLst/>
          </a:prstGeom>
        </p:spPr>
      </p:pic>
    </p:spTree>
    <p:extLst>
      <p:ext uri="{BB962C8B-B14F-4D97-AF65-F5344CB8AC3E}">
        <p14:creationId xmlns:p14="http://schemas.microsoft.com/office/powerpoint/2010/main" val="152009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DBA7D-40A0-47FB-9001-F09612D31480}"/>
              </a:ext>
            </a:extLst>
          </p:cNvPr>
          <p:cNvSpPr>
            <a:spLocks noGrp="1"/>
          </p:cNvSpPr>
          <p:nvPr>
            <p:ph type="title"/>
          </p:nvPr>
        </p:nvSpPr>
        <p:spPr/>
        <p:txBody>
          <a:bodyPr/>
          <a:lstStyle/>
          <a:p>
            <a:r>
              <a:rPr lang="zh-CN" altLang="en-US" dirty="0"/>
              <a:t>方法</a:t>
            </a:r>
            <a:r>
              <a:rPr lang="en-US" altLang="zh-CN" dirty="0"/>
              <a:t>1</a:t>
            </a:r>
            <a:r>
              <a:rPr lang="zh-CN" altLang="en-US" dirty="0"/>
              <a:t>：高斯滤波器的差异</a:t>
            </a:r>
          </a:p>
        </p:txBody>
      </p:sp>
      <p:pic>
        <p:nvPicPr>
          <p:cNvPr id="5" name="内容占位符 4">
            <a:extLst>
              <a:ext uri="{FF2B5EF4-FFF2-40B4-BE49-F238E27FC236}">
                <a16:creationId xmlns:a16="http://schemas.microsoft.com/office/drawing/2014/main" id="{96029E8F-5422-4297-BF06-00BA3244D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481" y="1770587"/>
            <a:ext cx="4061845" cy="4230718"/>
          </a:xfrm>
        </p:spPr>
      </p:pic>
      <p:sp>
        <p:nvSpPr>
          <p:cNvPr id="6" name="矩形 5">
            <a:extLst>
              <a:ext uri="{FF2B5EF4-FFF2-40B4-BE49-F238E27FC236}">
                <a16:creationId xmlns:a16="http://schemas.microsoft.com/office/drawing/2014/main" id="{470ABF23-B2A8-4B70-8351-3387C674E480}"/>
              </a:ext>
            </a:extLst>
          </p:cNvPr>
          <p:cNvSpPr/>
          <p:nvPr/>
        </p:nvSpPr>
        <p:spPr>
          <a:xfrm>
            <a:off x="5851529" y="1857375"/>
            <a:ext cx="5225989" cy="1569660"/>
          </a:xfrm>
          <a:prstGeom prst="rect">
            <a:avLst/>
          </a:prstGeom>
        </p:spPr>
        <p:txBody>
          <a:bodyPr wrap="square">
            <a:spAutoFit/>
          </a:bodyPr>
          <a:lstStyle/>
          <a:p>
            <a:r>
              <a:rPr lang="zh-CN" altLang="en-US" sz="1600" dirty="0"/>
              <a:t>我们在三个通道的每一个通道上使用DoG的四个比例尺（A = 4,8,16或32像素），从而产生12个特征响应图。 过滤器如图1所示。 通过在自然场景的138幅图像上计算这些特征响应图，我们获得了对12个特征中的每一个的观测值的概率分布的估计。 我们使用宋（2006）提出的算法来拟合滤波器响应数据的零均值广义高斯分布：</a:t>
            </a:r>
          </a:p>
        </p:txBody>
      </p:sp>
      <p:pic>
        <p:nvPicPr>
          <p:cNvPr id="8" name="图片 7">
            <a:extLst>
              <a:ext uri="{FF2B5EF4-FFF2-40B4-BE49-F238E27FC236}">
                <a16:creationId xmlns:a16="http://schemas.microsoft.com/office/drawing/2014/main" id="{1BA758B9-CE34-4919-B727-88DB581D3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73" y="3885946"/>
            <a:ext cx="3754102" cy="1693194"/>
          </a:xfrm>
          <a:prstGeom prst="rect">
            <a:avLst/>
          </a:prstGeom>
        </p:spPr>
      </p:pic>
    </p:spTree>
    <p:extLst>
      <p:ext uri="{BB962C8B-B14F-4D97-AF65-F5344CB8AC3E}">
        <p14:creationId xmlns:p14="http://schemas.microsoft.com/office/powerpoint/2010/main" val="66413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581C2B-165D-4762-84BD-786F65AB8FF0}"/>
              </a:ext>
            </a:extLst>
          </p:cNvPr>
          <p:cNvSpPr>
            <a:spLocks noGrp="1"/>
          </p:cNvSpPr>
          <p:nvPr>
            <p:ph idx="1"/>
          </p:nvPr>
        </p:nvSpPr>
        <p:spPr>
          <a:xfrm>
            <a:off x="722791" y="5128118"/>
            <a:ext cx="10515600" cy="4351338"/>
          </a:xfrm>
        </p:spPr>
        <p:txBody>
          <a:bodyPr>
            <a:normAutofit/>
          </a:bodyPr>
          <a:lstStyle/>
          <a:p>
            <a:pPr marL="0" indent="0">
              <a:lnSpc>
                <a:spcPct val="100000"/>
              </a:lnSpc>
              <a:buNone/>
            </a:pPr>
            <a:r>
              <a:rPr lang="zh-CN" altLang="en-US" sz="1600" dirty="0"/>
              <a:t>图</a:t>
            </a:r>
            <a:r>
              <a:rPr lang="en-US" altLang="zh-CN" sz="1600" dirty="0"/>
              <a:t>1.</a:t>
            </a:r>
            <a:r>
              <a:rPr lang="zh-CN" altLang="en-US" sz="1600" dirty="0"/>
              <a:t>将高斯（</a:t>
            </a:r>
            <a:r>
              <a:rPr lang="en-US" altLang="zh-CN" sz="1600" dirty="0" err="1"/>
              <a:t>DoG</a:t>
            </a:r>
            <a:r>
              <a:rPr lang="zh-CN" altLang="en-US" sz="1600" dirty="0"/>
              <a:t>）滤波器的四个差分尺度应用于一组</a:t>
            </a:r>
            <a:r>
              <a:rPr lang="en-US" altLang="zh-CN" sz="1600" dirty="0"/>
              <a:t>138</a:t>
            </a:r>
            <a:r>
              <a:rPr lang="zh-CN" altLang="en-US" sz="1600" dirty="0"/>
              <a:t>个自然场景图像的每个通道。 顶部：适用于每个通道的高斯（</a:t>
            </a:r>
            <a:r>
              <a:rPr lang="en-US" altLang="zh-CN" sz="1600" dirty="0" err="1"/>
              <a:t>DoG</a:t>
            </a:r>
            <a:r>
              <a:rPr lang="zh-CN" altLang="en-US" sz="1600" dirty="0"/>
              <a:t>）滤波器的四种不同的比例尺。 底部：这些图显示了从自然图像集合（蓝线）收集的强度（</a:t>
            </a:r>
            <a:r>
              <a:rPr lang="en-US" altLang="zh-CN" sz="1600" dirty="0"/>
              <a:t>I</a:t>
            </a:r>
            <a:r>
              <a:rPr lang="zh-CN" altLang="en-US" sz="1600" dirty="0"/>
              <a:t>）通道上的这四个滤波器（具有从左到右的增加的</a:t>
            </a:r>
            <a:r>
              <a:rPr lang="en-US" altLang="zh-CN" sz="1600" dirty="0"/>
              <a:t>A</a:t>
            </a:r>
            <a:r>
              <a:rPr lang="zh-CN" altLang="en-US" sz="1600" dirty="0"/>
              <a:t>）的滤波器响应的概率分布以及拟合的广义高斯分布（ 红线）。 除了这个训练集中的自然统计量稍微更稀疏（</a:t>
            </a:r>
            <a:r>
              <a:rPr lang="en-US" altLang="zh-CN" sz="1600" dirty="0"/>
              <a:t>0</a:t>
            </a:r>
            <a:r>
              <a:rPr lang="zh-CN" altLang="en-US" sz="1600" dirty="0"/>
              <a:t>以上的蓝色峰值比拟合函数的红色峰值略高），广义高斯分布提供了非常好的拟合</a:t>
            </a:r>
          </a:p>
        </p:txBody>
      </p:sp>
      <p:pic>
        <p:nvPicPr>
          <p:cNvPr id="4" name="图片 3">
            <a:extLst>
              <a:ext uri="{FF2B5EF4-FFF2-40B4-BE49-F238E27FC236}">
                <a16:creationId xmlns:a16="http://schemas.microsoft.com/office/drawing/2014/main" id="{5BE8E52E-15D6-4853-B72F-3F5D0E5C1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91" y="887336"/>
            <a:ext cx="3467100" cy="3733800"/>
          </a:xfrm>
          <a:prstGeom prst="rect">
            <a:avLst/>
          </a:prstGeom>
        </p:spPr>
      </p:pic>
      <p:pic>
        <p:nvPicPr>
          <p:cNvPr id="6" name="图片 5">
            <a:extLst>
              <a:ext uri="{FF2B5EF4-FFF2-40B4-BE49-F238E27FC236}">
                <a16:creationId xmlns:a16="http://schemas.microsoft.com/office/drawing/2014/main" id="{994BA7EB-00FD-4586-8323-045A2D531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772" y="1643737"/>
            <a:ext cx="6804660" cy="3055620"/>
          </a:xfrm>
          <a:prstGeom prst="rect">
            <a:avLst/>
          </a:prstGeom>
        </p:spPr>
      </p:pic>
    </p:spTree>
    <p:extLst>
      <p:ext uri="{BB962C8B-B14F-4D97-AF65-F5344CB8AC3E}">
        <p14:creationId xmlns:p14="http://schemas.microsoft.com/office/powerpoint/2010/main" val="425965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4EE32-FEF4-4B15-A048-F1870D8743D2}"/>
              </a:ext>
            </a:extLst>
          </p:cNvPr>
          <p:cNvSpPr>
            <a:spLocks noGrp="1"/>
          </p:cNvSpPr>
          <p:nvPr>
            <p:ph type="title"/>
          </p:nvPr>
        </p:nvSpPr>
        <p:spPr/>
        <p:txBody>
          <a:bodyPr/>
          <a:lstStyle/>
          <a:p>
            <a:r>
              <a:rPr lang="zh-CN" altLang="en-US" dirty="0"/>
              <a:t>方法</a:t>
            </a:r>
            <a:r>
              <a:rPr lang="en-US" altLang="zh-CN" dirty="0"/>
              <a:t>2</a:t>
            </a:r>
            <a:r>
              <a:rPr lang="zh-CN" altLang="en-US" dirty="0"/>
              <a:t>：线性</a:t>
            </a:r>
            <a:r>
              <a:rPr lang="en-US" altLang="zh-CN" dirty="0"/>
              <a:t>ICA</a:t>
            </a:r>
            <a:r>
              <a:rPr lang="zh-CN" altLang="en-US" dirty="0"/>
              <a:t>过滤器</a:t>
            </a:r>
          </a:p>
        </p:txBody>
      </p:sp>
      <p:pic>
        <p:nvPicPr>
          <p:cNvPr id="5" name="内容占位符 4">
            <a:extLst>
              <a:ext uri="{FF2B5EF4-FFF2-40B4-BE49-F238E27FC236}">
                <a16:creationId xmlns:a16="http://schemas.microsoft.com/office/drawing/2014/main" id="{2D9D261B-9465-47AF-8B4F-CBD0A6F3EB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717" y="1361913"/>
            <a:ext cx="6480566" cy="5496087"/>
          </a:xfrm>
        </p:spPr>
      </p:pic>
    </p:spTree>
    <p:extLst>
      <p:ext uri="{BB962C8B-B14F-4D97-AF65-F5344CB8AC3E}">
        <p14:creationId xmlns:p14="http://schemas.microsoft.com/office/powerpoint/2010/main" val="255395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258A63-454C-4B5A-A748-7B3ACA9397B8}"/>
              </a:ext>
            </a:extLst>
          </p:cNvPr>
          <p:cNvSpPr>
            <a:spLocks noGrp="1"/>
          </p:cNvSpPr>
          <p:nvPr>
            <p:ph idx="1"/>
          </p:nvPr>
        </p:nvSpPr>
        <p:spPr>
          <a:xfrm>
            <a:off x="777090" y="2411662"/>
            <a:ext cx="4469613" cy="3838329"/>
          </a:xfrm>
        </p:spPr>
        <p:txBody>
          <a:bodyPr>
            <a:normAutofit/>
          </a:bodyPr>
          <a:lstStyle/>
          <a:p>
            <a:pPr marL="0" indent="0">
              <a:lnSpc>
                <a:spcPct val="100000"/>
              </a:lnSpc>
              <a:buNone/>
            </a:pPr>
            <a:r>
              <a:rPr lang="zh-CN" altLang="en-US" sz="1800" dirty="0"/>
              <a:t>图</a:t>
            </a:r>
            <a:r>
              <a:rPr lang="en-US" altLang="zh-CN" sz="1800" dirty="0"/>
              <a:t>3.</a:t>
            </a:r>
            <a:r>
              <a:rPr lang="zh-CN" altLang="en-US" sz="1800" dirty="0"/>
              <a:t>定性比较的显着图示例 每行包含从左到右：原始测试图像，包含人类注意力，显示为红色十字架</a:t>
            </a:r>
            <a:r>
              <a:rPr lang="en-US" altLang="zh-CN" sz="1800" dirty="0"/>
              <a:t>; </a:t>
            </a:r>
            <a:r>
              <a:rPr lang="zh-CN" altLang="en-US" sz="1800" dirty="0"/>
              <a:t>由我们的</a:t>
            </a:r>
            <a:r>
              <a:rPr lang="en-US" altLang="zh-CN" sz="1800" dirty="0"/>
              <a:t>SUN</a:t>
            </a:r>
            <a:r>
              <a:rPr lang="zh-CN" altLang="en-US" sz="1800" dirty="0"/>
              <a:t>算法和</a:t>
            </a:r>
            <a:r>
              <a:rPr lang="en-US" altLang="zh-CN" sz="1800" dirty="0" err="1"/>
              <a:t>DoG</a:t>
            </a:r>
            <a:r>
              <a:rPr lang="zh-CN" altLang="en-US" sz="1800" dirty="0"/>
              <a:t>滤波器产生的显着图（方法</a:t>
            </a:r>
            <a:r>
              <a:rPr lang="en-US" altLang="zh-CN" sz="1800" dirty="0"/>
              <a:t>1</a:t>
            </a:r>
            <a:r>
              <a:rPr lang="zh-CN" altLang="en-US" sz="1800" dirty="0"/>
              <a:t>）</a:t>
            </a:r>
            <a:r>
              <a:rPr lang="en-US" altLang="zh-CN" sz="1800" dirty="0"/>
              <a:t>; </a:t>
            </a:r>
            <a:r>
              <a:rPr lang="zh-CN" altLang="en-US" sz="1800" dirty="0"/>
              <a:t>由</a:t>
            </a:r>
            <a:r>
              <a:rPr lang="en-US" altLang="zh-CN" sz="1800" dirty="0"/>
              <a:t>SUN</a:t>
            </a:r>
            <a:r>
              <a:rPr lang="zh-CN" altLang="en-US" sz="1800" dirty="0"/>
              <a:t>用</a:t>
            </a:r>
            <a:r>
              <a:rPr lang="en-US" altLang="zh-CN" sz="1800" dirty="0"/>
              <a:t>ICA</a:t>
            </a:r>
            <a:r>
              <a:rPr lang="zh-CN" altLang="en-US" sz="1800" dirty="0"/>
              <a:t>特征生成的显着图（方法</a:t>
            </a:r>
            <a:r>
              <a:rPr lang="en-US" altLang="zh-CN" sz="1800" dirty="0"/>
              <a:t>2</a:t>
            </a:r>
            <a:r>
              <a:rPr lang="zh-CN" altLang="en-US" sz="1800" dirty="0"/>
              <a:t>）</a:t>
            </a:r>
            <a:r>
              <a:rPr lang="en-US" altLang="zh-CN" sz="1800" dirty="0"/>
              <a:t>; </a:t>
            </a:r>
            <a:r>
              <a:rPr lang="zh-CN" altLang="en-US" sz="1800" dirty="0"/>
              <a:t>以及来自（</a:t>
            </a:r>
            <a:r>
              <a:rPr lang="en-US" altLang="zh-CN" sz="1800" dirty="0" err="1"/>
              <a:t>Itti</a:t>
            </a:r>
            <a:r>
              <a:rPr lang="zh-CN" altLang="en-US" sz="1800" dirty="0"/>
              <a:t>等人，</a:t>
            </a:r>
            <a:r>
              <a:rPr lang="en-US" altLang="zh-CN" sz="1800" dirty="0"/>
              <a:t>1998</a:t>
            </a:r>
            <a:r>
              <a:rPr lang="zh-CN" altLang="en-US" sz="1800" dirty="0"/>
              <a:t>，如</a:t>
            </a:r>
            <a:r>
              <a:rPr lang="en-US" altLang="zh-CN" sz="1800" dirty="0"/>
              <a:t>Bruce</a:t>
            </a:r>
            <a:r>
              <a:rPr lang="zh-CN" altLang="en-US" sz="1800" dirty="0"/>
              <a:t>＆</a:t>
            </a:r>
            <a:r>
              <a:rPr lang="en-US" altLang="zh-CN" sz="1800" dirty="0" err="1"/>
              <a:t>Tsotsos</a:t>
            </a:r>
            <a:r>
              <a:rPr lang="zh-CN" altLang="en-US" sz="1800" dirty="0"/>
              <a:t>，</a:t>
            </a:r>
            <a:r>
              <a:rPr lang="en-US" altLang="zh-CN" sz="1800" dirty="0"/>
              <a:t>2006</a:t>
            </a:r>
            <a:r>
              <a:rPr lang="zh-CN" altLang="en-US" sz="1800" dirty="0"/>
              <a:t>所报道的）作为对比的图。</a:t>
            </a:r>
          </a:p>
        </p:txBody>
      </p:sp>
      <p:pic>
        <p:nvPicPr>
          <p:cNvPr id="5" name="图片 4">
            <a:extLst>
              <a:ext uri="{FF2B5EF4-FFF2-40B4-BE49-F238E27FC236}">
                <a16:creationId xmlns:a16="http://schemas.microsoft.com/office/drawing/2014/main" id="{C8CCCF34-0359-4D55-BADA-91D806FB0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845" y="132355"/>
            <a:ext cx="5574929" cy="6605796"/>
          </a:xfrm>
          <a:prstGeom prst="rect">
            <a:avLst/>
          </a:prstGeom>
        </p:spPr>
      </p:pic>
    </p:spTree>
    <p:extLst>
      <p:ext uri="{BB962C8B-B14F-4D97-AF65-F5344CB8AC3E}">
        <p14:creationId xmlns:p14="http://schemas.microsoft.com/office/powerpoint/2010/main" val="386342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3D182-B4D8-4E41-807E-E81718B6706F}"/>
              </a:ext>
            </a:extLst>
          </p:cNvPr>
          <p:cNvSpPr>
            <a:spLocks noGrp="1"/>
          </p:cNvSpPr>
          <p:nvPr>
            <p:ph type="title"/>
          </p:nvPr>
        </p:nvSpPr>
        <p:spPr/>
        <p:txBody>
          <a:bodyPr/>
          <a:lstStyle/>
          <a:p>
            <a:r>
              <a:rPr lang="zh-CN" altLang="en-US" dirty="0"/>
              <a:t>结果</a:t>
            </a:r>
          </a:p>
        </p:txBody>
      </p:sp>
      <p:sp>
        <p:nvSpPr>
          <p:cNvPr id="3" name="内容占位符 2">
            <a:extLst>
              <a:ext uri="{FF2B5EF4-FFF2-40B4-BE49-F238E27FC236}">
                <a16:creationId xmlns:a16="http://schemas.microsoft.com/office/drawing/2014/main" id="{C1510F54-1018-468B-B8CA-C0044A8F1BC8}"/>
              </a:ext>
            </a:extLst>
          </p:cNvPr>
          <p:cNvSpPr>
            <a:spLocks noGrp="1"/>
          </p:cNvSpPr>
          <p:nvPr>
            <p:ph idx="1"/>
          </p:nvPr>
        </p:nvSpPr>
        <p:spPr/>
        <p:txBody>
          <a:bodyPr>
            <a:normAutofit/>
          </a:bodyPr>
          <a:lstStyle/>
          <a:p>
            <a:pPr>
              <a:lnSpc>
                <a:spcPct val="100000"/>
              </a:lnSpc>
            </a:pPr>
            <a:r>
              <a:rPr lang="zh-CN" altLang="en-US" sz="1800" dirty="0"/>
              <a:t>我们评估我们的人体固定数据的自下而上的显着性算法。从</a:t>
            </a:r>
            <a:r>
              <a:rPr lang="en-US" altLang="zh-CN" sz="1800" dirty="0"/>
              <a:t>20</a:t>
            </a:r>
            <a:r>
              <a:rPr lang="zh-CN" altLang="en-US" sz="1800" dirty="0"/>
              <a:t>个受试者收集数据，每人查看</a:t>
            </a:r>
            <a:r>
              <a:rPr lang="en-US" altLang="zh-CN" sz="1800" dirty="0"/>
              <a:t>120</a:t>
            </a:r>
            <a:r>
              <a:rPr lang="zh-CN" altLang="en-US" sz="1800" dirty="0"/>
              <a:t>个彩色图像</a:t>
            </a:r>
            <a:r>
              <a:rPr lang="en-US" altLang="zh-CN" sz="1800" dirty="0"/>
              <a:t>4</a:t>
            </a:r>
            <a:r>
              <a:rPr lang="zh-CN" altLang="en-US" sz="1800" dirty="0"/>
              <a:t>秒。我们使用</a:t>
            </a:r>
            <a:r>
              <a:rPr lang="en-US" altLang="zh-CN" sz="1800" dirty="0" err="1"/>
              <a:t>DoG</a:t>
            </a:r>
            <a:r>
              <a:rPr lang="zh-CN" altLang="en-US" sz="1800" dirty="0"/>
              <a:t>过滤器（方法</a:t>
            </a:r>
            <a:r>
              <a:rPr lang="en-US" altLang="zh-CN" sz="1800" dirty="0"/>
              <a:t>1</a:t>
            </a:r>
            <a:r>
              <a:rPr lang="zh-CN" altLang="en-US" sz="1800" dirty="0"/>
              <a:t>）和线性</a:t>
            </a:r>
            <a:r>
              <a:rPr lang="en-US" altLang="zh-CN" sz="1800" dirty="0"/>
              <a:t>ICA</a:t>
            </a:r>
            <a:r>
              <a:rPr lang="zh-CN" altLang="en-US" sz="1800" dirty="0"/>
              <a:t>功能（方法</a:t>
            </a:r>
            <a:r>
              <a:rPr lang="en-US" altLang="zh-CN" sz="1800" dirty="0"/>
              <a:t>2</a:t>
            </a:r>
            <a:r>
              <a:rPr lang="zh-CN" altLang="en-US" sz="1800" dirty="0"/>
              <a:t>）计算每个图像的显着性图。我们还使用</a:t>
            </a:r>
            <a:r>
              <a:rPr lang="en-US" altLang="zh-CN" sz="1800" dirty="0"/>
              <a:t>Bruce</a:t>
            </a:r>
            <a:r>
              <a:rPr lang="zh-CN" altLang="en-US" sz="1800" dirty="0"/>
              <a:t>和</a:t>
            </a:r>
            <a:r>
              <a:rPr lang="en-US" altLang="zh-CN" sz="1800" dirty="0" err="1"/>
              <a:t>Tsotsos</a:t>
            </a:r>
            <a:r>
              <a:rPr lang="en-US" altLang="zh-CN" sz="1800" dirty="0"/>
              <a:t> </a:t>
            </a:r>
            <a:r>
              <a:rPr lang="zh-CN" altLang="en-US" sz="1800" dirty="0"/>
              <a:t>、</a:t>
            </a:r>
            <a:r>
              <a:rPr lang="en-US" altLang="zh-CN" sz="1800" dirty="0"/>
              <a:t> Bruce</a:t>
            </a:r>
            <a:r>
              <a:rPr lang="zh-CN" altLang="en-US" sz="1800" dirty="0"/>
              <a:t>和</a:t>
            </a:r>
            <a:r>
              <a:rPr lang="en-US" altLang="zh-CN" sz="1800" dirty="0" err="1"/>
              <a:t>Tsotsos</a:t>
            </a:r>
            <a:r>
              <a:rPr lang="en-US" altLang="zh-CN" sz="1800" dirty="0"/>
              <a:t> </a:t>
            </a:r>
            <a:r>
              <a:rPr lang="zh-CN" altLang="en-US" sz="1800" dirty="0"/>
              <a:t>、</a:t>
            </a:r>
            <a:r>
              <a:rPr lang="en-US" altLang="zh-CN" sz="1800" dirty="0" err="1"/>
              <a:t>Itti</a:t>
            </a:r>
            <a:r>
              <a:rPr lang="zh-CN" altLang="en-US" sz="1800" dirty="0"/>
              <a:t>等人的算法获得了同一组图像的显着性图。这些算法的性能总结在表</a:t>
            </a:r>
            <a:r>
              <a:rPr lang="en-US" altLang="zh-CN" sz="1800" dirty="0"/>
              <a:t>1</a:t>
            </a:r>
            <a:r>
              <a:rPr lang="zh-CN" altLang="en-US" sz="1800" dirty="0"/>
              <a:t>中。为了评估每种算法，将显着图的混洗重复</a:t>
            </a:r>
            <a:r>
              <a:rPr lang="en-US" altLang="zh-CN" sz="1800" dirty="0"/>
              <a:t>100</a:t>
            </a:r>
            <a:r>
              <a:rPr lang="zh-CN" altLang="en-US" sz="1800" dirty="0"/>
              <a:t>次。每一次，</a:t>
            </a:r>
            <a:r>
              <a:rPr lang="en-US" altLang="zh-CN" sz="1800" dirty="0"/>
              <a:t>KL</a:t>
            </a:r>
            <a:r>
              <a:rPr lang="zh-CN" altLang="en-US" sz="1800" dirty="0"/>
              <a:t>散度都是在人类注视的非混杂显着性和混杂显着性的直方图之间计算的。在计算</a:t>
            </a:r>
            <a:r>
              <a:rPr lang="en-US" altLang="zh-CN" sz="1800" dirty="0"/>
              <a:t>ROC</a:t>
            </a:r>
            <a:r>
              <a:rPr lang="zh-CN" altLang="en-US" sz="1800" dirty="0"/>
              <a:t>曲线下的面积时，我们也使用</a:t>
            </a:r>
            <a:r>
              <a:rPr lang="en-US" altLang="zh-CN" sz="1800" dirty="0"/>
              <a:t>100</a:t>
            </a:r>
            <a:r>
              <a:rPr lang="zh-CN" altLang="en-US" sz="1800" dirty="0"/>
              <a:t>个随机置换。</a:t>
            </a:r>
          </a:p>
        </p:txBody>
      </p:sp>
      <p:pic>
        <p:nvPicPr>
          <p:cNvPr id="5" name="图片 4">
            <a:extLst>
              <a:ext uri="{FF2B5EF4-FFF2-40B4-BE49-F238E27FC236}">
                <a16:creationId xmlns:a16="http://schemas.microsoft.com/office/drawing/2014/main" id="{EEC68B77-2F05-4703-AE74-44C306221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595" y="4025807"/>
            <a:ext cx="8122809" cy="2286093"/>
          </a:xfrm>
          <a:prstGeom prst="rect">
            <a:avLst/>
          </a:prstGeom>
        </p:spPr>
      </p:pic>
    </p:spTree>
    <p:extLst>
      <p:ext uri="{BB962C8B-B14F-4D97-AF65-F5344CB8AC3E}">
        <p14:creationId xmlns:p14="http://schemas.microsoft.com/office/powerpoint/2010/main" val="10892168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980</Words>
  <Application>Microsoft Office PowerPoint</Application>
  <PresentationFormat>宽屏</PresentationFormat>
  <Paragraphs>20</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微软雅黑</vt:lpstr>
      <vt:lpstr>Arial</vt:lpstr>
      <vt:lpstr>Office 主题​​</vt:lpstr>
      <vt:lpstr>SUN: A bayesian framework for saliency using natural statistics </vt:lpstr>
      <vt:lpstr>贝叶斯显着性框架</vt:lpstr>
      <vt:lpstr>PowerPoint 演示文稿</vt:lpstr>
      <vt:lpstr>PowerPoint 演示文稿</vt:lpstr>
      <vt:lpstr>方法1：高斯滤波器的差异</vt:lpstr>
      <vt:lpstr>PowerPoint 演示文稿</vt:lpstr>
      <vt:lpstr>方法2：线性ICA过滤器</vt:lpstr>
      <vt:lpstr>PowerPoint 演示文稿</vt:lpstr>
      <vt:lpstr>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 A bayesian framework for saliency using natural statistics</dc:title>
  <dc:creator>张绍磊</dc:creator>
  <cp:lastModifiedBy>张绍磊</cp:lastModifiedBy>
  <cp:revision>9</cp:revision>
  <dcterms:created xsi:type="dcterms:W3CDTF">2018-05-21T10:55:09Z</dcterms:created>
  <dcterms:modified xsi:type="dcterms:W3CDTF">2018-05-21T12:59:20Z</dcterms:modified>
</cp:coreProperties>
</file>