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5B03-629A-43DB-80A4-C4BB41989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1FEAD-E1FC-438C-BC30-78955A583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BD9E6-54A9-4CF2-B901-A4128303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DFDBF-34C3-4A29-B68C-94634580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15FAA-22A9-40FA-91D1-C5F034B2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4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4BD75-7C08-49E3-BFA8-BB431B1F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A8DEF-5759-449F-9E55-604959383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DD53B-54BF-4BD9-A82E-23AF447C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8DC26-DAA6-4657-8439-5530730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9E6BE-74E3-424F-AD81-D4D53819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3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F16A11-8769-4EE1-9B8D-DB976CDFB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341E8-2616-4413-A955-3C47DFF8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D204-4F53-4228-97F8-27A5C60A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1686C-C9AF-4012-BF1C-9823D335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BE74E-0A91-4E9D-9286-232A9F48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4AD9A-C8BF-44F0-8F61-A1E14A3C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E6041-F2CB-483C-9089-44405662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7213F-FB33-49B6-963B-A7C1AC0B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E518F-C139-4B52-B28A-542EF314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3D2A2-6477-42E8-BF5D-A85D7F05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5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E076B-1327-4F01-8DF7-34E8BBE9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8BA03-9DB6-4745-A99D-5F06C181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FB720-EE8D-4248-A6FD-0C9310B8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4B1F4-FB51-412A-85A8-9F3EFB2B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A6346-0D57-406A-88ED-604D283D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8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75FF7-A495-4EF9-97CF-44FFB0D0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3DDBA-0105-4128-9D1E-E0B33BEC1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70CE0-CDB4-4988-981C-86F669A0E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78AD2-FC6B-49E7-A3EA-463AF15A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60A04-3765-455B-BFAE-9B0DCFCC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1F902-FCDD-4ABE-A707-A5FBBC73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4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62E69-5EDB-4D4A-980F-90F5A02A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D4FAA-034C-4504-B808-66A1F42F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E272A-CED7-414D-B0DC-ABCDB598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770778-FF65-4E7F-B5B4-C28C99AB3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C618FF-2B7F-450A-BF3D-4A6187B62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4E3B78-5F55-4993-B395-0989E8CB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238E0E-B746-4417-A5FF-EAA9CCC6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B50CBD-F447-43B9-B95D-FB7DEA6E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5BA4A-95A4-4027-A0A3-14380098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CD5D46-EF1C-408D-B951-C97CB89F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37461A-C8FD-4094-9D33-668E60F6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2BD9A4-EE6C-4FBA-A824-44A686F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70B06-E7F1-48A9-BD26-FF549ACE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72EF9-7922-4BC8-A422-1F9F13B1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298F4-290D-453F-B734-5E106579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CE2A0-7096-4253-9872-1BA32A10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5DB36-497E-418D-911A-FA34EF0E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A155E-CE4E-463D-878C-E6FFE8E2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85FF2-30D7-4DF1-85D8-6A7AA520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13C05-ACE5-465C-BFA4-2CC83B67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0C083-56F3-4D15-BCF9-F8C2E628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7B04A-F1CD-4D32-A897-3934356C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688456-89D6-4631-9494-4B72FBEA4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CE1A65-5301-4172-BE00-FF96F0109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7C0F6-9657-4BBC-9153-AF9D0D8C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2E582-3BAC-49EF-81C4-ABF87961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7E5248-1193-416C-9C1F-4EC73CCA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75CBC-8E52-4939-AACE-40ECE6B7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4E105-009F-45C0-9EE1-AD0ACDDA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89CE2-B342-46A2-890F-13427716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9921-FF9D-43DA-BCB5-FD7B758F7C8B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0FDC5-F13F-4313-9667-CDDCDE503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9D92B-852F-4E51-A805-F7F69AF9A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F88D-EB98-4390-BAB6-D57DA2949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1B03B-7BDA-45DB-9688-7C619268D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Looking for limits in branch prediction with the GTL predictor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B4BA9-F1ED-4BE6-B5F1-058CB80F8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4308"/>
            <a:ext cx="9144000" cy="1655762"/>
          </a:xfrm>
        </p:spPr>
        <p:txBody>
          <a:bodyPr/>
          <a:lstStyle/>
          <a:p>
            <a:r>
              <a:rPr lang="zh-CN" altLang="en-US" dirty="0"/>
              <a:t>张绍磊</a:t>
            </a:r>
            <a:endParaRPr lang="en-US" altLang="zh-CN" dirty="0"/>
          </a:p>
          <a:p>
            <a:r>
              <a:rPr lang="en-US" altLang="zh-CN" dirty="0"/>
              <a:t>2016211392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20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BA6E2-34CB-4E3C-B4BF-84B08BB4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81761-1B25-41CF-8953-24BCD70E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6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FAEE3-D3F5-45BB-B0E7-800D8661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7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GEHL</a:t>
            </a:r>
            <a:r>
              <a:rPr lang="zh-CN" altLang="en-US" sz="2000" dirty="0"/>
              <a:t>和</a:t>
            </a:r>
            <a:r>
              <a:rPr lang="en-US" altLang="zh-CN" sz="2000" dirty="0"/>
              <a:t>TAGE</a:t>
            </a:r>
            <a:r>
              <a:rPr lang="zh-CN" altLang="en-US" sz="2000" dirty="0"/>
              <a:t>最终预测计算功能不同。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GEHL</a:t>
            </a:r>
            <a:r>
              <a:rPr lang="zh-CN" altLang="en-US" sz="2000" dirty="0"/>
              <a:t>使用树加法器作为预测计算功能。</a:t>
            </a:r>
            <a:r>
              <a:rPr lang="en-US" altLang="zh-CN" sz="2000" dirty="0"/>
              <a:t>TAGE</a:t>
            </a:r>
            <a:r>
              <a:rPr lang="zh-CN" altLang="en-US" sz="2000" dirty="0"/>
              <a:t>使用（部分）标签匹配。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对于实际的存储预算，</a:t>
            </a:r>
            <a:r>
              <a:rPr lang="en-US" altLang="zh-CN" sz="2000" dirty="0"/>
              <a:t>TAGE</a:t>
            </a:r>
            <a:r>
              <a:rPr lang="zh-CN" altLang="en-US" sz="2000" dirty="0"/>
              <a:t>比</a:t>
            </a:r>
            <a:r>
              <a:rPr lang="en-US" altLang="zh-CN" sz="2000" dirty="0"/>
              <a:t>GEHL</a:t>
            </a:r>
            <a:r>
              <a:rPr lang="zh-CN" altLang="en-US" sz="2000" dirty="0"/>
              <a:t>更准确。但是，对于非常大的存储预算和非常多​​的预测器组件，</a:t>
            </a:r>
            <a:r>
              <a:rPr lang="en-US" altLang="zh-CN" sz="2000" dirty="0"/>
              <a:t>GEHL</a:t>
            </a:r>
            <a:r>
              <a:rPr lang="zh-CN" altLang="en-US" sz="2000" dirty="0"/>
              <a:t>在大多数基准测试中比</a:t>
            </a:r>
            <a:r>
              <a:rPr lang="en-US" altLang="zh-CN" sz="2000" dirty="0"/>
              <a:t>TAGE</a:t>
            </a:r>
            <a:r>
              <a:rPr lang="zh-CN" altLang="en-US" sz="2000" dirty="0"/>
              <a:t>更准确。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GTL</a:t>
            </a:r>
            <a:r>
              <a:rPr lang="zh-CN" altLang="en-US" sz="2000" dirty="0"/>
              <a:t>预测器，由</a:t>
            </a:r>
            <a:r>
              <a:rPr lang="en-US" altLang="zh-CN" sz="2000" dirty="0"/>
              <a:t>GEHL</a:t>
            </a:r>
            <a:r>
              <a:rPr lang="zh-CN" altLang="en-US" sz="2000" dirty="0"/>
              <a:t>预测器，</a:t>
            </a:r>
            <a:r>
              <a:rPr lang="en-US" altLang="zh-CN" sz="2000" dirty="0"/>
              <a:t>TAGE</a:t>
            </a:r>
            <a:r>
              <a:rPr lang="zh-CN" altLang="en-US" sz="2000" dirty="0"/>
              <a:t>预测器和循环预测器组合。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0179E3-65C4-4D95-83D4-EF729320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53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AF09F-0331-44E3-832B-CAC00853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GTL predictor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2B1AFA-BA11-4D6B-9737-A319E929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74" y="1496511"/>
            <a:ext cx="8431652" cy="43239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1CB60D3-48E2-4B07-89A9-AEE53997818F}"/>
              </a:ext>
            </a:extLst>
          </p:cNvPr>
          <p:cNvSpPr txBox="1"/>
          <p:nvPr/>
        </p:nvSpPr>
        <p:spPr>
          <a:xfrm>
            <a:off x="645436" y="6308209"/>
            <a:ext cx="1090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for the TAGE predictor component, the output of the GEHL predictor is used to index the meta-predictor.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37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80404-2975-4233-94A2-8F1C5FC2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GEHL branch predictor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3CEA50-7356-4303-B657-AA2E97327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6" b="11070"/>
          <a:stretch/>
        </p:blipFill>
        <p:spPr>
          <a:xfrm>
            <a:off x="4719637" y="3396493"/>
            <a:ext cx="2752725" cy="325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7D5AB8-4F07-44C1-BAF5-1C86EFBD1532}"/>
              </a:ext>
            </a:extLst>
          </p:cNvPr>
          <p:cNvSpPr txBox="1"/>
          <p:nvPr/>
        </p:nvSpPr>
        <p:spPr>
          <a:xfrm>
            <a:off x="838199" y="1804926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GEometric</a:t>
            </a:r>
            <a:r>
              <a:rPr lang="en-US" altLang="zh-CN" dirty="0"/>
              <a:t> History Length (GEHL) branch predictor features M distinct predictor tables </a:t>
            </a:r>
            <a:r>
              <a:rPr lang="en-US" altLang="zh-CN" dirty="0" err="1"/>
              <a:t>Ti</a:t>
            </a:r>
            <a:r>
              <a:rPr lang="en-US" altLang="zh-CN" dirty="0"/>
              <a:t>, 0 &lt;= </a:t>
            </a:r>
            <a:r>
              <a:rPr lang="en-US" altLang="zh-CN" dirty="0" err="1"/>
              <a:t>i</a:t>
            </a:r>
            <a:r>
              <a:rPr lang="en-US" altLang="zh-CN" dirty="0"/>
              <a:t> &lt; M indexed with hash functions of the branch address and the global branch history. </a:t>
            </a:r>
          </a:p>
          <a:p>
            <a:r>
              <a:rPr lang="en-US" altLang="zh-CN" dirty="0"/>
              <a:t>To compute a prediction, A single counter C(</a:t>
            </a:r>
            <a:r>
              <a:rPr lang="en-US" altLang="zh-CN" dirty="0" err="1"/>
              <a:t>i</a:t>
            </a:r>
            <a:r>
              <a:rPr lang="en-US" altLang="zh-CN" dirty="0"/>
              <a:t>) is read on each predictor table </a:t>
            </a:r>
            <a:r>
              <a:rPr lang="en-US" altLang="zh-CN" dirty="0" err="1"/>
              <a:t>Ti</a:t>
            </a:r>
            <a:r>
              <a:rPr lang="en-US" altLang="zh-CN" dirty="0"/>
              <a:t>.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06D851-F8AF-4EDD-887C-8F574187D8CD}"/>
              </a:ext>
            </a:extLst>
          </p:cNvPr>
          <p:cNvSpPr txBox="1"/>
          <p:nvPr/>
        </p:nvSpPr>
        <p:spPr>
          <a:xfrm>
            <a:off x="838199" y="430039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prediction is taken if S is positive and not-taken if S is negative.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28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D2171B-5369-4EA0-8756-32FF9ABBC187}"/>
              </a:ext>
            </a:extLst>
          </p:cNvPr>
          <p:cNvSpPr txBox="1"/>
          <p:nvPr/>
        </p:nvSpPr>
        <p:spPr>
          <a:xfrm>
            <a:off x="838200" y="199925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GEHL predictor is only updated on mispredictions or when the absolute value of the computed sum S is smaller than a threshold </a:t>
            </a:r>
            <a:r>
              <a:rPr lang="el-GR" altLang="zh-CN" dirty="0"/>
              <a:t>θ</a:t>
            </a:r>
            <a:r>
              <a:rPr lang="en-US" altLang="zh-CN" dirty="0"/>
              <a:t> .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464A1E-10B0-438F-8314-CC7F9AFF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27" y="3105809"/>
            <a:ext cx="4340146" cy="8773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FD6B94-72B2-494E-994F-1D4EB1A706CC}"/>
              </a:ext>
            </a:extLst>
          </p:cNvPr>
          <p:cNvSpPr txBox="1"/>
          <p:nvPr/>
        </p:nvSpPr>
        <p:spPr>
          <a:xfrm>
            <a:off x="838200" y="4269904"/>
            <a:ext cx="104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number of updates on mispredictions NU</a:t>
            </a:r>
            <a:r>
              <a:rPr lang="en-US" altLang="zh-CN" baseline="-25000" dirty="0"/>
              <a:t>miss</a:t>
            </a:r>
            <a:r>
              <a:rPr lang="en-US" altLang="zh-CN" dirty="0"/>
              <a:t>; the number of updates on correct predictions </a:t>
            </a:r>
            <a:r>
              <a:rPr lang="en-US" altLang="zh-CN" dirty="0" err="1"/>
              <a:t>NU</a:t>
            </a:r>
            <a:r>
              <a:rPr lang="en-US" altLang="zh-CN" baseline="-25000" dirty="0" err="1"/>
              <a:t>correct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 single saturated counter TC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6011E8-C42D-40A5-B52D-991A61EBD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147" y="5224801"/>
            <a:ext cx="4481706" cy="106467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ABD25C-BBE3-4B63-B20F-4FA9D7AF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Updating the GEHL predictor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D842-B92B-4051-8AB2-E8F4DD02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Tage</a:t>
            </a:r>
            <a:r>
              <a:rPr lang="en-US" altLang="zh-CN" dirty="0"/>
              <a:t> predictor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A8D4D9-5CBF-4182-A61A-E02D38AF3754}"/>
              </a:ext>
            </a:extLst>
          </p:cNvPr>
          <p:cNvSpPr txBox="1"/>
          <p:nvPr/>
        </p:nvSpPr>
        <p:spPr>
          <a:xfrm>
            <a:off x="838200" y="1836939"/>
            <a:ext cx="1051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overall prediction is provided by the hitting tagged predictor component that uses the longest history, or in case of no matching tagged predictor component, the default prediction is used.</a:t>
            </a:r>
          </a:p>
          <a:p>
            <a:r>
              <a:rPr lang="en-US" altLang="zh-CN" sz="2000" dirty="0"/>
              <a:t>Newly allocated entries provide poor prediction accuracy and that on these entries, using the alternate prediction is more efficient.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prediction computation algorithm: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8E05EE-1C48-4F11-859F-512CCE71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27" y="4360707"/>
            <a:ext cx="5013746" cy="14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1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1243F-76F0-40E9-8AB1-E28BD653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Updating the TAGE predictor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C4A9B0-7660-42AD-B102-204A15676511}"/>
              </a:ext>
            </a:extLst>
          </p:cNvPr>
          <p:cNvSpPr txBox="1"/>
          <p:nvPr/>
        </p:nvSpPr>
        <p:spPr>
          <a:xfrm>
            <a:off x="838200" y="1877862"/>
            <a:ext cx="10515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/>
              <a:t>Updating the useful counter u </a:t>
            </a:r>
            <a:r>
              <a:rPr lang="en-US" altLang="zh-CN" sz="1600" dirty="0"/>
              <a:t>The useful counter </a:t>
            </a:r>
            <a:r>
              <a:rPr lang="en-US" altLang="zh-CN" sz="1600" i="1" dirty="0"/>
              <a:t>u </a:t>
            </a:r>
            <a:r>
              <a:rPr lang="en-US" altLang="zh-CN" sz="1600" dirty="0"/>
              <a:t>of the provider component is updated when the alternate prediction </a:t>
            </a:r>
            <a:r>
              <a:rPr lang="en-US" altLang="zh-CN" sz="1600" i="1" dirty="0" err="1"/>
              <a:t>altpred</a:t>
            </a:r>
            <a:r>
              <a:rPr lang="en-US" altLang="zh-CN" sz="1600" i="1" dirty="0"/>
              <a:t> </a:t>
            </a:r>
            <a:r>
              <a:rPr lang="en-US" altLang="zh-CN" sz="1600" dirty="0"/>
              <a:t>is different from the final prediction </a:t>
            </a:r>
            <a:r>
              <a:rPr lang="en-US" altLang="zh-CN" sz="1600" i="1" dirty="0"/>
              <a:t>pred</a:t>
            </a:r>
            <a:r>
              <a:rPr lang="en-US" altLang="zh-CN" sz="1600" dirty="0"/>
              <a:t>.</a:t>
            </a:r>
            <a:br>
              <a:rPr lang="en-US" altLang="zh-CN" sz="1600" dirty="0"/>
            </a:br>
            <a:r>
              <a:rPr lang="en-US" altLang="zh-CN" sz="1600" b="1" i="1" dirty="0"/>
              <a:t>Updating the prediction counters </a:t>
            </a:r>
            <a:r>
              <a:rPr lang="en-US" altLang="zh-CN" sz="1600" dirty="0"/>
              <a:t>The prediction counter of the provider component is updated. For large predictors also updating the alternate prediction when the useful counter of the provider component is null results in a small accuracy benefit. </a:t>
            </a:r>
          </a:p>
          <a:p>
            <a:r>
              <a:rPr lang="en-US" altLang="zh-CN" sz="1600" b="1" i="1" dirty="0"/>
              <a:t>Allocating tagged entries on mispredictions </a:t>
            </a:r>
            <a:r>
              <a:rPr lang="en-US" altLang="zh-CN" sz="1600" dirty="0"/>
              <a:t>For a 64 Kbits 8-component predictor or 256 Kbits TAGE predictors, allocating a single entry is the best tradeoff. For the very large predictor considered here, allocating all the available entries is more effective. </a:t>
            </a:r>
            <a:br>
              <a:rPr lang="en-US" altLang="zh-CN" sz="1600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A1E8B3-B175-4925-A8E1-47D41249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56" y="4126186"/>
            <a:ext cx="3888087" cy="21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A4CCB-A4A9-4CB9-A606-582B2585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loop predictor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8BD77-6CDC-482F-BED6-B89E6E44D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481" y="2506662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The loop predictor simply tries to identify regular loops with constant number of iterations. </a:t>
            </a:r>
            <a:br>
              <a:rPr lang="en-US" altLang="zh-CN" sz="2000" dirty="0"/>
            </a:b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The loop predictor provides the global prediction when the loop has successively been executed 8 times with the same number of iterations.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47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E102D-8621-4554-BDAE-EC449875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98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The average predictor accuracy of GTL is 2.717 </a:t>
            </a:r>
            <a:r>
              <a:rPr lang="en-US" altLang="zh-CN" sz="2000" dirty="0" err="1"/>
              <a:t>misp</a:t>
            </a:r>
            <a:r>
              <a:rPr lang="en-US" altLang="zh-CN" sz="2000" dirty="0"/>
              <a:t>/KI</a:t>
            </a:r>
            <a:r>
              <a:rPr lang="en-US" altLang="zh-CN" sz="2000" b="1" dirty="0"/>
              <a:t> </a:t>
            </a:r>
            <a:r>
              <a:rPr lang="en-US" altLang="zh-CN" sz="2000" dirty="0"/>
              <a:t>on the distributed set of traces.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Removing the loop predictor and the static prediction, i.e., GEHL+TAGE, one will still obtain 2.774 </a:t>
            </a:r>
            <a:r>
              <a:rPr lang="en-US" altLang="zh-CN" sz="2000" dirty="0" err="1"/>
              <a:t>misp</a:t>
            </a:r>
            <a:r>
              <a:rPr lang="en-US" altLang="zh-CN" sz="2000" dirty="0"/>
              <a:t>/KI, the accuracy of the GEHL predictor component alone being 2.891 </a:t>
            </a:r>
            <a:r>
              <a:rPr lang="en-US" altLang="zh-CN" sz="2000" dirty="0" err="1"/>
              <a:t>misp</a:t>
            </a:r>
            <a:r>
              <a:rPr lang="en-US" altLang="zh-CN" sz="2000" dirty="0"/>
              <a:t>/KI.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A GEHL predictor alone using a 2,000 branch history length achieves 2.842 </a:t>
            </a:r>
            <a:r>
              <a:rPr lang="en-US" altLang="zh-CN" sz="2000" dirty="0" err="1"/>
              <a:t>misp</a:t>
            </a:r>
            <a:r>
              <a:rPr lang="en-US" altLang="zh-CN" sz="2000" dirty="0"/>
              <a:t>/KI.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57E418-29A2-4599-92E2-F8917765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03" y="3228667"/>
            <a:ext cx="9416794" cy="28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427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Looking for limits in branch prediction with the GTL predictor</vt:lpstr>
      <vt:lpstr>PowerPoint 演示文稿</vt:lpstr>
      <vt:lpstr>GTL predictor</vt:lpstr>
      <vt:lpstr>The GEHL branch predictor</vt:lpstr>
      <vt:lpstr>Updating the GEHL predictor</vt:lpstr>
      <vt:lpstr>Tage predictor</vt:lpstr>
      <vt:lpstr>Updating the TAGE predictor</vt:lpstr>
      <vt:lpstr>The loop predictor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limits in branch prediction with the GTL predictor</dc:title>
  <dc:creator>Vily</dc:creator>
  <cp:lastModifiedBy>Vily</cp:lastModifiedBy>
  <cp:revision>20</cp:revision>
  <dcterms:created xsi:type="dcterms:W3CDTF">2018-12-02T05:35:38Z</dcterms:created>
  <dcterms:modified xsi:type="dcterms:W3CDTF">2018-12-03T07:55:01Z</dcterms:modified>
</cp:coreProperties>
</file>