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A05-AF14-4A94-A2AF-865EEAA64714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DF7-55B5-4359-85E0-223B6F007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0623" y="5318261"/>
            <a:ext cx="443499" cy="5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12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24984" y="3181318"/>
            <a:ext cx="462846" cy="51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04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" name="矩形 6"/>
          <p:cNvSpPr/>
          <p:nvPr/>
        </p:nvSpPr>
        <p:spPr>
          <a:xfrm>
            <a:off x="1824447" y="3175851"/>
            <a:ext cx="899157" cy="172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CN" sz="1600" dirty="0"/>
              <a:t>M</a:t>
            </a:r>
          </a:p>
          <a:p>
            <a:pPr algn="ctr"/>
            <a:r>
              <a:rPr lang="en-US" altLang="zh-CN" sz="1600" dirty="0"/>
              <a:t>S=0011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DRW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268288" y="3173237"/>
            <a:ext cx="722310" cy="10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0A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LPC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394969" y="3179373"/>
            <a:ext cx="841130" cy="1069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09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LAR</a:t>
            </a:r>
          </a:p>
          <a:p>
            <a:pPr algn="ctr"/>
            <a:r>
              <a:rPr lang="en-US" altLang="zh-CN" sz="1600" dirty="0"/>
              <a:t>PCINC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547816" y="4590013"/>
            <a:ext cx="873568" cy="152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altLang="zh-CN" sz="1600" dirty="0"/>
              <a:t>S=1010</a:t>
            </a:r>
          </a:p>
          <a:p>
            <a:pPr algn="ctr"/>
            <a:r>
              <a:rPr lang="en-US" altLang="zh-CN" sz="1600" dirty="0"/>
              <a:t>MEMW</a:t>
            </a:r>
          </a:p>
          <a:p>
            <a:pPr algn="ctr"/>
            <a:r>
              <a:rPr lang="en-US" altLang="zh-CN" sz="1600" dirty="0"/>
              <a:t>M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579132" y="3166048"/>
            <a:ext cx="778885" cy="111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08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LAR</a:t>
            </a:r>
          </a:p>
          <a:p>
            <a:pPr algn="ctr"/>
            <a:r>
              <a:rPr lang="en-US" altLang="zh-CN" sz="1600" dirty="0"/>
              <a:t>PCINC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916319" y="3167892"/>
            <a:ext cx="863249" cy="173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02</a:t>
            </a:r>
          </a:p>
          <a:p>
            <a:pPr algn="ctr"/>
            <a:r>
              <a:rPr lang="en-US" altLang="zh-CN" sz="1600" dirty="0"/>
              <a:t>S=0110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DRW</a:t>
            </a:r>
          </a:p>
          <a:p>
            <a:pPr algn="ctr"/>
            <a:r>
              <a:rPr lang="en-US" altLang="zh-CN" sz="1600" dirty="0"/>
              <a:t>LDC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0" y="3175852"/>
            <a:ext cx="887402" cy="199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01</a:t>
            </a:r>
          </a:p>
          <a:p>
            <a:pPr algn="ctr"/>
            <a:r>
              <a:rPr lang="en-US" altLang="zh-CN" sz="1600" dirty="0"/>
              <a:t>S=1001</a:t>
            </a:r>
          </a:p>
          <a:p>
            <a:pPr algn="ctr"/>
            <a:r>
              <a:rPr lang="en-US" altLang="zh-CN" sz="1600" dirty="0"/>
              <a:t>CIN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DRW</a:t>
            </a:r>
          </a:p>
          <a:p>
            <a:pPr algn="ctr"/>
            <a:r>
              <a:rPr lang="en-US" altLang="zh-CN" sz="1600" dirty="0"/>
              <a:t>LDC</a:t>
            </a:r>
          </a:p>
          <a:p>
            <a:pPr algn="ctr"/>
            <a:r>
              <a:rPr lang="en-US" altLang="zh-CN" sz="1600" dirty="0"/>
              <a:t>P3</a:t>
            </a:r>
          </a:p>
        </p:txBody>
      </p:sp>
      <p:sp>
        <p:nvSpPr>
          <p:cNvPr id="15" name="矩形 14"/>
          <p:cNvSpPr/>
          <p:nvPr/>
        </p:nvSpPr>
        <p:spPr>
          <a:xfrm>
            <a:off x="4606815" y="106066"/>
            <a:ext cx="879231" cy="16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LIR</a:t>
            </a:r>
          </a:p>
          <a:p>
            <a:pPr algn="ctr"/>
            <a:r>
              <a:rPr lang="en-US" altLang="zh-CN" sz="1600" dirty="0"/>
              <a:t>PCINC</a:t>
            </a:r>
          </a:p>
          <a:p>
            <a:pPr algn="ctr"/>
            <a:r>
              <a:rPr lang="en-US" altLang="zh-CN" sz="1600" dirty="0"/>
              <a:t>ARINC</a:t>
            </a:r>
          </a:p>
          <a:p>
            <a:pPr algn="ctr"/>
            <a:r>
              <a:rPr lang="en-US" altLang="zh-CN" sz="1600" dirty="0"/>
              <a:t>P1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666698" y="533361"/>
            <a:ext cx="888024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00</a:t>
            </a:r>
          </a:p>
          <a:p>
            <a:pPr algn="ctr"/>
            <a:r>
              <a:rPr lang="en-US" altLang="zh-CN" sz="1600" dirty="0"/>
              <a:t>PCBUS</a:t>
            </a:r>
          </a:p>
          <a:p>
            <a:pPr algn="ctr"/>
            <a:r>
              <a:rPr lang="en-US" altLang="zh-CN" sz="1600" dirty="0"/>
              <a:t>LAR</a:t>
            </a:r>
          </a:p>
        </p:txBody>
      </p:sp>
      <p:sp>
        <p:nvSpPr>
          <p:cNvPr id="17" name="菱形 16"/>
          <p:cNvSpPr/>
          <p:nvPr/>
        </p:nvSpPr>
        <p:spPr>
          <a:xfrm>
            <a:off x="10476295" y="251693"/>
            <a:ext cx="881795" cy="3118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2737254" y="4109441"/>
            <a:ext cx="848059" cy="298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P2</a:t>
            </a:r>
            <a:endParaRPr lang="zh-CN" altLang="en-US" sz="1600" dirty="0"/>
          </a:p>
        </p:txBody>
      </p:sp>
      <p:sp>
        <p:nvSpPr>
          <p:cNvPr id="19" name="菱形 18"/>
          <p:cNvSpPr/>
          <p:nvPr/>
        </p:nvSpPr>
        <p:spPr>
          <a:xfrm>
            <a:off x="3411985" y="697490"/>
            <a:ext cx="936201" cy="4454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55929" y="4597983"/>
            <a:ext cx="759112" cy="141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DRW</a:t>
            </a:r>
            <a:endParaRPr lang="zh-CN" altLang="en-US" sz="1600" dirty="0"/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10492026" y="902078"/>
            <a:ext cx="866064" cy="102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1A</a:t>
            </a:r>
          </a:p>
          <a:p>
            <a:pPr algn="ctr"/>
            <a:r>
              <a:rPr lang="en-US" altLang="zh-CN" sz="1600" dirty="0"/>
              <a:t>INTDI</a:t>
            </a:r>
          </a:p>
          <a:p>
            <a:pPr algn="ctr"/>
            <a:r>
              <a:rPr lang="en-US" altLang="zh-CN" sz="1600" dirty="0"/>
              <a:t>PCBUS</a:t>
            </a:r>
          </a:p>
          <a:p>
            <a:pPr algn="ctr"/>
            <a:r>
              <a:rPr lang="en-US" altLang="zh-CN" sz="1600" dirty="0"/>
              <a:t>LIAR</a:t>
            </a:r>
          </a:p>
        </p:txBody>
      </p:sp>
      <p:sp>
        <p:nvSpPr>
          <p:cNvPr id="26" name="矩形 25"/>
          <p:cNvSpPr/>
          <p:nvPr/>
        </p:nvSpPr>
        <p:spPr>
          <a:xfrm>
            <a:off x="2735166" y="5247872"/>
            <a:ext cx="843692" cy="82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</a:p>
          <a:p>
            <a:pPr algn="ctr"/>
            <a:r>
              <a:rPr lang="en-US" altLang="zh-CN" sz="1600" dirty="0"/>
              <a:t>PCADD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cxnSp>
        <p:nvCxnSpPr>
          <p:cNvPr id="30" name="肘形连接符 29"/>
          <p:cNvCxnSpPr>
            <a:stCxn id="18" idx="3"/>
            <a:endCxn id="5" idx="0"/>
          </p:cNvCxnSpPr>
          <p:nvPr/>
        </p:nvCxnSpPr>
        <p:spPr>
          <a:xfrm>
            <a:off x="3585313" y="4258893"/>
            <a:ext cx="237060" cy="1059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8" idx="2"/>
            <a:endCxn id="26" idx="0"/>
          </p:cNvCxnSpPr>
          <p:nvPr/>
        </p:nvCxnSpPr>
        <p:spPr>
          <a:xfrm rot="5400000">
            <a:off x="2739385" y="4825972"/>
            <a:ext cx="839527" cy="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85605" y="3982366"/>
            <a:ext cx="65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C=0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109777" y="48210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C=1</a:t>
            </a:r>
            <a:endParaRPr lang="zh-CN" altLang="en-US" sz="1600" dirty="0"/>
          </a:p>
        </p:txBody>
      </p:sp>
      <p:cxnSp>
        <p:nvCxnSpPr>
          <p:cNvPr id="40" name="直接箭头连接符 39"/>
          <p:cNvCxnSpPr>
            <a:stCxn id="6" idx="2"/>
            <a:endCxn id="18" idx="0"/>
          </p:cNvCxnSpPr>
          <p:nvPr/>
        </p:nvCxnSpPr>
        <p:spPr>
          <a:xfrm>
            <a:off x="3156407" y="3696618"/>
            <a:ext cx="4877" cy="4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11" idx="0"/>
          </p:cNvCxnSpPr>
          <p:nvPr/>
        </p:nvCxnSpPr>
        <p:spPr>
          <a:xfrm>
            <a:off x="6968575" y="4276811"/>
            <a:ext cx="16025" cy="3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1"/>
            <a:endCxn id="15" idx="3"/>
          </p:cNvCxnSpPr>
          <p:nvPr/>
        </p:nvCxnSpPr>
        <p:spPr>
          <a:xfrm flipH="1">
            <a:off x="5486046" y="911430"/>
            <a:ext cx="180652" cy="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1"/>
            <a:endCxn id="19" idx="3"/>
          </p:cNvCxnSpPr>
          <p:nvPr/>
        </p:nvCxnSpPr>
        <p:spPr>
          <a:xfrm flipH="1">
            <a:off x="4348186" y="918961"/>
            <a:ext cx="258629" cy="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5067085" y="6587614"/>
            <a:ext cx="680490" cy="290146"/>
          </a:xfrm>
          <a:prstGeom prst="arc">
            <a:avLst>
              <a:gd name="adj1" fmla="val 8853781"/>
              <a:gd name="adj2" fmla="val 21146016"/>
            </a:avLst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>
            <a:off x="10583977" y="8593"/>
            <a:ext cx="680490" cy="290146"/>
          </a:xfrm>
          <a:prstGeom prst="arc">
            <a:avLst>
              <a:gd name="adj1" fmla="val 8853781"/>
              <a:gd name="adj2" fmla="val 21146016"/>
            </a:avLst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肘形连接符 74"/>
          <p:cNvCxnSpPr/>
          <p:nvPr/>
        </p:nvCxnSpPr>
        <p:spPr>
          <a:xfrm rot="16200000" flipH="1">
            <a:off x="1871237" y="3523445"/>
            <a:ext cx="1761396" cy="4648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3" idx="2"/>
          </p:cNvCxnSpPr>
          <p:nvPr/>
        </p:nvCxnSpPr>
        <p:spPr>
          <a:xfrm>
            <a:off x="1347944" y="4901537"/>
            <a:ext cx="5190" cy="1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" idx="2"/>
          </p:cNvCxnSpPr>
          <p:nvPr/>
        </p:nvCxnSpPr>
        <p:spPr>
          <a:xfrm>
            <a:off x="2274026" y="4905305"/>
            <a:ext cx="13703" cy="183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6" idx="2"/>
          </p:cNvCxnSpPr>
          <p:nvPr/>
        </p:nvCxnSpPr>
        <p:spPr>
          <a:xfrm>
            <a:off x="3157012" y="6071421"/>
            <a:ext cx="459" cy="67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" idx="2"/>
          </p:cNvCxnSpPr>
          <p:nvPr/>
        </p:nvCxnSpPr>
        <p:spPr>
          <a:xfrm flipH="1">
            <a:off x="3808565" y="5832616"/>
            <a:ext cx="13808" cy="89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/>
          <p:nvPr/>
        </p:nvCxnSpPr>
        <p:spPr>
          <a:xfrm rot="5400000">
            <a:off x="7321838" y="2331694"/>
            <a:ext cx="2822039" cy="6001740"/>
          </a:xfrm>
          <a:prstGeom prst="bentConnector3">
            <a:avLst>
              <a:gd name="adj1" fmla="val 100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" idx="2"/>
            <a:endCxn id="24" idx="0"/>
          </p:cNvCxnSpPr>
          <p:nvPr/>
        </p:nvCxnSpPr>
        <p:spPr>
          <a:xfrm>
            <a:off x="7815534" y="4249104"/>
            <a:ext cx="19951" cy="34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14" idx="0"/>
            <a:endCxn id="181" idx="0"/>
          </p:cNvCxnSpPr>
          <p:nvPr/>
        </p:nvCxnSpPr>
        <p:spPr>
          <a:xfrm rot="5400000" flipH="1" flipV="1">
            <a:off x="6131306" y="-2527597"/>
            <a:ext cx="15844" cy="11391054"/>
          </a:xfrm>
          <a:prstGeom prst="bentConnector3">
            <a:avLst>
              <a:gd name="adj1" fmla="val 1542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9" idx="2"/>
          </p:cNvCxnSpPr>
          <p:nvPr/>
        </p:nvCxnSpPr>
        <p:spPr>
          <a:xfrm>
            <a:off x="3879850" y="1143000"/>
            <a:ext cx="2540" cy="175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46" idx="2"/>
            <a:endCxn id="13" idx="0"/>
          </p:cNvCxnSpPr>
          <p:nvPr/>
        </p:nvCxnSpPr>
        <p:spPr>
          <a:xfrm flipH="1">
            <a:off x="1347944" y="2957065"/>
            <a:ext cx="10380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51" idx="2"/>
            <a:endCxn id="10" idx="0"/>
          </p:cNvCxnSpPr>
          <p:nvPr/>
        </p:nvCxnSpPr>
        <p:spPr>
          <a:xfrm>
            <a:off x="7806123" y="2919248"/>
            <a:ext cx="9411" cy="26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50" idx="2"/>
            <a:endCxn id="12" idx="0"/>
          </p:cNvCxnSpPr>
          <p:nvPr/>
        </p:nvCxnSpPr>
        <p:spPr>
          <a:xfrm flipH="1">
            <a:off x="6968575" y="2934149"/>
            <a:ext cx="7341" cy="23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49" idx="2"/>
            <a:endCxn id="6" idx="0"/>
          </p:cNvCxnSpPr>
          <p:nvPr/>
        </p:nvCxnSpPr>
        <p:spPr>
          <a:xfrm>
            <a:off x="3151704" y="2916275"/>
            <a:ext cx="4703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47" idx="2"/>
            <a:endCxn id="7" idx="0"/>
          </p:cNvCxnSpPr>
          <p:nvPr/>
        </p:nvCxnSpPr>
        <p:spPr>
          <a:xfrm flipH="1">
            <a:off x="2274026" y="2947190"/>
            <a:ext cx="8540" cy="22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62" idx="1"/>
            <a:endCxn id="17" idx="0"/>
          </p:cNvCxnSpPr>
          <p:nvPr/>
        </p:nvCxnSpPr>
        <p:spPr>
          <a:xfrm flipH="1">
            <a:off x="10917193" y="153666"/>
            <a:ext cx="7029" cy="9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7" idx="2"/>
            <a:endCxn id="25" idx="0"/>
          </p:cNvCxnSpPr>
          <p:nvPr/>
        </p:nvCxnSpPr>
        <p:spPr>
          <a:xfrm>
            <a:off x="10917193" y="563590"/>
            <a:ext cx="7865" cy="3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11039194" y="42011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INT=1</a:t>
            </a:r>
            <a:endParaRPr lang="zh-CN" altLang="en-US" sz="1600" dirty="0"/>
          </a:p>
        </p:txBody>
      </p:sp>
      <p:cxnSp>
        <p:nvCxnSpPr>
          <p:cNvPr id="39" name="直接箭头连接符 38"/>
          <p:cNvCxnSpPr>
            <a:stCxn id="24" idx="2"/>
          </p:cNvCxnSpPr>
          <p:nvPr/>
        </p:nvCxnSpPr>
        <p:spPr>
          <a:xfrm>
            <a:off x="7835485" y="6008127"/>
            <a:ext cx="6519" cy="72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7568" y="2306028"/>
            <a:ext cx="83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</a:t>
            </a:r>
          </a:p>
          <a:p>
            <a:r>
              <a:rPr lang="en-US" altLang="zh-CN" b="1" dirty="0"/>
              <a:t>0001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955653" y="2310734"/>
            <a:ext cx="80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</a:t>
            </a:r>
          </a:p>
          <a:p>
            <a:r>
              <a:rPr lang="en-US" altLang="zh-CN" b="1" dirty="0"/>
              <a:t>0010</a:t>
            </a:r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1882516" y="2300859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</a:t>
            </a:r>
          </a:p>
          <a:p>
            <a:r>
              <a:rPr lang="en-US" altLang="zh-CN" b="1" dirty="0"/>
              <a:t>0011</a:t>
            </a:r>
            <a:endParaRPr lang="zh-CN" altLang="en-US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777226" y="2269944"/>
            <a:ext cx="74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JC</a:t>
            </a:r>
          </a:p>
          <a:p>
            <a:r>
              <a:rPr lang="en-US" altLang="zh-CN" b="1" dirty="0"/>
              <a:t>0100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6576618" y="2287818"/>
            <a:ext cx="79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STO</a:t>
            </a:r>
          </a:p>
          <a:p>
            <a:r>
              <a:rPr lang="en-US" altLang="zh-CN" b="1" dirty="0"/>
              <a:t>1000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7436415" y="2272917"/>
            <a:ext cx="73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LAD</a:t>
            </a:r>
          </a:p>
          <a:p>
            <a:r>
              <a:rPr lang="en-US" altLang="zh-CN" b="1" dirty="0"/>
              <a:t>1001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8207630" y="2270557"/>
            <a:ext cx="8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JMP</a:t>
            </a:r>
          </a:p>
          <a:p>
            <a:r>
              <a:rPr lang="en-US" altLang="zh-CN" b="1" dirty="0"/>
              <a:t>1010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090860" y="2289084"/>
            <a:ext cx="76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IRET</a:t>
            </a:r>
          </a:p>
          <a:p>
            <a:r>
              <a:rPr lang="en-US" altLang="zh-CN" b="1" dirty="0"/>
              <a:t>0101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11" idx="2"/>
          </p:cNvCxnSpPr>
          <p:nvPr/>
        </p:nvCxnSpPr>
        <p:spPr>
          <a:xfrm>
            <a:off x="6984600" y="6118980"/>
            <a:ext cx="12568" cy="66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890486" y="2296563"/>
            <a:ext cx="7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PUSH</a:t>
            </a:r>
          </a:p>
          <a:p>
            <a:r>
              <a:rPr lang="en-US" altLang="zh-CN" b="1" dirty="0"/>
              <a:t>0110</a:t>
            </a:r>
            <a:endParaRPr lang="zh-CN" altLang="en-US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811202" y="2287818"/>
            <a:ext cx="71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POP</a:t>
            </a:r>
          </a:p>
          <a:p>
            <a:r>
              <a:rPr lang="en-US" altLang="zh-CN" b="1" dirty="0"/>
              <a:t>0111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4127235" y="3080264"/>
            <a:ext cx="675061" cy="77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05</a:t>
            </a:r>
          </a:p>
          <a:p>
            <a:pPr algn="ctr"/>
            <a:r>
              <a:rPr lang="en-US" altLang="zh-CN" sz="1600" dirty="0"/>
              <a:t>RBUS</a:t>
            </a:r>
          </a:p>
          <a:p>
            <a:pPr algn="ctr"/>
            <a:r>
              <a:rPr lang="en-US" altLang="zh-CN" sz="1600" dirty="0"/>
              <a:t>LAR</a:t>
            </a:r>
            <a:endParaRPr lang="zh-CN" altLang="en-US" sz="1600" dirty="0"/>
          </a:p>
        </p:txBody>
      </p:sp>
      <p:cxnSp>
        <p:nvCxnSpPr>
          <p:cNvPr id="90" name="直接箭头连接符 89"/>
          <p:cNvCxnSpPr>
            <a:stCxn id="58" idx="2"/>
            <a:endCxn id="106" idx="0"/>
          </p:cNvCxnSpPr>
          <p:nvPr/>
        </p:nvCxnSpPr>
        <p:spPr>
          <a:xfrm flipH="1">
            <a:off x="4464766" y="2935415"/>
            <a:ext cx="9915" cy="1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6" idx="2"/>
            <a:endCxn id="186" idx="0"/>
          </p:cNvCxnSpPr>
          <p:nvPr/>
        </p:nvCxnSpPr>
        <p:spPr>
          <a:xfrm flipH="1">
            <a:off x="4452960" y="3852115"/>
            <a:ext cx="11806" cy="1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952079" y="3160008"/>
            <a:ext cx="688304" cy="108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06</a:t>
            </a:r>
          </a:p>
          <a:p>
            <a:pPr algn="ctr"/>
            <a:r>
              <a:rPr lang="en-US" altLang="zh-CN" sz="1600" dirty="0"/>
              <a:t>PUSH</a:t>
            </a:r>
          </a:p>
          <a:p>
            <a:pPr algn="ctr"/>
            <a:r>
              <a:rPr lang="en-US" altLang="zh-CN" sz="1600" dirty="0"/>
              <a:t>RBUS</a:t>
            </a:r>
          </a:p>
          <a:p>
            <a:pPr algn="ctr"/>
            <a:r>
              <a:rPr lang="en-US" altLang="zh-CN" sz="1600" dirty="0"/>
              <a:t>LAR</a:t>
            </a:r>
          </a:p>
        </p:txBody>
      </p:sp>
      <p:cxnSp>
        <p:nvCxnSpPr>
          <p:cNvPr id="119" name="直接箭头连接符 118"/>
          <p:cNvCxnSpPr>
            <a:stCxn id="84" idx="2"/>
            <a:endCxn id="131" idx="0"/>
          </p:cNvCxnSpPr>
          <p:nvPr/>
        </p:nvCxnSpPr>
        <p:spPr>
          <a:xfrm>
            <a:off x="5286140" y="2942894"/>
            <a:ext cx="10091" cy="21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31" idx="2"/>
            <a:endCxn id="128" idx="0"/>
          </p:cNvCxnSpPr>
          <p:nvPr/>
        </p:nvCxnSpPr>
        <p:spPr>
          <a:xfrm flipH="1">
            <a:off x="5295060" y="4244166"/>
            <a:ext cx="1171" cy="33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19398" y="3167356"/>
            <a:ext cx="689262" cy="82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07</a:t>
            </a:r>
          </a:p>
          <a:p>
            <a:pPr algn="ctr"/>
            <a:r>
              <a:rPr lang="en-US" altLang="zh-CN" sz="1600" dirty="0"/>
              <a:t>RBUS</a:t>
            </a:r>
          </a:p>
          <a:p>
            <a:pPr algn="ctr"/>
            <a:r>
              <a:rPr lang="en-US" altLang="zh-CN" sz="1600" dirty="0"/>
              <a:t>LAR</a:t>
            </a:r>
            <a:endParaRPr lang="zh-CN" altLang="en-US" sz="1600" dirty="0"/>
          </a:p>
        </p:txBody>
      </p:sp>
      <p:cxnSp>
        <p:nvCxnSpPr>
          <p:cNvPr id="149" name="直接箭头连接符 148"/>
          <p:cNvCxnSpPr>
            <a:stCxn id="85" idx="2"/>
            <a:endCxn id="147" idx="0"/>
          </p:cNvCxnSpPr>
          <p:nvPr/>
        </p:nvCxnSpPr>
        <p:spPr>
          <a:xfrm flipH="1">
            <a:off x="6164029" y="2934149"/>
            <a:ext cx="4489" cy="23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7" idx="2"/>
            <a:endCxn id="178" idx="0"/>
          </p:cNvCxnSpPr>
          <p:nvPr/>
        </p:nvCxnSpPr>
        <p:spPr>
          <a:xfrm flipH="1">
            <a:off x="6158911" y="3993182"/>
            <a:ext cx="5118" cy="59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9752953" y="89894"/>
            <a:ext cx="96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INT=0</a:t>
            </a:r>
            <a:endParaRPr lang="zh-CN" altLang="en-US" sz="1600" dirty="0"/>
          </a:p>
        </p:txBody>
      </p:sp>
      <p:cxnSp>
        <p:nvCxnSpPr>
          <p:cNvPr id="197" name="肘形连接符 196"/>
          <p:cNvCxnSpPr>
            <a:stCxn id="74" idx="1"/>
            <a:endCxn id="16" idx="3"/>
          </p:cNvCxnSpPr>
          <p:nvPr/>
        </p:nvCxnSpPr>
        <p:spPr>
          <a:xfrm rot="10800000">
            <a:off x="6554723" y="911430"/>
            <a:ext cx="708285" cy="502950"/>
          </a:xfrm>
          <a:prstGeom prst="bentConnector3">
            <a:avLst>
              <a:gd name="adj1" fmla="val 67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263007" y="1003392"/>
            <a:ext cx="712984" cy="8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1D</a:t>
            </a:r>
          </a:p>
          <a:p>
            <a:pPr algn="ctr"/>
            <a:r>
              <a:rPr lang="en-US" altLang="zh-CN" sz="1600" dirty="0"/>
              <a:t>SBUS</a:t>
            </a:r>
          </a:p>
          <a:p>
            <a:pPr algn="ctr"/>
            <a:r>
              <a:rPr lang="en-US" altLang="zh-CN" sz="1600" dirty="0"/>
              <a:t>LPC</a:t>
            </a:r>
            <a:endParaRPr lang="zh-CN" altLang="en-US" sz="1600" dirty="0"/>
          </a:p>
        </p:txBody>
      </p:sp>
      <p:cxnSp>
        <p:nvCxnSpPr>
          <p:cNvPr id="21" name="直接箭头连接符 20"/>
          <p:cNvCxnSpPr>
            <a:stCxn id="25" idx="1"/>
            <a:endCxn id="100" idx="3"/>
          </p:cNvCxnSpPr>
          <p:nvPr/>
        </p:nvCxnSpPr>
        <p:spPr>
          <a:xfrm flipH="1">
            <a:off x="10243464" y="1414381"/>
            <a:ext cx="248562" cy="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7" idx="1"/>
            <a:endCxn id="16" idx="3"/>
          </p:cNvCxnSpPr>
          <p:nvPr/>
        </p:nvCxnSpPr>
        <p:spPr>
          <a:xfrm rot="10800000" flipV="1">
            <a:off x="6554723" y="407642"/>
            <a:ext cx="3921573" cy="503788"/>
          </a:xfrm>
          <a:prstGeom prst="bentConnector3">
            <a:avLst>
              <a:gd name="adj1" fmla="val 94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9012226" y="3167802"/>
            <a:ext cx="749231" cy="50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0B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INTEN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1488081" y="3160008"/>
            <a:ext cx="693347" cy="76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0E</a:t>
            </a:r>
          </a:p>
          <a:p>
            <a:pPr algn="ctr"/>
            <a:r>
              <a:rPr lang="en-US" altLang="zh-CN" sz="1600" dirty="0"/>
              <a:t>STOP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182" name="矩形 181"/>
          <p:cNvSpPr/>
          <p:nvPr/>
        </p:nvSpPr>
        <p:spPr>
          <a:xfrm>
            <a:off x="10720182" y="4612791"/>
            <a:ext cx="722328" cy="9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19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LDO</a:t>
            </a:r>
          </a:p>
          <a:p>
            <a:pPr algn="ctr"/>
            <a:r>
              <a:rPr lang="en-US" altLang="zh-CN" sz="1600" dirty="0"/>
              <a:t>P3</a:t>
            </a:r>
          </a:p>
        </p:txBody>
      </p:sp>
      <p:sp>
        <p:nvSpPr>
          <p:cNvPr id="183" name="矩形 182"/>
          <p:cNvSpPr/>
          <p:nvPr/>
        </p:nvSpPr>
        <p:spPr>
          <a:xfrm>
            <a:off x="10685005" y="3160008"/>
            <a:ext cx="763182" cy="11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0D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LAR</a:t>
            </a:r>
          </a:p>
          <a:p>
            <a:pPr algn="ctr"/>
            <a:r>
              <a:rPr lang="en-US" altLang="zh-CN" sz="1600" dirty="0"/>
              <a:t>PCINC</a:t>
            </a:r>
            <a:endParaRPr lang="zh-CN" altLang="en-US" sz="1600" dirty="0"/>
          </a:p>
        </p:txBody>
      </p:sp>
      <p:cxnSp>
        <p:nvCxnSpPr>
          <p:cNvPr id="212" name="直接箭头连接符 211"/>
          <p:cNvCxnSpPr>
            <a:stCxn id="53" idx="2"/>
            <a:endCxn id="8" idx="0"/>
          </p:cNvCxnSpPr>
          <p:nvPr/>
        </p:nvCxnSpPr>
        <p:spPr>
          <a:xfrm>
            <a:off x="8626993" y="2916888"/>
            <a:ext cx="2450" cy="25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8980216" y="2270874"/>
            <a:ext cx="8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EI</a:t>
            </a:r>
          </a:p>
          <a:p>
            <a:pPr algn="ctr"/>
            <a:r>
              <a:rPr lang="en-US" altLang="zh-CN" b="1" dirty="0"/>
              <a:t>1011</a:t>
            </a:r>
            <a:endParaRPr lang="zh-CN" altLang="en-US" b="1" dirty="0"/>
          </a:p>
        </p:txBody>
      </p:sp>
      <p:cxnSp>
        <p:nvCxnSpPr>
          <p:cNvPr id="220" name="直接箭头连接符 219"/>
          <p:cNvCxnSpPr>
            <a:stCxn id="217" idx="2"/>
            <a:endCxn id="168" idx="0"/>
          </p:cNvCxnSpPr>
          <p:nvPr/>
        </p:nvCxnSpPr>
        <p:spPr>
          <a:xfrm>
            <a:off x="9380372" y="2917205"/>
            <a:ext cx="6470" cy="25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10658009" y="2270874"/>
            <a:ext cx="8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</a:t>
            </a:r>
          </a:p>
          <a:p>
            <a:r>
              <a:rPr lang="en-US" altLang="zh-CN" b="1" dirty="0"/>
              <a:t>1101</a:t>
            </a:r>
            <a:endParaRPr lang="zh-CN" altLang="en-US" b="1" dirty="0"/>
          </a:p>
        </p:txBody>
      </p:sp>
      <p:cxnSp>
        <p:nvCxnSpPr>
          <p:cNvPr id="228" name="直接箭头连接符 227"/>
          <p:cNvCxnSpPr>
            <a:stCxn id="183" idx="2"/>
            <a:endCxn id="182" idx="0"/>
          </p:cNvCxnSpPr>
          <p:nvPr/>
        </p:nvCxnSpPr>
        <p:spPr>
          <a:xfrm>
            <a:off x="11066596" y="4260096"/>
            <a:ext cx="14750" cy="35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182" idx="2"/>
          </p:cNvCxnSpPr>
          <p:nvPr/>
        </p:nvCxnSpPr>
        <p:spPr>
          <a:xfrm>
            <a:off x="11081346" y="5600824"/>
            <a:ext cx="0" cy="114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23" idx="2"/>
            <a:endCxn id="183" idx="0"/>
          </p:cNvCxnSpPr>
          <p:nvPr/>
        </p:nvCxnSpPr>
        <p:spPr>
          <a:xfrm>
            <a:off x="11058381" y="2917205"/>
            <a:ext cx="8215" cy="24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/>
          <p:cNvSpPr txBox="1"/>
          <p:nvPr/>
        </p:nvSpPr>
        <p:spPr>
          <a:xfrm>
            <a:off x="11458753" y="2273591"/>
            <a:ext cx="81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STP</a:t>
            </a:r>
          </a:p>
          <a:p>
            <a:r>
              <a:rPr lang="en-US" altLang="zh-CN" b="1" dirty="0"/>
              <a:t>1110</a:t>
            </a:r>
            <a:endParaRPr lang="zh-CN" altLang="en-US" b="1" dirty="0"/>
          </a:p>
        </p:txBody>
      </p:sp>
      <p:sp>
        <p:nvSpPr>
          <p:cNvPr id="102" name="矩形 101"/>
          <p:cNvSpPr/>
          <p:nvPr/>
        </p:nvSpPr>
        <p:spPr>
          <a:xfrm>
            <a:off x="9826758" y="3160008"/>
            <a:ext cx="788300" cy="126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MBUS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LAR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PCINC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STOP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42129" y="2293042"/>
            <a:ext cx="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</a:t>
            </a:r>
          </a:p>
          <a:p>
            <a:r>
              <a:rPr lang="en-US" altLang="zh-CN" b="1" dirty="0"/>
              <a:t>1100</a:t>
            </a:r>
            <a:endParaRPr lang="zh-CN" altLang="en-US" b="1" dirty="0"/>
          </a:p>
        </p:txBody>
      </p:sp>
      <p:sp>
        <p:nvSpPr>
          <p:cNvPr id="128" name="矩形 127"/>
          <p:cNvSpPr/>
          <p:nvPr/>
        </p:nvSpPr>
        <p:spPr>
          <a:xfrm>
            <a:off x="4847675" y="4581779"/>
            <a:ext cx="894770" cy="152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  <a:p>
            <a:pPr algn="ctr"/>
            <a:r>
              <a:rPr lang="en-US" altLang="zh-CN" sz="1600" dirty="0"/>
              <a:t>S=1010</a:t>
            </a:r>
          </a:p>
          <a:p>
            <a:pPr algn="ctr"/>
            <a:r>
              <a:rPr lang="en-US" altLang="zh-CN" sz="1600" dirty="0"/>
              <a:t>M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MEMW</a:t>
            </a:r>
          </a:p>
          <a:p>
            <a:pPr algn="ctr"/>
            <a:r>
              <a:rPr lang="en-US" altLang="zh-CN" sz="1600" dirty="0"/>
              <a:t>P3</a:t>
            </a:r>
          </a:p>
        </p:txBody>
      </p:sp>
      <p:cxnSp>
        <p:nvCxnSpPr>
          <p:cNvPr id="150" name="直接箭头连接符 149"/>
          <p:cNvCxnSpPr>
            <a:stCxn id="128" idx="2"/>
          </p:cNvCxnSpPr>
          <p:nvPr/>
        </p:nvCxnSpPr>
        <p:spPr>
          <a:xfrm flipH="1">
            <a:off x="5283776" y="6111147"/>
            <a:ext cx="11284" cy="44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5793759" y="4583769"/>
            <a:ext cx="730304" cy="153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DRW</a:t>
            </a:r>
          </a:p>
          <a:p>
            <a:pPr algn="ctr"/>
            <a:r>
              <a:rPr lang="en-US" altLang="zh-CN" sz="1600" dirty="0"/>
              <a:t>POP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cxnSp>
        <p:nvCxnSpPr>
          <p:cNvPr id="175" name="直接箭头连接符 174"/>
          <p:cNvCxnSpPr>
            <a:stCxn id="178" idx="2"/>
          </p:cNvCxnSpPr>
          <p:nvPr/>
        </p:nvCxnSpPr>
        <p:spPr>
          <a:xfrm>
            <a:off x="6158911" y="6118980"/>
            <a:ext cx="6020" cy="60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8" idx="2"/>
          </p:cNvCxnSpPr>
          <p:nvPr/>
        </p:nvCxnSpPr>
        <p:spPr>
          <a:xfrm>
            <a:off x="8629443" y="4254082"/>
            <a:ext cx="17697" cy="248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8" idx="2"/>
          </p:cNvCxnSpPr>
          <p:nvPr/>
        </p:nvCxnSpPr>
        <p:spPr>
          <a:xfrm>
            <a:off x="9386842" y="3671685"/>
            <a:ext cx="14769" cy="306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54" idx="2"/>
            <a:endCxn id="102" idx="0"/>
          </p:cNvCxnSpPr>
          <p:nvPr/>
        </p:nvCxnSpPr>
        <p:spPr>
          <a:xfrm>
            <a:off x="10219377" y="2939373"/>
            <a:ext cx="1531" cy="2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84572" y="4617451"/>
            <a:ext cx="862116" cy="9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</a:t>
            </a:r>
          </a:p>
          <a:p>
            <a:pPr algn="ctr"/>
            <a:r>
              <a:rPr lang="en-US" altLang="zh-CN" sz="1600" dirty="0"/>
              <a:t>SBUS</a:t>
            </a:r>
          </a:p>
          <a:p>
            <a:pPr algn="ctr"/>
            <a:r>
              <a:rPr lang="en-US" altLang="zh-CN" sz="1600" dirty="0"/>
              <a:t>MEMW</a:t>
            </a:r>
          </a:p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cxnSp>
        <p:nvCxnSpPr>
          <p:cNvPr id="409" name="直接箭头连接符 408"/>
          <p:cNvCxnSpPr>
            <a:stCxn id="102" idx="2"/>
            <a:endCxn id="401" idx="0"/>
          </p:cNvCxnSpPr>
          <p:nvPr/>
        </p:nvCxnSpPr>
        <p:spPr>
          <a:xfrm flipH="1">
            <a:off x="10215630" y="4422670"/>
            <a:ext cx="5278" cy="19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401" idx="2"/>
          </p:cNvCxnSpPr>
          <p:nvPr/>
        </p:nvCxnSpPr>
        <p:spPr>
          <a:xfrm>
            <a:off x="10215630" y="5600824"/>
            <a:ext cx="0" cy="114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483044" y="888200"/>
            <a:ext cx="760420" cy="106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1B</a:t>
            </a:r>
          </a:p>
          <a:p>
            <a:pPr algn="ctr"/>
            <a:r>
              <a:rPr lang="en-US" altLang="zh-CN" sz="1600" dirty="0"/>
              <a:t>PUSH</a:t>
            </a:r>
          </a:p>
          <a:p>
            <a:pPr algn="ctr"/>
            <a:r>
              <a:rPr lang="en-US" altLang="zh-CN" sz="1600" dirty="0"/>
              <a:t>RBUS</a:t>
            </a:r>
          </a:p>
          <a:p>
            <a:pPr algn="ctr"/>
            <a:r>
              <a:rPr lang="en-US" altLang="zh-CN" sz="1600" dirty="0"/>
              <a:t>LAR</a:t>
            </a:r>
          </a:p>
        </p:txBody>
      </p:sp>
      <p:sp>
        <p:nvSpPr>
          <p:cNvPr id="103" name="矩形 102"/>
          <p:cNvSpPr/>
          <p:nvPr/>
        </p:nvSpPr>
        <p:spPr>
          <a:xfrm>
            <a:off x="8241816" y="575528"/>
            <a:ext cx="921860" cy="170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1C</a:t>
            </a:r>
          </a:p>
          <a:p>
            <a:pPr algn="ctr"/>
            <a:r>
              <a:rPr lang="en-US" altLang="zh-CN" sz="1600" dirty="0"/>
              <a:t>TRI</a:t>
            </a:r>
          </a:p>
          <a:p>
            <a:pPr algn="ctr"/>
            <a:r>
              <a:rPr lang="en-US" altLang="zh-CN" sz="1600" dirty="0"/>
              <a:t>S=1010</a:t>
            </a:r>
          </a:p>
          <a:p>
            <a:pPr algn="ctr"/>
            <a:r>
              <a:rPr lang="en-US" altLang="zh-CN" sz="1600" dirty="0"/>
              <a:t>M</a:t>
            </a:r>
          </a:p>
          <a:p>
            <a:pPr algn="ctr"/>
            <a:r>
              <a:rPr lang="en-US" altLang="zh-CN" sz="1600" dirty="0"/>
              <a:t>ABUS</a:t>
            </a:r>
          </a:p>
          <a:p>
            <a:pPr algn="ctr"/>
            <a:r>
              <a:rPr lang="en-US" altLang="zh-CN" sz="1600" dirty="0"/>
              <a:t>MEMW</a:t>
            </a:r>
          </a:p>
          <a:p>
            <a:pPr algn="ctr"/>
            <a:r>
              <a:rPr lang="en-US" altLang="zh-CN" sz="1600" dirty="0"/>
              <a:t>STOP</a:t>
            </a:r>
          </a:p>
        </p:txBody>
      </p:sp>
      <p:cxnSp>
        <p:nvCxnSpPr>
          <p:cNvPr id="59" name="直接箭头连接符 58"/>
          <p:cNvCxnSpPr>
            <a:stCxn id="100" idx="1"/>
            <a:endCxn id="103" idx="3"/>
          </p:cNvCxnSpPr>
          <p:nvPr/>
        </p:nvCxnSpPr>
        <p:spPr>
          <a:xfrm flipH="1">
            <a:off x="9163676" y="1418585"/>
            <a:ext cx="319368" cy="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3" idx="1"/>
            <a:endCxn id="74" idx="3"/>
          </p:cNvCxnSpPr>
          <p:nvPr/>
        </p:nvCxnSpPr>
        <p:spPr>
          <a:xfrm flipH="1" flipV="1">
            <a:off x="7975991" y="1414380"/>
            <a:ext cx="265825" cy="1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4081133" y="5598726"/>
            <a:ext cx="720211" cy="96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1F</a:t>
            </a:r>
          </a:p>
          <a:p>
            <a:pPr algn="ctr"/>
            <a:r>
              <a:rPr lang="en-US" altLang="zh-CN" sz="1600" dirty="0"/>
              <a:t>IABUS</a:t>
            </a:r>
          </a:p>
          <a:p>
            <a:pPr algn="ctr"/>
            <a:r>
              <a:rPr lang="en-US" altLang="zh-CN" sz="1600" dirty="0"/>
              <a:t>LPC</a:t>
            </a:r>
          </a:p>
          <a:p>
            <a:pPr algn="ctr"/>
            <a:r>
              <a:rPr lang="en-US" altLang="zh-CN" sz="1600" dirty="0"/>
              <a:t>P3</a:t>
            </a:r>
          </a:p>
        </p:txBody>
      </p:sp>
      <p:sp>
        <p:nvSpPr>
          <p:cNvPr id="186" name="矩形 185"/>
          <p:cNvSpPr/>
          <p:nvPr/>
        </p:nvSpPr>
        <p:spPr>
          <a:xfrm>
            <a:off x="4075392" y="3980954"/>
            <a:ext cx="755136" cy="149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1E</a:t>
            </a:r>
          </a:p>
          <a:p>
            <a:pPr algn="ctr"/>
            <a:r>
              <a:rPr lang="en-US" altLang="zh-CN" sz="1600" dirty="0"/>
              <a:t>MBUS</a:t>
            </a:r>
          </a:p>
          <a:p>
            <a:pPr algn="ctr"/>
            <a:r>
              <a:rPr lang="en-US" altLang="zh-CN" sz="1600" dirty="0"/>
              <a:t>LDT</a:t>
            </a:r>
          </a:p>
          <a:p>
            <a:pPr algn="ctr"/>
            <a:r>
              <a:rPr lang="en-US" altLang="zh-CN" sz="1600" dirty="0"/>
              <a:t>TRI</a:t>
            </a:r>
          </a:p>
          <a:p>
            <a:pPr algn="ctr"/>
            <a:r>
              <a:rPr lang="en-US" altLang="zh-CN" sz="1600" dirty="0"/>
              <a:t>DRW</a:t>
            </a:r>
          </a:p>
          <a:p>
            <a:pPr algn="ctr"/>
            <a:r>
              <a:rPr lang="en-US" altLang="zh-CN" sz="1600" dirty="0"/>
              <a:t>POP</a:t>
            </a:r>
          </a:p>
        </p:txBody>
      </p:sp>
      <p:cxnSp>
        <p:nvCxnSpPr>
          <p:cNvPr id="4" name="直接箭头连接符 3"/>
          <p:cNvCxnSpPr>
            <a:stCxn id="186" idx="2"/>
            <a:endCxn id="179" idx="0"/>
          </p:cNvCxnSpPr>
          <p:nvPr/>
        </p:nvCxnSpPr>
        <p:spPr>
          <a:xfrm flipH="1">
            <a:off x="4441239" y="5472098"/>
            <a:ext cx="11721" cy="1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79" idx="2"/>
          </p:cNvCxnSpPr>
          <p:nvPr/>
        </p:nvCxnSpPr>
        <p:spPr>
          <a:xfrm>
            <a:off x="4441239" y="6563879"/>
            <a:ext cx="11721" cy="17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85669"/>
              </p:ext>
            </p:extLst>
          </p:nvPr>
        </p:nvGraphicFramePr>
        <p:xfrm>
          <a:off x="3611760" y="1174549"/>
          <a:ext cx="584332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66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memory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0000-7FFF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测试程序</a:t>
                      </a:r>
                    </a:p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初始数据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6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8000-CFFF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主程序写入的数据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6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D000-DFFF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中断写入的数据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6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E000-EFFF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6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F000-FFFF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I/O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28" y="0"/>
          <a:ext cx="12192028" cy="68933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7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75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元件一览表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元件名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算术逻辑运算单元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 logic 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运算，主要利用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74ls181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74ls182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芯片实现。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选择器，内含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个累加器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，三个寄存器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R0,R1,R2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，通过输入信号选择写入的信号和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运算的操作数，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DRW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信号控制写操作。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数据缓冲寄存器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用来暂时存放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的运算结果。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RAM+ROM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access</a:t>
                      </a:r>
                      <a:r>
                        <a:rPr lang="en-US" altLang="zh-CN" baseline="0" dirty="0"/>
                        <a:t> memory</a:t>
                      </a:r>
                    </a:p>
                    <a:p>
                      <a:r>
                        <a:rPr lang="en-US" altLang="zh-CN" dirty="0"/>
                        <a:t>Read only 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内存部分，用两片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27C512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64K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八位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）芯片做成地址为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部分，用两片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八位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芯片实现地址为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用来记录将要访问的内存地址，可以通过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信号完成将总线上数据置入的操作，可以通过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ARINC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信号完成地址自增操作。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程序计数器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用来记录当前执行的程序地址，可以通过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PCINC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完成地址自增操作，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PCADD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进行地址转移，从而使程序可以循环执行。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用来存储当前执行的指令，在取值周期通过置数信号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有效将取出的地址置入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时序电路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生成四个相邻且互不相重合的时钟脉冲，用来控制整个程序的时序执行。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ITC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中断触发电路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 trigger circuit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产生中断信号，在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按钮按下后产生一个中断请求，并在中断程序执行周期内禁止其他中断请求。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IAR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中断地址寄存器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 address</a:t>
                      </a:r>
                      <a:r>
                        <a:rPr lang="en-US" altLang="zh-CN" baseline="0" dirty="0"/>
                        <a:t>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记录终端时程序执行到了地址，在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信号作用下将中断地址存入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，在中断结束后将中断地址返回。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28" y="0"/>
          <a:ext cx="12192028" cy="535659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7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75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元件一览表（续）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元件名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状态字寄存器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Programming status word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信号的状态，可以在程序进入中断时通过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信号切换至中断模式，保留主程序的状态字，同时可以存储中断程序的状态字。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SAR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栈地址寄存器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Stack</a:t>
                      </a:r>
                      <a:r>
                        <a:rPr lang="en-US" altLang="zh-CN" baseline="0" dirty="0"/>
                        <a:t> address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用来存放栈地址，配合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操作实现栈结构。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将指令转换成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位微地址。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MCR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微命令寄存器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Microcommand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存储微命令，对垂直型微命令进行译码。本设计采用水平型微指令，无需译码。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ATL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地址转移逻辑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  <a:r>
                        <a:rPr lang="en-US" altLang="zh-CN" baseline="0" dirty="0"/>
                        <a:t> transfer logic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字段判别对微指令给出的下一位微地址。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输入元件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element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指令和中断指令，实现程序执行时输入数据或地址。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输出元件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element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指令，实现程序执行时查询内存指定区域的数据。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450">
                <a:tc>
                  <a:txBody>
                    <a:bodyPr/>
                    <a:lstStyle/>
                    <a:p>
                      <a:r>
                        <a:rPr lang="en-US" altLang="zh-CN" dirty="0"/>
                        <a:t>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寄存器控制器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r>
                        <a:rPr lang="en-US" altLang="zh-CN" baseline="0" dirty="0"/>
                        <a:t> controller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实现指令和中断微指令对通用寄存器的选择。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75490"/>
              </p:ext>
            </p:extLst>
          </p:nvPr>
        </p:nvGraphicFramePr>
        <p:xfrm>
          <a:off x="487337" y="1391226"/>
          <a:ext cx="1081502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3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分工一览表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自制元件</a:t>
                      </a:r>
                      <a:endParaRPr lang="en-US" altLang="zh-C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工程设计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陈博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DR,AR,PC,SAR,PSW,ATL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条微指令设计，时序分配，地址转移逻辑设计，程序正确性调试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栈存在逻辑设计，数据流动情况分析，控制开关复用模式设计。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刘佳玮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IR,IAR,MCR,ITC,TIME,RC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条微指令设计，中断电路设计，测试程序设计，程序正确性调试，时序产生逻辑设计，总线使用情况分析，输入输出逻辑设计。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张绍磊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RAM+ROM,CM,ALU,PRO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指令格式设计，微指令代码编写，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数据存储，测试程序设计，程序正确性调试，中间信号显示设计，微指令译码逻辑设计。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834</Words>
  <Application>Microsoft Office PowerPoint</Application>
  <PresentationFormat>宽屏</PresentationFormat>
  <Paragraphs>277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刘佳玮</dc:creator>
  <cp:lastModifiedBy>张绍磊</cp:lastModifiedBy>
  <cp:revision>66</cp:revision>
  <dcterms:created xsi:type="dcterms:W3CDTF">2018-01-05T03:03:00Z</dcterms:created>
  <dcterms:modified xsi:type="dcterms:W3CDTF">2018-01-19T15:43:10Z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