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966595" y="511175"/>
          <a:ext cx="8532495" cy="407098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91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000"/>
                        <a:t>开关说明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</a:t>
                      </a:r>
                      <a:r>
                        <a:rPr lang="en-US" altLang="zh-CN" sz="2800"/>
                        <a:t>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1.</a:t>
                      </a:r>
                      <a:r>
                        <a:rPr lang="zh-CN" altLang="en-US" sz="2400"/>
                        <a:t>开机功能，一次脉冲后开始产生时序信号</a:t>
                      </a:r>
                    </a:p>
                    <a:p>
                      <a:pPr>
                        <a:buNone/>
                      </a:pPr>
                      <a:r>
                        <a:rPr lang="en-US" altLang="zh-CN" sz="2400"/>
                        <a:t>2.</a:t>
                      </a:r>
                      <a:r>
                        <a:rPr lang="zh-CN" altLang="en-US" sz="2400"/>
                        <a:t>输入确认功能，程序等待输入时，输入完成后，通过一次</a:t>
                      </a:r>
                      <a:r>
                        <a:rPr lang="en-US" altLang="zh-CN" sz="2400"/>
                        <a:t>START</a:t>
                      </a:r>
                      <a:r>
                        <a:rPr lang="zh-CN" altLang="en-US" sz="2400"/>
                        <a:t>脉冲继续执行程序。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    PCCLR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1.PC</a:t>
                      </a:r>
                      <a:r>
                        <a:rPr lang="zh-CN" altLang="en-US" sz="2400"/>
                        <a:t>清零功能，开机后通过一次</a:t>
                      </a:r>
                      <a:r>
                        <a:rPr lang="en-US" altLang="zh-CN" sz="2400"/>
                        <a:t>PCCLR</a:t>
                      </a:r>
                      <a:r>
                        <a:rPr lang="zh-CN" altLang="en-US" sz="2400"/>
                        <a:t>脉冲，可以将指令地址清零，回到程序的开始地址。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</a:t>
                      </a:r>
                      <a:r>
                        <a:rPr lang="en-US" altLang="zh-CN" sz="280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1.</a:t>
                      </a:r>
                      <a:r>
                        <a:rPr lang="zh-CN" altLang="en-US" sz="2400"/>
                        <a:t>操作模式切换开关，当</a:t>
                      </a:r>
                      <a:r>
                        <a:rPr lang="en-US" altLang="zh-CN" sz="2400"/>
                        <a:t>STEP</a:t>
                      </a:r>
                      <a:r>
                        <a:rPr lang="zh-CN" altLang="en-US" sz="2400"/>
                        <a:t>为</a:t>
                      </a:r>
                      <a:r>
                        <a:rPr lang="en-US" altLang="zh-CN" sz="2400"/>
                        <a:t>0</a:t>
                      </a:r>
                      <a:r>
                        <a:rPr lang="zh-CN" altLang="en-US" sz="2400"/>
                        <a:t>时，程序为连续运行模式，当</a:t>
                      </a:r>
                      <a:r>
                        <a:rPr lang="en-US" altLang="zh-CN" sz="2400"/>
                        <a:t>STEP</a:t>
                      </a:r>
                      <a:r>
                        <a:rPr lang="zh-CN" altLang="en-US" sz="2400"/>
                        <a:t>为</a:t>
                      </a:r>
                      <a:r>
                        <a:rPr lang="en-US" altLang="zh-CN" sz="2400"/>
                        <a:t>1</a:t>
                      </a:r>
                      <a:r>
                        <a:rPr lang="zh-CN" altLang="en-US" sz="2400"/>
                        <a:t>时，程序为单排运行模式。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   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1.</a:t>
                      </a:r>
                      <a:r>
                        <a:rPr lang="zh-CN" altLang="en-US" sz="2400"/>
                        <a:t>程序中断请求信号，单击</a:t>
                      </a:r>
                      <a:r>
                        <a:rPr lang="en-US" altLang="zh-CN" sz="2400"/>
                        <a:t>PAUSE</a:t>
                      </a:r>
                      <a:r>
                        <a:rPr lang="zh-CN" altLang="en-US" sz="2400"/>
                        <a:t>，程序开始中断。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829435" y="510540"/>
          <a:ext cx="8533765" cy="562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3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000"/>
                        <a:t>操作步骤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                                           1.</a:t>
                      </a:r>
                      <a:r>
                        <a:rPr lang="zh-CN" altLang="en-US"/>
                        <a:t>主程序操作步骤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1</a:t>
                      </a:r>
                      <a:r>
                        <a:rPr lang="zh-CN" altLang="en-US"/>
                        <a:t>）开始</a:t>
                      </a:r>
                      <a:r>
                        <a:rPr lang="en-US" altLang="zh-CN"/>
                        <a:t>PROTUES</a:t>
                      </a:r>
                      <a:r>
                        <a:rPr lang="zh-CN" altLang="en-US"/>
                        <a:t>仿真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2</a:t>
                      </a:r>
                      <a:r>
                        <a:rPr lang="zh-CN" altLang="en-US"/>
                        <a:t>）点摁</a:t>
                      </a:r>
                      <a:r>
                        <a:rPr lang="en-US" altLang="zh-CN"/>
                        <a:t>PCCLR</a:t>
                      </a:r>
                      <a:r>
                        <a:rPr lang="zh-CN" altLang="en-US"/>
                        <a:t>，清零</a:t>
                      </a:r>
                      <a:r>
                        <a:rPr lang="en-US" altLang="zh-CN"/>
                        <a:t>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3</a:t>
                      </a:r>
                      <a:r>
                        <a:rPr lang="zh-CN" altLang="en-US"/>
                        <a:t>）点摁</a:t>
                      </a:r>
                      <a:r>
                        <a:rPr lang="en-US" altLang="zh-CN"/>
                        <a:t>START</a:t>
                      </a:r>
                      <a:r>
                        <a:rPr lang="zh-CN" altLang="en-US"/>
                        <a:t>，开始执行程序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                                           </a:t>
                      </a:r>
                      <a:r>
                        <a:rPr lang="en-US" altLang="zh-CN" sz="1800">
                          <a:sym typeface="+mn-ea"/>
                        </a:rPr>
                        <a:t> 2.I/O</a:t>
                      </a:r>
                      <a:r>
                        <a:rPr lang="zh-CN" altLang="en-US" sz="1800">
                          <a:sym typeface="+mn-ea"/>
                        </a:rPr>
                        <a:t>交换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1</a:t>
                      </a:r>
                      <a:r>
                        <a:rPr lang="zh-CN" altLang="en-US"/>
                        <a:t>）当程序运行到</a:t>
                      </a:r>
                      <a:r>
                        <a:rPr lang="en-US" altLang="zh-CN"/>
                        <a:t>IN</a:t>
                      </a:r>
                      <a:r>
                        <a:rPr lang="zh-CN" altLang="en-US"/>
                        <a:t>指令后，就需要我们从输入区输入数据。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2</a:t>
                      </a:r>
                      <a:r>
                        <a:rPr lang="zh-CN" altLang="en-US"/>
                        <a:t>）此时，程序会停止运行，在输入区输入需要的数据。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3</a:t>
                      </a:r>
                      <a:r>
                        <a:rPr lang="zh-CN" altLang="en-US"/>
                        <a:t>）输入完成后，单击</a:t>
                      </a:r>
                      <a:r>
                        <a:rPr lang="en-US" altLang="zh-CN"/>
                        <a:t>START</a:t>
                      </a:r>
                      <a:r>
                        <a:rPr lang="zh-CN" altLang="en-US"/>
                        <a:t>确认输入，继续运行程序。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                                            3.</a:t>
                      </a:r>
                      <a:r>
                        <a:rPr lang="zh-CN" altLang="en-US"/>
                        <a:t>中断操作步骤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1</a:t>
                      </a:r>
                      <a:r>
                        <a:rPr lang="zh-CN" altLang="en-US"/>
                        <a:t>）单击</a:t>
                      </a:r>
                      <a:r>
                        <a:rPr lang="en-US" altLang="zh-CN"/>
                        <a:t>PAUSE</a:t>
                      </a:r>
                      <a:r>
                        <a:rPr lang="zh-CN" altLang="en-US"/>
                        <a:t>，产生中断请求。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2</a:t>
                      </a:r>
                      <a:r>
                        <a:rPr lang="zh-CN" altLang="en-US"/>
                        <a:t>）程序将继续运行，直到程序执行完当前指令，然后程序将停止等待输入。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3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在输入区输入中断地址，在我们设计的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程序中，两个中断子程序分别位于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             </a:t>
                      </a:r>
                      <a:r>
                        <a:rPr lang="en-US" altLang="zh-CN"/>
                        <a:t>3000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3100</a:t>
                      </a:r>
                      <a:r>
                        <a:rPr lang="zh-CN" altLang="en-US"/>
                        <a:t>。输入完地址后，单击</a:t>
                      </a:r>
                      <a:r>
                        <a:rPr lang="en-US" altLang="zh-CN"/>
                        <a:t>START</a:t>
                      </a:r>
                      <a:r>
                        <a:rPr lang="zh-CN" altLang="en-US"/>
                        <a:t>确认输入，继续运行程序。</a:t>
                      </a:r>
                      <a:r>
                        <a:rPr lang="en-US" altLang="zh-CN"/>
                        <a:t>                                     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2276035981"/>
              </p:ext>
            </p:extLst>
          </p:nvPr>
        </p:nvGraphicFramePr>
        <p:xfrm>
          <a:off x="1331649" y="-83820"/>
          <a:ext cx="10635448" cy="58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6">
                  <a:extLst>
                    <a:ext uri="{9D8B030D-6E8A-4147-A177-3AD203B41FA5}">
                      <a16:colId xmlns:a16="http://schemas.microsoft.com/office/drawing/2014/main" val="2211710909"/>
                    </a:ext>
                  </a:extLst>
                </a:gridCol>
                <a:gridCol w="741684">
                  <a:extLst>
                    <a:ext uri="{9D8B030D-6E8A-4147-A177-3AD203B41FA5}">
                      <a16:colId xmlns:a16="http://schemas.microsoft.com/office/drawing/2014/main" val="3068120778"/>
                    </a:ext>
                  </a:extLst>
                </a:gridCol>
                <a:gridCol w="741684">
                  <a:extLst>
                    <a:ext uri="{9D8B030D-6E8A-4147-A177-3AD203B41FA5}">
                      <a16:colId xmlns:a16="http://schemas.microsoft.com/office/drawing/2014/main" val="544787415"/>
                    </a:ext>
                  </a:extLst>
                </a:gridCol>
                <a:gridCol w="741684">
                  <a:extLst>
                    <a:ext uri="{9D8B030D-6E8A-4147-A177-3AD203B41FA5}">
                      <a16:colId xmlns:a16="http://schemas.microsoft.com/office/drawing/2014/main" val="2983516154"/>
                    </a:ext>
                  </a:extLst>
                </a:gridCol>
                <a:gridCol w="299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5391">
                <a:tc grid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000" dirty="0"/>
                        <a:t>简单测试程序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内存地址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汇编指令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机器代码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LAD(0010)-&gt;RI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9100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0008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将地址</a:t>
                      </a:r>
                      <a:r>
                        <a:rPr lang="en-US" altLang="zh-CN" dirty="0"/>
                        <a:t>0010</a:t>
                      </a:r>
                      <a:r>
                        <a:rPr lang="zh-CN" altLang="en-US" dirty="0"/>
                        <a:t>的数据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存入</a:t>
                      </a:r>
                      <a:r>
                        <a:rPr lang="en-US" altLang="zh-CN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0010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LAD(0011)-&gt;R2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9200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0008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将地址</a:t>
                      </a:r>
                      <a:r>
                        <a:rPr lang="en-US" altLang="zh-CN" sz="1800" dirty="0">
                          <a:sym typeface="+mn-ea"/>
                        </a:rPr>
                        <a:t>0011</a:t>
                      </a:r>
                      <a:r>
                        <a:rPr lang="zh-CN" altLang="en-US" sz="1800" dirty="0">
                          <a:sym typeface="+mn-ea"/>
                        </a:rPr>
                        <a:t>的数据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存入</a:t>
                      </a:r>
                      <a:r>
                        <a:rPr lang="en-US" altLang="zh-CN" sz="1800" dirty="0">
                          <a:sym typeface="+mn-ea"/>
                        </a:rPr>
                        <a:t>R2</a:t>
                      </a:r>
                    </a:p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8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0011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ADD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AC+R1-&gt;AC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SUB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AC-R2-&gt;AC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STO AC-&gt;(8000)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8000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0003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0008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0005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将</a:t>
                      </a:r>
                      <a:r>
                        <a:rPr lang="en-US" altLang="zh-CN" sz="1800" dirty="0">
                          <a:sym typeface="+mn-ea"/>
                        </a:rPr>
                        <a:t>AC</a:t>
                      </a:r>
                      <a:r>
                        <a:rPr lang="zh-CN" altLang="en-US" sz="1800" dirty="0">
                          <a:sym typeface="+mn-ea"/>
                        </a:rPr>
                        <a:t>的数据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存入地址</a:t>
                      </a:r>
                      <a:r>
                        <a:rPr lang="en-US" altLang="zh-CN" sz="1800" dirty="0">
                          <a:sym typeface="+mn-ea"/>
                        </a:rPr>
                        <a:t>8000</a:t>
                      </a: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28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8000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8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47258"/>
                  </a:ext>
                </a:extLst>
              </a:tr>
              <a:tr h="448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745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334429"/>
              </p:ext>
            </p:extLst>
          </p:nvPr>
        </p:nvGraphicFramePr>
        <p:xfrm>
          <a:off x="753110" y="807085"/>
          <a:ext cx="8858571" cy="561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116121579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389448646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71865454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1260954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内存地址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汇编指令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机器代码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LAD(4002)-&gt;R3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9300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6000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将地址</a:t>
                      </a:r>
                      <a:r>
                        <a:rPr lang="en-US" altLang="zh-CN" sz="1800" dirty="0">
                          <a:sym typeface="+mn-ea"/>
                        </a:rPr>
                        <a:t>4002</a:t>
                      </a:r>
                      <a:r>
                        <a:rPr lang="zh-CN" altLang="en-US" sz="1800" dirty="0">
                          <a:sym typeface="+mn-ea"/>
                        </a:rPr>
                        <a:t>的数据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存入</a:t>
                      </a:r>
                      <a:r>
                        <a:rPr lang="en-US" altLang="zh-CN" sz="1800" dirty="0">
                          <a:sym typeface="+mn-ea"/>
                        </a:rPr>
                        <a:t>R3</a:t>
                      </a: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PUSH 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AC</a:t>
                      </a:r>
                      <a:r>
                        <a:rPr lang="zh-CN" altLang="en-US" dirty="0"/>
                        <a:t>数据入栈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清零</a:t>
                      </a:r>
                      <a:r>
                        <a:rPr lang="en-US" altLang="zh-CN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POP 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栈顶数据进入</a:t>
                      </a:r>
                      <a:r>
                        <a:rPr lang="en-US" altLang="zh-CN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ADD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X000</a:t>
                      </a:r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(X</a:t>
                      </a:r>
                      <a:r>
                        <a:rPr lang="zh-CN" altLang="en-US" dirty="0"/>
                        <a:t>不断</a:t>
                      </a:r>
                      <a:r>
                        <a:rPr lang="en-US" altLang="zh-CN" dirty="0"/>
                        <a:t>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AC+R3-&gt;AC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JC 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X000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判断是否跳转之</a:t>
                      </a:r>
                      <a:r>
                        <a:rPr lang="en-US" altLang="zh-CN" dirty="0"/>
                        <a:t>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JMP(000F)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X000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6000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跳转至</a:t>
                      </a:r>
                      <a:r>
                        <a:rPr lang="en-US" altLang="zh-CN" dirty="0"/>
                        <a:t>000F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000F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停机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内存地址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汇编指令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机器代码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SUB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AC-R3-&gt;AC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SUB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AC-R3-&gt;AC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中断允许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中断返回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从输入区输入数据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F000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ADD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AC+R3-&gt;AC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输出数据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F000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中断允许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中断返回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828800" y="247650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内存地址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汇编指令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机器代码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596</Words>
  <Application>Microsoft Office PowerPoint</Application>
  <PresentationFormat>宽屏</PresentationFormat>
  <Paragraphs>219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陈博</dc:creator>
  <cp:lastModifiedBy>张绍磊</cp:lastModifiedBy>
  <cp:revision>6</cp:revision>
  <dcterms:created xsi:type="dcterms:W3CDTF">2018-01-11T01:53:00Z</dcterms:created>
  <dcterms:modified xsi:type="dcterms:W3CDTF">2018-01-15T02:56:10Z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