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9" r:id="rId5"/>
    <p:sldId id="287" r:id="rId6"/>
    <p:sldId id="259" r:id="rId7"/>
    <p:sldId id="266" r:id="rId8"/>
    <p:sldId id="267" r:id="rId9"/>
    <p:sldId id="271" r:id="rId10"/>
    <p:sldId id="268" r:id="rId11"/>
    <p:sldId id="269" r:id="rId12"/>
    <p:sldId id="272" r:id="rId13"/>
    <p:sldId id="273" r:id="rId14"/>
    <p:sldId id="274" r:id="rId15"/>
    <p:sldId id="275" r:id="rId16"/>
    <p:sldId id="278" r:id="rId17"/>
    <p:sldId id="270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0" r:id="rId27"/>
    <p:sldId id="261" r:id="rId28"/>
    <p:sldId id="264" r:id="rId29"/>
    <p:sldId id="265" r:id="rId30"/>
    <p:sldId id="262" r:id="rId31"/>
    <p:sldId id="263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DB1F4-AB3A-4615-9177-77BFCEFD3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8000" b="1" dirty="0"/>
              <a:t>虚拟机设计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761D7-C2C6-41E3-856B-40E10A5EB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张绍磊</a:t>
            </a:r>
            <a:endParaRPr lang="en-US" altLang="zh-CN" sz="2800" dirty="0"/>
          </a:p>
          <a:p>
            <a:r>
              <a:rPr lang="en-US" altLang="zh-CN" sz="2800" dirty="0"/>
              <a:t>2016211392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5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D21E1-DFB9-44E0-B55B-3C9DB05F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zh-CN" altLang="zh-CN" b="1" dirty="0"/>
              <a:t>指令集设计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94D2A-732C-4A0A-85E0-357F3E01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28" y="1606857"/>
            <a:ext cx="10546672" cy="4811697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指令集使用</a:t>
            </a:r>
            <a:r>
              <a:rPr lang="en-US" altLang="zh-CN" dirty="0"/>
              <a:t>RISC</a:t>
            </a:r>
            <a:r>
              <a:rPr lang="zh-CN" altLang="zh-CN" dirty="0"/>
              <a:t>精简指令。参考</a:t>
            </a:r>
            <a:r>
              <a:rPr lang="en-US" altLang="zh-CN" dirty="0"/>
              <a:t>x86</a:t>
            </a:r>
            <a:r>
              <a:rPr lang="zh-CN" altLang="zh-CN" dirty="0"/>
              <a:t>汇编指令，在其基础上做了一些简化，有所改动。</a:t>
            </a:r>
          </a:p>
          <a:p>
            <a:r>
              <a:rPr lang="zh-CN" altLang="zh-CN" dirty="0"/>
              <a:t>指令集包含了开机指令、停机指令、显示指令、算术运算指令、逻辑运算指令、移位指令、数据传送指令、程序控制类指令、中断指令、</a:t>
            </a:r>
            <a:r>
              <a:rPr lang="en-US" altLang="zh-CN" dirty="0"/>
              <a:t>I/O</a:t>
            </a:r>
            <a:r>
              <a:rPr lang="zh-CN" altLang="zh-CN" dirty="0"/>
              <a:t>指令，能完成计算机基本操作。</a:t>
            </a:r>
          </a:p>
          <a:p>
            <a:r>
              <a:rPr lang="zh-CN" altLang="zh-CN" dirty="0"/>
              <a:t>每一条指令不超过</a:t>
            </a:r>
            <a:r>
              <a:rPr lang="en-US" altLang="zh-CN" dirty="0"/>
              <a:t>12</a:t>
            </a:r>
            <a:r>
              <a:rPr lang="zh-CN" altLang="zh-CN" dirty="0"/>
              <a:t>位，前</a:t>
            </a:r>
            <a:r>
              <a:rPr lang="en-US" altLang="zh-CN" dirty="0"/>
              <a:t>3</a:t>
            </a:r>
            <a:r>
              <a:rPr lang="zh-CN" altLang="zh-CN" dirty="0"/>
              <a:t>位（</a:t>
            </a:r>
            <a:r>
              <a:rPr lang="en-US" altLang="zh-CN" dirty="0"/>
              <a:t>4</a:t>
            </a:r>
            <a:r>
              <a:rPr lang="zh-CN" altLang="zh-CN" dirty="0"/>
              <a:t>位）表示操作数，后面是参与操作的寄存器或者内存地址。立即数、寄存器、内存地址表示方法如下：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• </a:t>
            </a:r>
            <a:r>
              <a:rPr lang="zh-CN" altLang="zh-CN" b="1" dirty="0"/>
              <a:t>立即数</a:t>
            </a:r>
            <a:r>
              <a:rPr lang="zh-CN" altLang="zh-CN" dirty="0"/>
              <a:t>：一个</a:t>
            </a:r>
            <a:r>
              <a:rPr lang="en-US" altLang="zh-CN" dirty="0"/>
              <a:t>16</a:t>
            </a:r>
            <a:r>
              <a:rPr lang="zh-CN" altLang="zh-CN" dirty="0"/>
              <a:t>位的</a:t>
            </a:r>
            <a:r>
              <a:rPr lang="en-US" altLang="zh-CN" dirty="0"/>
              <a:t>16</a:t>
            </a:r>
            <a:r>
              <a:rPr lang="zh-CN" altLang="zh-CN" dirty="0"/>
              <a:t>进制常数，</a:t>
            </a:r>
            <a:r>
              <a:rPr lang="en-US" altLang="zh-CN" dirty="0"/>
              <a:t>XXXXXXXXXXXXXXXX</a:t>
            </a:r>
            <a:r>
              <a:rPr lang="zh-CN" altLang="zh-CN" dirty="0"/>
              <a:t>。不会省略前导零，字母使用大写，如</a:t>
            </a:r>
            <a:r>
              <a:rPr lang="en-US" altLang="zh-CN" dirty="0"/>
              <a:t> 000002C002C002C0</a:t>
            </a:r>
            <a:r>
              <a:rPr lang="zh-CN" altLang="zh-CN" dirty="0"/>
              <a:t>；</a:t>
            </a:r>
            <a:br>
              <a:rPr lang="en-US" altLang="zh-CN" dirty="0"/>
            </a:br>
            <a:r>
              <a:rPr lang="en-US" altLang="zh-CN" dirty="0"/>
              <a:t>•</a:t>
            </a:r>
            <a:r>
              <a:rPr lang="en-US" altLang="zh-CN" b="1" dirty="0"/>
              <a:t> </a:t>
            </a:r>
            <a:r>
              <a:rPr lang="zh-CN" altLang="zh-CN" b="1" dirty="0"/>
              <a:t>寄存器</a:t>
            </a:r>
            <a:r>
              <a:rPr lang="zh-CN" altLang="zh-CN" dirty="0"/>
              <a:t>：共</a:t>
            </a:r>
            <a:r>
              <a:rPr lang="en-US" altLang="zh-CN" dirty="0"/>
              <a:t>8</a:t>
            </a:r>
            <a:r>
              <a:rPr lang="zh-CN" altLang="zh-CN" dirty="0"/>
              <a:t>个通用寄存器。用</a:t>
            </a:r>
            <a:r>
              <a:rPr lang="en-US" altLang="zh-CN" dirty="0"/>
              <a:t>AX</a:t>
            </a:r>
            <a:r>
              <a:rPr lang="zh-CN" altLang="zh-CN" dirty="0"/>
              <a:t>、</a:t>
            </a:r>
            <a:r>
              <a:rPr lang="en-US" altLang="zh-CN" dirty="0"/>
              <a:t>BX</a:t>
            </a:r>
            <a:r>
              <a:rPr lang="zh-CN" altLang="zh-CN" dirty="0"/>
              <a:t>、</a:t>
            </a:r>
            <a:r>
              <a:rPr lang="en-US" altLang="zh-CN" dirty="0"/>
              <a:t>CX</a:t>
            </a:r>
            <a:r>
              <a:rPr lang="zh-CN" altLang="zh-CN" dirty="0"/>
              <a:t>、</a:t>
            </a:r>
            <a:r>
              <a:rPr lang="en-US" altLang="zh-CN" dirty="0"/>
              <a:t>DX……HX</a:t>
            </a:r>
            <a:r>
              <a:rPr lang="zh-CN" altLang="zh-CN" dirty="0"/>
              <a:t>表示，字母皆为大写。其中</a:t>
            </a:r>
            <a:r>
              <a:rPr lang="en-US" altLang="zh-CN" dirty="0"/>
              <a:t>AX</a:t>
            </a:r>
            <a:r>
              <a:rPr lang="zh-CN" altLang="zh-CN" dirty="0"/>
              <a:t>、</a:t>
            </a:r>
            <a:r>
              <a:rPr lang="en-US" altLang="zh-CN" dirty="0"/>
              <a:t>BX</a:t>
            </a:r>
            <a:r>
              <a:rPr lang="zh-CN" altLang="zh-CN" dirty="0"/>
              <a:t>、</a:t>
            </a:r>
            <a:r>
              <a:rPr lang="en-US" altLang="zh-CN" dirty="0"/>
              <a:t>CX</a:t>
            </a:r>
            <a:r>
              <a:rPr lang="zh-CN" altLang="zh-CN" dirty="0"/>
              <a:t>为累加器，中断时需要保护累加器中的数据。</a:t>
            </a:r>
            <a:br>
              <a:rPr lang="en-US" altLang="zh-CN" dirty="0"/>
            </a:br>
            <a:r>
              <a:rPr lang="en-US" altLang="zh-CN" dirty="0"/>
              <a:t>• </a:t>
            </a:r>
            <a:r>
              <a:rPr lang="zh-CN" altLang="zh-CN" b="1" dirty="0"/>
              <a:t>内存地址</a:t>
            </a:r>
            <a:r>
              <a:rPr lang="zh-CN" altLang="zh-CN" dirty="0"/>
              <a:t>：采用</a:t>
            </a:r>
            <a:r>
              <a:rPr lang="en-US" altLang="zh-CN" dirty="0"/>
              <a:t> ‘‘</a:t>
            </a:r>
            <a:r>
              <a:rPr lang="zh-CN" altLang="zh-CN" dirty="0"/>
              <a:t>立即数直接寻址</a:t>
            </a:r>
            <a:r>
              <a:rPr lang="en-US" altLang="zh-CN" dirty="0"/>
              <a:t>’’</a:t>
            </a:r>
            <a:r>
              <a:rPr lang="zh-CN" altLang="zh-CN" dirty="0"/>
              <a:t>。通过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  <a:r>
              <a:rPr lang="en-US" altLang="zh-CN" dirty="0"/>
              <a:t>16</a:t>
            </a:r>
            <a:r>
              <a:rPr lang="zh-CN" altLang="zh-CN" dirty="0"/>
              <a:t>进制数 </a:t>
            </a:r>
            <a:r>
              <a:rPr lang="en-US" altLang="zh-CN" dirty="0"/>
              <a:t>XXXX </a:t>
            </a:r>
            <a:r>
              <a:rPr lang="zh-CN" altLang="zh-CN" dirty="0"/>
              <a:t>表示，如</a:t>
            </a:r>
            <a:r>
              <a:rPr lang="en-US" altLang="zh-CN" dirty="0"/>
              <a:t>02C0</a:t>
            </a:r>
            <a:r>
              <a:rPr lang="zh-CN" altLang="zh-CN" dirty="0"/>
              <a:t>，表示内存地址</a:t>
            </a:r>
            <a:r>
              <a:rPr lang="en-US" altLang="zh-CN" dirty="0"/>
              <a:t>02C0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784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4BC1-060F-4AC9-B0E4-478C0045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dirty="0"/>
              <a:t>操作指令：</a:t>
            </a:r>
            <a:endParaRPr lang="zh-CN" altLang="en-US" sz="3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10F09A6-C4C2-484D-94D4-B0EE0D41B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83404"/>
              </p:ext>
            </p:extLst>
          </p:nvPr>
        </p:nvGraphicFramePr>
        <p:xfrm>
          <a:off x="2059619" y="2840855"/>
          <a:ext cx="9223898" cy="24408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043578">
                  <a:extLst>
                    <a:ext uri="{9D8B030D-6E8A-4147-A177-3AD203B41FA5}">
                      <a16:colId xmlns:a16="http://schemas.microsoft.com/office/drawing/2014/main" val="1320072697"/>
                    </a:ext>
                  </a:extLst>
                </a:gridCol>
                <a:gridCol w="2363790">
                  <a:extLst>
                    <a:ext uri="{9D8B030D-6E8A-4147-A177-3AD203B41FA5}">
                      <a16:colId xmlns:a16="http://schemas.microsoft.com/office/drawing/2014/main" val="413866779"/>
                    </a:ext>
                  </a:extLst>
                </a:gridCol>
                <a:gridCol w="4816530">
                  <a:extLst>
                    <a:ext uri="{9D8B030D-6E8A-4147-A177-3AD203B41FA5}">
                      <a16:colId xmlns:a16="http://schemas.microsoft.com/office/drawing/2014/main" val="330674683"/>
                    </a:ext>
                  </a:extLst>
                </a:gridCol>
              </a:tblGrid>
              <a:tr h="10209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开机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RUN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标识着程序的开始。如无特殊说明，内存和寄存器均已初始化为</a:t>
                      </a:r>
                      <a:r>
                        <a:rPr lang="en-US" sz="2400" kern="100">
                          <a:effectLst/>
                        </a:rPr>
                        <a:t> 0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extLst>
                  <a:ext uri="{0D108BD9-81ED-4DB2-BD59-A6C34878D82A}">
                    <a16:rowId xmlns:a16="http://schemas.microsoft.com/office/drawing/2014/main" val="2139059417"/>
                  </a:ext>
                </a:extLst>
              </a:tr>
              <a:tr h="709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停机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STOP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标识着程序的正常结束。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extLst>
                  <a:ext uri="{0D108BD9-81ED-4DB2-BD59-A6C34878D82A}">
                    <a16:rowId xmlns:a16="http://schemas.microsoft.com/office/drawing/2014/main" val="461339111"/>
                  </a:ext>
                </a:extLst>
              </a:tr>
              <a:tr h="709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显示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ECHO AX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将寄存器</a:t>
                      </a:r>
                      <a:r>
                        <a:rPr lang="en-US" sz="2400" kern="100" dirty="0">
                          <a:effectLst/>
                        </a:rPr>
                        <a:t> AX </a:t>
                      </a:r>
                      <a:r>
                        <a:rPr lang="zh-CN" sz="2400" kern="100" dirty="0">
                          <a:effectLst/>
                        </a:rPr>
                        <a:t>中的值输出。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99" marR="109299" marT="0" marB="0"/>
                </a:tc>
                <a:extLst>
                  <a:ext uri="{0D108BD9-81ED-4DB2-BD59-A6C34878D82A}">
                    <a16:rowId xmlns:a16="http://schemas.microsoft.com/office/drawing/2014/main" val="190875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5023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4BC1-060F-4AC9-B0E4-478C0045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89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算术运算指令</a:t>
            </a:r>
            <a:r>
              <a:rPr lang="zh-CN" altLang="zh-CN" sz="3600" dirty="0"/>
              <a:t>：</a:t>
            </a:r>
            <a:endParaRPr lang="zh-CN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EB3E95A-7D33-483C-B099-93A17901A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6959"/>
              </p:ext>
            </p:extLst>
          </p:nvPr>
        </p:nvGraphicFramePr>
        <p:xfrm>
          <a:off x="1926454" y="1624613"/>
          <a:ext cx="9001957" cy="490195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994407">
                  <a:extLst>
                    <a:ext uri="{9D8B030D-6E8A-4147-A177-3AD203B41FA5}">
                      <a16:colId xmlns:a16="http://schemas.microsoft.com/office/drawing/2014/main" val="3634137489"/>
                    </a:ext>
                  </a:extLst>
                </a:gridCol>
                <a:gridCol w="2306913">
                  <a:extLst>
                    <a:ext uri="{9D8B030D-6E8A-4147-A177-3AD203B41FA5}">
                      <a16:colId xmlns:a16="http://schemas.microsoft.com/office/drawing/2014/main" val="2736543086"/>
                    </a:ext>
                  </a:extLst>
                </a:gridCol>
                <a:gridCol w="4700637">
                  <a:extLst>
                    <a:ext uri="{9D8B030D-6E8A-4147-A177-3AD203B41FA5}">
                      <a16:colId xmlns:a16="http://schemas.microsoft.com/office/drawing/2014/main" val="642859198"/>
                    </a:ext>
                  </a:extLst>
                </a:gridCol>
              </a:tblGrid>
              <a:tr h="787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加法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ADD AX BX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将操作数</a:t>
                      </a:r>
                      <a:r>
                        <a:rPr lang="en-US" sz="1800" b="0" kern="100" dirty="0">
                          <a:effectLst/>
                        </a:rPr>
                        <a:t> AX </a:t>
                      </a:r>
                      <a:r>
                        <a:rPr lang="zh-CN" sz="1800" b="0" kern="100" dirty="0">
                          <a:effectLst/>
                        </a:rPr>
                        <a:t>中的值与</a:t>
                      </a:r>
                      <a:r>
                        <a:rPr lang="en-US" sz="1800" b="0" kern="100" dirty="0">
                          <a:effectLst/>
                        </a:rPr>
                        <a:t> BX </a:t>
                      </a:r>
                      <a:r>
                        <a:rPr lang="zh-CN" sz="1800" b="0" kern="100" dirty="0">
                          <a:effectLst/>
                        </a:rPr>
                        <a:t>中的值相加，结果存回</a:t>
                      </a:r>
                      <a:r>
                        <a:rPr lang="en-US" sz="1800" b="0" kern="100" dirty="0">
                          <a:effectLst/>
                        </a:rPr>
                        <a:t> AX</a:t>
                      </a:r>
                      <a:r>
                        <a:rPr lang="zh-CN" sz="1800" b="0" kern="100" dirty="0">
                          <a:effectLst/>
                        </a:rPr>
                        <a:t>。相加产生溢出时，直接将溢出部分丢弃即可（截断）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3863592314"/>
                  </a:ext>
                </a:extLst>
              </a:tr>
              <a:tr h="524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减法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 AX BX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将操作数</a:t>
                      </a:r>
                      <a:r>
                        <a:rPr lang="en-US" sz="1800" kern="100">
                          <a:effectLst/>
                        </a:rPr>
                        <a:t> AX </a:t>
                      </a:r>
                      <a:r>
                        <a:rPr lang="zh-CN" sz="1800" kern="100">
                          <a:effectLst/>
                        </a:rPr>
                        <a:t>中的值减去</a:t>
                      </a:r>
                      <a:r>
                        <a:rPr lang="en-US" sz="1800" kern="100">
                          <a:effectLst/>
                        </a:rPr>
                        <a:t> BX </a:t>
                      </a:r>
                      <a:r>
                        <a:rPr lang="zh-CN" sz="1800" kern="100">
                          <a:effectLst/>
                        </a:rPr>
                        <a:t>中的值，结果存回</a:t>
                      </a:r>
                      <a:r>
                        <a:rPr lang="en-US" sz="1800" kern="100">
                          <a:effectLst/>
                        </a:rPr>
                        <a:t> AX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829931451"/>
                  </a:ext>
                </a:extLst>
              </a:tr>
              <a:tr h="787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乘法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MUL AX BX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将操作数</a:t>
                      </a:r>
                      <a:r>
                        <a:rPr lang="en-US" sz="1800" kern="100">
                          <a:effectLst/>
                        </a:rPr>
                        <a:t> AX </a:t>
                      </a:r>
                      <a:r>
                        <a:rPr lang="zh-CN" sz="1800" kern="100">
                          <a:effectLst/>
                        </a:rPr>
                        <a:t>中的值与</a:t>
                      </a:r>
                      <a:r>
                        <a:rPr lang="en-US" sz="1800" kern="100">
                          <a:effectLst/>
                        </a:rPr>
                        <a:t> BX </a:t>
                      </a:r>
                      <a:r>
                        <a:rPr lang="zh-CN" sz="1800" kern="100">
                          <a:effectLst/>
                        </a:rPr>
                        <a:t>中的值相乘，结果存回</a:t>
                      </a:r>
                      <a:r>
                        <a:rPr lang="en-US" sz="1800" kern="100">
                          <a:effectLst/>
                        </a:rPr>
                        <a:t> AX</a:t>
                      </a:r>
                      <a:r>
                        <a:rPr lang="zh-CN" sz="1800" kern="100">
                          <a:effectLst/>
                        </a:rPr>
                        <a:t>。相乘产生溢出时，直接将溢出部分丢弃即可（截断）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2038630459"/>
                  </a:ext>
                </a:extLst>
              </a:tr>
              <a:tr h="524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除法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DIV AX BX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将操作数</a:t>
                      </a:r>
                      <a:r>
                        <a:rPr lang="en-US" sz="1800" kern="100">
                          <a:effectLst/>
                        </a:rPr>
                        <a:t> AX </a:t>
                      </a:r>
                      <a:r>
                        <a:rPr lang="zh-CN" sz="1800" kern="100">
                          <a:effectLst/>
                        </a:rPr>
                        <a:t>中的值除以</a:t>
                      </a:r>
                      <a:r>
                        <a:rPr lang="en-US" sz="1800" kern="100">
                          <a:effectLst/>
                        </a:rPr>
                        <a:t> BX </a:t>
                      </a:r>
                      <a:r>
                        <a:rPr lang="zh-CN" sz="1800" kern="100">
                          <a:effectLst/>
                        </a:rPr>
                        <a:t>中的值，结果整数部分存回</a:t>
                      </a:r>
                      <a:r>
                        <a:rPr lang="en-US" sz="1800" kern="100">
                          <a:effectLst/>
                        </a:rPr>
                        <a:t> AX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2990067146"/>
                  </a:ext>
                </a:extLst>
              </a:tr>
              <a:tr h="524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MOL AX BX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将操作数</a:t>
                      </a:r>
                      <a:r>
                        <a:rPr lang="en-US" sz="1800" kern="100">
                          <a:effectLst/>
                        </a:rPr>
                        <a:t> AX </a:t>
                      </a:r>
                      <a:r>
                        <a:rPr lang="zh-CN" sz="1800" kern="100">
                          <a:effectLst/>
                        </a:rPr>
                        <a:t>中的值对 </a:t>
                      </a:r>
                      <a:r>
                        <a:rPr lang="en-US" sz="1800" kern="100">
                          <a:effectLst/>
                        </a:rPr>
                        <a:t>BX </a:t>
                      </a:r>
                      <a:r>
                        <a:rPr lang="zh-CN" sz="1800" kern="100">
                          <a:effectLst/>
                        </a:rPr>
                        <a:t>中的值取模，结果存回</a:t>
                      </a:r>
                      <a:r>
                        <a:rPr lang="en-US" sz="1800" kern="100">
                          <a:effectLst/>
                        </a:rPr>
                        <a:t> AX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2022475400"/>
                  </a:ext>
                </a:extLst>
              </a:tr>
              <a:tr h="524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加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INC AX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将操作数</a:t>
                      </a:r>
                      <a:r>
                        <a:rPr lang="en-US" sz="1800" kern="100">
                          <a:effectLst/>
                        </a:rPr>
                        <a:t> AX </a:t>
                      </a:r>
                      <a:r>
                        <a:rPr lang="zh-CN" sz="1800" kern="100">
                          <a:effectLst/>
                        </a:rPr>
                        <a:t>中的值加</a:t>
                      </a:r>
                      <a:r>
                        <a:rPr lang="en-US" sz="1800" kern="100">
                          <a:effectLst/>
                        </a:rPr>
                        <a:t> 1</a:t>
                      </a:r>
                      <a:r>
                        <a:rPr lang="zh-CN" sz="1800" kern="100">
                          <a:effectLst/>
                        </a:rPr>
                        <a:t>，结果存回</a:t>
                      </a:r>
                      <a:r>
                        <a:rPr lang="en-US" sz="1800" kern="100">
                          <a:effectLst/>
                        </a:rPr>
                        <a:t> AX</a:t>
                      </a:r>
                      <a:r>
                        <a:rPr lang="zh-CN" sz="1800" kern="100">
                          <a:effectLst/>
                        </a:rPr>
                        <a:t>。同样忽略溢出。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373896008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减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DEC AX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将操作数</a:t>
                      </a:r>
                      <a:r>
                        <a:rPr lang="en-US" sz="1800" kern="100">
                          <a:effectLst/>
                        </a:rPr>
                        <a:t> AX </a:t>
                      </a:r>
                      <a:r>
                        <a:rPr lang="zh-CN" sz="1800" kern="100">
                          <a:effectLst/>
                        </a:rPr>
                        <a:t>中的值减</a:t>
                      </a:r>
                      <a:r>
                        <a:rPr lang="en-US" sz="1800" kern="100">
                          <a:effectLst/>
                        </a:rPr>
                        <a:t> 1</a:t>
                      </a:r>
                      <a:r>
                        <a:rPr lang="zh-CN" sz="1800" kern="100">
                          <a:effectLst/>
                        </a:rPr>
                        <a:t>，结果存回</a:t>
                      </a:r>
                      <a:r>
                        <a:rPr lang="en-US" sz="1800" kern="100">
                          <a:effectLst/>
                        </a:rPr>
                        <a:t> AX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1667655617"/>
                  </a:ext>
                </a:extLst>
              </a:tr>
              <a:tr h="7871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比较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CMP AX BX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比较操作数</a:t>
                      </a:r>
                      <a:r>
                        <a:rPr lang="en-US" sz="1800" kern="100" dirty="0">
                          <a:effectLst/>
                        </a:rPr>
                        <a:t> AX 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>
                          <a:effectLst/>
                        </a:rPr>
                        <a:t> BX </a:t>
                      </a:r>
                      <a:r>
                        <a:rPr lang="zh-CN" sz="1800" kern="100" dirty="0">
                          <a:effectLst/>
                        </a:rPr>
                        <a:t>中的值的大小，结果将存入</a:t>
                      </a:r>
                      <a:r>
                        <a:rPr lang="en-US" sz="1800" kern="100" dirty="0">
                          <a:effectLst/>
                        </a:rPr>
                        <a:t> PSW</a:t>
                      </a:r>
                      <a:r>
                        <a:rPr lang="zh-CN" sz="1800" kern="100" dirty="0">
                          <a:effectLst/>
                        </a:rPr>
                        <a:t>，作为条件跳转指令的依据。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87" marR="65087" marT="0" marB="0"/>
                </a:tc>
                <a:extLst>
                  <a:ext uri="{0D108BD9-81ED-4DB2-BD59-A6C34878D82A}">
                    <a16:rowId xmlns:a16="http://schemas.microsoft.com/office/drawing/2014/main" val="201308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218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4BC1-060F-4AC9-B0E4-478C0045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/>
              <a:t>逻辑运算指令</a:t>
            </a:r>
            <a:r>
              <a:rPr lang="zh-CN" altLang="zh-CN" sz="3600" dirty="0"/>
              <a:t>：</a:t>
            </a:r>
            <a:endParaRPr lang="zh-CN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18DEAD9-EEFB-46EB-A45E-ADFC897F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67530"/>
              </p:ext>
            </p:extLst>
          </p:nvPr>
        </p:nvGraphicFramePr>
        <p:xfrm>
          <a:off x="2236824" y="2080262"/>
          <a:ext cx="8513685" cy="302514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86228">
                  <a:extLst>
                    <a:ext uri="{9D8B030D-6E8A-4147-A177-3AD203B41FA5}">
                      <a16:colId xmlns:a16="http://schemas.microsoft.com/office/drawing/2014/main" val="2113453313"/>
                    </a:ext>
                  </a:extLst>
                </a:gridCol>
                <a:gridCol w="2181786">
                  <a:extLst>
                    <a:ext uri="{9D8B030D-6E8A-4147-A177-3AD203B41FA5}">
                      <a16:colId xmlns:a16="http://schemas.microsoft.com/office/drawing/2014/main" val="1285818201"/>
                    </a:ext>
                  </a:extLst>
                </a:gridCol>
                <a:gridCol w="4445671">
                  <a:extLst>
                    <a:ext uri="{9D8B030D-6E8A-4147-A177-3AD203B41FA5}">
                      <a16:colId xmlns:a16="http://schemas.microsoft.com/office/drawing/2014/main" val="1875142252"/>
                    </a:ext>
                  </a:extLst>
                </a:gridCol>
              </a:tblGrid>
              <a:tr h="1008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逻辑与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AND AX BX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将寄存器</a:t>
                      </a:r>
                      <a:r>
                        <a:rPr lang="en-US" sz="2000" b="0" kern="100" dirty="0">
                          <a:effectLst/>
                        </a:rPr>
                        <a:t> AX </a:t>
                      </a:r>
                      <a:r>
                        <a:rPr lang="zh-CN" sz="2000" b="0" kern="100" dirty="0">
                          <a:effectLst/>
                        </a:rPr>
                        <a:t>中的值与寄存器</a:t>
                      </a:r>
                      <a:r>
                        <a:rPr lang="en-US" sz="2000" b="0" kern="100" dirty="0">
                          <a:effectLst/>
                        </a:rPr>
                        <a:t> BX </a:t>
                      </a:r>
                      <a:r>
                        <a:rPr lang="zh-CN" sz="2000" b="0" kern="100" dirty="0">
                          <a:effectLst/>
                        </a:rPr>
                        <a:t>中的值按字节相与，结果存回寄存器</a:t>
                      </a:r>
                      <a:r>
                        <a:rPr lang="en-US" sz="2000" b="0" kern="100" dirty="0">
                          <a:effectLst/>
                        </a:rPr>
                        <a:t> AX</a:t>
                      </a:r>
                      <a:r>
                        <a:rPr lang="zh-CN" sz="2000" b="0" kern="100" dirty="0">
                          <a:effectLst/>
                        </a:rPr>
                        <a:t>。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648441"/>
                  </a:ext>
                </a:extLst>
              </a:tr>
              <a:tr h="1008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逻辑或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OR AX BX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将寄存器</a:t>
                      </a:r>
                      <a:r>
                        <a:rPr lang="en-US" sz="2000" kern="100">
                          <a:effectLst/>
                        </a:rPr>
                        <a:t> AX </a:t>
                      </a:r>
                      <a:r>
                        <a:rPr lang="zh-CN" sz="2000" kern="100">
                          <a:effectLst/>
                        </a:rPr>
                        <a:t>中的值与寄存器</a:t>
                      </a:r>
                      <a:r>
                        <a:rPr lang="en-US" sz="2000" kern="100">
                          <a:effectLst/>
                        </a:rPr>
                        <a:t> BX </a:t>
                      </a:r>
                      <a:r>
                        <a:rPr lang="zh-CN" sz="2000" kern="100">
                          <a:effectLst/>
                        </a:rPr>
                        <a:t>中的值按字节相或，结果存回寄存器</a:t>
                      </a:r>
                      <a:r>
                        <a:rPr lang="en-US" sz="2000" kern="100">
                          <a:effectLst/>
                        </a:rPr>
                        <a:t> AX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487857"/>
                  </a:ext>
                </a:extLst>
              </a:tr>
              <a:tr h="1008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逻辑非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NOT AX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将寄存器</a:t>
                      </a:r>
                      <a:r>
                        <a:rPr lang="en-US" sz="2000" kern="100" dirty="0">
                          <a:effectLst/>
                        </a:rPr>
                        <a:t> AX </a:t>
                      </a:r>
                      <a:r>
                        <a:rPr lang="zh-CN" sz="2000" kern="100" dirty="0">
                          <a:effectLst/>
                        </a:rPr>
                        <a:t>中的值按字节取反，结果存回寄存器</a:t>
                      </a:r>
                      <a:r>
                        <a:rPr lang="en-US" sz="2000" kern="100" dirty="0">
                          <a:effectLst/>
                        </a:rPr>
                        <a:t> AX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7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323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4BC1-060F-4AC9-B0E4-478C0045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33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/>
              <a:t>移位</a:t>
            </a:r>
            <a:r>
              <a:rPr lang="zh-CN" altLang="zh-CN" sz="3600" dirty="0"/>
              <a:t>指令：</a:t>
            </a:r>
            <a:endParaRPr lang="zh-CN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798B4C-2F8F-4EF6-BED7-3EC823879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9054"/>
              </p:ext>
            </p:extLst>
          </p:nvPr>
        </p:nvGraphicFramePr>
        <p:xfrm>
          <a:off x="1952740" y="2553294"/>
          <a:ext cx="9223898" cy="255210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043579">
                  <a:extLst>
                    <a:ext uri="{9D8B030D-6E8A-4147-A177-3AD203B41FA5}">
                      <a16:colId xmlns:a16="http://schemas.microsoft.com/office/drawing/2014/main" val="3525322871"/>
                    </a:ext>
                  </a:extLst>
                </a:gridCol>
                <a:gridCol w="2363790">
                  <a:extLst>
                    <a:ext uri="{9D8B030D-6E8A-4147-A177-3AD203B41FA5}">
                      <a16:colId xmlns:a16="http://schemas.microsoft.com/office/drawing/2014/main" val="390765066"/>
                    </a:ext>
                  </a:extLst>
                </a:gridCol>
                <a:gridCol w="4816529">
                  <a:extLst>
                    <a:ext uri="{9D8B030D-6E8A-4147-A177-3AD203B41FA5}">
                      <a16:colId xmlns:a16="http://schemas.microsoft.com/office/drawing/2014/main" val="216364622"/>
                    </a:ext>
                  </a:extLst>
                </a:gridCol>
              </a:tblGrid>
              <a:tr h="969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左移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SAL AX</a:t>
                      </a:r>
                      <a:endParaRPr lang="zh-CN" sz="18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</a:rPr>
                        <a:t>算术左移。把寄存器</a:t>
                      </a:r>
                      <a:r>
                        <a:rPr lang="en-US" sz="2400" b="0" kern="100" dirty="0">
                          <a:effectLst/>
                        </a:rPr>
                        <a:t>AX</a:t>
                      </a:r>
                      <a:r>
                        <a:rPr lang="zh-CN" sz="2400" b="0" kern="100" dirty="0">
                          <a:effectLst/>
                        </a:rPr>
                        <a:t>中数据的低位向高位移，空出的低位补</a:t>
                      </a:r>
                      <a:r>
                        <a:rPr lang="en-US" sz="2400" b="0" kern="100" dirty="0">
                          <a:effectLst/>
                        </a:rPr>
                        <a:t>0</a:t>
                      </a:r>
                      <a:r>
                        <a:rPr lang="zh-CN" sz="2400" b="0" kern="100" dirty="0">
                          <a:effectLst/>
                        </a:rPr>
                        <a:t>，再存回</a:t>
                      </a:r>
                      <a:r>
                        <a:rPr lang="en-US" sz="2400" b="0" kern="100" dirty="0">
                          <a:effectLst/>
                        </a:rPr>
                        <a:t> AX</a:t>
                      </a:r>
                      <a:r>
                        <a:rPr lang="zh-CN" sz="2400" b="0" kern="100" dirty="0">
                          <a:effectLst/>
                        </a:rPr>
                        <a:t>。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929239"/>
                  </a:ext>
                </a:extLst>
              </a:tr>
              <a:tr h="145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右移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SAR AX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算术右移。把寄存器</a:t>
                      </a:r>
                      <a:r>
                        <a:rPr lang="en-US" sz="2400" kern="100" dirty="0">
                          <a:effectLst/>
                        </a:rPr>
                        <a:t>AX</a:t>
                      </a:r>
                      <a:r>
                        <a:rPr lang="zh-CN" sz="2400" kern="100" dirty="0">
                          <a:effectLst/>
                        </a:rPr>
                        <a:t>中数据的高位向低位移，空出的高位用最高位（符号位）填补，再存回</a:t>
                      </a:r>
                      <a:r>
                        <a:rPr lang="en-US" sz="2400" kern="100" dirty="0">
                          <a:effectLst/>
                        </a:rPr>
                        <a:t> AX</a:t>
                      </a:r>
                      <a:r>
                        <a:rPr lang="zh-CN" sz="24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623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6731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4BC1-060F-4AC9-B0E4-478C0045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33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/>
              <a:t>程序控制类</a:t>
            </a:r>
            <a:r>
              <a:rPr lang="zh-CN" altLang="zh-CN" sz="3600" dirty="0"/>
              <a:t>指令：</a:t>
            </a:r>
            <a:endParaRPr lang="zh-CN" altLang="en-US" sz="3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803686-7B0B-4F46-8B86-EAECCCBDB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56512"/>
              </p:ext>
            </p:extLst>
          </p:nvPr>
        </p:nvGraphicFramePr>
        <p:xfrm>
          <a:off x="1766655" y="1864310"/>
          <a:ext cx="9064101" cy="405709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008175">
                  <a:extLst>
                    <a:ext uri="{9D8B030D-6E8A-4147-A177-3AD203B41FA5}">
                      <a16:colId xmlns:a16="http://schemas.microsoft.com/office/drawing/2014/main" val="146874572"/>
                    </a:ext>
                  </a:extLst>
                </a:gridCol>
                <a:gridCol w="2322840">
                  <a:extLst>
                    <a:ext uri="{9D8B030D-6E8A-4147-A177-3AD203B41FA5}">
                      <a16:colId xmlns:a16="http://schemas.microsoft.com/office/drawing/2014/main" val="2126228626"/>
                    </a:ext>
                  </a:extLst>
                </a:gridCol>
                <a:gridCol w="4733086">
                  <a:extLst>
                    <a:ext uri="{9D8B030D-6E8A-4147-A177-3AD203B41FA5}">
                      <a16:colId xmlns:a16="http://schemas.microsoft.com/office/drawing/2014/main" val="3281159790"/>
                    </a:ext>
                  </a:extLst>
                </a:gridCol>
              </a:tblGrid>
              <a:tr h="16228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无条件跳转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JMP XXXX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直接跳转。该指令执行完后，将去执行第 </a:t>
                      </a:r>
                      <a:r>
                        <a:rPr lang="en-US" sz="2000" b="0" kern="100" dirty="0">
                          <a:effectLst/>
                        </a:rPr>
                        <a:t>XXXX </a:t>
                      </a:r>
                      <a:r>
                        <a:rPr lang="zh-CN" sz="2000" b="0" kern="100" dirty="0">
                          <a:effectLst/>
                        </a:rPr>
                        <a:t>条指令。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015649"/>
                  </a:ext>
                </a:extLst>
              </a:tr>
              <a:tr h="811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大于时跳转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JG XXXX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 </a:t>
                      </a:r>
                      <a:r>
                        <a:rPr lang="zh-CN" sz="2000" kern="100">
                          <a:effectLst/>
                        </a:rPr>
                        <a:t>大于</a:t>
                      </a:r>
                      <a:r>
                        <a:rPr lang="en-US" sz="2000" kern="100">
                          <a:effectLst/>
                        </a:rPr>
                        <a:t> b </a:t>
                      </a:r>
                      <a:r>
                        <a:rPr lang="zh-CN" sz="2000" kern="100">
                          <a:effectLst/>
                        </a:rPr>
                        <a:t>时跳转（</a:t>
                      </a:r>
                      <a:r>
                        <a:rPr lang="en-US" sz="2000" kern="100">
                          <a:effectLst/>
                        </a:rPr>
                        <a:t>PSW=1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004555"/>
                  </a:ext>
                </a:extLst>
              </a:tr>
              <a:tr h="811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小于时跳转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JL XXXX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 </a:t>
                      </a:r>
                      <a:r>
                        <a:rPr lang="zh-CN" sz="2000" kern="100">
                          <a:effectLst/>
                        </a:rPr>
                        <a:t>小于</a:t>
                      </a:r>
                      <a:r>
                        <a:rPr lang="en-US" sz="2000" kern="100">
                          <a:effectLst/>
                        </a:rPr>
                        <a:t> b </a:t>
                      </a:r>
                      <a:r>
                        <a:rPr lang="zh-CN" sz="2000" kern="100">
                          <a:effectLst/>
                        </a:rPr>
                        <a:t>时跳转（</a:t>
                      </a:r>
                      <a:r>
                        <a:rPr lang="en-US" sz="2000" kern="100">
                          <a:effectLst/>
                        </a:rPr>
                        <a:t>PSW=2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602982"/>
                  </a:ext>
                </a:extLst>
              </a:tr>
              <a:tr h="811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等于时跳转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JE XXXX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 </a:t>
                      </a:r>
                      <a:r>
                        <a:rPr lang="zh-CN" sz="2000" kern="100" dirty="0">
                          <a:effectLst/>
                        </a:rPr>
                        <a:t>等于</a:t>
                      </a:r>
                      <a:r>
                        <a:rPr lang="en-US" sz="2000" kern="100" dirty="0">
                          <a:effectLst/>
                        </a:rPr>
                        <a:t> b </a:t>
                      </a:r>
                      <a:r>
                        <a:rPr lang="zh-CN" sz="2000" kern="100" dirty="0">
                          <a:effectLst/>
                        </a:rPr>
                        <a:t>时跳转（</a:t>
                      </a:r>
                      <a:r>
                        <a:rPr lang="en-US" sz="2000" kern="100" dirty="0">
                          <a:effectLst/>
                        </a:rPr>
                        <a:t>PSW=3</a:t>
                      </a:r>
                      <a:r>
                        <a:rPr lang="zh-CN" sz="2000" kern="100" dirty="0">
                          <a:effectLst/>
                        </a:rPr>
                        <a:t>）。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19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038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4BC1-060F-4AC9-B0E4-478C0045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33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/>
              <a:t>其他</a:t>
            </a:r>
            <a:r>
              <a:rPr lang="zh-CN" altLang="zh-CN" sz="3600" dirty="0"/>
              <a:t>指令：</a:t>
            </a:r>
            <a:endParaRPr lang="zh-CN" altLang="en-US" sz="3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87CE71-E40F-47D3-989E-2B887B5B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98656"/>
              </p:ext>
            </p:extLst>
          </p:nvPr>
        </p:nvGraphicFramePr>
        <p:xfrm>
          <a:off x="1784412" y="2752077"/>
          <a:ext cx="9012239" cy="194398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002116">
                  <a:extLst>
                    <a:ext uri="{9D8B030D-6E8A-4147-A177-3AD203B41FA5}">
                      <a16:colId xmlns:a16="http://schemas.microsoft.com/office/drawing/2014/main" val="2001298130"/>
                    </a:ext>
                  </a:extLst>
                </a:gridCol>
                <a:gridCol w="2309549">
                  <a:extLst>
                    <a:ext uri="{9D8B030D-6E8A-4147-A177-3AD203B41FA5}">
                      <a16:colId xmlns:a16="http://schemas.microsoft.com/office/drawing/2014/main" val="1753347429"/>
                    </a:ext>
                  </a:extLst>
                </a:gridCol>
                <a:gridCol w="4700574">
                  <a:extLst>
                    <a:ext uri="{9D8B030D-6E8A-4147-A177-3AD203B41FA5}">
                      <a16:colId xmlns:a16="http://schemas.microsoft.com/office/drawing/2014/main" val="90889576"/>
                    </a:ext>
                  </a:extLst>
                </a:gridCol>
              </a:tblGrid>
              <a:tr h="9719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空指令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EMP</a:t>
                      </a:r>
                      <a:endParaRPr lang="zh-CN" sz="16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空操作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0536293"/>
                  </a:ext>
                </a:extLst>
              </a:tr>
              <a:tr h="9719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清零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CLR AX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将寄存器</a:t>
                      </a:r>
                      <a:r>
                        <a:rPr lang="en-US" sz="2000" kern="100" dirty="0">
                          <a:effectLst/>
                        </a:rPr>
                        <a:t> AX </a:t>
                      </a:r>
                      <a:r>
                        <a:rPr lang="zh-CN" sz="2000" kern="100" dirty="0">
                          <a:effectLst/>
                        </a:rPr>
                        <a:t>中数据清零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68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5435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71DD6-88EC-42A5-A43D-EB8F4107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程序运行流程：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016E0-DC50-4A4F-8D9D-A4A194DFFC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11" y="165118"/>
            <a:ext cx="4057150" cy="65277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E56D7C-2C69-4D5D-85C0-15A4B0505CEB}"/>
              </a:ext>
            </a:extLst>
          </p:cNvPr>
          <p:cNvSpPr/>
          <p:nvPr/>
        </p:nvSpPr>
        <p:spPr>
          <a:xfrm>
            <a:off x="1349874" y="2120374"/>
            <a:ext cx="6096000" cy="38687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latinLnBrk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zh-CN" altLang="zh-CN" sz="2400" dirty="0"/>
              <a:t>通过文件读入测试程序。当收到开机</a:t>
            </a:r>
            <a:r>
              <a:rPr lang="en-US" altLang="zh-CN" sz="2400" dirty="0"/>
              <a:t>RUN</a:t>
            </a:r>
            <a:r>
              <a:rPr lang="zh-CN" altLang="zh-CN" sz="2400" dirty="0"/>
              <a:t>指令时，程序开始运行。</a:t>
            </a:r>
          </a:p>
          <a:p>
            <a:pPr marL="285750" indent="-285750" latinLnBrk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zh-CN" altLang="zh-CN" sz="2400" dirty="0"/>
              <a:t>程序执行时在取指令、执行指令两个状态间转移。</a:t>
            </a:r>
          </a:p>
          <a:p>
            <a:pPr marL="285750" indent="-285750" latinLnBrk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zh-CN" altLang="zh-CN" sz="2400" dirty="0"/>
              <a:t>每一条指令执行后，判断缓冲区是否存在中断信号。若存在中断信号，则保护现场，执行中断子程序，执行到中断返回指令时，恢复现场。继续取主程序下一条指令。</a:t>
            </a:r>
          </a:p>
          <a:p>
            <a:pPr marL="285750" indent="-285750" latinLnBrk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zh-CN" altLang="zh-CN" sz="2400" dirty="0"/>
              <a:t>当收到停机</a:t>
            </a:r>
            <a:r>
              <a:rPr lang="en-US" altLang="zh-CN" sz="2400" dirty="0"/>
              <a:t>STOP</a:t>
            </a:r>
            <a:r>
              <a:rPr lang="zh-CN" altLang="zh-CN" sz="2400" dirty="0"/>
              <a:t>指令时，程序停止运行。</a:t>
            </a:r>
          </a:p>
        </p:txBody>
      </p:sp>
    </p:spTree>
    <p:extLst>
      <p:ext uri="{BB962C8B-B14F-4D97-AF65-F5344CB8AC3E}">
        <p14:creationId xmlns:p14="http://schemas.microsoft.com/office/powerpoint/2010/main" val="13404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69015-E24D-4389-9866-9B6BDA9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指令执行流程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DCA6E-1D7F-4990-AAF2-561A18A3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A6AAF-EDF0-4626-BF52-D6A60C0596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16" y="98716"/>
            <a:ext cx="5172195" cy="66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CBC5B-0B16-4819-B8B8-3F26D517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64" y="-328473"/>
            <a:ext cx="10018713" cy="1752599"/>
          </a:xfrm>
        </p:spPr>
        <p:txBody>
          <a:bodyPr/>
          <a:lstStyle/>
          <a:p>
            <a:r>
              <a:rPr lang="zh-CN" altLang="zh-CN" dirty="0"/>
              <a:t>加载程序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457F04-E788-42D1-9423-361AF1B2140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/>
          <a:stretch/>
        </p:blipFill>
        <p:spPr bwMode="auto">
          <a:xfrm>
            <a:off x="2580126" y="1270979"/>
            <a:ext cx="8561350" cy="55870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68271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2743-4AFF-4F5F-8FCD-8367C009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BC127-F933-4031-BD3F-48D72695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 &amp;  QT</a:t>
            </a:r>
          </a:p>
          <a:p>
            <a:r>
              <a:rPr lang="en-US" altLang="zh-CN" dirty="0"/>
              <a:t>Visual Studio 2017  &amp;  Qt Creator 5.9.2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86909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986C-106A-446E-94BD-EE9C1349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读取指令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07FC7-1DB2-46BF-94B0-A84F1D44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2667000"/>
            <a:ext cx="453649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指令格式：</a:t>
            </a:r>
          </a:p>
          <a:p>
            <a:r>
              <a:rPr lang="zh-CN" altLang="zh-CN" dirty="0"/>
              <a:t>指令操作码：</a:t>
            </a:r>
            <a:r>
              <a:rPr lang="en-US" altLang="zh-CN" dirty="0"/>
              <a:t>3</a:t>
            </a:r>
            <a:r>
              <a:rPr lang="zh-CN" altLang="zh-CN" dirty="0"/>
              <a:t>位或</a:t>
            </a:r>
            <a:r>
              <a:rPr lang="en-US" altLang="zh-CN" dirty="0"/>
              <a:t>4</a:t>
            </a:r>
            <a:r>
              <a:rPr lang="zh-CN" altLang="zh-CN" dirty="0"/>
              <a:t>位。</a:t>
            </a:r>
          </a:p>
          <a:p>
            <a:r>
              <a:rPr lang="zh-CN" altLang="zh-CN" dirty="0"/>
              <a:t>地址码：寄存器（</a:t>
            </a:r>
            <a:r>
              <a:rPr lang="en-US" altLang="zh-CN" dirty="0" err="1"/>
              <a:t>iX</a:t>
            </a:r>
            <a:r>
              <a:rPr lang="zh-CN" altLang="zh-CN" dirty="0"/>
              <a:t>）或内存地址（</a:t>
            </a:r>
            <a:r>
              <a:rPr lang="en-US" altLang="zh-CN" dirty="0"/>
              <a:t>0xXXXX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指令操作码、地址码</a:t>
            </a:r>
            <a:r>
              <a:rPr lang="en-US" altLang="zh-CN" dirty="0"/>
              <a:t>1</a:t>
            </a:r>
            <a:r>
              <a:rPr lang="zh-CN" altLang="zh-CN" dirty="0"/>
              <a:t>、地址码</a:t>
            </a:r>
            <a:r>
              <a:rPr lang="en-US" altLang="zh-CN" dirty="0"/>
              <a:t>2</a:t>
            </a:r>
            <a:r>
              <a:rPr lang="zh-CN" altLang="zh-CN" dirty="0"/>
              <a:t>之间，通过‘空格’连接。（如‘</a:t>
            </a:r>
            <a:r>
              <a:rPr lang="en-US" altLang="zh-CN" dirty="0"/>
              <a:t>ADD AX BX</a:t>
            </a:r>
            <a:r>
              <a:rPr lang="zh-CN" altLang="zh-CN" dirty="0"/>
              <a:t>’）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17813C-7F6B-4403-A869-08E16FF2FB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051"/>
            <a:ext cx="5840027" cy="65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82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8D484-0C3D-46C5-8EC0-EAD7C2AE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执行指令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2DF63-E71E-41CC-9200-5C21CF31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27" y="2160972"/>
            <a:ext cx="4675016" cy="4080030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通过</a:t>
            </a:r>
            <a:r>
              <a:rPr lang="en-US" altLang="zh-CN" dirty="0"/>
              <a:t>operate()</a:t>
            </a:r>
            <a:r>
              <a:rPr lang="zh-CN" altLang="zh-CN" dirty="0"/>
              <a:t>函数，将地址码</a:t>
            </a:r>
            <a:r>
              <a:rPr lang="en-US" altLang="zh-CN" dirty="0"/>
              <a:t>1 X[4]</a:t>
            </a:r>
            <a:r>
              <a:rPr lang="zh-CN" altLang="zh-CN" dirty="0"/>
              <a:t>和地址码</a:t>
            </a:r>
            <a:r>
              <a:rPr lang="en-US" altLang="zh-CN" dirty="0"/>
              <a:t>2 Y[4]</a:t>
            </a:r>
            <a:r>
              <a:rPr lang="zh-CN" altLang="zh-CN" dirty="0"/>
              <a:t>，转化成寄存器编号或者内存地址，存入</a:t>
            </a:r>
            <a:r>
              <a:rPr lang="en-US" altLang="zh-CN" dirty="0"/>
              <a:t>ta</a:t>
            </a:r>
            <a:r>
              <a:rPr lang="zh-CN" altLang="zh-CN" dirty="0"/>
              <a:t>、</a:t>
            </a:r>
            <a:r>
              <a:rPr lang="en-US" altLang="zh-CN" dirty="0"/>
              <a:t>tb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aa[64]</a:t>
            </a:r>
            <a:r>
              <a:rPr lang="zh-CN" altLang="zh-CN" dirty="0"/>
              <a:t>、</a:t>
            </a:r>
            <a:r>
              <a:rPr lang="en-US" altLang="zh-CN" dirty="0"/>
              <a:t>bb[64]</a:t>
            </a:r>
            <a:r>
              <a:rPr lang="zh-CN" altLang="zh-CN" dirty="0"/>
              <a:t>、</a:t>
            </a:r>
            <a:r>
              <a:rPr lang="en-US" altLang="zh-CN" dirty="0"/>
              <a:t>cc[64]</a:t>
            </a:r>
            <a:r>
              <a:rPr lang="zh-CN" altLang="zh-CN" dirty="0"/>
              <a:t>、</a:t>
            </a:r>
            <a:r>
              <a:rPr lang="en-US" altLang="zh-CN" dirty="0"/>
              <a:t>dd[16]</a:t>
            </a:r>
            <a:r>
              <a:rPr lang="zh-CN" altLang="zh-CN" dirty="0"/>
              <a:t>为执行指令时的中间变量。</a:t>
            </a:r>
          </a:p>
          <a:p>
            <a:r>
              <a:rPr lang="zh-CN" altLang="zh-CN" dirty="0"/>
              <a:t>通过</a:t>
            </a:r>
            <a:r>
              <a:rPr lang="en-US" altLang="zh-CN" dirty="0"/>
              <a:t>switch-case</a:t>
            </a:r>
            <a:r>
              <a:rPr lang="zh-CN" altLang="zh-CN" dirty="0"/>
              <a:t>，判断指令编号</a:t>
            </a:r>
            <a:r>
              <a:rPr lang="en-US" altLang="zh-CN" dirty="0" err="1"/>
              <a:t>cmd</a:t>
            </a:r>
            <a:r>
              <a:rPr lang="zh-CN" altLang="zh-CN" dirty="0"/>
              <a:t>，然后执行相应指令，并且输出到日志中。</a:t>
            </a:r>
          </a:p>
          <a:p>
            <a:r>
              <a:rPr lang="zh-CN" altLang="zh-CN" dirty="0"/>
              <a:t>每条指令执行后，更新显示区各个寄存器、堆栈的值。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73BDA-C5E3-4780-A8C3-02EEBCDBD9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43" y="739456"/>
            <a:ext cx="6424960" cy="56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261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1AAF-8525-4A9F-B363-134D6591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0819"/>
            <a:ext cx="10018713" cy="1752599"/>
          </a:xfrm>
        </p:spPr>
        <p:txBody>
          <a:bodyPr/>
          <a:lstStyle/>
          <a:p>
            <a:pPr algn="l"/>
            <a:r>
              <a:rPr lang="zh-CN" altLang="zh-CN" dirty="0"/>
              <a:t>中断申请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C94DE-DBDC-4CE7-9B98-D1D743FA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239" y="1260629"/>
            <a:ext cx="4564964" cy="5597371"/>
          </a:xfrm>
        </p:spPr>
        <p:txBody>
          <a:bodyPr>
            <a:normAutofit/>
          </a:bodyPr>
          <a:lstStyle/>
          <a:p>
            <a:r>
              <a:rPr lang="zh-CN" altLang="zh-CN" dirty="0"/>
              <a:t>收到中断申请信号时，判断当前是否已经中断：</a:t>
            </a:r>
          </a:p>
          <a:p>
            <a:r>
              <a:rPr lang="zh-CN" altLang="zh-CN" dirty="0"/>
              <a:t>若已经中断，则输出异常，并且忽略中断信号。</a:t>
            </a:r>
          </a:p>
          <a:p>
            <a:r>
              <a:rPr lang="zh-CN" altLang="zh-CN" dirty="0"/>
              <a:t>若程序执行中，将中断信号置为</a:t>
            </a:r>
            <a:r>
              <a:rPr lang="en-US" altLang="zh-CN" dirty="0"/>
              <a:t>1</a:t>
            </a:r>
            <a:r>
              <a:rPr lang="zh-CN" altLang="zh-CN" dirty="0"/>
              <a:t>。开始保护现场：用中断地址寄存器</a:t>
            </a:r>
            <a:r>
              <a:rPr lang="en-US" altLang="zh-CN" dirty="0"/>
              <a:t>IAR</a:t>
            </a:r>
            <a:r>
              <a:rPr lang="zh-CN" altLang="zh-CN" dirty="0"/>
              <a:t>记录当前程序计数器</a:t>
            </a:r>
            <a:r>
              <a:rPr lang="en-US" altLang="zh-CN" dirty="0"/>
              <a:t>PC</a:t>
            </a:r>
            <a:r>
              <a:rPr lang="zh-CN" altLang="zh-CN" dirty="0"/>
              <a:t>的值。</a:t>
            </a:r>
            <a:r>
              <a:rPr lang="en-US" altLang="zh-CN" dirty="0" err="1"/>
              <a:t>PSW_tmp</a:t>
            </a:r>
            <a:r>
              <a:rPr lang="zh-CN" altLang="zh-CN" dirty="0"/>
              <a:t>记录当前状态字寄存器</a:t>
            </a:r>
            <a:r>
              <a:rPr lang="en-US" altLang="zh-CN" dirty="0"/>
              <a:t>PSW</a:t>
            </a:r>
            <a:r>
              <a:rPr lang="zh-CN" altLang="zh-CN" dirty="0"/>
              <a:t>的值。用</a:t>
            </a:r>
            <a:r>
              <a:rPr lang="en-US" altLang="zh-CN" dirty="0" err="1"/>
              <a:t>reg_tmp</a:t>
            </a:r>
            <a:r>
              <a:rPr lang="en-US" altLang="zh-CN" dirty="0"/>
              <a:t>[16]</a:t>
            </a:r>
            <a:r>
              <a:rPr lang="zh-CN" altLang="zh-CN" dirty="0"/>
              <a:t>记录当前</a:t>
            </a:r>
            <a:r>
              <a:rPr lang="en-US" altLang="zh-CN" dirty="0"/>
              <a:t>16</a:t>
            </a:r>
            <a:r>
              <a:rPr lang="zh-CN" altLang="zh-CN" dirty="0"/>
              <a:t>个通用寄存器的值。将</a:t>
            </a:r>
            <a:r>
              <a:rPr lang="en-US" altLang="zh-CN" dirty="0"/>
              <a:t>PC</a:t>
            </a:r>
            <a:r>
              <a:rPr lang="zh-CN" altLang="zh-CN" dirty="0"/>
              <a:t>置为内存中中断子程序区的首地址</a:t>
            </a:r>
            <a:r>
              <a:rPr lang="en-US" altLang="zh-CN" dirty="0"/>
              <a:t>0xE000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AE100-6D9E-4CAE-9696-F4F3883190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9" y="1171851"/>
            <a:ext cx="6777829" cy="54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651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58138-DC2C-46CC-B419-F7A20DFD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zh-CN" altLang="zh-CN" dirty="0"/>
              <a:t>中断恢复：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60D08-953D-480E-A3FD-F7ED0902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651" y="1487193"/>
            <a:ext cx="4689349" cy="537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收到中断恢复信号时，判断当前是否处于中断中：</a:t>
            </a:r>
          </a:p>
          <a:p>
            <a:r>
              <a:rPr lang="zh-CN" altLang="zh-CN" dirty="0"/>
              <a:t>若未中断，则输出异常，并且忽略中断恢复信号。</a:t>
            </a:r>
          </a:p>
          <a:p>
            <a:r>
              <a:rPr lang="zh-CN" altLang="zh-CN" dirty="0"/>
              <a:t>若处于中断中，将中断信号置为</a:t>
            </a:r>
            <a:r>
              <a:rPr lang="en-US" altLang="zh-CN" dirty="0"/>
              <a:t>0</a:t>
            </a:r>
            <a:r>
              <a:rPr lang="zh-CN" altLang="zh-CN" dirty="0"/>
              <a:t>。开始恢复现场：程序计数器</a:t>
            </a:r>
            <a:r>
              <a:rPr lang="en-US" altLang="zh-CN" dirty="0"/>
              <a:t>PC</a:t>
            </a:r>
            <a:r>
              <a:rPr lang="zh-CN" altLang="zh-CN" dirty="0"/>
              <a:t>用中断地址寄存器</a:t>
            </a:r>
            <a:r>
              <a:rPr lang="en-US" altLang="zh-CN" dirty="0"/>
              <a:t>IAR</a:t>
            </a:r>
            <a:r>
              <a:rPr lang="zh-CN" altLang="zh-CN" dirty="0"/>
              <a:t>当前的值代替。状态字寄存器</a:t>
            </a:r>
            <a:r>
              <a:rPr lang="en-US" altLang="zh-CN" dirty="0"/>
              <a:t>PSW</a:t>
            </a:r>
            <a:r>
              <a:rPr lang="zh-CN" altLang="zh-CN" dirty="0"/>
              <a:t>用</a:t>
            </a:r>
            <a:r>
              <a:rPr lang="en-US" altLang="zh-CN" dirty="0" err="1"/>
              <a:t>PSW_tmp</a:t>
            </a:r>
            <a:r>
              <a:rPr lang="zh-CN" altLang="zh-CN" dirty="0"/>
              <a:t>记录的值代替。</a:t>
            </a:r>
            <a:r>
              <a:rPr lang="en-US" altLang="zh-CN" dirty="0"/>
              <a:t>16</a:t>
            </a:r>
            <a:r>
              <a:rPr lang="zh-CN" altLang="zh-CN" dirty="0"/>
              <a:t>个通用寄存器的值恢复成</a:t>
            </a:r>
            <a:r>
              <a:rPr lang="en-US" altLang="zh-CN" dirty="0" err="1"/>
              <a:t>reg_tmp</a:t>
            </a:r>
            <a:r>
              <a:rPr lang="en-US" altLang="zh-CN" dirty="0"/>
              <a:t>[16]</a:t>
            </a:r>
            <a:r>
              <a:rPr lang="zh-CN" altLang="zh-CN" dirty="0"/>
              <a:t>记录的中断前的值。将内存中中断子程序区的数据清零。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24A30B-5D8C-404D-8B39-D2CE37FB64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" y="1234024"/>
            <a:ext cx="6959426" cy="53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11293-EA56-42D6-92B4-6A83EB74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22068"/>
            <a:ext cx="10018713" cy="1752599"/>
          </a:xfrm>
        </p:spPr>
        <p:txBody>
          <a:bodyPr/>
          <a:lstStyle/>
          <a:p>
            <a:r>
              <a:rPr lang="zh-CN" altLang="zh-CN" b="1" dirty="0"/>
              <a:t>手动输入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BA075-029F-4DE7-9B88-71CAF659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989121"/>
            <a:ext cx="10018713" cy="2357762"/>
          </a:xfrm>
        </p:spPr>
        <p:txBody>
          <a:bodyPr/>
          <a:lstStyle/>
          <a:p>
            <a:r>
              <a:rPr lang="zh-CN" altLang="zh-CN" dirty="0"/>
              <a:t>通过函数</a:t>
            </a:r>
            <a:r>
              <a:rPr lang="en-US" altLang="zh-CN" dirty="0" err="1"/>
              <a:t>toPlainText</a:t>
            </a:r>
            <a:r>
              <a:rPr lang="en-US" altLang="zh-CN" dirty="0"/>
              <a:t>()</a:t>
            </a:r>
            <a:r>
              <a:rPr lang="zh-CN" altLang="zh-CN" dirty="0"/>
              <a:t>将手动输入区的内容读入。通过函数</a:t>
            </a:r>
            <a:r>
              <a:rPr lang="en-US" altLang="zh-CN" dirty="0" err="1"/>
              <a:t>text.split</a:t>
            </a:r>
            <a:r>
              <a:rPr lang="en-US" altLang="zh-CN" dirty="0"/>
              <a:t>("\n")</a:t>
            </a:r>
            <a:r>
              <a:rPr lang="zh-CN" altLang="zh-CN" dirty="0"/>
              <a:t>将读入的内容以“回车”为标志，分割成一条条指令。</a:t>
            </a:r>
          </a:p>
          <a:p>
            <a:r>
              <a:rPr lang="zh-CN" altLang="zh-CN" dirty="0"/>
              <a:t>将指令读入</a:t>
            </a:r>
            <a:r>
              <a:rPr lang="en-US" altLang="zh-CN" dirty="0" err="1"/>
              <a:t>inter_code</a:t>
            </a:r>
            <a:r>
              <a:rPr lang="zh-CN" altLang="zh-CN" dirty="0"/>
              <a:t>和</a:t>
            </a:r>
            <a:r>
              <a:rPr lang="en-US" altLang="zh-CN" dirty="0"/>
              <a:t>memory</a:t>
            </a:r>
            <a:r>
              <a:rPr lang="zh-CN" altLang="zh-CN" dirty="0"/>
              <a:t>中的中断子程序区中。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710317-7470-4314-9804-BCD5F2102CB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2546"/>
          <a:stretch/>
        </p:blipFill>
        <p:spPr bwMode="auto">
          <a:xfrm>
            <a:off x="2352583" y="2741719"/>
            <a:ext cx="9547521" cy="39327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862796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27BED-A7E2-400E-B4A7-42322565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54" y="-6875"/>
            <a:ext cx="10018713" cy="1752599"/>
          </a:xfrm>
        </p:spPr>
        <p:txBody>
          <a:bodyPr/>
          <a:lstStyle/>
          <a:p>
            <a:r>
              <a:rPr lang="zh-CN" altLang="zh-CN" dirty="0"/>
              <a:t>检错与异常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FA406-5832-4BC9-A074-16D6215F41C4}"/>
              </a:ext>
            </a:extLst>
          </p:cNvPr>
          <p:cNvGrpSpPr/>
          <p:nvPr/>
        </p:nvGrpSpPr>
        <p:grpSpPr>
          <a:xfrm>
            <a:off x="8221230" y="1667723"/>
            <a:ext cx="2486459" cy="4587871"/>
            <a:chOff x="213360" y="0"/>
            <a:chExt cx="2486459" cy="458804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054474-89A5-44FA-B0D4-C877BD9D4090}"/>
                </a:ext>
              </a:extLst>
            </p:cNvPr>
            <p:cNvCxnSpPr/>
            <p:nvPr/>
          </p:nvCxnSpPr>
          <p:spPr>
            <a:xfrm>
              <a:off x="1255895" y="3387671"/>
              <a:ext cx="0" cy="29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1C3D2E8-C67C-4DEA-BF09-7E983F4A9654}"/>
                </a:ext>
              </a:extLst>
            </p:cNvPr>
            <p:cNvGrpSpPr/>
            <p:nvPr/>
          </p:nvGrpSpPr>
          <p:grpSpPr>
            <a:xfrm>
              <a:off x="213360" y="0"/>
              <a:ext cx="2486459" cy="4588042"/>
              <a:chOff x="0" y="0"/>
              <a:chExt cx="2486459" cy="4588042"/>
            </a:xfrm>
          </p:grpSpPr>
          <p:sp>
            <p:nvSpPr>
              <p:cNvPr id="7" name="文本框 2">
                <a:extLst>
                  <a:ext uri="{FF2B5EF4-FFF2-40B4-BE49-F238E27FC236}">
                    <a16:creationId xmlns:a16="http://schemas.microsoft.com/office/drawing/2014/main" id="{F3480FAF-F458-4817-AB94-BA8A74092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389" y="2286000"/>
                <a:ext cx="433070" cy="2984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NO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AE8311F-AF76-4457-9D1E-21E4373F20B4}"/>
                  </a:ext>
                </a:extLst>
              </p:cNvPr>
              <p:cNvGrpSpPr/>
              <p:nvPr/>
            </p:nvGrpSpPr>
            <p:grpSpPr>
              <a:xfrm>
                <a:off x="0" y="0"/>
                <a:ext cx="2093495" cy="4588042"/>
                <a:chOff x="0" y="0"/>
                <a:chExt cx="2093495" cy="4588042"/>
              </a:xfrm>
            </p:grpSpPr>
            <p:sp>
              <p:nvSpPr>
                <p:cNvPr id="9" name="文本框 6">
                  <a:extLst>
                    <a:ext uri="{FF2B5EF4-FFF2-40B4-BE49-F238E27FC236}">
                      <a16:creationId xmlns:a16="http://schemas.microsoft.com/office/drawing/2014/main" id="{6F2CDCCA-ED20-4F98-ADC7-2A9978758C80}"/>
                    </a:ext>
                  </a:extLst>
                </p:cNvPr>
                <p:cNvSpPr txBox="1"/>
                <p:nvPr/>
              </p:nvSpPr>
              <p:spPr>
                <a:xfrm>
                  <a:off x="304800" y="0"/>
                  <a:ext cx="1507490" cy="5613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取指令</a:t>
                  </a:r>
                  <a:endParaRPr lang="zh-CN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8">
                  <a:extLst>
                    <a:ext uri="{FF2B5EF4-FFF2-40B4-BE49-F238E27FC236}">
                      <a16:creationId xmlns:a16="http://schemas.microsoft.com/office/drawing/2014/main" id="{1EEE2C79-6988-4A29-AA26-A34C2C4F95E7}"/>
                    </a:ext>
                  </a:extLst>
                </p:cNvPr>
                <p:cNvSpPr txBox="1"/>
                <p:nvPr/>
              </p:nvSpPr>
              <p:spPr>
                <a:xfrm>
                  <a:off x="264695" y="882316"/>
                  <a:ext cx="1507958" cy="569495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执行指令</a:t>
                  </a:r>
                  <a:endParaRPr lang="zh-CN" sz="105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菱形 10">
                  <a:extLst>
                    <a:ext uri="{FF2B5EF4-FFF2-40B4-BE49-F238E27FC236}">
                      <a16:creationId xmlns:a16="http://schemas.microsoft.com/office/drawing/2014/main" id="{CA659069-8C1C-4596-AAC6-649D4C213897}"/>
                    </a:ext>
                  </a:extLst>
                </p:cNvPr>
                <p:cNvSpPr/>
                <p:nvPr/>
              </p:nvSpPr>
              <p:spPr>
                <a:xfrm>
                  <a:off x="0" y="1788695"/>
                  <a:ext cx="2093495" cy="1572127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400" kern="100">
                      <a:solidFill>
                        <a:srgbClr val="000000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判断是否出现错误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2">
                  <a:extLst>
                    <a:ext uri="{FF2B5EF4-FFF2-40B4-BE49-F238E27FC236}">
                      <a16:creationId xmlns:a16="http://schemas.microsoft.com/office/drawing/2014/main" id="{BB6D1A7B-BB41-48BD-8BE4-4A3B4B6F0F18}"/>
                    </a:ext>
                  </a:extLst>
                </p:cNvPr>
                <p:cNvSpPr txBox="1"/>
                <p:nvPr/>
              </p:nvSpPr>
              <p:spPr>
                <a:xfrm>
                  <a:off x="288758" y="3697705"/>
                  <a:ext cx="1507490" cy="5689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异常处理</a:t>
                  </a:r>
                  <a:endParaRPr lang="zh-CN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A911FFC9-83F3-411C-A080-824245703A96}"/>
                    </a:ext>
                  </a:extLst>
                </p:cNvPr>
                <p:cNvCxnSpPr/>
                <p:nvPr/>
              </p:nvCxnSpPr>
              <p:spPr>
                <a:xfrm>
                  <a:off x="1042737" y="1475874"/>
                  <a:ext cx="0" cy="2967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248E6BA8-36E7-41CF-B736-5A48509F675C}"/>
                    </a:ext>
                  </a:extLst>
                </p:cNvPr>
                <p:cNvCxnSpPr/>
                <p:nvPr/>
              </p:nvCxnSpPr>
              <p:spPr>
                <a:xfrm>
                  <a:off x="1042737" y="569495"/>
                  <a:ext cx="0" cy="2967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连接符: 肘形 14">
                  <a:extLst>
                    <a:ext uri="{FF2B5EF4-FFF2-40B4-BE49-F238E27FC236}">
                      <a16:creationId xmlns:a16="http://schemas.microsoft.com/office/drawing/2014/main" id="{47EFADBE-D5B2-4E52-9E03-95F531039B47}"/>
                    </a:ext>
                  </a:extLst>
                </p:cNvPr>
                <p:cNvCxnSpPr/>
                <p:nvPr/>
              </p:nvCxnSpPr>
              <p:spPr>
                <a:xfrm flipH="1" flipV="1">
                  <a:off x="1812758" y="312821"/>
                  <a:ext cx="265163" cy="2260968"/>
                </a:xfrm>
                <a:prstGeom prst="bentConnector3">
                  <a:avLst>
                    <a:gd name="adj1" fmla="val -247863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连接符: 肘形 15">
                  <a:extLst>
                    <a:ext uri="{FF2B5EF4-FFF2-40B4-BE49-F238E27FC236}">
                      <a16:creationId xmlns:a16="http://schemas.microsoft.com/office/drawing/2014/main" id="{8C157A8F-6403-43E9-B470-4B0F94EF3323}"/>
                    </a:ext>
                  </a:extLst>
                </p:cNvPr>
                <p:cNvCxnSpPr/>
                <p:nvPr/>
              </p:nvCxnSpPr>
              <p:spPr>
                <a:xfrm flipH="1" flipV="1">
                  <a:off x="304800" y="296779"/>
                  <a:ext cx="713874" cy="4267200"/>
                </a:xfrm>
                <a:prstGeom prst="bentConnector3">
                  <a:avLst>
                    <a:gd name="adj1" fmla="val 220648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F8667379-86BD-456B-A25E-D4A52F6DD004}"/>
                    </a:ext>
                  </a:extLst>
                </p:cNvPr>
                <p:cNvCxnSpPr/>
                <p:nvPr/>
              </p:nvCxnSpPr>
              <p:spPr>
                <a:xfrm>
                  <a:off x="1042737" y="4291263"/>
                  <a:ext cx="0" cy="2967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" name="文本框 2">
                  <a:extLst>
                    <a:ext uri="{FF2B5EF4-FFF2-40B4-BE49-F238E27FC236}">
                      <a16:creationId xmlns:a16="http://schemas.microsoft.com/office/drawing/2014/main" id="{E7B26367-D215-49A1-A91D-3219317DDF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2737" y="3320716"/>
                  <a:ext cx="433070" cy="29845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YES</a:t>
                  </a:r>
                  <a:endParaRPr lang="zh-CN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6739F59-5464-468E-AAED-DE1C5C87AA1C}"/>
              </a:ext>
            </a:extLst>
          </p:cNvPr>
          <p:cNvSpPr/>
          <p:nvPr/>
        </p:nvSpPr>
        <p:spPr>
          <a:xfrm>
            <a:off x="1612351" y="136194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dirty="0"/>
              <a:t>异常包括：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1: </a:t>
            </a:r>
            <a:r>
              <a:rPr lang="zh-CN" altLang="zh-CN" sz="2400" dirty="0"/>
              <a:t>未加载程序时开始执行；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2: </a:t>
            </a:r>
            <a:r>
              <a:rPr lang="zh-CN" altLang="zh-CN" sz="2400" dirty="0"/>
              <a:t>指令包含非法操作数；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3: </a:t>
            </a:r>
            <a:r>
              <a:rPr lang="zh-CN" altLang="zh-CN" sz="2400" dirty="0"/>
              <a:t>寄存器超出规定数量；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4: </a:t>
            </a:r>
            <a:r>
              <a:rPr lang="zh-CN" altLang="zh-CN" sz="2400" dirty="0"/>
              <a:t>条件跳转时，未比较，但尝试跳转；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5: </a:t>
            </a:r>
            <a:r>
              <a:rPr lang="zh-CN" altLang="zh-CN" sz="2400" dirty="0"/>
              <a:t>在存储器中寻址时超出预设范围；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6: </a:t>
            </a:r>
            <a:r>
              <a:rPr lang="zh-CN" altLang="zh-CN" sz="2400" dirty="0"/>
              <a:t>弹栈时，堆栈里无数据；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7: </a:t>
            </a:r>
            <a:r>
              <a:rPr lang="zh-CN" altLang="zh-CN" sz="2400" dirty="0"/>
              <a:t>堆栈区溢出；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8: </a:t>
            </a:r>
            <a:r>
              <a:rPr lang="zh-CN" altLang="zh-CN" sz="2400" dirty="0"/>
              <a:t>陷入循环；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9: </a:t>
            </a:r>
            <a:r>
              <a:rPr lang="zh-CN" altLang="zh-CN" sz="2400" dirty="0"/>
              <a:t>中断中再次申请中断；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10: </a:t>
            </a:r>
            <a:r>
              <a:rPr lang="zh-CN" altLang="zh-CN" sz="2400" dirty="0"/>
              <a:t>未中断时，中断恢复；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11: </a:t>
            </a:r>
            <a:r>
              <a:rPr lang="zh-CN" altLang="zh-CN" sz="2400" dirty="0"/>
              <a:t>未中断时，手动输入指令；</a:t>
            </a:r>
          </a:p>
          <a:p>
            <a:pPr marL="666750" latinLnBrk="1">
              <a:tabLst>
                <a:tab pos="58166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/>
              <a:t>12: </a:t>
            </a:r>
            <a:r>
              <a:rPr lang="zh-CN" altLang="zh-CN" sz="2400" dirty="0"/>
              <a:t>除数为</a:t>
            </a:r>
            <a:r>
              <a:rPr lang="en-US" altLang="zh-CN" sz="2400" dirty="0"/>
              <a:t>0</a:t>
            </a:r>
            <a:r>
              <a:rPr lang="zh-CN" altLang="zh-CN" sz="2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26874614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1DA3A-1C1F-433D-8510-EB875717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36" y="-48086"/>
            <a:ext cx="10018713" cy="1752599"/>
          </a:xfrm>
        </p:spPr>
        <p:txBody>
          <a:bodyPr/>
          <a:lstStyle/>
          <a:p>
            <a:r>
              <a:rPr lang="zh-CN" altLang="zh-CN" dirty="0"/>
              <a:t>显示界面设计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032EA-9962-4BC8-BAB6-EE27573A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5D7F21-6C27-4A4F-B508-038CAE4FBF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51" y="1305018"/>
            <a:ext cx="9331430" cy="52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35C01-5C3E-4A1C-B3CF-E0FE4F8E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78" y="1003178"/>
            <a:ext cx="6137952" cy="5512292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zh-CN" dirty="0"/>
              <a:t>状态区，包含虚拟机运行状态和错误及异常：</a:t>
            </a:r>
          </a:p>
          <a:p>
            <a:pPr lvl="0" latinLnBrk="1"/>
            <a:r>
              <a:rPr lang="zh-CN" altLang="zh-CN" dirty="0"/>
              <a:t>状态：</a:t>
            </a:r>
            <a:r>
              <a:rPr lang="en-US" altLang="zh-CN" dirty="0"/>
              <a:t> 0:</a:t>
            </a:r>
            <a:r>
              <a:rPr lang="zh-CN" altLang="zh-CN" dirty="0"/>
              <a:t>未开机；</a:t>
            </a:r>
            <a:r>
              <a:rPr lang="en-US" altLang="zh-CN" dirty="0"/>
              <a:t>1:</a:t>
            </a:r>
            <a:r>
              <a:rPr lang="zh-CN" altLang="zh-CN" dirty="0"/>
              <a:t>开机未加载程序；</a:t>
            </a:r>
            <a:r>
              <a:rPr lang="en-US" altLang="zh-CN" dirty="0"/>
              <a:t>2:</a:t>
            </a:r>
            <a:r>
              <a:rPr lang="zh-CN" altLang="zh-CN" dirty="0"/>
              <a:t>程序加载完成；</a:t>
            </a:r>
            <a:r>
              <a:rPr lang="en-US" altLang="zh-CN" dirty="0"/>
              <a:t>3:</a:t>
            </a:r>
            <a:r>
              <a:rPr lang="zh-CN" altLang="zh-CN" dirty="0"/>
              <a:t>程序运行中；</a:t>
            </a:r>
            <a:r>
              <a:rPr lang="en-US" altLang="zh-CN" dirty="0"/>
              <a:t>4:</a:t>
            </a:r>
            <a:r>
              <a:rPr lang="zh-CN" altLang="zh-CN" dirty="0"/>
              <a:t>中断中；</a:t>
            </a:r>
            <a:r>
              <a:rPr lang="en-US" altLang="zh-CN" dirty="0"/>
              <a:t>5:</a:t>
            </a:r>
            <a:r>
              <a:rPr lang="zh-CN" altLang="zh-CN" dirty="0"/>
              <a:t>停机；</a:t>
            </a:r>
          </a:p>
          <a:p>
            <a:pPr lvl="0" latinLnBrk="1"/>
            <a:r>
              <a:rPr lang="zh-CN" altLang="zh-CN" dirty="0"/>
              <a:t>异常：</a:t>
            </a:r>
            <a:r>
              <a:rPr lang="en-US" altLang="zh-CN" dirty="0"/>
              <a:t>0:</a:t>
            </a:r>
            <a:r>
              <a:rPr lang="zh-CN" altLang="zh-CN" dirty="0"/>
              <a:t>程序运行正常；</a:t>
            </a:r>
            <a:r>
              <a:rPr lang="en-US" altLang="zh-CN" dirty="0"/>
              <a:t>1:</a:t>
            </a:r>
            <a:r>
              <a:rPr lang="zh-CN" altLang="zh-CN" dirty="0"/>
              <a:t>未加载程序时开始执行；</a:t>
            </a:r>
            <a:r>
              <a:rPr lang="en-US" altLang="zh-CN" dirty="0"/>
              <a:t>2:</a:t>
            </a:r>
            <a:r>
              <a:rPr lang="zh-CN" altLang="zh-CN" dirty="0"/>
              <a:t>指令包含非法操作数；</a:t>
            </a:r>
            <a:r>
              <a:rPr lang="en-US" altLang="zh-CN" dirty="0"/>
              <a:t>3:</a:t>
            </a:r>
            <a:r>
              <a:rPr lang="zh-CN" altLang="zh-CN" dirty="0"/>
              <a:t>寄存器超出规定数量；</a:t>
            </a:r>
            <a:r>
              <a:rPr lang="en-US" altLang="zh-CN" dirty="0"/>
              <a:t>4:</a:t>
            </a:r>
            <a:r>
              <a:rPr lang="zh-CN" altLang="zh-CN" dirty="0"/>
              <a:t>条件跳转时，未比较，但尝试跳转；</a:t>
            </a:r>
            <a:r>
              <a:rPr lang="en-US" altLang="zh-CN" dirty="0"/>
              <a:t>5:</a:t>
            </a:r>
            <a:r>
              <a:rPr lang="zh-CN" altLang="zh-CN" dirty="0"/>
              <a:t>在存储器中寻址时超出预设范围；</a:t>
            </a:r>
            <a:r>
              <a:rPr lang="en-US" altLang="zh-CN" dirty="0"/>
              <a:t>6:</a:t>
            </a:r>
            <a:r>
              <a:rPr lang="zh-CN" altLang="zh-CN" dirty="0"/>
              <a:t>弹栈时，堆栈里无数据；</a:t>
            </a:r>
            <a:r>
              <a:rPr lang="en-US" altLang="zh-CN" dirty="0"/>
              <a:t>7:</a:t>
            </a:r>
            <a:r>
              <a:rPr lang="zh-CN" altLang="zh-CN" dirty="0"/>
              <a:t>堆栈区溢出；</a:t>
            </a:r>
            <a:r>
              <a:rPr lang="en-US" altLang="zh-CN" dirty="0"/>
              <a:t>8:</a:t>
            </a:r>
            <a:r>
              <a:rPr lang="zh-CN" altLang="zh-CN" dirty="0"/>
              <a:t>陷入循环；</a:t>
            </a:r>
            <a:r>
              <a:rPr lang="en-US" altLang="zh-CN" dirty="0"/>
              <a:t>9:</a:t>
            </a:r>
            <a:r>
              <a:rPr lang="zh-CN" altLang="zh-CN" dirty="0"/>
              <a:t>中断中再次申请中断；</a:t>
            </a:r>
            <a:r>
              <a:rPr lang="en-US" altLang="zh-CN" dirty="0"/>
              <a:t>10:</a:t>
            </a:r>
            <a:r>
              <a:rPr lang="zh-CN" altLang="zh-CN" dirty="0"/>
              <a:t>未中断时，中断恢复；</a:t>
            </a:r>
            <a:r>
              <a:rPr lang="en-US" altLang="zh-CN" dirty="0"/>
              <a:t>11:</a:t>
            </a:r>
            <a:r>
              <a:rPr lang="zh-CN" altLang="zh-CN" dirty="0"/>
              <a:t>未中断时，手动输入指令；</a:t>
            </a:r>
            <a:r>
              <a:rPr lang="en-US" altLang="zh-CN" dirty="0"/>
              <a:t>12:</a:t>
            </a:r>
            <a:r>
              <a:rPr lang="zh-CN" altLang="zh-CN" dirty="0"/>
              <a:t>除数为</a:t>
            </a:r>
            <a:r>
              <a:rPr lang="en-US" altLang="zh-CN" dirty="0"/>
              <a:t>0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D2FC6-CAF2-4E9B-AF45-9D3FAA0B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70" y="2078631"/>
            <a:ext cx="4048808" cy="19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6067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35C01-5C3E-4A1C-B3CF-E0FE4F8E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78" y="1003178"/>
            <a:ext cx="6137952" cy="5512292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zh-CN" altLang="zh-CN" dirty="0"/>
              <a:t>控制区，包含</a:t>
            </a:r>
            <a:r>
              <a:rPr lang="en-US" altLang="zh-CN" dirty="0"/>
              <a:t>11</a:t>
            </a:r>
            <a:r>
              <a:rPr lang="zh-CN" altLang="zh-CN" dirty="0"/>
              <a:t>和按钮和一个滑块：</a:t>
            </a:r>
          </a:p>
          <a:p>
            <a:pPr lvl="0" latinLnBrk="1"/>
            <a:r>
              <a:rPr lang="zh-CN" altLang="zh-CN" dirty="0"/>
              <a:t>开机：开启虚拟机，完成初始化。</a:t>
            </a:r>
          </a:p>
          <a:p>
            <a:pPr lvl="0" latinLnBrk="1"/>
            <a:r>
              <a:rPr lang="zh-CN" altLang="zh-CN" dirty="0"/>
              <a:t>装载：选择测试程序，并且加载到存储器的程序区。</a:t>
            </a:r>
          </a:p>
          <a:p>
            <a:pPr lvl="0" latinLnBrk="1"/>
            <a:r>
              <a:rPr lang="zh-CN" altLang="zh-CN" dirty="0"/>
              <a:t>单拍：单步执行</a:t>
            </a:r>
            <a:r>
              <a:rPr lang="en-US" altLang="zh-CN" dirty="0"/>
              <a:t>1</a:t>
            </a:r>
            <a:r>
              <a:rPr lang="zh-CN" altLang="zh-CN" dirty="0"/>
              <a:t>条指令。</a:t>
            </a:r>
          </a:p>
          <a:p>
            <a:pPr lvl="0" latinLnBrk="1"/>
            <a:r>
              <a:rPr lang="zh-CN" altLang="zh-CN" dirty="0"/>
              <a:t>连续：连续执行测试程序。</a:t>
            </a:r>
          </a:p>
          <a:p>
            <a:pPr lvl="0" latinLnBrk="1"/>
            <a:r>
              <a:rPr lang="zh-CN" altLang="zh-CN" dirty="0"/>
              <a:t>滑块：调整主频，控制连续执行的快慢。</a:t>
            </a:r>
          </a:p>
          <a:p>
            <a:pPr lvl="0" latinLnBrk="1"/>
            <a:r>
              <a:rPr lang="zh-CN" altLang="zh-CN" dirty="0"/>
              <a:t>停机：关闭虚拟机，清空界面。</a:t>
            </a:r>
          </a:p>
          <a:p>
            <a:pPr lvl="0" latinLnBrk="1"/>
            <a:r>
              <a:rPr lang="zh-CN" altLang="zh-CN" dirty="0"/>
              <a:t>帮助：显示帮助文档及测试教程。</a:t>
            </a:r>
          </a:p>
          <a:p>
            <a:pPr lvl="0" latinLnBrk="1"/>
            <a:r>
              <a:rPr lang="zh-CN" altLang="zh-CN" dirty="0"/>
              <a:t>退出：退出程序，关闭界面。</a:t>
            </a:r>
          </a:p>
          <a:p>
            <a:pPr lvl="0" latinLnBrk="1"/>
            <a:r>
              <a:rPr lang="zh-CN" altLang="zh-CN" dirty="0"/>
              <a:t>清空：清空手动输入区的内容。</a:t>
            </a:r>
          </a:p>
          <a:p>
            <a:pPr lvl="0" latinLnBrk="1"/>
            <a:r>
              <a:rPr lang="zh-CN" altLang="zh-CN" dirty="0"/>
              <a:t>执行：将手动输入区的指令，加载到中断子程序，执行中断子程序。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5230D5-67C6-43E9-80AC-8CC063C9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67" y="1244169"/>
            <a:ext cx="2594388" cy="45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93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35C01-5C3E-4A1C-B3CF-E0FE4F8E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78" y="1003178"/>
            <a:ext cx="6137952" cy="5512292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zh-CN" dirty="0"/>
              <a:t>程序显示区，包含主程序和中断子程序：</a:t>
            </a:r>
          </a:p>
          <a:p>
            <a:pPr lvl="0" latinLnBrk="1"/>
            <a:r>
              <a:rPr lang="zh-CN" altLang="zh-CN" dirty="0"/>
              <a:t>测试程序：选择加载的测试程序，为主程序</a:t>
            </a:r>
          </a:p>
          <a:p>
            <a:pPr lvl="0" latinLnBrk="1"/>
            <a:r>
              <a:rPr lang="zh-CN" altLang="zh-CN" dirty="0"/>
              <a:t>中断子程序：手动输入的中断子程序。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940BAE-56B2-4B2A-9A0C-BA24FCA2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6" y="807618"/>
            <a:ext cx="3347139" cy="50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144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C37C-9FA3-4CFE-820C-03046763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任务描述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B5CE9-236E-4E2C-9CC0-07F4C25A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利用高级语言实现硬件虚拟机。</a:t>
            </a:r>
          </a:p>
          <a:p>
            <a:r>
              <a:rPr lang="zh-CN" altLang="zh-CN" dirty="0"/>
              <a:t>设计模型机指令系统，小系统基本要求：</a:t>
            </a:r>
            <a:r>
              <a:rPr lang="en-US" altLang="zh-CN" dirty="0"/>
              <a:t>64</a:t>
            </a:r>
            <a:r>
              <a:rPr lang="zh-CN" altLang="zh-CN" dirty="0"/>
              <a:t>位</a:t>
            </a:r>
            <a:r>
              <a:rPr lang="en-US" altLang="zh-CN" dirty="0"/>
              <a:t>CPU</a:t>
            </a:r>
            <a:r>
              <a:rPr lang="zh-CN" altLang="zh-CN" dirty="0"/>
              <a:t>、</a:t>
            </a:r>
            <a:r>
              <a:rPr lang="en-US" altLang="zh-CN" dirty="0"/>
              <a:t>1MB</a:t>
            </a:r>
            <a:r>
              <a:rPr lang="zh-CN" altLang="zh-CN" dirty="0"/>
              <a:t>内存、数据通路、</a:t>
            </a:r>
            <a:r>
              <a:rPr lang="en-US" altLang="zh-CN" dirty="0"/>
              <a:t>IO</a:t>
            </a:r>
            <a:r>
              <a:rPr lang="zh-CN" altLang="zh-CN" dirty="0"/>
              <a:t>。并设计测试程序，进行验收。对计算机的基本组成、部件的设计、部件间的软件连接、指令集设计、程序运行流程有更深的了解，加深对理论课程的理解。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53095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EC4D0-8DEC-4FB5-984F-47C05FA1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143" y="2654424"/>
            <a:ext cx="9184245" cy="4548326"/>
          </a:xfrm>
        </p:spPr>
        <p:txBody>
          <a:bodyPr/>
          <a:lstStyle/>
          <a:p>
            <a:pPr marL="0" indent="0" latinLnBrk="1">
              <a:buNone/>
            </a:pPr>
            <a:r>
              <a:rPr lang="zh-CN" altLang="zh-CN" dirty="0"/>
              <a:t>寄存器显示区：</a:t>
            </a:r>
          </a:p>
          <a:p>
            <a:pPr lvl="0" latinLnBrk="1"/>
            <a:r>
              <a:rPr lang="zh-CN" altLang="zh-CN" dirty="0"/>
              <a:t>特殊寄存器：显示</a:t>
            </a:r>
            <a:r>
              <a:rPr lang="en-US" altLang="zh-CN" dirty="0"/>
              <a:t>PC</a:t>
            </a:r>
            <a:r>
              <a:rPr lang="zh-CN" altLang="zh-CN" dirty="0"/>
              <a:t>、</a:t>
            </a:r>
            <a:r>
              <a:rPr lang="en-US" altLang="zh-CN" dirty="0"/>
              <a:t>IAR</a:t>
            </a:r>
            <a:r>
              <a:rPr lang="zh-CN" altLang="zh-CN" dirty="0"/>
              <a:t>、</a:t>
            </a:r>
            <a:r>
              <a:rPr lang="en-US" altLang="zh-CN" dirty="0"/>
              <a:t>IR</a:t>
            </a:r>
            <a:r>
              <a:rPr lang="zh-CN" altLang="zh-CN" dirty="0"/>
              <a:t>、</a:t>
            </a:r>
            <a:r>
              <a:rPr lang="en-US" altLang="zh-CN" dirty="0"/>
              <a:t>SP</a:t>
            </a:r>
            <a:r>
              <a:rPr lang="zh-CN" altLang="zh-CN" dirty="0"/>
              <a:t>、</a:t>
            </a:r>
            <a:r>
              <a:rPr lang="en-US" altLang="zh-CN" dirty="0"/>
              <a:t>PSW</a:t>
            </a:r>
            <a:r>
              <a:rPr lang="zh-CN" altLang="zh-CN" dirty="0"/>
              <a:t>的值</a:t>
            </a:r>
          </a:p>
          <a:p>
            <a:pPr lvl="0" latinLnBrk="1"/>
            <a:r>
              <a:rPr lang="zh-CN" altLang="zh-CN" dirty="0"/>
              <a:t>通用寄存器：显示</a:t>
            </a:r>
            <a:r>
              <a:rPr lang="en-US" altLang="zh-CN" dirty="0"/>
              <a:t>16</a:t>
            </a:r>
            <a:r>
              <a:rPr lang="zh-CN" altLang="zh-CN" dirty="0"/>
              <a:t>个同用寄存器</a:t>
            </a:r>
            <a:r>
              <a:rPr lang="en-US" altLang="zh-CN" dirty="0"/>
              <a:t>AX</a:t>
            </a:r>
            <a:r>
              <a:rPr lang="zh-CN" altLang="zh-CN" dirty="0"/>
              <a:t>——</a:t>
            </a:r>
            <a:r>
              <a:rPr lang="en-US" altLang="zh-CN" dirty="0"/>
              <a:t>PX</a:t>
            </a:r>
            <a:r>
              <a:rPr lang="zh-CN" altLang="zh-CN" dirty="0"/>
              <a:t>的值。</a:t>
            </a:r>
          </a:p>
          <a:p>
            <a:pPr marL="0" indent="0">
              <a:buNone/>
            </a:pPr>
            <a:r>
              <a:rPr lang="zh-CN" altLang="zh-CN" dirty="0"/>
              <a:t>堆栈区：</a:t>
            </a:r>
            <a:endParaRPr lang="en-US" altLang="zh-CN" dirty="0"/>
          </a:p>
          <a:p>
            <a:r>
              <a:rPr lang="zh-CN" altLang="zh-CN" dirty="0"/>
              <a:t>显示堆栈中的数据。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C1B726-3D48-4C8A-B825-B4505E03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2" y="470107"/>
            <a:ext cx="10554166" cy="27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7823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146C2-2C8B-4B24-9631-6EF7D308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722" y="-684320"/>
            <a:ext cx="8706556" cy="4699247"/>
          </a:xfrm>
        </p:spPr>
        <p:txBody>
          <a:bodyPr/>
          <a:lstStyle/>
          <a:p>
            <a:pPr latinLnBrk="1"/>
            <a:r>
              <a:rPr lang="zh-CN" altLang="zh-CN" dirty="0"/>
              <a:t>输出区：将寄存器的值输出到屏幕上。</a:t>
            </a:r>
          </a:p>
          <a:p>
            <a:pPr latinLnBrk="1"/>
            <a:r>
              <a:rPr lang="zh-CN" altLang="zh-CN" dirty="0"/>
              <a:t>手动输入区：中断时，通过命令行手动输入中断子程序。</a:t>
            </a:r>
          </a:p>
          <a:p>
            <a:pPr latinLnBrk="1"/>
            <a:r>
              <a:rPr lang="zh-CN" altLang="zh-CN" dirty="0"/>
              <a:t>日志区：显示并记录每一条指令的操作过程。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7E5C4-B6CA-4172-8D9D-D2322976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75" y="2292066"/>
            <a:ext cx="7264038" cy="44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284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799D-CE89-4D23-A229-F8FE738C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47" y="4334523"/>
            <a:ext cx="10018713" cy="1752599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05D1E-5CBE-46DE-B71B-E3F013C5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097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3F532-133A-4CFD-B97D-D7D6EF66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0761A-6D24-40D0-BCBA-90DF4B57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整体架构设计</a:t>
            </a:r>
            <a:endParaRPr lang="en-US" altLang="zh-CN" dirty="0"/>
          </a:p>
          <a:p>
            <a:r>
              <a:rPr lang="zh-CN" altLang="en-US" dirty="0"/>
              <a:t>软件架构</a:t>
            </a:r>
            <a:endParaRPr lang="en-US" altLang="zh-CN" dirty="0"/>
          </a:p>
          <a:p>
            <a:r>
              <a:rPr lang="zh-CN" altLang="en-US" dirty="0"/>
              <a:t>指令集设计</a:t>
            </a:r>
            <a:endParaRPr lang="en-US" altLang="zh-CN" dirty="0"/>
          </a:p>
          <a:p>
            <a:r>
              <a:rPr lang="zh-CN" altLang="en-US" dirty="0"/>
              <a:t>流程设计（取指令、执行指令）</a:t>
            </a:r>
            <a:endParaRPr lang="en-US" altLang="zh-CN" dirty="0"/>
          </a:p>
          <a:p>
            <a:r>
              <a:rPr lang="zh-CN" altLang="en-US"/>
              <a:t>显示界面设计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7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E1D2D-589A-4A79-AFB8-935D0FB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989EC-DED8-4A20-90A9-2ACFF26F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zh-CN" dirty="0"/>
              <a:t>《深入理解计算机系统 第三版》——（美）布赖恩特（</a:t>
            </a:r>
            <a:r>
              <a:rPr lang="en-US" altLang="zh-CN" dirty="0" err="1"/>
              <a:t>Bryant,R.E</a:t>
            </a:r>
            <a:r>
              <a:rPr lang="en-US" altLang="zh-CN" dirty="0"/>
              <a:t>.</a:t>
            </a:r>
            <a:r>
              <a:rPr lang="zh-CN" altLang="zh-CN" dirty="0"/>
              <a:t>）</a:t>
            </a:r>
          </a:p>
          <a:p>
            <a:pPr latinLnBrk="1"/>
            <a:r>
              <a:rPr lang="zh-CN" altLang="zh-CN" dirty="0"/>
              <a:t>《</a:t>
            </a:r>
            <a:r>
              <a:rPr lang="en-US" altLang="zh-CN" dirty="0"/>
              <a:t>8051</a:t>
            </a:r>
            <a:r>
              <a:rPr lang="zh-CN" altLang="zh-CN" dirty="0"/>
              <a:t>虚拟机的设计与实现》——卢彩林、丁刚毅</a:t>
            </a:r>
          </a:p>
          <a:p>
            <a:pPr latinLnBrk="1"/>
            <a:r>
              <a:rPr lang="zh-CN" altLang="zh-CN" dirty="0"/>
              <a:t>《</a:t>
            </a:r>
            <a:r>
              <a:rPr lang="en-US" altLang="zh-CN" dirty="0"/>
              <a:t>x86</a:t>
            </a:r>
            <a:r>
              <a:rPr lang="zh-CN" altLang="zh-CN" dirty="0"/>
              <a:t>汇编指令详解》——</a:t>
            </a:r>
            <a:r>
              <a:rPr lang="en-US" altLang="zh-CN" dirty="0" err="1"/>
              <a:t>lzy's</a:t>
            </a:r>
            <a:r>
              <a:rPr lang="en-US" altLang="zh-CN" dirty="0"/>
              <a:t> notes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1601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3000-B8D7-4F02-841F-EC966958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整体构架设计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2DE3-E200-4EEC-A9B0-83BACCFF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527" y="2959962"/>
            <a:ext cx="4611690" cy="3124201"/>
          </a:xfrm>
        </p:spPr>
        <p:txBody>
          <a:bodyPr/>
          <a:lstStyle/>
          <a:p>
            <a:r>
              <a:rPr lang="zh-CN" altLang="zh-CN" dirty="0"/>
              <a:t>虚拟机不包含物理机器中的</a:t>
            </a:r>
            <a:r>
              <a:rPr lang="en-US" altLang="zh-CN" dirty="0"/>
              <a:t>BIOS</a:t>
            </a:r>
            <a:r>
              <a:rPr lang="zh-CN" altLang="zh-CN" dirty="0"/>
              <a:t>和操作系统。虚拟机包括逻辑处理、寄存器堆、鼠标和键盘外部设备的</a:t>
            </a:r>
            <a:r>
              <a:rPr lang="en-US" altLang="zh-CN" dirty="0"/>
              <a:t>I/O</a:t>
            </a:r>
            <a:r>
              <a:rPr lang="zh-CN" altLang="zh-CN" dirty="0"/>
              <a:t>、</a:t>
            </a:r>
            <a:r>
              <a:rPr lang="en-US" altLang="zh-CN" dirty="0"/>
              <a:t>SP</a:t>
            </a:r>
            <a:r>
              <a:rPr lang="zh-CN" altLang="zh-CN" dirty="0"/>
              <a:t>和内存，其中内存包括虚拟机测试程序、数据区和</a:t>
            </a:r>
            <a:r>
              <a:rPr lang="en-US" altLang="zh-CN" dirty="0"/>
              <a:t>I/O</a:t>
            </a:r>
            <a:r>
              <a:rPr lang="zh-CN" altLang="zh-CN" dirty="0"/>
              <a:t>区。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A5A54-60A4-4852-8F2A-BE8AD55CC0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17" y="2047859"/>
            <a:ext cx="4414474" cy="46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17FF2-E8AF-497E-A33D-E61216B1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390" y="0"/>
            <a:ext cx="10018713" cy="1752599"/>
          </a:xfrm>
        </p:spPr>
        <p:txBody>
          <a:bodyPr/>
          <a:lstStyle/>
          <a:p>
            <a:pPr algn="l"/>
            <a:r>
              <a:rPr lang="zh-CN" altLang="zh-CN" dirty="0"/>
              <a:t>硬件框架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A7D47-35AF-4CC4-9D6E-63BA5C8835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49" y="736704"/>
            <a:ext cx="5658463" cy="59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463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39F6-E61A-4F41-9FBC-13222B93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软件框架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85AB4-8973-4FE9-A5FC-25F54215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寄存器实现：</a:t>
            </a:r>
            <a:endParaRPr lang="zh-CN" altLang="zh-CN" dirty="0"/>
          </a:p>
          <a:p>
            <a:r>
              <a:rPr lang="zh-CN" altLang="zh-CN" dirty="0"/>
              <a:t>通用寄存器：共</a:t>
            </a:r>
            <a:r>
              <a:rPr lang="en-US" altLang="zh-CN" dirty="0"/>
              <a:t>8</a:t>
            </a:r>
            <a:r>
              <a:rPr lang="zh-CN" altLang="zh-CN" dirty="0"/>
              <a:t>个通用寄存器。</a:t>
            </a:r>
            <a:r>
              <a:rPr lang="en-US" altLang="zh-CN" dirty="0"/>
              <a:t>AX</a:t>
            </a:r>
            <a:r>
              <a:rPr lang="zh-CN" altLang="zh-CN" dirty="0"/>
              <a:t>、</a:t>
            </a:r>
            <a:r>
              <a:rPr lang="en-US" altLang="zh-CN" dirty="0"/>
              <a:t>BX</a:t>
            </a:r>
            <a:r>
              <a:rPr lang="zh-CN" altLang="zh-CN" dirty="0"/>
              <a:t>、</a:t>
            </a:r>
            <a:r>
              <a:rPr lang="en-US" altLang="zh-CN" dirty="0"/>
              <a:t>CX</a:t>
            </a:r>
            <a:r>
              <a:rPr lang="zh-CN" altLang="zh-CN" dirty="0"/>
              <a:t>、</a:t>
            </a:r>
            <a:r>
              <a:rPr lang="en-US" altLang="zh-CN" dirty="0"/>
              <a:t>DX……HX</a:t>
            </a:r>
            <a:r>
              <a:rPr lang="zh-CN" altLang="zh-CN" dirty="0"/>
              <a:t>，其中</a:t>
            </a:r>
            <a:r>
              <a:rPr lang="en-US" altLang="zh-CN" dirty="0"/>
              <a:t>AX</a:t>
            </a:r>
            <a:r>
              <a:rPr lang="zh-CN" altLang="zh-CN" dirty="0"/>
              <a:t>为累加器。每个通用寄存器通过</a:t>
            </a:r>
            <a:r>
              <a:rPr lang="en-US" altLang="zh-CN" dirty="0"/>
              <a:t>int</a:t>
            </a:r>
            <a:r>
              <a:rPr lang="zh-CN" altLang="zh-CN" dirty="0"/>
              <a:t>型整数实现，其中数据为</a:t>
            </a:r>
            <a:r>
              <a:rPr lang="en-US" altLang="zh-CN" dirty="0"/>
              <a:t>64</a:t>
            </a:r>
            <a:r>
              <a:rPr lang="zh-CN" altLang="zh-CN" dirty="0"/>
              <a:t>位，用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en-US" altLang="zh-CN" dirty="0"/>
              <a:t>16</a:t>
            </a:r>
            <a:r>
              <a:rPr lang="zh-CN" altLang="zh-CN" dirty="0"/>
              <a:t>进制数表示。</a:t>
            </a:r>
          </a:p>
          <a:p>
            <a:r>
              <a:rPr lang="zh-CN" altLang="zh-CN" dirty="0"/>
              <a:t>数据缓冲寄存器：通过一维数组</a:t>
            </a:r>
            <a:r>
              <a:rPr lang="en-US" altLang="zh-CN" dirty="0"/>
              <a:t>DR[16]</a:t>
            </a:r>
            <a:r>
              <a:rPr lang="zh-CN" altLang="zh-CN" dirty="0"/>
              <a:t>实现，其中数据为</a:t>
            </a:r>
            <a:r>
              <a:rPr lang="en-US" altLang="zh-CN" dirty="0"/>
              <a:t>64</a:t>
            </a:r>
            <a:r>
              <a:rPr lang="zh-CN" altLang="zh-CN" dirty="0"/>
              <a:t>位，用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en-US" altLang="zh-CN" dirty="0"/>
              <a:t>16</a:t>
            </a:r>
            <a:r>
              <a:rPr lang="zh-CN" altLang="zh-CN" dirty="0"/>
              <a:t>进制数表示。</a:t>
            </a:r>
          </a:p>
          <a:p>
            <a:r>
              <a:rPr lang="zh-CN" altLang="zh-CN" dirty="0"/>
              <a:t>程序计数器、地址寄存器、中断地址寄存器、栈地址寄存器：通过</a:t>
            </a:r>
            <a:r>
              <a:rPr lang="en-US" altLang="zh-CN" dirty="0"/>
              <a:t>int</a:t>
            </a:r>
            <a:r>
              <a:rPr lang="zh-CN" altLang="zh-CN" dirty="0"/>
              <a:t>型整数实现，大小为</a:t>
            </a:r>
            <a:r>
              <a:rPr lang="en-US" altLang="zh-CN" dirty="0"/>
              <a:t>0x0000-0xFFFF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指令寄存器：</a:t>
            </a:r>
          </a:p>
          <a:p>
            <a:r>
              <a:rPr lang="zh-CN" altLang="zh-CN" dirty="0"/>
              <a:t>状态字寄存器：通过</a:t>
            </a:r>
            <a:r>
              <a:rPr lang="en-US" altLang="zh-CN" dirty="0"/>
              <a:t>int</a:t>
            </a:r>
            <a:r>
              <a:rPr lang="zh-CN" altLang="zh-CN" dirty="0"/>
              <a:t>型整数实现，数值为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133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39F6-E61A-4F41-9FBC-13222B93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zh-CN" altLang="zh-CN" dirty="0"/>
              <a:t>软件框架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85AB4-8973-4FE9-A5FC-25F54215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67161"/>
            <a:ext cx="5294050" cy="5490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存储器实现：</a:t>
            </a:r>
            <a:endParaRPr lang="zh-CN" altLang="zh-CN" dirty="0"/>
          </a:p>
          <a:p>
            <a:r>
              <a:rPr lang="zh-CN" altLang="zh-CN" dirty="0"/>
              <a:t>存储器：通过二维数组</a:t>
            </a:r>
            <a:r>
              <a:rPr lang="en-US" altLang="zh-CN" dirty="0"/>
              <a:t>memory[0xFFFF][16] </a:t>
            </a:r>
            <a:r>
              <a:rPr lang="zh-CN" altLang="zh-CN" dirty="0"/>
              <a:t>实现。其中地址为</a:t>
            </a:r>
            <a:r>
              <a:rPr lang="en-US" altLang="zh-CN" dirty="0"/>
              <a:t>0x0000-0xFFFF</a:t>
            </a:r>
            <a:r>
              <a:rPr lang="zh-CN" altLang="zh-CN" dirty="0"/>
              <a:t>，数据为</a:t>
            </a:r>
            <a:r>
              <a:rPr lang="en-US" altLang="zh-CN" dirty="0"/>
              <a:t>64</a:t>
            </a:r>
            <a:r>
              <a:rPr lang="zh-CN" altLang="zh-CN" dirty="0"/>
              <a:t>位，用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en-US" altLang="zh-CN" dirty="0"/>
              <a:t>16</a:t>
            </a:r>
            <a:r>
              <a:rPr lang="zh-CN" altLang="zh-CN" dirty="0"/>
              <a:t>进制数表示。</a:t>
            </a:r>
          </a:p>
          <a:p>
            <a:r>
              <a:rPr lang="zh-CN" altLang="zh-CN" dirty="0"/>
              <a:t>存储器地址划分成</a:t>
            </a:r>
            <a:r>
              <a:rPr lang="en-US" altLang="zh-CN" dirty="0"/>
              <a:t>4</a:t>
            </a:r>
            <a:r>
              <a:rPr lang="zh-CN" altLang="zh-CN" dirty="0"/>
              <a:t>个部分：</a:t>
            </a:r>
          </a:p>
          <a:p>
            <a:pPr lvl="0"/>
            <a:r>
              <a:rPr lang="zh-CN" altLang="zh-CN" dirty="0"/>
              <a:t>程序区</a:t>
            </a:r>
            <a:r>
              <a:rPr lang="en-US" altLang="zh-CN" dirty="0"/>
              <a:t>ROM</a:t>
            </a:r>
            <a:r>
              <a:rPr lang="zh-CN" altLang="zh-CN" dirty="0"/>
              <a:t>：地址为</a:t>
            </a:r>
            <a:r>
              <a:rPr lang="en-US" altLang="zh-CN" dirty="0"/>
              <a:t>0000-4FFFF</a:t>
            </a:r>
            <a:r>
              <a:rPr lang="zh-CN" altLang="zh-CN" dirty="0"/>
              <a:t>。通过文件导入测试程序，只读。</a:t>
            </a:r>
          </a:p>
          <a:p>
            <a:pPr lvl="0"/>
            <a:r>
              <a:rPr lang="zh-CN" altLang="zh-CN" dirty="0"/>
              <a:t>数据区</a:t>
            </a:r>
            <a:r>
              <a:rPr lang="en-US" altLang="zh-CN" dirty="0"/>
              <a:t>RAM</a:t>
            </a:r>
            <a:r>
              <a:rPr lang="zh-CN" altLang="zh-CN" dirty="0"/>
              <a:t>：地址为</a:t>
            </a:r>
            <a:r>
              <a:rPr lang="en-US" altLang="zh-CN" dirty="0"/>
              <a:t>5000-BFFF</a:t>
            </a:r>
            <a:r>
              <a:rPr lang="zh-CN" altLang="zh-CN" dirty="0"/>
              <a:t>。存储数据，可读可写。</a:t>
            </a:r>
          </a:p>
          <a:p>
            <a:pPr lvl="0"/>
            <a:r>
              <a:rPr lang="zh-CN" altLang="zh-CN" dirty="0"/>
              <a:t>堆栈区：地址为</a:t>
            </a:r>
            <a:r>
              <a:rPr lang="en-US" altLang="zh-CN" dirty="0"/>
              <a:t>C000-DFFF</a:t>
            </a:r>
            <a:r>
              <a:rPr lang="zh-CN" altLang="zh-CN" dirty="0"/>
              <a:t>。存放堆栈中的数据。</a:t>
            </a:r>
          </a:p>
          <a:p>
            <a:pPr lvl="0"/>
            <a:r>
              <a:rPr lang="en-US" altLang="zh-CN" dirty="0"/>
              <a:t>I/O</a:t>
            </a:r>
            <a:r>
              <a:rPr lang="zh-CN" altLang="zh-CN" dirty="0"/>
              <a:t>区：地址为</a:t>
            </a:r>
            <a:r>
              <a:rPr lang="en-US" altLang="zh-CN" dirty="0"/>
              <a:t>E000-FFFF</a:t>
            </a:r>
            <a:r>
              <a:rPr lang="zh-CN" altLang="zh-CN" dirty="0"/>
              <a:t>。存放通过手动输入的中断子程序。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E0A8D-2949-4469-8813-321F99AE75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31" y="2095131"/>
            <a:ext cx="5684668" cy="3716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4815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76</TotalTime>
  <Words>2051</Words>
  <Application>Microsoft Office PowerPoint</Application>
  <PresentationFormat>宽屏</PresentationFormat>
  <Paragraphs>189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华文楷体</vt:lpstr>
      <vt:lpstr>Arial</vt:lpstr>
      <vt:lpstr>Corbel</vt:lpstr>
      <vt:lpstr>Times New Roman</vt:lpstr>
      <vt:lpstr>视差</vt:lpstr>
      <vt:lpstr>虚拟机设计 </vt:lpstr>
      <vt:lpstr>开发环境</vt:lpstr>
      <vt:lpstr>任务描述</vt:lpstr>
      <vt:lpstr>设计流程</vt:lpstr>
      <vt:lpstr>参考</vt:lpstr>
      <vt:lpstr>整体构架设计</vt:lpstr>
      <vt:lpstr>硬件框架</vt:lpstr>
      <vt:lpstr>软件框架</vt:lpstr>
      <vt:lpstr>软件框架</vt:lpstr>
      <vt:lpstr>指令集设计</vt:lpstr>
      <vt:lpstr>操作指令：</vt:lpstr>
      <vt:lpstr>算术运算指令：</vt:lpstr>
      <vt:lpstr>逻辑运算指令：</vt:lpstr>
      <vt:lpstr>移位指令：</vt:lpstr>
      <vt:lpstr>程序控制类指令：</vt:lpstr>
      <vt:lpstr>其他指令：</vt:lpstr>
      <vt:lpstr>程序运行流程：</vt:lpstr>
      <vt:lpstr>指令执行流程</vt:lpstr>
      <vt:lpstr>加载程序</vt:lpstr>
      <vt:lpstr>读取指令</vt:lpstr>
      <vt:lpstr>执行指令</vt:lpstr>
      <vt:lpstr>中断申请 </vt:lpstr>
      <vt:lpstr>中断恢复：</vt:lpstr>
      <vt:lpstr>手动输入</vt:lpstr>
      <vt:lpstr>检错与异常</vt:lpstr>
      <vt:lpstr>显示界面设计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虚拟机设计 </dc:title>
  <dc:creator>张绍磊</dc:creator>
  <cp:lastModifiedBy>张绍磊</cp:lastModifiedBy>
  <cp:revision>9</cp:revision>
  <dcterms:created xsi:type="dcterms:W3CDTF">2018-05-07T14:40:39Z</dcterms:created>
  <dcterms:modified xsi:type="dcterms:W3CDTF">2018-05-08T02:08:46Z</dcterms:modified>
</cp:coreProperties>
</file>