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5"/>
  </p:handoutMasterIdLst>
  <p:sldIdLst>
    <p:sldId id="9711" r:id="rId3"/>
    <p:sldId id="9683" r:id="rId5"/>
    <p:sldId id="9688" r:id="rId6"/>
    <p:sldId id="9692" r:id="rId7"/>
    <p:sldId id="9693" r:id="rId8"/>
    <p:sldId id="9694" r:id="rId9"/>
    <p:sldId id="9713" r:id="rId10"/>
    <p:sldId id="9696" r:id="rId11"/>
    <p:sldId id="9697" r:id="rId12"/>
    <p:sldId id="9714" r:id="rId13"/>
    <p:sldId id="9701" r:id="rId14"/>
    <p:sldId id="9717" r:id="rId15"/>
    <p:sldId id="9718" r:id="rId16"/>
    <p:sldId id="9719" r:id="rId17"/>
    <p:sldId id="9720" r:id="rId18"/>
    <p:sldId id="9721" r:id="rId19"/>
    <p:sldId id="9722" r:id="rId20"/>
    <p:sldId id="9745" r:id="rId21"/>
    <p:sldId id="9723" r:id="rId22"/>
    <p:sldId id="9724" r:id="rId23"/>
    <p:sldId id="9725" r:id="rId24"/>
    <p:sldId id="9728" r:id="rId25"/>
    <p:sldId id="9729" r:id="rId26"/>
    <p:sldId id="9730" r:id="rId27"/>
    <p:sldId id="9731" r:id="rId28"/>
    <p:sldId id="9732" r:id="rId29"/>
    <p:sldId id="9733" r:id="rId30"/>
    <p:sldId id="9769" r:id="rId31"/>
    <p:sldId id="9770" r:id="rId32"/>
    <p:sldId id="9768" r:id="rId33"/>
    <p:sldId id="9735" r:id="rId34"/>
    <p:sldId id="9736" r:id="rId35"/>
    <p:sldId id="9715" r:id="rId36"/>
    <p:sldId id="9738" r:id="rId37"/>
    <p:sldId id="9739" r:id="rId38"/>
    <p:sldId id="9740" r:id="rId39"/>
    <p:sldId id="9741" r:id="rId40"/>
    <p:sldId id="9742" r:id="rId41"/>
    <p:sldId id="9743" r:id="rId42"/>
    <p:sldId id="9744" r:id="rId43"/>
    <p:sldId id="9712" r:id="rId44"/>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733D"/>
    <a:srgbClr val="8B372F"/>
    <a:srgbClr val="254061"/>
    <a:srgbClr val="0E90BE"/>
    <a:srgbClr val="F1615D"/>
    <a:srgbClr val="007E97"/>
    <a:srgbClr val="92100D"/>
    <a:srgbClr val="000000"/>
    <a:srgbClr val="0071C1"/>
    <a:srgbClr val="01B0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7" autoAdjust="0"/>
    <p:restoredTop sz="96340" autoAdjust="0"/>
  </p:normalViewPr>
  <p:slideViewPr>
    <p:cSldViewPr>
      <p:cViewPr varScale="1">
        <p:scale>
          <a:sx n="78" d="100"/>
          <a:sy n="78" d="100"/>
        </p:scale>
        <p:origin x="634" y="43"/>
      </p:cViewPr>
      <p:guideLst>
        <p:guide pos="4005"/>
        <p:guide orient="horz" pos="3820"/>
        <p:guide pos="7588"/>
        <p:guide pos="376"/>
      </p:guideLst>
    </p:cSldViewPr>
  </p:slideViewPr>
  <p:outlineViewPr>
    <p:cViewPr>
      <p:scale>
        <a:sx n="100" d="100"/>
        <a:sy n="100" d="100"/>
      </p:scale>
      <p:origin x="0" y="-93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83" d="100"/>
          <a:sy n="83"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F12646-107E-4EAD-9573-39087FBC26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占位符 3"/>
          <p:cNvPicPr>
            <a:picLocks noChangeAspect="1"/>
          </p:cNvPicPr>
          <p:nvPr userDrawn="1"/>
        </p:nvPicPr>
        <p:blipFill rotWithShape="1">
          <a:blip r:embed="rId2">
            <a:extLst>
              <a:ext uri="{28A0092B-C50C-407E-A947-70E740481C1C}">
                <a14:useLocalDpi xmlns:a14="http://schemas.microsoft.com/office/drawing/2010/main" val="0"/>
              </a:ext>
            </a:extLst>
          </a:blip>
          <a:srcRect t="2565" r="48728" b="51292"/>
          <a:stretch>
            <a:fillRect/>
          </a:stretch>
        </p:blipFill>
        <p:spPr>
          <a:xfrm>
            <a:off x="0" y="0"/>
            <a:ext cx="12858750" cy="723265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858750" cy="723265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cSld>
  <p:clrMapOvr>
    <a:masterClrMapping/>
  </p:clrMapOvr>
  <p:transition spd="slow" advClick="0" advTm="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964407" y="2246811"/>
            <a:ext cx="10929938" cy="1550333"/>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928813" y="4098502"/>
            <a:ext cx="9001125" cy="1848344"/>
          </a:xfrm>
          <a:prstGeom prst="rect">
            <a:avLst/>
          </a:prstGeom>
        </p:spPr>
        <p:txBody>
          <a:bodyPr/>
          <a:lstStyle>
            <a:lvl1pPr marL="0" indent="0" algn="ctr">
              <a:buNone/>
              <a:defRPr>
                <a:solidFill>
                  <a:schemeClr val="tx1">
                    <a:tint val="75000"/>
                  </a:schemeClr>
                </a:solidFill>
              </a:defRPr>
            </a:lvl1pPr>
            <a:lvl2pPr marL="642620" indent="0" algn="ctr">
              <a:buNone/>
              <a:defRPr>
                <a:solidFill>
                  <a:schemeClr val="tx1">
                    <a:tint val="75000"/>
                  </a:schemeClr>
                </a:solidFill>
              </a:defRPr>
            </a:lvl2pPr>
            <a:lvl3pPr marL="1285240" indent="0" algn="ctr">
              <a:buNone/>
              <a:defRPr>
                <a:solidFill>
                  <a:schemeClr val="tx1">
                    <a:tint val="75000"/>
                  </a:schemeClr>
                </a:solidFill>
              </a:defRPr>
            </a:lvl3pPr>
            <a:lvl4pPr marL="1927860" indent="0" algn="ctr">
              <a:buNone/>
              <a:defRPr>
                <a:solidFill>
                  <a:schemeClr val="tx1">
                    <a:tint val="75000"/>
                  </a:schemeClr>
                </a:solidFill>
              </a:defRPr>
            </a:lvl4pPr>
            <a:lvl5pPr marL="2570480" indent="0" algn="ctr">
              <a:buNone/>
              <a:defRPr>
                <a:solidFill>
                  <a:schemeClr val="tx1">
                    <a:tint val="75000"/>
                  </a:schemeClr>
                </a:solidFill>
              </a:defRPr>
            </a:lvl5pPr>
            <a:lvl6pPr marL="3213100" indent="0" algn="ctr">
              <a:buNone/>
              <a:defRPr>
                <a:solidFill>
                  <a:schemeClr val="tx1">
                    <a:tint val="75000"/>
                  </a:schemeClr>
                </a:solidFill>
              </a:defRPr>
            </a:lvl6pPr>
            <a:lvl7pPr marL="3855720" indent="0" algn="ctr">
              <a:buNone/>
              <a:defRPr>
                <a:solidFill>
                  <a:schemeClr val="tx1">
                    <a:tint val="75000"/>
                  </a:schemeClr>
                </a:solidFill>
              </a:defRPr>
            </a:lvl7pPr>
            <a:lvl8pPr marL="4498340" indent="0" algn="ctr">
              <a:buNone/>
              <a:defRPr>
                <a:solidFill>
                  <a:schemeClr val="tx1">
                    <a:tint val="75000"/>
                  </a:schemeClr>
                </a:solidFill>
              </a:defRPr>
            </a:lvl8pPr>
            <a:lvl9pPr marL="514096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43018" y="6704013"/>
            <a:ext cx="3000745" cy="385762"/>
          </a:xfrm>
          <a:prstGeom prst="rect">
            <a:avLst/>
          </a:prstGeom>
        </p:spPr>
        <p:txBody>
          <a:bodyPr/>
          <a:lstStyle>
            <a:lvl1pPr>
              <a:defRPr/>
            </a:lvl1pPr>
          </a:lstStyle>
          <a:p>
            <a:pPr>
              <a:defRPr/>
            </a:pPr>
            <a:fld id="{8B4E67A1-5C53-42BD-AB2C-709FEF61F269}" type="datetimeFigureOut">
              <a:rPr lang="zh-CN" altLang="en-US"/>
            </a:fld>
            <a:endParaRPr lang="zh-CN" altLang="en-US"/>
          </a:p>
        </p:txBody>
      </p:sp>
      <p:sp>
        <p:nvSpPr>
          <p:cNvPr id="5" name="页脚占位符 4"/>
          <p:cNvSpPr>
            <a:spLocks noGrp="1"/>
          </p:cNvSpPr>
          <p:nvPr>
            <p:ph type="ftr" sz="quarter" idx="11"/>
          </p:nvPr>
        </p:nvSpPr>
        <p:spPr>
          <a:xfrm>
            <a:off x="4393156" y="6704013"/>
            <a:ext cx="4072440" cy="38576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9214988" y="6704013"/>
            <a:ext cx="3000745" cy="385762"/>
          </a:xfrm>
          <a:prstGeom prst="rect">
            <a:avLst/>
          </a:prstGeom>
        </p:spPr>
        <p:txBody>
          <a:bodyPr/>
          <a:lstStyle>
            <a:lvl1pPr>
              <a:defRPr/>
            </a:lvl1pPr>
          </a:lstStyle>
          <a:p>
            <a:fld id="{5A80EFF5-4C64-44AF-903C-4654B01C43E2}"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slide" Target="slide4.xml"/><Relationship Id="rId3" Type="http://schemas.openxmlformats.org/officeDocument/2006/relationships/tags" Target="../tags/tag1.xml"/><Relationship Id="rId20" Type="http://schemas.openxmlformats.org/officeDocument/2006/relationships/notesSlide" Target="../notesSlides/notesSlide2.xml"/><Relationship Id="rId2" Type="http://schemas.openxmlformats.org/officeDocument/2006/relationships/image" Target="../media/image2.jpeg"/><Relationship Id="rId19" Type="http://schemas.openxmlformats.org/officeDocument/2006/relationships/slideLayout" Target="../slideLayouts/slideLayout3.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3.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2.jpe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3.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2.jpe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l="22274" t="14978" r="-1" b="16651"/>
          <a:stretch>
            <a:fillRect/>
          </a:stretch>
        </p:blipFill>
        <p:spPr>
          <a:xfrm>
            <a:off x="-17889" y="0"/>
            <a:ext cx="12858750" cy="7232650"/>
          </a:xfrm>
        </p:spPr>
      </p:pic>
      <p:sp>
        <p:nvSpPr>
          <p:cNvPr id="22" name="Half Frame 1"/>
          <p:cNvSpPr/>
          <p:nvPr/>
        </p:nvSpPr>
        <p:spPr>
          <a:xfrm>
            <a:off x="5709295" y="1336103"/>
            <a:ext cx="914853" cy="914853"/>
          </a:xfrm>
          <a:prstGeom prst="halfFrame">
            <a:avLst>
              <a:gd name="adj1" fmla="val 14147"/>
              <a:gd name="adj2" fmla="val 124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a typeface="微软雅黑 Light" panose="020B0502040204020203" pitchFamily="34" charset="-122"/>
            </a:endParaRPr>
          </a:p>
        </p:txBody>
      </p:sp>
      <p:sp>
        <p:nvSpPr>
          <p:cNvPr id="23" name="Half Frame 6"/>
          <p:cNvSpPr/>
          <p:nvPr/>
        </p:nvSpPr>
        <p:spPr>
          <a:xfrm rot="16200000" flipV="1">
            <a:off x="11971563" y="3115052"/>
            <a:ext cx="794516" cy="794516"/>
          </a:xfrm>
          <a:prstGeom prst="halfFrame">
            <a:avLst>
              <a:gd name="adj1" fmla="val 14147"/>
              <a:gd name="adj2" fmla="val 124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a typeface="微软雅黑 Light" panose="020B0502040204020203" pitchFamily="34" charset="-122"/>
            </a:endParaRPr>
          </a:p>
        </p:txBody>
      </p:sp>
      <p:sp>
        <p:nvSpPr>
          <p:cNvPr id="26" name="文本框 25"/>
          <p:cNvSpPr txBox="1"/>
          <p:nvPr/>
        </p:nvSpPr>
        <p:spPr>
          <a:xfrm>
            <a:off x="6038817" y="1938453"/>
            <a:ext cx="6853158" cy="707886"/>
          </a:xfrm>
          <a:prstGeom prst="rect">
            <a:avLst/>
          </a:prstGeom>
          <a:noFill/>
        </p:spPr>
        <p:txBody>
          <a:bodyPr wrap="none" rtlCol="0">
            <a:spAutoFit/>
          </a:bodyPr>
          <a:lstStyle/>
          <a:p>
            <a:r>
              <a:rPr lang="zh-CN" altLang="en-US" sz="4000" dirty="0">
                <a:solidFill>
                  <a:schemeClr val="bg1"/>
                </a:solidFill>
              </a:rPr>
              <a:t>基于脉冲神经网络的心率预测</a:t>
            </a:r>
            <a:endParaRPr lang="zh-CN" altLang="en-US" sz="4000" dirty="0">
              <a:solidFill>
                <a:schemeClr val="bg1"/>
              </a:solidFill>
            </a:endParaRPr>
          </a:p>
        </p:txBody>
      </p:sp>
      <p:sp>
        <p:nvSpPr>
          <p:cNvPr id="27" name="TextBox 38"/>
          <p:cNvSpPr>
            <a:spLocks noChangeArrowheads="1"/>
          </p:cNvSpPr>
          <p:nvPr/>
        </p:nvSpPr>
        <p:spPr bwMode="auto">
          <a:xfrm>
            <a:off x="6885803" y="2879236"/>
            <a:ext cx="471606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8" rIns="91434" bIns="45718">
            <a:spAutoFit/>
          </a:bodyPr>
          <a:lstStyle/>
          <a:p>
            <a:pPr algn="dist"/>
            <a:r>
              <a:rPr lang="zh-CN" altLang="en-US" sz="2000" dirty="0">
                <a:solidFill>
                  <a:schemeClr val="bg1"/>
                </a:solidFill>
                <a:effectLst>
                  <a:innerShdw blurRad="63500" dist="50800" dir="13500000">
                    <a:prstClr val="black">
                      <a:alpha val="50000"/>
                    </a:prstClr>
                  </a:innerShdw>
                </a:effectLst>
                <a:latin typeface="微软雅黑 Light" panose="020B0502040204020203" pitchFamily="34" charset="-122"/>
                <a:ea typeface="微软雅黑 Light" panose="020B0502040204020203" pitchFamily="34" charset="-122"/>
              </a:rPr>
              <a:t>国际大学生类脑计算大赛</a:t>
            </a:r>
            <a:endParaRPr lang="en-US" altLang="zh-CN" sz="2000" dirty="0">
              <a:solidFill>
                <a:schemeClr val="bg1"/>
              </a:solidFill>
              <a:effectLst>
                <a:innerShdw blurRad="63500" dist="50800" dir="13500000">
                  <a:prstClr val="black">
                    <a:alpha val="50000"/>
                  </a:prstClr>
                </a:innerShdw>
              </a:effectLst>
              <a:latin typeface="微软雅黑 Light" panose="020B0502040204020203" pitchFamily="34" charset="-122"/>
              <a:ea typeface="微软雅黑 Light" panose="020B0502040204020203" pitchFamily="34" charset="-122"/>
            </a:endParaRPr>
          </a:p>
        </p:txBody>
      </p:sp>
      <p:cxnSp>
        <p:nvCxnSpPr>
          <p:cNvPr id="52" name="直接连接符 51"/>
          <p:cNvCxnSpPr/>
          <p:nvPr/>
        </p:nvCxnSpPr>
        <p:spPr>
          <a:xfrm>
            <a:off x="6196583" y="2755012"/>
            <a:ext cx="6425480" cy="0"/>
          </a:xfrm>
          <a:prstGeom prst="line">
            <a:avLst/>
          </a:prstGeom>
          <a:ln w="28575">
            <a:solidFill>
              <a:schemeClr val="bg1"/>
            </a:solidFill>
            <a:prstDash val="solid"/>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35541" y="4077799"/>
            <a:ext cx="5097780" cy="2676525"/>
          </a:xfrm>
          <a:prstGeom prst="rect">
            <a:avLst/>
          </a:prstGeom>
          <a:noFill/>
        </p:spPr>
        <p:txBody>
          <a:bodyPr wrap="none" rtlCol="0">
            <a:spAutoFit/>
          </a:bodyPr>
          <a:lstStyle/>
          <a:p>
            <a:pPr algn="l">
              <a:lnSpc>
                <a:spcPct val="150000"/>
              </a:lnSpc>
            </a:pPr>
            <a:r>
              <a:rPr lang="zh-CN" altLang="zh-CN" sz="2000" dirty="0">
                <a:solidFill>
                  <a:schemeClr val="bg1"/>
                </a:solidFill>
              </a:rPr>
              <a:t>队名：Z-ecg                   队伍编号：0162</a:t>
            </a:r>
            <a:endParaRPr lang="zh-CN" altLang="zh-CN" sz="2000" dirty="0">
              <a:solidFill>
                <a:schemeClr val="bg1"/>
              </a:solidFill>
            </a:endParaRPr>
          </a:p>
          <a:p>
            <a:pPr algn="l">
              <a:lnSpc>
                <a:spcPct val="150000"/>
              </a:lnSpc>
            </a:pPr>
            <a:r>
              <a:rPr lang="zh-CN" altLang="zh-CN" sz="2000" dirty="0">
                <a:solidFill>
                  <a:schemeClr val="bg1"/>
                </a:solidFill>
              </a:rPr>
              <a:t>所在高校</a:t>
            </a:r>
            <a:r>
              <a:rPr lang="zh-CN" altLang="en-US" sz="2000" dirty="0">
                <a:solidFill>
                  <a:schemeClr val="bg1"/>
                </a:solidFill>
              </a:rPr>
              <a:t>：</a:t>
            </a:r>
            <a:r>
              <a:rPr lang="zh-CN" altLang="zh-CN" sz="2000" dirty="0">
                <a:solidFill>
                  <a:schemeClr val="bg1"/>
                </a:solidFill>
              </a:rPr>
              <a:t>北京邮电大学、中科院计算所</a:t>
            </a:r>
            <a:r>
              <a:rPr lang="en-US" altLang="zh-CN" sz="2000" dirty="0">
                <a:solidFill>
                  <a:schemeClr val="bg1"/>
                </a:solidFill>
              </a:rPr>
              <a:t>      </a:t>
            </a:r>
            <a:endParaRPr lang="en-US" altLang="zh-CN" sz="2000" dirty="0">
              <a:solidFill>
                <a:schemeClr val="bg1"/>
              </a:solidFill>
            </a:endParaRPr>
          </a:p>
          <a:p>
            <a:pPr algn="l">
              <a:lnSpc>
                <a:spcPct val="150000"/>
              </a:lnSpc>
            </a:pPr>
            <a:r>
              <a:rPr lang="zh-CN" altLang="zh-CN" sz="2000" dirty="0">
                <a:solidFill>
                  <a:schemeClr val="bg1"/>
                </a:solidFill>
              </a:rPr>
              <a:t>指导教师</a:t>
            </a:r>
            <a:r>
              <a:rPr lang="zh-CN" altLang="en-US" sz="2000" dirty="0">
                <a:solidFill>
                  <a:schemeClr val="bg1"/>
                </a:solidFill>
              </a:rPr>
              <a:t>：</a:t>
            </a:r>
            <a:r>
              <a:rPr lang="zh-CN" altLang="zh-CN" sz="2000" dirty="0">
                <a:solidFill>
                  <a:schemeClr val="bg1"/>
                </a:solidFill>
              </a:rPr>
              <a:t>赵地（中科院计算所）</a:t>
            </a:r>
            <a:endParaRPr lang="en-US" altLang="zh-CN" sz="2000" dirty="0">
              <a:solidFill>
                <a:schemeClr val="bg1"/>
              </a:solidFill>
            </a:endParaRPr>
          </a:p>
          <a:p>
            <a:pPr algn="l">
              <a:lnSpc>
                <a:spcPct val="150000"/>
              </a:lnSpc>
            </a:pPr>
            <a:r>
              <a:rPr lang="en-US" altLang="zh-CN" sz="2000" dirty="0">
                <a:solidFill>
                  <a:schemeClr val="bg1"/>
                </a:solidFill>
              </a:rPr>
              <a:t>                      </a:t>
            </a:r>
            <a:r>
              <a:rPr lang="zh-CN" altLang="zh-CN" sz="2000" dirty="0">
                <a:solidFill>
                  <a:schemeClr val="bg1"/>
                </a:solidFill>
              </a:rPr>
              <a:t>张成文（北京邮电大学）</a:t>
            </a:r>
            <a:endParaRPr lang="en-US" altLang="zh-CN" sz="2000" dirty="0">
              <a:solidFill>
                <a:schemeClr val="bg1"/>
              </a:solidFill>
            </a:endParaRPr>
          </a:p>
          <a:p>
            <a:pPr algn="l">
              <a:lnSpc>
                <a:spcPct val="150000"/>
              </a:lnSpc>
            </a:pPr>
            <a:r>
              <a:rPr lang="zh-CN" altLang="zh-CN" sz="2000" dirty="0">
                <a:solidFill>
                  <a:schemeClr val="bg1"/>
                </a:solidFill>
              </a:rPr>
              <a:t>团队成员</a:t>
            </a:r>
            <a:r>
              <a:rPr lang="zh-CN" altLang="en-US" sz="2000" dirty="0">
                <a:solidFill>
                  <a:schemeClr val="bg1"/>
                </a:solidFill>
              </a:rPr>
              <a:t>：</a:t>
            </a:r>
            <a:r>
              <a:rPr lang="zh-CN" altLang="zh-CN" sz="2000" dirty="0">
                <a:solidFill>
                  <a:schemeClr val="bg1"/>
                </a:solidFill>
              </a:rPr>
              <a:t>郑家奇、张明睿、张绍磊 </a:t>
            </a:r>
            <a:endParaRPr lang="en-US" altLang="zh-CN" sz="2000" dirty="0">
              <a:solidFill>
                <a:schemeClr val="bg1"/>
              </a:solidFill>
            </a:endParaRPr>
          </a:p>
          <a:p>
            <a:endParaRPr lang="zh-CN" altLang="en-US" dirty="0">
              <a:solidFill>
                <a:schemeClr val="bg1"/>
              </a:solidFill>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
                                            </p:tgtEl>
                                            <p:attrNameLst>
                                              <p:attrName>ppt_y</p:attrName>
                                            </p:attrNameLst>
                                          </p:cBhvr>
                                          <p:tavLst>
                                            <p:tav tm="0">
                                              <p:val>
                                                <p:strVal val="#ppt_y"/>
                                              </p:val>
                                            </p:tav>
                                            <p:tav tm="100000">
                                              <p:val>
                                                <p:strVal val="#ppt_y"/>
                                              </p:val>
                                            </p:tav>
                                          </p:tavLst>
                                        </p:anim>
                                        <p:anim calcmode="lin" valueType="num">
                                          <p:cBhvr>
                                            <p:cTn id="16"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
                                            </p:tgtEl>
                                          </p:cBhvr>
                                        </p:animEffect>
                                      </p:childTnLst>
                                    </p:cTn>
                                  </p:par>
                                </p:childTnLst>
                              </p:cTn>
                            </p:par>
                            <p:par>
                              <p:cTn id="19" fill="hold">
                                <p:stCondLst>
                                  <p:cond delay="1600"/>
                                </p:stCondLst>
                                <p:childTnLst>
                                  <p:par>
                                    <p:cTn id="20" presetID="16" presetClass="entr" presetSubtype="2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arn(inVertical)">
                                          <p:cBhvr>
                                            <p:cTn id="22" dur="500"/>
                                            <p:tgtEl>
                                              <p:spTgt spid="52"/>
                                            </p:tgtEl>
                                          </p:cBhvr>
                                        </p:animEffect>
                                      </p:childTnLst>
                                    </p:cTn>
                                  </p:par>
                                  <p:par>
                                    <p:cTn id="23" presetID="2" presetClass="entr" presetSubtype="2" fill="hold" grpId="0" nodeType="withEffect" p14:presetBounceEnd="28000">
                                      <p:stCondLst>
                                        <p:cond delay="0"/>
                                      </p:stCondLst>
                                      <p:iterate type="lt">
                                        <p:tmPct val="10000"/>
                                      </p:iterate>
                                      <p:childTnLst>
                                        <p:set>
                                          <p:cBhvr>
                                            <p:cTn id="24" dur="1" fill="hold">
                                              <p:stCondLst>
                                                <p:cond delay="0"/>
                                              </p:stCondLst>
                                            </p:cTn>
                                            <p:tgtEl>
                                              <p:spTgt spid="27"/>
                                            </p:tgtEl>
                                            <p:attrNameLst>
                                              <p:attrName>style.visibility</p:attrName>
                                            </p:attrNameLst>
                                          </p:cBhvr>
                                          <p:to>
                                            <p:strVal val="visible"/>
                                          </p:to>
                                        </p:set>
                                        <p:anim calcmode="lin" valueType="num" p14:bounceEnd="28000">
                                          <p:cBhvr additive="base">
                                            <p:cTn id="25" dur="500" fill="hold"/>
                                            <p:tgtEl>
                                              <p:spTgt spid="27"/>
                                            </p:tgtEl>
                                            <p:attrNameLst>
                                              <p:attrName>ppt_x</p:attrName>
                                            </p:attrNameLst>
                                          </p:cBhvr>
                                          <p:tavLst>
                                            <p:tav tm="0">
                                              <p:val>
                                                <p:strVal val="1+#ppt_w/2"/>
                                              </p:val>
                                            </p:tav>
                                            <p:tav tm="100000">
                                              <p:val>
                                                <p:strVal val="#ppt_x"/>
                                              </p:val>
                                            </p:tav>
                                          </p:tavLst>
                                        </p:anim>
                                        <p:anim calcmode="lin" valueType="num" p14:bounceEnd="28000">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6" grpId="0"/>
          <p:bldP spid="27" grpId="0"/>
          <p:bldP spid="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
                                            </p:tgtEl>
                                            <p:attrNameLst>
                                              <p:attrName>ppt_y</p:attrName>
                                            </p:attrNameLst>
                                          </p:cBhvr>
                                          <p:tavLst>
                                            <p:tav tm="0">
                                              <p:val>
                                                <p:strVal val="#ppt_y"/>
                                              </p:val>
                                            </p:tav>
                                            <p:tav tm="100000">
                                              <p:val>
                                                <p:strVal val="#ppt_y"/>
                                              </p:val>
                                            </p:tav>
                                          </p:tavLst>
                                        </p:anim>
                                        <p:anim calcmode="lin" valueType="num">
                                          <p:cBhvr>
                                            <p:cTn id="16"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
                                            </p:tgtEl>
                                          </p:cBhvr>
                                        </p:animEffect>
                                      </p:childTnLst>
                                    </p:cTn>
                                  </p:par>
                                </p:childTnLst>
                              </p:cTn>
                            </p:par>
                            <p:par>
                              <p:cTn id="19" fill="hold">
                                <p:stCondLst>
                                  <p:cond delay="1600"/>
                                </p:stCondLst>
                                <p:childTnLst>
                                  <p:par>
                                    <p:cTn id="20" presetID="16" presetClass="entr" presetSubtype="21" fill="hold"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arn(inVertical)">
                                          <p:cBhvr>
                                            <p:cTn id="22" dur="500"/>
                                            <p:tgtEl>
                                              <p:spTgt spid="52"/>
                                            </p:tgtEl>
                                          </p:cBhvr>
                                        </p:animEffect>
                                      </p:childTnLst>
                                    </p:cTn>
                                  </p:par>
                                  <p:par>
                                    <p:cTn id="23" presetID="2" presetClass="entr" presetSubtype="2" fill="hold" grpId="0" nodeType="withEffect">
                                      <p:stCondLst>
                                        <p:cond delay="0"/>
                                      </p:stCondLst>
                                      <p:iterate type="lt">
                                        <p:tmPct val="10000"/>
                                      </p:iterate>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1+#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6" grpId="0"/>
          <p:bldP spid="27" grpId="0"/>
          <p:bldP spid="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t="3005" r="39932" b="42937"/>
          <a:stretch>
            <a:fillRect/>
          </a:stretch>
        </p:blipFill>
        <p:spPr>
          <a:xfrm>
            <a:off x="0" y="0"/>
            <a:ext cx="12858750" cy="7232650"/>
          </a:xfrm>
          <a:blipFill dpi="0" rotWithShape="1">
            <a:blip r:embed="rId2">
              <a:extLst>
                <a:ext uri="{28A0092B-C50C-407E-A947-70E740481C1C}">
                  <a14:useLocalDpi xmlns:a14="http://schemas.microsoft.com/office/drawing/2010/main" val="0"/>
                </a:ext>
              </a:extLst>
            </a:blip>
            <a:srcRect/>
            <a:stretch>
              <a:fillRect/>
            </a:stretch>
          </a:blipFill>
        </p:spPr>
      </p:pic>
      <p:sp>
        <p:nvSpPr>
          <p:cNvPr id="31" name="矩形-3"/>
          <p:cNvSpPr/>
          <p:nvPr>
            <p:custDataLst>
              <p:tags r:id="rId3"/>
            </p:custDataLst>
          </p:nvPr>
        </p:nvSpPr>
        <p:spPr>
          <a:xfrm>
            <a:off x="6515095" y="2104297"/>
            <a:ext cx="1992853" cy="2039789"/>
          </a:xfrm>
          <a:prstGeom prst="rect">
            <a:avLst/>
          </a:prstGeom>
        </p:spPr>
        <p:txBody>
          <a:bodyPr wrap="none">
            <a:spAutoFit/>
          </a:bodyPr>
          <a:lstStyle/>
          <a:p>
            <a:pPr algn="ctr"/>
            <a:r>
              <a:rPr lang="en-US" altLang="zh-CN" sz="12655" b="1" dirty="0">
                <a:solidFill>
                  <a:schemeClr val="bg1"/>
                </a:solidFill>
                <a:latin typeface="微软雅黑 Light" panose="020B0502040204020203" pitchFamily="34" charset="-122"/>
                <a:ea typeface="微软雅黑 Light" panose="020B0502040204020203" pitchFamily="34" charset="-122"/>
              </a:rPr>
              <a:t>03</a:t>
            </a:r>
            <a:endParaRPr lang="zh-CN" altLang="en-US" sz="12655" b="1" dirty="0">
              <a:solidFill>
                <a:schemeClr val="bg1"/>
              </a:solidFill>
              <a:latin typeface="微软雅黑 Light" panose="020B0502040204020203" pitchFamily="34" charset="-122"/>
              <a:ea typeface="微软雅黑 Light" panose="020B0502040204020203" pitchFamily="34" charset="-122"/>
            </a:endParaRPr>
          </a:p>
        </p:txBody>
      </p:sp>
      <p:sp>
        <p:nvSpPr>
          <p:cNvPr id="32" name="矩形-2"/>
          <p:cNvSpPr/>
          <p:nvPr>
            <p:custDataLst>
              <p:tags r:id="rId4"/>
            </p:custDataLst>
          </p:nvPr>
        </p:nvSpPr>
        <p:spPr>
          <a:xfrm>
            <a:off x="3065886" y="3334038"/>
            <a:ext cx="2223686" cy="611706"/>
          </a:xfrm>
          <a:prstGeom prst="rect">
            <a:avLst/>
          </a:prstGeom>
        </p:spPr>
        <p:txBody>
          <a:bodyPr wrap="none">
            <a:spAutoFit/>
          </a:bodyPr>
          <a:lstStyle/>
          <a:p>
            <a:pPr>
              <a:buNone/>
            </a:pPr>
            <a:r>
              <a:rPr lang="zh-CN" altLang="en-US" sz="3375" spc="600" dirty="0">
                <a:solidFill>
                  <a:schemeClr val="bg1"/>
                </a:solidFill>
                <a:latin typeface="微软雅黑 Light" panose="020B0502040204020203" pitchFamily="34" charset="-122"/>
                <a:ea typeface="微软雅黑 Light" panose="020B0502040204020203" pitchFamily="34" charset="-122"/>
              </a:rPr>
              <a:t>核心技术</a:t>
            </a:r>
            <a:endParaRPr lang="en-US" altLang="zh-CN" sz="3375" spc="600" dirty="0">
              <a:solidFill>
                <a:schemeClr val="bg1"/>
              </a:solidFill>
              <a:latin typeface="微软雅黑 Light" panose="020B0502040204020203" pitchFamily="34" charset="-122"/>
              <a:ea typeface="微软雅黑 Light" panose="020B0502040204020203" pitchFamily="34" charset="-122"/>
            </a:endParaRPr>
          </a:p>
        </p:txBody>
      </p:sp>
      <p:sp>
        <p:nvSpPr>
          <p:cNvPr id="33" name="矩形-1"/>
          <p:cNvSpPr/>
          <p:nvPr>
            <p:custDataLst>
              <p:tags r:id="rId5"/>
            </p:custDataLst>
          </p:nvPr>
        </p:nvSpPr>
        <p:spPr>
          <a:xfrm>
            <a:off x="2103666" y="4126395"/>
            <a:ext cx="6371811" cy="2396810"/>
          </a:xfrm>
          <a:prstGeom prst="rect">
            <a:avLst/>
          </a:prstGeom>
        </p:spPr>
        <p:txBody>
          <a:bodyPr wrap="square">
            <a:spAutoFit/>
          </a:bodyPr>
          <a:lstStyle/>
          <a:p>
            <a:pPr>
              <a:lnSpc>
                <a:spcPct val="150000"/>
              </a:lnSpc>
            </a:pP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  第一部分为尖峰编码器，该部分输入为原始心跳脉冲。尖峰编码器是对原始心跳脉冲进行预处理的一个过程，其力求于捕捉到心跳脉冲的上升沿，并最终以</a:t>
            </a:r>
            <a:r>
              <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rPr>
              <a:t>01</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序列脉冲输出。</a:t>
            </a:r>
            <a:endPar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endParaRPr>
          </a:p>
          <a:p>
            <a:pPr>
              <a:lnSpc>
                <a:spcPct val="150000"/>
              </a:lnSpc>
            </a:pP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  第二部分为液态机，其输入是第一部分生成的</a:t>
            </a:r>
            <a:r>
              <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rPr>
              <a:t>01</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序列脉冲。其通过使用</a:t>
            </a:r>
            <a:r>
              <a:rPr lang="en-US" altLang="zh-CN" sz="1265" dirty="0" err="1">
                <a:solidFill>
                  <a:schemeClr val="bg1"/>
                </a:solidFill>
                <a:latin typeface="微软雅黑 Light" panose="020B0502040204020203" pitchFamily="34" charset="-122"/>
                <a:ea typeface="微软雅黑 Light" panose="020B0502040204020203" pitchFamily="34" charset="-122"/>
                <a:cs typeface="Aharoni" pitchFamily="2" charset="-79"/>
              </a:rPr>
              <a:t>carlsim</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脉冲神经网络模拟器，使得其能够模拟人脑脉冲处理过程，从而提取脉冲特征，供第三部分心率解码器所用。</a:t>
            </a:r>
            <a:endPar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endParaRPr>
          </a:p>
          <a:p>
            <a:pPr>
              <a:lnSpc>
                <a:spcPct val="150000"/>
              </a:lnSpc>
            </a:pP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  第三部分为心率解码器，其输入是第二部分液态机的输出。心率解码器通过对每一个</a:t>
            </a:r>
            <a:r>
              <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rPr>
              <a:t>100ms</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时间间隔的液态机输出进行分类，对其进行是心跳与否的判断，最终计算出</a:t>
            </a:r>
            <a:r>
              <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rPr>
              <a:t>1min</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内的心跳次数，得到最终的心率预测功能。</a:t>
            </a:r>
            <a:endPar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outVertical)">
                                      <p:cBhvr>
                                        <p:cTn id="11" dur="500"/>
                                        <p:tgtEl>
                                          <p:spTgt spid="32"/>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p:tgtEl>
                                          <p:spTgt spid="33"/>
                                        </p:tgtEl>
                                        <p:attrNameLst>
                                          <p:attrName>ppt_y</p:attrName>
                                        </p:attrNameLst>
                                      </p:cBhvr>
                                      <p:tavLst>
                                        <p:tav tm="0">
                                          <p:val>
                                            <p:strVal val="#ppt_y+#ppt_h*1.125000"/>
                                          </p:val>
                                        </p:tav>
                                        <p:tav tm="100000">
                                          <p:val>
                                            <p:strVal val="#ppt_y"/>
                                          </p:val>
                                        </p:tav>
                                      </p:tavLst>
                                    </p:anim>
                                    <p:animEffect transition="in" filter="wipe(up)">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473493" y="1752653"/>
            <a:ext cx="1746661" cy="174666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1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STEP 1</a:t>
            </a:r>
            <a:endParaRPr lang="zh-CN" altLang="en-US" sz="211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14" name="椭圆 13"/>
          <p:cNvSpPr/>
          <p:nvPr/>
        </p:nvSpPr>
        <p:spPr>
          <a:xfrm>
            <a:off x="5133231" y="1744117"/>
            <a:ext cx="2312791" cy="2312791"/>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10" b="1">
                <a:solidFill>
                  <a:schemeClr val="bg1"/>
                </a:solidFill>
                <a:latin typeface="Arial" panose="020B0604020202020204" pitchFamily="34" charset="0"/>
                <a:ea typeface="微软雅黑 Light" panose="020B0502040204020203" pitchFamily="34" charset="-122"/>
                <a:sym typeface="Arial" panose="020B0604020202020204" pitchFamily="34" charset="0"/>
              </a:rPr>
              <a:t>STEP 2</a:t>
            </a:r>
            <a:endParaRPr lang="zh-CN" altLang="en-US" sz="2110" b="1">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17" name="椭圆 16"/>
          <p:cNvSpPr/>
          <p:nvPr/>
        </p:nvSpPr>
        <p:spPr>
          <a:xfrm>
            <a:off x="9428907" y="1752653"/>
            <a:ext cx="1746661" cy="174666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1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STEP 3</a:t>
            </a:r>
            <a:endParaRPr lang="zh-CN" altLang="en-US" sz="211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cxnSp>
        <p:nvCxnSpPr>
          <p:cNvPr id="22" name="直接连接符 21"/>
          <p:cNvCxnSpPr>
            <a:stCxn id="9" idx="6"/>
            <a:endCxn id="14" idx="2"/>
          </p:cNvCxnSpPr>
          <p:nvPr/>
        </p:nvCxnSpPr>
        <p:spPr>
          <a:xfrm>
            <a:off x="3220154" y="2625984"/>
            <a:ext cx="1913077" cy="274529"/>
          </a:xfrm>
          <a:prstGeom prst="line">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flipV="1">
            <a:off x="7446022" y="2625984"/>
            <a:ext cx="1982885" cy="274529"/>
          </a:xfrm>
          <a:prstGeom prst="line">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TextBox 170"/>
          <p:cNvSpPr txBox="1"/>
          <p:nvPr/>
        </p:nvSpPr>
        <p:spPr>
          <a:xfrm>
            <a:off x="956767" y="3984900"/>
            <a:ext cx="2430227" cy="466704"/>
          </a:xfrm>
          <a:prstGeom prst="rect">
            <a:avLst/>
          </a:prstGeom>
          <a:noFill/>
        </p:spPr>
        <p:txBody>
          <a:bodyPr wrap="square" lIns="96431" tIns="48215" rIns="96431" bIns="48215" rtlCol="0">
            <a:spAutoFit/>
          </a:bodyPr>
          <a:lstStyle/>
          <a:p>
            <a:pPr fontAlgn="auto">
              <a:spcBef>
                <a:spcPts val="0"/>
              </a:spcBef>
              <a:spcAft>
                <a:spcPts val="0"/>
              </a:spcAft>
              <a:defRPr/>
            </a:pPr>
            <a:r>
              <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尖峰编码器</a:t>
            </a:r>
            <a:endPar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6" name="TextBox 171"/>
          <p:cNvSpPr txBox="1"/>
          <p:nvPr/>
        </p:nvSpPr>
        <p:spPr>
          <a:xfrm>
            <a:off x="956767" y="4528448"/>
            <a:ext cx="3119945" cy="1034872"/>
          </a:xfrm>
          <a:prstGeom prst="rect">
            <a:avLst/>
          </a:prstGeom>
          <a:noFill/>
        </p:spPr>
        <p:txBody>
          <a:bodyPr wrap="square" lIns="96431" tIns="48215" rIns="96431" bIns="48215" rtlCol="0">
            <a:spAutoFit/>
          </a:bodyPr>
          <a:lstStyle/>
          <a:p>
            <a:pPr>
              <a:lnSpc>
                <a:spcPct val="130000"/>
              </a:lnSpc>
            </a:pP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第一部分为尖峰编码器，该部分输入为原始心跳脉冲。尖峰编码器是对原始心跳脉冲进行预处理的一个过程，其力求于捕捉到心跳脉冲的上升沿，并最终以</a:t>
            </a:r>
            <a:r>
              <a:rPr lang="en-US" altLang="zh-CN"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01</a:t>
            </a: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序列脉冲输出。</a:t>
            </a:r>
            <a:endParaRPr lang="en-GB" altLang="zh-CN"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
        <p:nvSpPr>
          <p:cNvPr id="37" name="TextBox 170"/>
          <p:cNvSpPr txBox="1"/>
          <p:nvPr/>
        </p:nvSpPr>
        <p:spPr>
          <a:xfrm>
            <a:off x="5205239" y="4410515"/>
            <a:ext cx="2430227" cy="466704"/>
          </a:xfrm>
          <a:prstGeom prst="rect">
            <a:avLst/>
          </a:prstGeom>
          <a:noFill/>
        </p:spPr>
        <p:txBody>
          <a:bodyPr wrap="square" lIns="96431" tIns="48215" rIns="96431" bIns="48215" rtlCol="0">
            <a:spAutoFit/>
          </a:bodyPr>
          <a:lstStyle/>
          <a:p>
            <a:pPr fontAlgn="auto">
              <a:spcBef>
                <a:spcPts val="0"/>
              </a:spcBef>
              <a:spcAft>
                <a:spcPts val="0"/>
              </a:spcAft>
              <a:defRPr/>
            </a:pPr>
            <a:r>
              <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液态机</a:t>
            </a:r>
            <a:endPar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8" name="TextBox 171"/>
          <p:cNvSpPr txBox="1"/>
          <p:nvPr/>
        </p:nvSpPr>
        <p:spPr>
          <a:xfrm>
            <a:off x="5205239" y="4954063"/>
            <a:ext cx="3312368" cy="1274938"/>
          </a:xfrm>
          <a:prstGeom prst="rect">
            <a:avLst/>
          </a:prstGeom>
          <a:noFill/>
        </p:spPr>
        <p:txBody>
          <a:bodyPr wrap="square" lIns="96431" tIns="48215" rIns="96431" bIns="48215" rtlCol="0">
            <a:spAutoFit/>
          </a:bodyPr>
          <a:lstStyle/>
          <a:p>
            <a:pPr>
              <a:lnSpc>
                <a:spcPct val="130000"/>
              </a:lnSpc>
            </a:pP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第二部分为液态机，其输入是第一部分生成的</a:t>
            </a:r>
            <a:r>
              <a:rPr lang="en-US" altLang="zh-CN"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01</a:t>
            </a: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序列脉冲。其通过使用</a:t>
            </a:r>
            <a:r>
              <a:rPr lang="en-US" altLang="zh-CN" sz="1200" dirty="0" err="1">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carlsim</a:t>
            </a: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脉冲神经网络模拟器，使得其能够模拟人脑脉冲处理过程，从而提取脉冲特征，供第三部分心率解码器所用。</a:t>
            </a:r>
            <a:endParaRPr lang="en-GB" altLang="zh-CN"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
        <p:nvSpPr>
          <p:cNvPr id="39" name="TextBox 170"/>
          <p:cNvSpPr txBox="1"/>
          <p:nvPr/>
        </p:nvSpPr>
        <p:spPr>
          <a:xfrm>
            <a:off x="9119629" y="3768876"/>
            <a:ext cx="2430227" cy="466704"/>
          </a:xfrm>
          <a:prstGeom prst="rect">
            <a:avLst/>
          </a:prstGeom>
          <a:noFill/>
        </p:spPr>
        <p:txBody>
          <a:bodyPr wrap="square" lIns="96431" tIns="48215" rIns="96431" bIns="48215" rtlCol="0">
            <a:spAutoFit/>
          </a:bodyPr>
          <a:lstStyle/>
          <a:p>
            <a:pPr fontAlgn="auto">
              <a:spcBef>
                <a:spcPts val="0"/>
              </a:spcBef>
              <a:spcAft>
                <a:spcPts val="0"/>
              </a:spcAft>
              <a:defRPr/>
            </a:pPr>
            <a:r>
              <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心率解码器</a:t>
            </a:r>
            <a:endPar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0" name="TextBox 171"/>
          <p:cNvSpPr txBox="1"/>
          <p:nvPr/>
        </p:nvSpPr>
        <p:spPr>
          <a:xfrm>
            <a:off x="9119629" y="4312424"/>
            <a:ext cx="2782354" cy="1515004"/>
          </a:xfrm>
          <a:prstGeom prst="rect">
            <a:avLst/>
          </a:prstGeom>
          <a:noFill/>
        </p:spPr>
        <p:txBody>
          <a:bodyPr wrap="square" lIns="96431" tIns="48215" rIns="96431" bIns="48215" rtlCol="0">
            <a:spAutoFit/>
          </a:bodyPr>
          <a:lstStyle/>
          <a:p>
            <a:pPr>
              <a:lnSpc>
                <a:spcPct val="130000"/>
              </a:lnSpc>
            </a:pP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第三部分为心率解码器，其输入是第二部分液态机的输出。心率解码器通过对每一个</a:t>
            </a:r>
            <a:r>
              <a:rPr lang="en-US" altLang="zh-CN"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100ms</a:t>
            </a: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时间间隔的液态机输出进行分类，对其进行是心跳与否的判断，最终计算出</a:t>
            </a:r>
            <a:r>
              <a:rPr lang="en-US" altLang="zh-CN"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1min</a:t>
            </a:r>
            <a:r>
              <a:rPr lang="zh-CN" altLang="en-US"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内的心跳次数，得到最终的心率预测功能。</a:t>
            </a:r>
            <a:endParaRPr lang="en-GB" altLang="zh-CN" sz="1200"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1)">
                                      <p:cBhvr>
                                        <p:cTn id="23" dur="500"/>
                                        <p:tgtEl>
                                          <p:spTgt spid="17"/>
                                        </p:tgtEl>
                                      </p:cBhvr>
                                    </p:animEffect>
                                  </p:childTnLst>
                                </p:cTn>
                              </p:par>
                            </p:childTnLst>
                          </p:cTn>
                        </p:par>
                        <p:par>
                          <p:cTn id="24" fill="hold">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p:tgtEl>
                                          <p:spTgt spid="35"/>
                                        </p:tgtEl>
                                        <p:attrNameLst>
                                          <p:attrName>ppt_x</p:attrName>
                                        </p:attrNameLst>
                                      </p:cBhvr>
                                      <p:tavLst>
                                        <p:tav tm="0">
                                          <p:val>
                                            <p:strVal val="#ppt_x+#ppt_w*1.125000"/>
                                          </p:val>
                                        </p:tav>
                                        <p:tav tm="100000">
                                          <p:val>
                                            <p:strVal val="#ppt_x"/>
                                          </p:val>
                                        </p:tav>
                                      </p:tavLst>
                                    </p:anim>
                                    <p:animEffect transition="in" filter="wipe(left)">
                                      <p:cBhvr>
                                        <p:cTn id="28" dur="500"/>
                                        <p:tgtEl>
                                          <p:spTgt spid="35"/>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p:tgtEl>
                                          <p:spTgt spid="36"/>
                                        </p:tgtEl>
                                        <p:attrNameLst>
                                          <p:attrName>ppt_x</p:attrName>
                                        </p:attrNameLst>
                                      </p:cBhvr>
                                      <p:tavLst>
                                        <p:tav tm="0">
                                          <p:val>
                                            <p:strVal val="#ppt_x+#ppt_w*1.125000"/>
                                          </p:val>
                                        </p:tav>
                                        <p:tav tm="100000">
                                          <p:val>
                                            <p:strVal val="#ppt_x"/>
                                          </p:val>
                                        </p:tav>
                                      </p:tavLst>
                                    </p:anim>
                                    <p:animEffect transition="in" filter="wipe(left)">
                                      <p:cBhvr>
                                        <p:cTn id="32" dur="500"/>
                                        <p:tgtEl>
                                          <p:spTgt spid="36"/>
                                        </p:tgtEl>
                                      </p:cBhvr>
                                    </p:animEffect>
                                  </p:childTnLst>
                                </p:cTn>
                              </p:par>
                            </p:childTnLst>
                          </p:cTn>
                        </p:par>
                        <p:par>
                          <p:cTn id="33" fill="hold">
                            <p:stCondLst>
                              <p:cond delay="3000"/>
                            </p:stCondLst>
                            <p:childTnLst>
                              <p:par>
                                <p:cTn id="34" presetID="12" presetClass="entr" presetSubtype="2"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p:tgtEl>
                                          <p:spTgt spid="37"/>
                                        </p:tgtEl>
                                        <p:attrNameLst>
                                          <p:attrName>ppt_x</p:attrName>
                                        </p:attrNameLst>
                                      </p:cBhvr>
                                      <p:tavLst>
                                        <p:tav tm="0">
                                          <p:val>
                                            <p:strVal val="#ppt_x+#ppt_w*1.125000"/>
                                          </p:val>
                                        </p:tav>
                                        <p:tav tm="100000">
                                          <p:val>
                                            <p:strVal val="#ppt_x"/>
                                          </p:val>
                                        </p:tav>
                                      </p:tavLst>
                                    </p:anim>
                                    <p:animEffect transition="in" filter="wipe(left)">
                                      <p:cBhvr>
                                        <p:cTn id="37" dur="500"/>
                                        <p:tgtEl>
                                          <p:spTgt spid="37"/>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500"/>
                                        <p:tgtEl>
                                          <p:spTgt spid="38"/>
                                        </p:tgtEl>
                                        <p:attrNameLst>
                                          <p:attrName>ppt_x</p:attrName>
                                        </p:attrNameLst>
                                      </p:cBhvr>
                                      <p:tavLst>
                                        <p:tav tm="0">
                                          <p:val>
                                            <p:strVal val="#ppt_x+#ppt_w*1.125000"/>
                                          </p:val>
                                        </p:tav>
                                        <p:tav tm="100000">
                                          <p:val>
                                            <p:strVal val="#ppt_x"/>
                                          </p:val>
                                        </p:tav>
                                      </p:tavLst>
                                    </p:anim>
                                    <p:animEffect transition="in" filter="wipe(left)">
                                      <p:cBhvr>
                                        <p:cTn id="41" dur="500"/>
                                        <p:tgtEl>
                                          <p:spTgt spid="38"/>
                                        </p:tgtEl>
                                      </p:cBhvr>
                                    </p:animEffect>
                                  </p:childTnLst>
                                </p:cTn>
                              </p:par>
                            </p:childTnLst>
                          </p:cTn>
                        </p:par>
                        <p:par>
                          <p:cTn id="42" fill="hold">
                            <p:stCondLst>
                              <p:cond delay="3500"/>
                            </p:stCondLst>
                            <p:childTnLst>
                              <p:par>
                                <p:cTn id="43" presetID="12" presetClass="entr" presetSubtype="2"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p:tgtEl>
                                          <p:spTgt spid="39"/>
                                        </p:tgtEl>
                                        <p:attrNameLst>
                                          <p:attrName>ppt_x</p:attrName>
                                        </p:attrNameLst>
                                      </p:cBhvr>
                                      <p:tavLst>
                                        <p:tav tm="0">
                                          <p:val>
                                            <p:strVal val="#ppt_x+#ppt_w*1.125000"/>
                                          </p:val>
                                        </p:tav>
                                        <p:tav tm="100000">
                                          <p:val>
                                            <p:strVal val="#ppt_x"/>
                                          </p:val>
                                        </p:tav>
                                      </p:tavLst>
                                    </p:anim>
                                    <p:animEffect transition="in" filter="wipe(left)">
                                      <p:cBhvr>
                                        <p:cTn id="46" dur="500"/>
                                        <p:tgtEl>
                                          <p:spTgt spid="39"/>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p:tgtEl>
                                          <p:spTgt spid="40"/>
                                        </p:tgtEl>
                                        <p:attrNameLst>
                                          <p:attrName>ppt_x</p:attrName>
                                        </p:attrNameLst>
                                      </p:cBhvr>
                                      <p:tavLst>
                                        <p:tav tm="0">
                                          <p:val>
                                            <p:strVal val="#ppt_x+#ppt_w*1.125000"/>
                                          </p:val>
                                        </p:tav>
                                        <p:tav tm="100000">
                                          <p:val>
                                            <p:strVal val="#ppt_x"/>
                                          </p:val>
                                        </p:tav>
                                      </p:tavLst>
                                    </p:anim>
                                    <p:animEffect transition="in" filter="wipe(left)">
                                      <p:cBhvr>
                                        <p:cTn id="5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7" grpId="0" animBg="1"/>
      <p:bldP spid="35" grpId="0"/>
      <p:bldP spid="36" grpId="0"/>
      <p:bldP spid="37" grpId="0"/>
      <p:bldP spid="38" grpId="0"/>
      <p:bldP spid="39"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00783" y="2606518"/>
            <a:ext cx="10513168" cy="2936259"/>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尖峰神经网络中的信息可以使用两种技术进行编码</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基于速率的编码和时间编码。基于速率的编码将信息编码为编码窗口内的尖峰的数量，而不考虑信号的时间特性。基于速率的编码已成功应用于空间分类任务，如手写数字识别。 另一方面，时间编码将信息编码为尖峰间间隔，捕获输入信号的空间</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时间结构。</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时间编码已成功应用于时间序列处理，如语音处理和基于脑电图的脑机接口。对于使用</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的心率估计，</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QRS</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复合波周围的时间特征需要编码为尖峰间间隔，因此，我们在这项工作中采用时间编码。</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编码过程最终应放在硬件中实现，达到高效、快速、节能的优势。现阶段，使用软件对</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信号编码过程进行模拟实现。</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1600101"/>
            <a:ext cx="5571094" cy="745377"/>
          </a:xfrm>
          <a:prstGeom prst="rect">
            <a:avLst/>
          </a:prstGeom>
          <a:noFill/>
        </p:spPr>
        <p:txBody>
          <a:bodyPr wrap="square" lIns="128568" tIns="64284" rIns="128568" bIns="64284" rtlCol="0" anchor="ctr">
            <a:spAutoFit/>
          </a:bodyPr>
          <a:lstStyle/>
          <a:p>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1.</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尖峰编码器</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2462501"/>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00783" y="1454390"/>
            <a:ext cx="10513168" cy="1975996"/>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尖峰编码器使用阈值调制器，电压比较器，尖峰发生器和定时器的组合将输入</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信号编码为尖峰间间隔。如下图所示。阈值调制器使用全加器实现。使用薄膜晶体管可以有效地实现这种加法器。下图中的定时器可以使用</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D</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触发器（</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DFF</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）实现，使用外部晶体振荡器进行时钟控制。</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DFF</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实现时钟分频以产生比较器的触发间隔。我们使用</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2 </a:t>
            </a:r>
            <a:r>
              <a:rPr lang="en-US" altLang="zh-CN" sz="1600"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ms</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触发间隔，即尖峰编码器电路以</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500 Hz</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运行。通过改变该触发间隔获得的准确度</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功耗折衷作为未来的工作。应注意，可以共享比较器电路以降低功耗。</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447973"/>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硬件实现</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310373"/>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5" name="图片 4"/>
          <p:cNvPicPr/>
          <p:nvPr/>
        </p:nvPicPr>
        <p:blipFill>
          <a:blip r:embed="rId1"/>
          <a:stretch>
            <a:fillRect/>
          </a:stretch>
        </p:blipFill>
        <p:spPr>
          <a:xfrm>
            <a:off x="4006740" y="3184277"/>
            <a:ext cx="4701253" cy="37444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44224" y="1731928"/>
            <a:ext cx="4752528" cy="4260661"/>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硬件中针对三种情况描述了尖峰编码器的工作原理：</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信号上升，</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信号下降，</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信号在短时间</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Delta</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内稳定。编码基于两个阈值</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下界</a:t>
            </a:r>
            <a:r>
              <a:rPr lang="en-US" altLang="zh-CN" sz="1600"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Lthr</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和上界</a:t>
            </a:r>
            <a:r>
              <a:rPr lang="en-US" altLang="zh-CN" sz="1600"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Uthr</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en-US" altLang="zh-CN" sz="1600"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Uthr</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&gt; </a:t>
            </a:r>
            <a:r>
              <a:rPr lang="en-US" altLang="zh-CN" sz="1600"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Lthr</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）。使用定时器控制的固定间隔执行</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信号比较。</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但实验发现，通过在软件上实现阈值的方法，当输入的</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数据存在噪音时，微小波动也会产生尖峰信号，编码时效果并不理想。</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通过观察心电数据，如果直接将脉冲后一数值与前一数值进行比较可能会有更好的结果，即</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values[i+1] - values[</a:t>
            </a:r>
            <a:r>
              <a:rPr lang="en-US" altLang="zh-CN" sz="1600"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i</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与</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delta</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值进行比较，大于则返回</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1</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，并将当前的时间乘以</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4</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存入尖峰序列，否则返回</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0</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。流程图如右图所示：</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1002297" y="725511"/>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软件实现</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1002298" y="1587911"/>
            <a:ext cx="4894454"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6" name="图片 5"/>
          <p:cNvPicPr/>
          <p:nvPr/>
        </p:nvPicPr>
        <p:blipFill>
          <a:blip r:embed="rId1" cstate="print">
            <a:extLst>
              <a:ext uri="{28A0092B-C50C-407E-A947-70E740481C1C}">
                <a14:useLocalDpi xmlns:a14="http://schemas.microsoft.com/office/drawing/2010/main" val="0"/>
              </a:ext>
            </a:extLst>
          </a:blip>
          <a:stretch>
            <a:fillRect/>
          </a:stretch>
        </p:blipFill>
        <p:spPr>
          <a:xfrm>
            <a:off x="6717407" y="663997"/>
            <a:ext cx="5282565" cy="5718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8" name="Rectangle 6">
                <a:extLst>
                  <a:ext uri="{FF2B5EF4-FFF2-40B4-BE49-F238E27FC236}">
                    <a14:artisticCrisscrossEtching id="{08E37B5D-F853-4F64-8E45-3A4EE2ECCF26}"/>
                  </a:ext>
                </a:extLst>
              </p:cNvPr>
              <p:cNvSpPr/>
              <p:nvPr/>
            </p:nvSpPr>
            <p:spPr>
              <a:xfrm>
                <a:off x="1137832" y="1857023"/>
                <a:ext cx="10513168" cy="3847534"/>
              </a:xfrm>
              <a:prstGeom prst="rect">
                <a:avLst/>
              </a:prstGeom>
            </p:spPr>
            <p:txBody>
              <a:bodyPr wrap="square" lIns="128593" tIns="64297" rIns="128593" bIns="64297">
                <a:spAutoFit/>
              </a:bodyPr>
              <a:lstStyle/>
              <a:p>
                <a:r>
                  <a:rPr lang="en-US" altLang="zh-CN" dirty="0">
                    <a:solidFill>
                      <a:schemeClr val="bg1"/>
                    </a:solidFill>
                  </a:rPr>
                  <a:t>  </a:t>
                </a:r>
                <a:r>
                  <a:rPr lang="zh-CN" altLang="zh-CN" dirty="0">
                    <a:solidFill>
                      <a:schemeClr val="bg1"/>
                    </a:solidFill>
                  </a:rPr>
                  <a:t>我们的脉冲神经网络使用</a:t>
                </a:r>
                <a:r>
                  <a:rPr lang="en-US" altLang="zh-CN" dirty="0" err="1">
                    <a:solidFill>
                      <a:schemeClr val="bg1"/>
                    </a:solidFill>
                  </a:rPr>
                  <a:t>CARLsim</a:t>
                </a:r>
                <a:r>
                  <a:rPr lang="zh-CN" altLang="zh-CN" dirty="0">
                    <a:solidFill>
                      <a:schemeClr val="bg1"/>
                    </a:solidFill>
                  </a:rPr>
                  <a:t>实现。</a:t>
                </a:r>
                <a:r>
                  <a:rPr lang="en-US" altLang="zh-CN" dirty="0" err="1">
                    <a:solidFill>
                      <a:schemeClr val="bg1"/>
                    </a:solidFill>
                  </a:rPr>
                  <a:t>CARLsim</a:t>
                </a:r>
                <a:r>
                  <a:rPr lang="zh-CN" altLang="zh-CN" dirty="0">
                    <a:solidFill>
                      <a:schemeClr val="bg1"/>
                    </a:solidFill>
                  </a:rPr>
                  <a:t>是一个利用</a:t>
                </a:r>
                <a:r>
                  <a:rPr lang="en-US" altLang="zh-CN" dirty="0">
                    <a:solidFill>
                      <a:schemeClr val="bg1"/>
                    </a:solidFill>
                  </a:rPr>
                  <a:t>GPU</a:t>
                </a:r>
                <a:r>
                  <a:rPr lang="zh-CN" altLang="zh-CN" dirty="0">
                    <a:solidFill>
                      <a:schemeClr val="bg1"/>
                    </a:solidFill>
                  </a:rPr>
                  <a:t>实现加速的库，用于模拟具有高度生物细节的脉冲神经网络模型。 我们用不同数量的兴奋性和抑制性神经元进行了探索后，选择了由</a:t>
                </a:r>
                <a:r>
                  <a:rPr lang="en-US" altLang="zh-CN" dirty="0">
                    <a:solidFill>
                      <a:schemeClr val="bg1"/>
                    </a:solidFill>
                  </a:rPr>
                  <a:t>64</a:t>
                </a:r>
                <a:r>
                  <a:rPr lang="zh-CN" altLang="zh-CN" dirty="0">
                    <a:solidFill>
                      <a:schemeClr val="bg1"/>
                    </a:solidFill>
                  </a:rPr>
                  <a:t>个兴奋性和</a:t>
                </a:r>
                <a:r>
                  <a:rPr lang="en-US" altLang="zh-CN" dirty="0">
                    <a:solidFill>
                      <a:schemeClr val="bg1"/>
                    </a:solidFill>
                  </a:rPr>
                  <a:t>16</a:t>
                </a:r>
                <a:r>
                  <a:rPr lang="zh-CN" altLang="zh-CN" dirty="0">
                    <a:solidFill>
                      <a:schemeClr val="bg1"/>
                    </a:solidFill>
                  </a:rPr>
                  <a:t>个抑制性神经元构建的脉冲神经网络，分为神经元和突触两部分实现。</a:t>
                </a:r>
              </a:p>
              <a:p>
                <a:r>
                  <a:rPr lang="en-US" altLang="zh-CN" dirty="0">
                    <a:solidFill>
                      <a:schemeClr val="bg1"/>
                    </a:solidFill>
                  </a:rPr>
                  <a:t>  </a:t>
                </a:r>
                <a:r>
                  <a:rPr lang="zh-CN" altLang="zh-CN" dirty="0">
                    <a:solidFill>
                      <a:schemeClr val="bg1"/>
                    </a:solidFill>
                  </a:rPr>
                  <a:t>神经元模型部分，我们利用</a:t>
                </a:r>
                <a:r>
                  <a:rPr lang="en-US" altLang="zh-CN" dirty="0" err="1">
                    <a:solidFill>
                      <a:schemeClr val="bg1"/>
                    </a:solidFill>
                  </a:rPr>
                  <a:t>Izhikevich</a:t>
                </a:r>
                <a:r>
                  <a:rPr lang="zh-CN" altLang="zh-CN" dirty="0">
                    <a:solidFill>
                      <a:schemeClr val="bg1"/>
                    </a:solidFill>
                  </a:rPr>
                  <a:t>神经元模型通过以下二维常微分方程建立的：</a:t>
                </a:r>
              </a:p>
              <a:p>
                <a:pPr/>
                <a14:m>
                  <m:oMathPara xmlns:m="http://schemas.openxmlformats.org/officeDocument/2006/math">
                    <m:oMathParaPr>
                      <m:jc m:val="centerGroup"/>
                    </m:oMathParaPr>
                    <m:oMath xmlns:m="http://schemas.openxmlformats.org/officeDocument/2006/math">
                      <m:f>
                        <m:fPr>
                          <m:ctrlPr>
                            <a:rPr lang="zh-CN" altLang="zh-CN" i="1">
                              <a:solidFill>
                                <a:schemeClr val="bg1"/>
                              </a:solidFill>
                              <a:latin typeface="Cambria Math" panose="02040503050406030204" pitchFamily="18" charset="0"/>
                            </a:rPr>
                          </m:ctrlPr>
                        </m:fPr>
                        <m:num>
                          <m:box>
                            <m:boxPr>
                              <m:diff m:val="on"/>
                              <m:ctrlPr>
                                <a:rPr lang="zh-CN" altLang="zh-CN" i="1">
                                  <a:solidFill>
                                    <a:schemeClr val="bg1"/>
                                  </a:solidFill>
                                  <a:latin typeface="Cambria Math" panose="02040503050406030204" pitchFamily="18" charset="0"/>
                                </a:rPr>
                              </m:ctrlPr>
                            </m:boxPr>
                            <m:e>
                              <m:r>
                                <a:rPr lang="en-US" altLang="zh-CN" i="1">
                                  <a:solidFill>
                                    <a:schemeClr val="bg1"/>
                                  </a:solidFill>
                                  <a:latin typeface="Cambria Math" panose="02040503050406030204" pitchFamily="18" charset="0"/>
                                </a:rPr>
                                <m:t>𝑑𝑣</m:t>
                              </m:r>
                            </m:e>
                          </m:box>
                        </m:num>
                        <m:den>
                          <m:r>
                            <a:rPr lang="en-US" altLang="zh-CN" i="1">
                              <a:solidFill>
                                <a:schemeClr val="bg1"/>
                              </a:solidFill>
                              <a:latin typeface="Cambria Math" panose="02040503050406030204" pitchFamily="18" charset="0"/>
                            </a:rPr>
                            <m:t>𝑑𝑡</m:t>
                          </m:r>
                        </m:den>
                      </m:f>
                      <m:r>
                        <a:rPr lang="en-US" altLang="zh-CN" i="1">
                          <a:solidFill>
                            <a:schemeClr val="bg1"/>
                          </a:solidFill>
                          <a:latin typeface="Cambria Math" panose="02040503050406030204" pitchFamily="18" charset="0"/>
                        </a:rPr>
                        <m:t>=0.04</m:t>
                      </m:r>
                      <m:sSup>
                        <m:sSupPr>
                          <m:ctrlPr>
                            <a:rPr lang="zh-CN" altLang="zh-CN" i="1">
                              <a:solidFill>
                                <a:schemeClr val="bg1"/>
                              </a:solidFill>
                              <a:latin typeface="Cambria Math" panose="02040503050406030204" pitchFamily="18" charset="0"/>
                            </a:rPr>
                          </m:ctrlPr>
                        </m:sSupPr>
                        <m:e>
                          <m:r>
                            <a:rPr lang="en-US" altLang="zh-CN" i="1">
                              <a:solidFill>
                                <a:schemeClr val="bg1"/>
                              </a:solidFill>
                              <a:latin typeface="Cambria Math" panose="02040503050406030204" pitchFamily="18" charset="0"/>
                            </a:rPr>
                            <m:t>𝑣</m:t>
                          </m:r>
                        </m:e>
                        <m:sup>
                          <m:r>
                            <a:rPr lang="en-US" altLang="zh-CN" i="1">
                              <a:solidFill>
                                <a:schemeClr val="bg1"/>
                              </a:solidFill>
                              <a:latin typeface="Cambria Math" panose="02040503050406030204" pitchFamily="18" charset="0"/>
                            </a:rPr>
                            <m:t>2</m:t>
                          </m:r>
                        </m:sup>
                      </m:sSup>
                      <m:r>
                        <a:rPr lang="en-US" altLang="zh-CN" i="1">
                          <a:solidFill>
                            <a:schemeClr val="bg1"/>
                          </a:solidFill>
                          <a:latin typeface="Cambria Math" panose="02040503050406030204" pitchFamily="18" charset="0"/>
                        </a:rPr>
                        <m:t>+5</m:t>
                      </m:r>
                      <m:r>
                        <a:rPr lang="en-US" altLang="zh-CN" i="1">
                          <a:solidFill>
                            <a:schemeClr val="bg1"/>
                          </a:solidFill>
                          <a:latin typeface="Cambria Math" panose="02040503050406030204" pitchFamily="18" charset="0"/>
                        </a:rPr>
                        <m:t>𝑣</m:t>
                      </m:r>
                      <m:r>
                        <a:rPr lang="en-US" altLang="zh-CN" i="1">
                          <a:solidFill>
                            <a:schemeClr val="bg1"/>
                          </a:solidFill>
                          <a:latin typeface="Cambria Math" panose="02040503050406030204" pitchFamily="18" charset="0"/>
                        </a:rPr>
                        <m:t>+140−</m:t>
                      </m:r>
                      <m:r>
                        <a:rPr lang="en-US" altLang="zh-CN" i="1">
                          <a:solidFill>
                            <a:schemeClr val="bg1"/>
                          </a:solidFill>
                          <a:latin typeface="Cambria Math" panose="02040503050406030204" pitchFamily="18" charset="0"/>
                        </a:rPr>
                        <m:t>𝑢</m:t>
                      </m:r>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𝐼</m:t>
                          </m:r>
                        </m:e>
                        <m:sub>
                          <m:r>
                            <a:rPr lang="en-US" altLang="zh-CN" i="1">
                              <a:solidFill>
                                <a:schemeClr val="bg1"/>
                              </a:solidFill>
                              <a:latin typeface="Cambria Math" panose="02040503050406030204" pitchFamily="18" charset="0"/>
                            </a:rPr>
                            <m:t>𝑠𝑦𝑛</m:t>
                          </m:r>
                        </m:sub>
                      </m:sSub>
                    </m:oMath>
                  </m:oMathPara>
                </a14:m>
                <a:endParaRPr lang="zh-CN" altLang="zh-CN" dirty="0">
                  <a:solidFill>
                    <a:schemeClr val="bg1"/>
                  </a:solidFill>
                </a:endParaRPr>
              </a:p>
              <a:p>
                <a:pPr/>
                <a14:m>
                  <m:oMathPara xmlns:m="http://schemas.openxmlformats.org/officeDocument/2006/math">
                    <m:oMathParaPr>
                      <m:jc m:val="centerGroup"/>
                    </m:oMathParaPr>
                    <m:oMath xmlns:m="http://schemas.openxmlformats.org/officeDocument/2006/math">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𝑑𝑢</m:t>
                          </m:r>
                        </m:num>
                        <m:den>
                          <m:r>
                            <a:rPr lang="en-US" altLang="zh-CN" i="1">
                              <a:solidFill>
                                <a:schemeClr val="bg1"/>
                              </a:solidFill>
                              <a:latin typeface="Cambria Math" panose="02040503050406030204" pitchFamily="18" charset="0"/>
                            </a:rPr>
                            <m:t>𝑑𝑡</m:t>
                          </m:r>
                        </m:den>
                      </m:f>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𝑎</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𝑏𝑣</m:t>
                      </m:r>
                      <m:r>
                        <a:rPr lang="zh-CN" altLang="en-US"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𝑢</m:t>
                      </m:r>
                      <m:r>
                        <a:rPr lang="en-US" altLang="zh-CN" i="1">
                          <a:solidFill>
                            <a:schemeClr val="bg1"/>
                          </a:solidFill>
                          <a:latin typeface="Cambria Math" panose="02040503050406030204" pitchFamily="18" charset="0"/>
                        </a:rPr>
                        <m:t>)</m:t>
                      </m:r>
                    </m:oMath>
                  </m:oMathPara>
                </a14:m>
                <a:endParaRPr lang="zh-CN" altLang="zh-CN" dirty="0">
                  <a:solidFill>
                    <a:schemeClr val="bg1"/>
                  </a:solidFill>
                </a:endParaRPr>
              </a:p>
              <a:p>
                <a:r>
                  <a:rPr lang="en-US" altLang="zh-CN" dirty="0">
                    <a:solidFill>
                      <a:schemeClr val="bg1"/>
                    </a:solidFill>
                  </a:rPr>
                  <a:t>	</a:t>
                </a:r>
                <a:endParaRPr lang="zh-CN" altLang="zh-CN" dirty="0">
                  <a:solidFill>
                    <a:schemeClr val="bg1"/>
                  </a:solidFill>
                </a:endParaRPr>
              </a:p>
              <a:p>
                <a:pPr algn="ctr">
                  <a:lnSpc>
                    <a:spcPct val="130000"/>
                  </a:lnSpc>
                </a:pPr>
                <a14:m>
                  <m:oMath xmlns:m="http://schemas.openxmlformats.org/officeDocument/2006/math">
                    <m:r>
                      <a:rPr lang="en-US" altLang="zh-CN" i="1" smtClean="0">
                        <a:solidFill>
                          <a:schemeClr val="bg1"/>
                        </a:solidFill>
                        <a:latin typeface="Cambria Math" panose="02040503050406030204" pitchFamily="18" charset="0"/>
                      </a:rPr>
                      <m:t>𝑖𝑓</m:t>
                    </m:r>
                    <m:r>
                      <a:rPr lang="en-US" altLang="zh-CN">
                        <a:solidFill>
                          <a:schemeClr val="bg1"/>
                        </a:solidFill>
                        <a:latin typeface="Cambria Math" panose="02040503050406030204" pitchFamily="18" charset="0"/>
                      </a:rPr>
                      <m:t> </m:t>
                    </m:r>
                    <m:r>
                      <m:rPr>
                        <m:sty m:val="p"/>
                      </m:rPr>
                      <a:rPr lang="en-US" altLang="zh-CN">
                        <a:solidFill>
                          <a:schemeClr val="bg1"/>
                        </a:solidFill>
                        <a:latin typeface="Cambria Math" panose="02040503050406030204" pitchFamily="18" charset="0"/>
                      </a:rPr>
                      <m:t>v</m:t>
                    </m:r>
                    <m:r>
                      <a:rPr lang="en-US" altLang="zh-CN">
                        <a:solidFill>
                          <a:schemeClr val="bg1"/>
                        </a:solidFill>
                        <a:latin typeface="Cambria Math" panose="02040503050406030204" pitchFamily="18" charset="0"/>
                      </a:rPr>
                      <m:t>&gt;30</m:t>
                    </m:r>
                    <m:r>
                      <m:rPr>
                        <m:sty m:val="p"/>
                      </m:rPr>
                      <a:rPr lang="en-US" altLang="zh-CN">
                        <a:solidFill>
                          <a:schemeClr val="bg1"/>
                        </a:solidFill>
                        <a:latin typeface="Cambria Math" panose="02040503050406030204" pitchFamily="18" charset="0"/>
                      </a:rPr>
                      <m:t>mV</m:t>
                    </m:r>
                  </m:oMath>
                </a14:m>
                <a:r>
                  <a:rPr lang="en-US" altLang="zh-CN" dirty="0">
                    <a:solidFill>
                      <a:schemeClr val="bg1"/>
                    </a:solidFill>
                  </a:rPr>
                  <a:t>, </a:t>
                </a:r>
                <a14:m>
                  <m:oMath xmlns:m="http://schemas.openxmlformats.org/officeDocument/2006/math">
                    <m:r>
                      <a:rPr lang="en-US" altLang="zh-CN" i="1">
                        <a:solidFill>
                          <a:schemeClr val="bg1"/>
                        </a:solidFill>
                        <a:latin typeface="Cambria Math" panose="02040503050406030204" pitchFamily="18" charset="0"/>
                      </a:rPr>
                      <m:t>𝑡h𝑒𝑛</m:t>
                    </m:r>
                    <m:r>
                      <a:rPr lang="en-US" altLang="zh-CN" i="1">
                        <a:solidFill>
                          <a:schemeClr val="bg1"/>
                        </a:solidFill>
                        <a:latin typeface="Cambria Math" panose="02040503050406030204" pitchFamily="18" charset="0"/>
                      </a:rPr>
                      <m:t> </m:t>
                    </m:r>
                    <m:d>
                      <m:dPr>
                        <m:begChr m:val="{"/>
                        <m:endChr m:val=""/>
                        <m:ctrlPr>
                          <a:rPr lang="zh-CN" altLang="zh-CN" i="1">
                            <a:solidFill>
                              <a:schemeClr val="bg1"/>
                            </a:solidFill>
                            <a:latin typeface="Cambria Math" panose="02040503050406030204" pitchFamily="18" charset="0"/>
                          </a:rPr>
                        </m:ctrlPr>
                      </m:dPr>
                      <m:e>
                        <m:eqArr>
                          <m:eqArrPr>
                            <m:ctrlPr>
                              <a:rPr lang="zh-CN" altLang="zh-CN" i="1">
                                <a:solidFill>
                                  <a:schemeClr val="bg1"/>
                                </a:solidFill>
                                <a:latin typeface="Cambria Math" panose="02040503050406030204" pitchFamily="18" charset="0"/>
                              </a:rPr>
                            </m:ctrlPr>
                          </m:eqArrPr>
                          <m:e>
                            <m:r>
                              <a:rPr lang="en-US" altLang="zh-CN" i="1">
                                <a:solidFill>
                                  <a:schemeClr val="bg1"/>
                                </a:solidFill>
                                <a:latin typeface="Cambria Math" panose="02040503050406030204" pitchFamily="18" charset="0"/>
                              </a:rPr>
                              <m:t>𝑣</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𝑐</m:t>
                            </m:r>
                          </m:e>
                          <m:e>
                            <m:r>
                              <a:rPr lang="en-US" altLang="zh-CN" i="1">
                                <a:solidFill>
                                  <a:schemeClr val="bg1"/>
                                </a:solidFill>
                                <a:latin typeface="Cambria Math" panose="02040503050406030204" pitchFamily="18" charset="0"/>
                              </a:rPr>
                              <m:t>𝑢</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𝑢</m:t>
                            </m:r>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𝑑</m:t>
                            </m:r>
                          </m:e>
                        </m:eqArr>
                      </m:e>
                    </m:d>
                  </m:oMath>
                </a14:m>
                <a:endParaRPr lang="en-US" altLang="zh-CN" sz="1371"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gn="ctr">
                  <a:lnSpc>
                    <a:spcPct val="130000"/>
                  </a:lnSpc>
                </a:pPr>
                <a:r>
                  <a:rPr lang="zh-CN" altLang="zh-CN" dirty="0">
                    <a:solidFill>
                      <a:schemeClr val="bg1"/>
                    </a:solidFill>
                  </a:rPr>
                  <a:t>其中</a:t>
                </a:r>
                <a:r>
                  <a:rPr lang="en-US" altLang="zh-CN" dirty="0">
                    <a:solidFill>
                      <a:schemeClr val="bg1"/>
                    </a:solidFill>
                  </a:rPr>
                  <a:t>u</a:t>
                </a:r>
                <a:r>
                  <a:rPr lang="zh-CN" altLang="zh-CN" dirty="0">
                    <a:solidFill>
                      <a:schemeClr val="bg1"/>
                    </a:solidFill>
                  </a:rPr>
                  <a:t>代表膜电位，</a:t>
                </a:r>
                <a:r>
                  <a:rPr lang="en-US" altLang="zh-CN" dirty="0">
                    <a:solidFill>
                      <a:schemeClr val="bg1"/>
                    </a:solidFill>
                  </a:rPr>
                  <a:t>u</a:t>
                </a:r>
                <a:r>
                  <a:rPr lang="zh-CN" altLang="zh-CN" dirty="0">
                    <a:solidFill>
                      <a:schemeClr val="bg1"/>
                    </a:solidFill>
                  </a:rPr>
                  <a:t>代表恢复变量</a:t>
                </a:r>
                <a:r>
                  <a:rPr lang="en-US" altLang="zh-CN" dirty="0">
                    <a:solidFill>
                      <a:schemeClr val="bg1"/>
                    </a:solidFill>
                  </a:rPr>
                  <a:t>,</a:t>
                </a:r>
                <a14:m>
                  <m:oMath xmlns:m="http://schemas.openxmlformats.org/officeDocument/2006/math">
                    <m:r>
                      <a:rPr lang="en-US" altLang="zh-CN" i="1">
                        <a:solidFill>
                          <a:schemeClr val="bg1"/>
                        </a:solidFill>
                        <a:latin typeface="Cambria Math" panose="02040503050406030204" pitchFamily="18" charset="0"/>
                      </a:rPr>
                      <m:t> </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𝐼</m:t>
                        </m:r>
                      </m:e>
                      <m:sub>
                        <m:r>
                          <a:rPr lang="en-US" altLang="zh-CN" i="1">
                            <a:solidFill>
                              <a:schemeClr val="bg1"/>
                            </a:solidFill>
                            <a:latin typeface="Cambria Math" panose="02040503050406030204" pitchFamily="18" charset="0"/>
                          </a:rPr>
                          <m:t>𝑠𝑦𝑛</m:t>
                        </m:r>
                      </m:sub>
                    </m:sSub>
                  </m:oMath>
                </a14:m>
                <a:r>
                  <a:rPr lang="zh-CN" altLang="zh-CN" dirty="0">
                    <a:solidFill>
                      <a:schemeClr val="bg1"/>
                    </a:solidFill>
                  </a:rPr>
                  <a:t>突触电流。</a:t>
                </a:r>
              </a:p>
              <a:p>
                <a:pPr algn="ctr">
                  <a:lnSpc>
                    <a:spcPct val="130000"/>
                  </a:lnSpc>
                </a:pPr>
                <a:endParaRPr lang="zh-CN" altLang="en-US" sz="1371"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mc:Choice>
        <mc:Fallback>
          <p:sp>
            <p:nvSpPr>
              <p:cNvPr id="38" name="Rectangle 6"/>
              <p:cNvSpPr>
                <a:spLocks noRot="1" noChangeAspect="1" noMove="1" noResize="1" noEditPoints="1" noAdjustHandles="1" noChangeArrowheads="1" noChangeShapeType="1" noTextEdit="1"/>
              </p:cNvSpPr>
              <p:nvPr/>
            </p:nvSpPr>
            <p:spPr>
              <a:xfrm>
                <a:off x="1137832" y="1857023"/>
                <a:ext cx="10513168" cy="3847534"/>
              </a:xfrm>
              <a:prstGeom prst="rect">
                <a:avLst/>
              </a:prstGeom>
              <a:blipFill rotWithShape="1">
                <a:blip r:embed="rId1"/>
                <a:stretch>
                  <a:fillRect l="-174" t="-951"/>
                </a:stretch>
              </a:blipFill>
            </p:spPr>
            <p:txBody>
              <a:bodyPr/>
              <a:lstStyle/>
              <a:p>
                <a:r>
                  <a:rPr lang="zh-CN" altLang="en-US">
                    <a:noFill/>
                  </a:rPr>
                  <a:t> </a:t>
                </a:r>
                <a:endParaRPr lang="zh-CN" altLang="en-US">
                  <a:noFill/>
                </a:endParaRPr>
              </a:p>
            </p:txBody>
          </p:sp>
        </mc:Fallback>
      </mc:AlternateContent>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2.</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液态机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1692558"/>
            <a:ext cx="10513168" cy="3976544"/>
          </a:xfrm>
          <a:prstGeom prst="rect">
            <a:avLst/>
          </a:prstGeom>
        </p:spPr>
        <p:txBody>
          <a:bodyPr wrap="square" lIns="128593" tIns="64297" rIns="128593" bIns="64297">
            <a:spAutoFit/>
          </a:bodyPr>
          <a:lstStyle/>
          <a:p>
            <a:r>
              <a:rPr lang="en-US" altLang="zh-CN" dirty="0">
                <a:solidFill>
                  <a:schemeClr val="bg1"/>
                </a:solidFill>
              </a:rPr>
              <a:t>  </a:t>
            </a:r>
            <a:r>
              <a:rPr lang="zh-CN" altLang="zh-CN" dirty="0">
                <a:solidFill>
                  <a:schemeClr val="bg1"/>
                </a:solidFill>
              </a:rPr>
              <a:t>突触部分包括连接和可塑性两部分。连接概率和突触延迟：我们的液体状态机由三层组成：输入，循环和输出。第一层是输入层，它对输入</a:t>
            </a:r>
            <a:r>
              <a:rPr lang="en-US" altLang="zh-CN" dirty="0">
                <a:solidFill>
                  <a:schemeClr val="bg1"/>
                </a:solidFill>
              </a:rPr>
              <a:t>ECG</a:t>
            </a:r>
            <a:r>
              <a:rPr lang="zh-CN" altLang="zh-CN" dirty="0">
                <a:solidFill>
                  <a:schemeClr val="bg1"/>
                </a:solidFill>
              </a:rPr>
              <a:t>编码，并产生脉冲。第二层是带有循环结构的水库层，由</a:t>
            </a:r>
            <a:r>
              <a:rPr lang="en-US" altLang="zh-CN" dirty="0">
                <a:solidFill>
                  <a:schemeClr val="bg1"/>
                </a:solidFill>
              </a:rPr>
              <a:t>N = NE + NI</a:t>
            </a:r>
            <a:r>
              <a:rPr lang="zh-CN" altLang="zh-CN" dirty="0">
                <a:solidFill>
                  <a:schemeClr val="bg1"/>
                </a:solidFill>
              </a:rPr>
              <a:t>反复连接的神经元组成，其中</a:t>
            </a:r>
            <a:r>
              <a:rPr lang="en-US" altLang="zh-CN" dirty="0">
                <a:solidFill>
                  <a:schemeClr val="bg1"/>
                </a:solidFill>
              </a:rPr>
              <a:t>NE</a:t>
            </a:r>
            <a:r>
              <a:rPr lang="zh-CN" altLang="zh-CN" dirty="0">
                <a:solidFill>
                  <a:schemeClr val="bg1"/>
                </a:solidFill>
              </a:rPr>
              <a:t>是兴奋性神经元的数目，</a:t>
            </a:r>
            <a:r>
              <a:rPr lang="en-US" altLang="zh-CN" dirty="0">
                <a:solidFill>
                  <a:schemeClr val="bg1"/>
                </a:solidFill>
              </a:rPr>
              <a:t>NI</a:t>
            </a:r>
            <a:r>
              <a:rPr lang="zh-CN" altLang="zh-CN" dirty="0">
                <a:solidFill>
                  <a:schemeClr val="bg1"/>
                </a:solidFill>
              </a:rPr>
              <a:t>是抑制性神经元的数量。受到哺乳动物神经皮层的解剖学启发，我们的框架由</a:t>
            </a:r>
            <a:r>
              <a:rPr lang="en-US" altLang="zh-CN" dirty="0">
                <a:solidFill>
                  <a:schemeClr val="bg1"/>
                </a:solidFill>
              </a:rPr>
              <a:t>NI = 0.25</a:t>
            </a:r>
            <a:r>
              <a:rPr lang="zh-CN" altLang="zh-CN" dirty="0">
                <a:solidFill>
                  <a:schemeClr val="bg1"/>
                </a:solidFill>
              </a:rPr>
              <a:t>·</a:t>
            </a:r>
            <a:r>
              <a:rPr lang="en-US" altLang="zh-CN" dirty="0">
                <a:solidFill>
                  <a:schemeClr val="bg1"/>
                </a:solidFill>
              </a:rPr>
              <a:t>NE</a:t>
            </a:r>
            <a:r>
              <a:rPr lang="zh-CN" altLang="zh-CN" dirty="0">
                <a:solidFill>
                  <a:schemeClr val="bg1"/>
                </a:solidFill>
              </a:rPr>
              <a:t>组成。第二层中的神经元相互连接，规则如下：兴奋性神经元可以连接到任何神经元（包括兴奋性和抑制性神经元），但抑制性神经元仅与兴奋性神经元相连。神经元之间的连接概率如下：兴奋性神经元的兴奋性连接概率为</a:t>
            </a:r>
            <a:r>
              <a:rPr lang="en-US" altLang="zh-CN" dirty="0">
                <a:solidFill>
                  <a:schemeClr val="bg1"/>
                </a:solidFill>
              </a:rPr>
              <a:t>0.01;</a:t>
            </a:r>
            <a:r>
              <a:rPr lang="zh-CN" altLang="zh-CN" dirty="0">
                <a:solidFill>
                  <a:schemeClr val="bg1"/>
                </a:solidFill>
              </a:rPr>
              <a:t>兴奋性抑制和抑制兴奋性神经元的连接概率为</a:t>
            </a:r>
            <a:r>
              <a:rPr lang="en-US" altLang="zh-CN" dirty="0">
                <a:solidFill>
                  <a:schemeClr val="bg1"/>
                </a:solidFill>
              </a:rPr>
              <a:t>0.1</a:t>
            </a:r>
            <a:r>
              <a:rPr lang="zh-CN" altLang="zh-CN" dirty="0">
                <a:solidFill>
                  <a:schemeClr val="bg1"/>
                </a:solidFill>
              </a:rPr>
              <a:t>。初始突触强度</a:t>
            </a:r>
            <a:r>
              <a:rPr lang="en-US" altLang="zh-CN" dirty="0">
                <a:solidFill>
                  <a:schemeClr val="bg1"/>
                </a:solidFill>
              </a:rPr>
              <a:t>W0</a:t>
            </a:r>
            <a:r>
              <a:rPr lang="zh-CN" altLang="zh-CN" dirty="0">
                <a:solidFill>
                  <a:schemeClr val="bg1"/>
                </a:solidFill>
              </a:rPr>
              <a:t>，突触权重的变化界限在</a:t>
            </a:r>
            <a:r>
              <a:rPr lang="en-US" altLang="zh-CN" dirty="0">
                <a:solidFill>
                  <a:schemeClr val="bg1"/>
                </a:solidFill>
              </a:rPr>
              <a:t>0</a:t>
            </a:r>
            <a:r>
              <a:rPr lang="zh-CN" altLang="zh-CN" dirty="0">
                <a:solidFill>
                  <a:schemeClr val="bg1"/>
                </a:solidFill>
              </a:rPr>
              <a:t>和</a:t>
            </a:r>
            <a:r>
              <a:rPr lang="en-US" altLang="zh-CN" dirty="0">
                <a:solidFill>
                  <a:schemeClr val="bg1"/>
                </a:solidFill>
              </a:rPr>
              <a:t>10</a:t>
            </a:r>
            <a:r>
              <a:rPr lang="zh-CN" altLang="zh-CN" dirty="0">
                <a:solidFill>
                  <a:schemeClr val="bg1"/>
                </a:solidFill>
              </a:rPr>
              <a:t>×</a:t>
            </a:r>
            <a:r>
              <a:rPr lang="en-US" altLang="zh-CN" dirty="0">
                <a:solidFill>
                  <a:schemeClr val="bg1"/>
                </a:solidFill>
              </a:rPr>
              <a:t>W0</a:t>
            </a:r>
            <a:r>
              <a:rPr lang="zh-CN" altLang="zh-CN" dirty="0">
                <a:solidFill>
                  <a:schemeClr val="bg1"/>
                </a:solidFill>
              </a:rPr>
              <a:t>之间，并在</a:t>
            </a:r>
            <a:r>
              <a:rPr lang="en-US" altLang="zh-CN" dirty="0">
                <a:solidFill>
                  <a:schemeClr val="bg1"/>
                </a:solidFill>
              </a:rPr>
              <a:t>1ms</a:t>
            </a:r>
            <a:r>
              <a:rPr lang="zh-CN" altLang="zh-CN" dirty="0">
                <a:solidFill>
                  <a:schemeClr val="bg1"/>
                </a:solidFill>
              </a:rPr>
              <a:t>和</a:t>
            </a:r>
            <a:r>
              <a:rPr lang="en-US" altLang="zh-CN" dirty="0">
                <a:solidFill>
                  <a:schemeClr val="bg1"/>
                </a:solidFill>
              </a:rPr>
              <a:t>2ms</a:t>
            </a:r>
            <a:r>
              <a:rPr lang="zh-CN" altLang="zh-CN" dirty="0">
                <a:solidFill>
                  <a:schemeClr val="bg1"/>
                </a:solidFill>
              </a:rPr>
              <a:t>之间随机选择突触连接延迟。</a:t>
            </a:r>
            <a:endParaRPr lang="en-US" altLang="zh-CN" dirty="0">
              <a:solidFill>
                <a:schemeClr val="bg1"/>
              </a:solidFill>
            </a:endParaRPr>
          </a:p>
          <a:p>
            <a:r>
              <a:rPr lang="en-US" altLang="zh-CN" dirty="0"/>
              <a:t>  </a:t>
            </a:r>
            <a:r>
              <a:rPr lang="zh-CN" altLang="zh-CN" dirty="0">
                <a:solidFill>
                  <a:schemeClr val="bg1"/>
                </a:solidFill>
              </a:rPr>
              <a:t>通过修改突触间的连接实现软性胜者全得策略：为了使得抑制性神经元永远不会连接到接收过连接的兴奋性神经元，我们修改从抑制神经元到兴奋神经元的连接，从而产生横向抑制。除此之外，我们微调了兴奋性和抑制性突触电导，使得侧向抑制既不太过抑制区分</a:t>
            </a:r>
            <a:r>
              <a:rPr lang="en-US" altLang="zh-CN" dirty="0">
                <a:solidFill>
                  <a:schemeClr val="bg1"/>
                </a:solidFill>
              </a:rPr>
              <a:t>QRS</a:t>
            </a:r>
            <a:r>
              <a:rPr lang="zh-CN" altLang="zh-CN" dirty="0">
                <a:solidFill>
                  <a:schemeClr val="bg1"/>
                </a:solidFill>
              </a:rPr>
              <a:t>波形，也不过分阻止其他神经元的点火。</a:t>
            </a:r>
            <a:endParaRPr lang="zh-CN" altLang="zh-CN" dirty="0">
              <a:solidFill>
                <a:schemeClr val="bg1"/>
              </a:solidFill>
            </a:endParaRPr>
          </a:p>
          <a:p>
            <a:endParaRPr lang="zh-CN" altLang="zh-CN" dirty="0">
              <a:solidFill>
                <a:schemeClr val="bg1"/>
              </a:solidFill>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2.</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液态机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1026" name="Picture 2" descr="2_carlsim_state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8007" y="4912469"/>
            <a:ext cx="6342735" cy="2181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arn(inVertical)">
                                      <p:cBhvr>
                                        <p:cTn id="18" dur="500"/>
                                        <p:tgtEl>
                                          <p:spTgt spid="3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8" name="Rectangle 6">
                <a:extLst>
                  <a:ext uri="{FF2B5EF4-FFF2-40B4-BE49-F238E27FC236}">
                    <a14:artisticCrisscrossEtching id="{08E37B5D-F853-4F64-8E45-3A4EE2ECCF26}"/>
                  </a:ext>
                </a:extLst>
              </p:cNvPr>
              <p:cNvSpPr/>
              <p:nvPr/>
            </p:nvSpPr>
            <p:spPr>
              <a:xfrm>
                <a:off x="1137832" y="1857023"/>
                <a:ext cx="10513168" cy="5576021"/>
              </a:xfrm>
              <a:prstGeom prst="rect">
                <a:avLst/>
              </a:prstGeom>
            </p:spPr>
            <p:txBody>
              <a:bodyPr wrap="square" lIns="128593" tIns="64297" rIns="128593" bIns="64297">
                <a:spAutoFit/>
              </a:bodyPr>
              <a:lstStyle/>
              <a:p>
                <a:r>
                  <a:rPr lang="en-US" altLang="zh-CN" dirty="0">
                    <a:solidFill>
                      <a:schemeClr val="bg1"/>
                    </a:solidFill>
                  </a:rPr>
                  <a:t>  </a:t>
                </a:r>
                <a:r>
                  <a:rPr lang="zh-CN" altLang="zh-CN" dirty="0">
                    <a:solidFill>
                      <a:schemeClr val="bg1"/>
                    </a:solidFill>
                  </a:rPr>
                  <a:t>在我们的框架中，在时间间隔</a:t>
                </a:r>
                <a:r>
                  <a:rPr lang="en-US" altLang="zh-CN" dirty="0" err="1">
                    <a:solidFill>
                      <a:schemeClr val="bg1"/>
                    </a:solidFill>
                  </a:rPr>
                  <a:t>Ti</a:t>
                </a:r>
                <a:r>
                  <a:rPr lang="zh-CN" altLang="zh-CN" dirty="0">
                    <a:solidFill>
                      <a:schemeClr val="bg1"/>
                    </a:solidFill>
                  </a:rPr>
                  <a:t>之后禁用突触权重更新。</a:t>
                </a:r>
                <a:r>
                  <a:rPr lang="en-US" altLang="zh-CN" dirty="0">
                    <a:solidFill>
                      <a:schemeClr val="bg1"/>
                    </a:solidFill>
                  </a:rPr>
                  <a:t>0~Ti</a:t>
                </a:r>
                <a:r>
                  <a:rPr lang="zh-CN" altLang="zh-CN" dirty="0">
                    <a:solidFill>
                      <a:schemeClr val="bg1"/>
                    </a:solidFill>
                  </a:rPr>
                  <a:t>是脉冲神经网络的训练阶段。 在此阶段，使用</a:t>
                </a:r>
                <a:r>
                  <a:rPr lang="en-US" altLang="zh-CN" dirty="0">
                    <a:solidFill>
                      <a:schemeClr val="bg1"/>
                    </a:solidFill>
                  </a:rPr>
                  <a:t>spike timing dependent plasticity</a:t>
                </a:r>
                <a:r>
                  <a:rPr lang="zh-CN" altLang="zh-CN" dirty="0">
                    <a:solidFill>
                      <a:schemeClr val="bg1"/>
                    </a:solidFill>
                  </a:rPr>
                  <a:t>（</a:t>
                </a:r>
                <a:r>
                  <a:rPr lang="en-US" altLang="zh-CN" dirty="0">
                    <a:solidFill>
                      <a:schemeClr val="bg1"/>
                    </a:solidFill>
                  </a:rPr>
                  <a:t>STDP</a:t>
                </a:r>
                <a:r>
                  <a:rPr lang="zh-CN" altLang="zh-CN" dirty="0">
                    <a:solidFill>
                      <a:schemeClr val="bg1"/>
                    </a:solidFill>
                  </a:rPr>
                  <a:t>）更新突触权重。</a:t>
                </a:r>
                <a:r>
                  <a:rPr lang="en-US" altLang="zh-CN" dirty="0">
                    <a:solidFill>
                      <a:schemeClr val="bg1"/>
                    </a:solidFill>
                  </a:rPr>
                  <a:t> STDP</a:t>
                </a:r>
                <a:r>
                  <a:rPr lang="zh-CN" altLang="zh-CN" dirty="0">
                    <a:solidFill>
                      <a:schemeClr val="bg1"/>
                    </a:solidFill>
                  </a:rPr>
                  <a:t>基于脉冲时间，使用脉冲之间的相关性来推导出突触前和突触后神经元之间的潜在因果关系（或反因果关系）。 然后使用该相关性来影响权重变化。使用兴奋性型</a:t>
                </a:r>
                <a:r>
                  <a:rPr lang="en-US" altLang="zh-CN" dirty="0">
                    <a:solidFill>
                      <a:schemeClr val="bg1"/>
                    </a:solidFill>
                  </a:rPr>
                  <a:t>STDP</a:t>
                </a:r>
                <a:r>
                  <a:rPr lang="zh-CN" altLang="zh-CN" dirty="0">
                    <a:solidFill>
                      <a:schemeClr val="bg1"/>
                    </a:solidFill>
                  </a:rPr>
                  <a:t>（</a:t>
                </a:r>
                <a:r>
                  <a:rPr lang="en-US" altLang="zh-CN" dirty="0">
                    <a:solidFill>
                      <a:schemeClr val="bg1"/>
                    </a:solidFill>
                  </a:rPr>
                  <a:t>E-STDP</a:t>
                </a:r>
                <a:r>
                  <a:rPr lang="zh-CN" altLang="zh-CN" dirty="0">
                    <a:solidFill>
                      <a:schemeClr val="bg1"/>
                    </a:solidFill>
                  </a:rPr>
                  <a:t>）更新将兴奋性神经元连接到任何其他神经元的突触权重，同时使用抑制型</a:t>
                </a:r>
                <a:r>
                  <a:rPr lang="en-US" altLang="zh-CN" dirty="0">
                    <a:solidFill>
                      <a:schemeClr val="bg1"/>
                    </a:solidFill>
                  </a:rPr>
                  <a:t>STDP</a:t>
                </a:r>
                <a:r>
                  <a:rPr lang="zh-CN" altLang="zh-CN" dirty="0">
                    <a:solidFill>
                      <a:schemeClr val="bg1"/>
                    </a:solidFill>
                  </a:rPr>
                  <a:t>（</a:t>
                </a:r>
                <a:r>
                  <a:rPr lang="en-US" altLang="zh-CN" dirty="0">
                    <a:solidFill>
                      <a:schemeClr val="bg1"/>
                    </a:solidFill>
                  </a:rPr>
                  <a:t>I-STDP</a:t>
                </a:r>
                <a:r>
                  <a:rPr lang="zh-CN" altLang="zh-CN" dirty="0">
                    <a:solidFill>
                      <a:schemeClr val="bg1"/>
                    </a:solidFill>
                  </a:rPr>
                  <a:t>）更新将抑制性神经元连接到兴奋性神经元的突触权重。 在这项工作中，</a:t>
                </a:r>
                <a:r>
                  <a:rPr lang="en-US" altLang="zh-CN" dirty="0">
                    <a:solidFill>
                      <a:schemeClr val="bg1"/>
                    </a:solidFill>
                  </a:rPr>
                  <a:t>STDP</a:t>
                </a:r>
                <a:r>
                  <a:rPr lang="zh-CN" altLang="zh-CN" dirty="0">
                    <a:solidFill>
                      <a:schemeClr val="bg1"/>
                    </a:solidFill>
                  </a:rPr>
                  <a:t>（</a:t>
                </a:r>
                <a:r>
                  <a:rPr lang="en-US" altLang="zh-CN" dirty="0">
                    <a:solidFill>
                      <a:schemeClr val="bg1"/>
                    </a:solidFill>
                  </a:rPr>
                  <a:t>E-STDP / I-STDP</a:t>
                </a:r>
                <a:r>
                  <a:rPr lang="zh-CN" altLang="zh-CN" dirty="0">
                    <a:solidFill>
                      <a:schemeClr val="bg1"/>
                    </a:solidFill>
                  </a:rPr>
                  <a:t>）权重更新使用指数函数实现</a:t>
                </a:r>
              </a:p>
              <a:p>
                <a:r>
                  <a:rPr lang="en-US" altLang="zh-CN" dirty="0">
                    <a:solidFill>
                      <a:schemeClr val="bg1"/>
                    </a:solidFill>
                  </a:rPr>
                  <a:t>	</a:t>
                </a:r>
                <a14:m>
                  <m:oMath xmlns:m="http://schemas.openxmlformats.org/officeDocument/2006/math">
                    <m:r>
                      <m:rPr>
                        <m:sty m:val="p"/>
                      </m:rPr>
                      <a:rPr lang="zh-CN" altLang="zh-CN">
                        <a:solidFill>
                          <a:schemeClr val="bg1"/>
                        </a:solidFill>
                        <a:latin typeface="Cambria Math" panose="02040503050406030204" pitchFamily="18" charset="0"/>
                      </a:rPr>
                      <m:t>Δ</m:t>
                    </m:r>
                    <m:r>
                      <m:rPr>
                        <m:sty m:val="p"/>
                      </m:rPr>
                      <a:rPr lang="en-US" altLang="zh-CN">
                        <a:solidFill>
                          <a:schemeClr val="bg1"/>
                        </a:solidFill>
                        <a:latin typeface="Cambria Math" panose="02040503050406030204" pitchFamily="18" charset="0"/>
                      </a:rPr>
                      <m:t>W</m:t>
                    </m:r>
                    <m:r>
                      <a:rPr lang="en-US" altLang="zh-CN">
                        <a:solidFill>
                          <a:schemeClr val="bg1"/>
                        </a:solidFill>
                        <a:latin typeface="Cambria Math" panose="02040503050406030204" pitchFamily="18" charset="0"/>
                      </a:rPr>
                      <m:t>=</m:t>
                    </m:r>
                    <m:d>
                      <m:dPr>
                        <m:begChr m:val="{"/>
                        <m:endChr m:val=""/>
                        <m:ctrlPr>
                          <a:rPr lang="zh-CN" altLang="zh-CN" i="1">
                            <a:solidFill>
                              <a:schemeClr val="bg1"/>
                            </a:solidFill>
                            <a:latin typeface="Cambria Math" panose="02040503050406030204" pitchFamily="18" charset="0"/>
                          </a:rPr>
                        </m:ctrlPr>
                      </m:dPr>
                      <m:e>
                        <m:eqArr>
                          <m:eqArrPr>
                            <m:ctrlPr>
                              <a:rPr lang="zh-CN" altLang="zh-CN" i="1">
                                <a:solidFill>
                                  <a:schemeClr val="bg1"/>
                                </a:solidFill>
                                <a:latin typeface="Cambria Math" panose="02040503050406030204" pitchFamily="18" charset="0"/>
                              </a:rPr>
                            </m:ctrlPr>
                          </m:eqArrPr>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𝐴</m:t>
                                </m:r>
                              </m:e>
                              <m:sub>
                                <m:r>
                                  <a:rPr lang="en-US" altLang="zh-CN" i="1">
                                    <a:solidFill>
                                      <a:schemeClr val="bg1"/>
                                    </a:solidFill>
                                    <a:latin typeface="Cambria Math" panose="02040503050406030204" pitchFamily="18" charset="0"/>
                                  </a:rPr>
                                  <m:t>+</m:t>
                                </m:r>
                              </m:sub>
                            </m:sSub>
                            <m:func>
                              <m:funcPr>
                                <m:ctrlPr>
                                  <a:rPr lang="zh-CN" altLang="zh-CN" i="1">
                                    <a:solidFill>
                                      <a:schemeClr val="bg1"/>
                                    </a:solidFill>
                                    <a:latin typeface="Cambria Math" panose="02040503050406030204" pitchFamily="18" charset="0"/>
                                  </a:rPr>
                                </m:ctrlPr>
                              </m:funcPr>
                              <m:fName>
                                <m:r>
                                  <m:rPr>
                                    <m:sty m:val="p"/>
                                  </m:rPr>
                                  <a:rPr lang="en-US" altLang="zh-CN">
                                    <a:solidFill>
                                      <a:schemeClr val="bg1"/>
                                    </a:solidFill>
                                    <a:latin typeface="Cambria Math" panose="02040503050406030204" pitchFamily="18" charset="0"/>
                                  </a:rPr>
                                  <m:t>exp</m:t>
                                </m:r>
                              </m:fName>
                              <m:e>
                                <m:d>
                                  <m:dPr>
                                    <m:ctrlPr>
                                      <a:rPr lang="zh-CN" altLang="zh-CN" i="1">
                                        <a:solidFill>
                                          <a:schemeClr val="bg1"/>
                                        </a:solidFill>
                                        <a:latin typeface="Cambria Math" panose="02040503050406030204" pitchFamily="18" charset="0"/>
                                      </a:rPr>
                                    </m:ctrlPr>
                                  </m:dPr>
                                  <m:e>
                                    <m:f>
                                      <m:fPr>
                                        <m:ctrlPr>
                                          <a:rPr lang="zh-CN" altLang="zh-CN"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𝛥</m:t>
                                            </m:r>
                                          </m:e>
                                          <m:sub>
                                            <m:r>
                                              <a:rPr lang="en-US" altLang="zh-CN" i="1">
                                                <a:solidFill>
                                                  <a:schemeClr val="bg1"/>
                                                </a:solidFill>
                                                <a:latin typeface="Cambria Math" panose="02040503050406030204" pitchFamily="18" charset="0"/>
                                              </a:rPr>
                                              <m:t>𝑡</m:t>
                                            </m:r>
                                          </m:sub>
                                        </m:sSub>
                                      </m:num>
                                      <m:den>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𝜏</m:t>
                                            </m:r>
                                          </m:e>
                                          <m:sub>
                                            <m:r>
                                              <a:rPr lang="en-US" altLang="zh-CN" i="1">
                                                <a:solidFill>
                                                  <a:schemeClr val="bg1"/>
                                                </a:solidFill>
                                                <a:latin typeface="Cambria Math" panose="02040503050406030204" pitchFamily="18" charset="0"/>
                                              </a:rPr>
                                              <m:t>+</m:t>
                                            </m:r>
                                          </m:sub>
                                        </m:sSub>
                                      </m:den>
                                    </m:f>
                                  </m:e>
                                </m:d>
                              </m:e>
                            </m:func>
                            <m:r>
                              <a:rPr lang="zh-CN"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𝑓𝑜𝑟</m:t>
                            </m:r>
                            <m:r>
                              <a:rPr lang="en-US" altLang="zh-CN" i="1">
                                <a:solidFill>
                                  <a:schemeClr val="bg1"/>
                                </a:solidFill>
                                <a:latin typeface="Cambria Math" panose="02040503050406030204" pitchFamily="18" charset="0"/>
                              </a:rPr>
                              <m:t> </m:t>
                            </m:r>
                            <m:r>
                              <a:rPr lang="en-US" altLang="zh-CN" i="1">
                                <a:solidFill>
                                  <a:schemeClr val="bg1"/>
                                </a:solidFill>
                                <a:latin typeface="Cambria Math" panose="02040503050406030204" pitchFamily="18" charset="0"/>
                              </a:rPr>
                              <m:t>𝛥</m:t>
                            </m:r>
                            <m:r>
                              <a:rPr lang="en-US" altLang="zh-CN" i="1">
                                <a:solidFill>
                                  <a:schemeClr val="bg1"/>
                                </a:solidFill>
                                <a:latin typeface="Cambria Math" panose="02040503050406030204" pitchFamily="18" charset="0"/>
                              </a:rPr>
                              <m:t>𝑡</m:t>
                            </m:r>
                            <m:r>
                              <a:rPr lang="en-US" altLang="zh-CN" i="1">
                                <a:solidFill>
                                  <a:schemeClr val="bg1"/>
                                </a:solidFill>
                                <a:latin typeface="Cambria Math" panose="02040503050406030204" pitchFamily="18" charset="0"/>
                              </a:rPr>
                              <m:t>&gt;0</m:t>
                            </m:r>
                          </m:e>
                          <m:e>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𝐴</m:t>
                                </m:r>
                              </m:e>
                              <m:sub>
                                <m:r>
                                  <a:rPr lang="zh-CN" altLang="en-US" i="1">
                                    <a:solidFill>
                                      <a:schemeClr val="bg1"/>
                                    </a:solidFill>
                                    <a:latin typeface="Cambria Math" panose="02040503050406030204" pitchFamily="18" charset="0"/>
                                  </a:rPr>
                                  <m:t>−</m:t>
                                </m:r>
                              </m:sub>
                            </m:sSub>
                            <m:func>
                              <m:funcPr>
                                <m:ctrlPr>
                                  <a:rPr lang="zh-CN" altLang="zh-CN" i="1">
                                    <a:solidFill>
                                      <a:schemeClr val="bg1"/>
                                    </a:solidFill>
                                    <a:latin typeface="Cambria Math" panose="02040503050406030204" pitchFamily="18" charset="0"/>
                                  </a:rPr>
                                </m:ctrlPr>
                              </m:funcPr>
                              <m:fName>
                                <m:r>
                                  <m:rPr>
                                    <m:sty m:val="p"/>
                                  </m:rPr>
                                  <a:rPr lang="en-US" altLang="zh-CN">
                                    <a:solidFill>
                                      <a:schemeClr val="bg1"/>
                                    </a:solidFill>
                                    <a:latin typeface="Cambria Math" panose="02040503050406030204" pitchFamily="18" charset="0"/>
                                  </a:rPr>
                                  <m:t>exp</m:t>
                                </m:r>
                              </m:fName>
                              <m:e>
                                <m:d>
                                  <m:dPr>
                                    <m:ctrlPr>
                                      <a:rPr lang="zh-CN" altLang="zh-CN" i="1">
                                        <a:solidFill>
                                          <a:schemeClr val="bg1"/>
                                        </a:solidFill>
                                        <a:latin typeface="Cambria Math" panose="02040503050406030204" pitchFamily="18" charset="0"/>
                                      </a:rPr>
                                    </m:ctrlPr>
                                  </m:dPr>
                                  <m:e>
                                    <m:f>
                                      <m:fPr>
                                        <m:ctrlPr>
                                          <a:rPr lang="zh-CN" altLang="zh-CN"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𝛥</m:t>
                                            </m:r>
                                          </m:e>
                                          <m:sub>
                                            <m:r>
                                              <a:rPr lang="en-US" altLang="zh-CN" i="1">
                                                <a:solidFill>
                                                  <a:schemeClr val="bg1"/>
                                                </a:solidFill>
                                                <a:latin typeface="Cambria Math" panose="02040503050406030204" pitchFamily="18" charset="0"/>
                                              </a:rPr>
                                              <m:t>𝑡</m:t>
                                            </m:r>
                                          </m:sub>
                                        </m:sSub>
                                      </m:num>
                                      <m:den>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𝜏</m:t>
                                            </m:r>
                                          </m:e>
                                          <m:sub>
                                            <m:r>
                                              <a:rPr lang="zh-CN" altLang="en-US" i="1">
                                                <a:solidFill>
                                                  <a:schemeClr val="bg1"/>
                                                </a:solidFill>
                                                <a:latin typeface="Cambria Math" panose="02040503050406030204" pitchFamily="18" charset="0"/>
                                              </a:rPr>
                                              <m:t>−</m:t>
                                            </m:r>
                                          </m:sub>
                                        </m:sSub>
                                      </m:den>
                                    </m:f>
                                  </m:e>
                                </m:d>
                              </m:e>
                            </m:func>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𝑜𝑡h𝑒𝑟𝑤𝑖𝑠𝑒</m:t>
                            </m:r>
                          </m:e>
                        </m:eqArr>
                      </m:e>
                    </m:d>
                  </m:oMath>
                </a14:m>
                <a:r>
                  <a:rPr lang="en-US" altLang="zh-CN" dirty="0">
                    <a:solidFill>
                      <a:schemeClr val="bg1"/>
                    </a:solidFill>
                  </a:rPr>
                  <a:t>	                                       </a:t>
                </a:r>
                <a:r>
                  <a:rPr lang="zh-CN" altLang="zh-CN" dirty="0">
                    <a:solidFill>
                      <a:schemeClr val="bg1"/>
                    </a:solidFill>
                  </a:rPr>
                  <a:t>公式（</a:t>
                </a:r>
                <a:r>
                  <a:rPr lang="en-US" altLang="zh-CN" dirty="0">
                    <a:solidFill>
                      <a:schemeClr val="bg1"/>
                    </a:solidFill>
                  </a:rPr>
                  <a:t>2</a:t>
                </a:r>
                <a:r>
                  <a:rPr lang="zh-CN" altLang="zh-CN" dirty="0">
                    <a:solidFill>
                      <a:schemeClr val="bg1"/>
                    </a:solidFill>
                  </a:rPr>
                  <a:t>）</a:t>
                </a:r>
              </a:p>
              <a:p>
                <a:r>
                  <a:rPr lang="en-US" altLang="zh-CN" dirty="0">
                    <a:solidFill>
                      <a:schemeClr val="bg1"/>
                    </a:solidFill>
                  </a:rPr>
                  <a:t>  </a:t>
                </a:r>
                <a:r>
                  <a:rPr lang="zh-CN" altLang="zh-CN" dirty="0">
                    <a:solidFill>
                      <a:schemeClr val="bg1"/>
                    </a:solidFill>
                  </a:rPr>
                  <a:t>为了防止训练失控，使用突触动态调整机制之后的权重变化公式为</a:t>
                </a:r>
              </a:p>
              <a:p>
                <a14:m>
                  <m:oMath xmlns:m="http://schemas.openxmlformats.org/officeDocument/2006/math">
                    <m:f>
                      <m:fPr>
                        <m:ctrlPr>
                          <a:rPr lang="zh-CN" altLang="zh-CN" i="1">
                            <a:solidFill>
                              <a:schemeClr val="bg1"/>
                            </a:solidFill>
                            <a:latin typeface="Cambria Math" panose="02040503050406030204" pitchFamily="18" charset="0"/>
                          </a:rPr>
                        </m:ctrlPr>
                      </m:fPr>
                      <m:num>
                        <m:r>
                          <a:rPr lang="en-US" altLang="zh-CN" i="1">
                            <a:solidFill>
                              <a:schemeClr val="bg1"/>
                            </a:solidFill>
                            <a:latin typeface="Cambria Math" panose="02040503050406030204" pitchFamily="18" charset="0"/>
                          </a:rPr>
                          <m:t>𝑑</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𝑖𝑗</m:t>
                            </m:r>
                          </m:sub>
                        </m:sSub>
                      </m:num>
                      <m:den>
                        <m:r>
                          <a:rPr lang="en-US" altLang="zh-CN" i="1">
                            <a:solidFill>
                              <a:schemeClr val="bg1"/>
                            </a:solidFill>
                            <a:latin typeface="Cambria Math" panose="02040503050406030204" pitchFamily="18" charset="0"/>
                          </a:rPr>
                          <m:t>𝑑𝑡</m:t>
                        </m:r>
                      </m:den>
                    </m:f>
                    <m:r>
                      <a:rPr lang="en-US" altLang="zh-CN" i="1">
                        <a:solidFill>
                          <a:schemeClr val="bg1"/>
                        </a:solidFill>
                        <a:latin typeface="Cambria Math" panose="02040503050406030204" pitchFamily="18" charset="0"/>
                      </a:rPr>
                      <m:t>=</m:t>
                    </m:r>
                    <m:d>
                      <m:dPr>
                        <m:begChr m:val="["/>
                        <m:endChr m:val="]"/>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𝛼</m:t>
                        </m:r>
                        <m:r>
                          <a:rPr lang="zh-CN"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r>
                              <a:rPr lang="en-US" altLang="zh-CN" i="1">
                                <a:solidFill>
                                  <a:schemeClr val="bg1"/>
                                </a:solidFill>
                                <a:latin typeface="Cambria Math" panose="02040503050406030204" pitchFamily="18" charset="0"/>
                              </a:rPr>
                              <m:t>𝑖𝑗</m:t>
                            </m:r>
                          </m:sub>
                        </m:sSub>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1</m:t>
                            </m:r>
                            <m:r>
                              <a:rPr lang="zh-CN" altLang="en-US"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𝑅</m:t>
                                    </m:r>
                                  </m:e>
                                  <m:sub>
                                    <m:r>
                                      <a:rPr lang="en-US" altLang="zh-CN" i="1">
                                        <a:solidFill>
                                          <a:schemeClr val="bg1"/>
                                        </a:solidFill>
                                        <a:latin typeface="Cambria Math" panose="02040503050406030204" pitchFamily="18" charset="0"/>
                                      </a:rPr>
                                      <m:t>𝑎𝑣𝑔</m:t>
                                    </m:r>
                                  </m:sub>
                                </m:sSub>
                              </m:num>
                              <m:den>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𝑅</m:t>
                                    </m:r>
                                  </m:e>
                                  <m:sub>
                                    <m:r>
                                      <a:rPr lang="en-US" altLang="zh-CN" i="1">
                                        <a:solidFill>
                                          <a:schemeClr val="bg1"/>
                                        </a:solidFill>
                                        <a:latin typeface="Cambria Math" panose="02040503050406030204" pitchFamily="18" charset="0"/>
                                      </a:rPr>
                                      <m:t>𝑡𝑎𝑟𝑔𝑒𝑡</m:t>
                                    </m:r>
                                  </m:sub>
                                </m:sSub>
                              </m:den>
                            </m:f>
                          </m:e>
                        </m:d>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𝛽</m:t>
                        </m:r>
                        <m:d>
                          <m:dPr>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𝛥</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𝑏𝑒𝑓𝑜𝑟𝑒</m:t>
                                    </m:r>
                                  </m:e>
                                  <m:sub>
                                    <m:r>
                                      <a:rPr lang="en-US" altLang="zh-CN" i="1">
                                        <a:solidFill>
                                          <a:schemeClr val="bg1"/>
                                        </a:solidFill>
                                        <a:latin typeface="Cambria Math" panose="02040503050406030204" pitchFamily="18" charset="0"/>
                                      </a:rPr>
                                      <m:t>𝑖𝑗</m:t>
                                    </m:r>
                                  </m:sub>
                                </m:sSub>
                              </m:sub>
                            </m:sSub>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𝛥</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𝑤</m:t>
                                </m:r>
                              </m:e>
                              <m:sub>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𝑎𝑓𝑡𝑒𝑟</m:t>
                                    </m:r>
                                  </m:e>
                                  <m:sub>
                                    <m:r>
                                      <a:rPr lang="en-US" altLang="zh-CN" i="1">
                                        <a:solidFill>
                                          <a:schemeClr val="bg1"/>
                                        </a:solidFill>
                                        <a:latin typeface="Cambria Math" panose="02040503050406030204" pitchFamily="18" charset="0"/>
                                      </a:rPr>
                                      <m:t>𝑖𝑗</m:t>
                                    </m:r>
                                  </m:sub>
                                </m:sSub>
                              </m:sub>
                            </m:sSub>
                          </m:e>
                        </m:d>
                      </m:e>
                    </m:d>
                    <m:r>
                      <a:rPr lang="zh-CN"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𝐾</m:t>
                    </m:r>
                  </m:oMath>
                </a14:m>
                <a:r>
                  <a:rPr lang="en-US" altLang="zh-CN" dirty="0">
                    <a:solidFill>
                      <a:schemeClr val="bg1"/>
                    </a:solidFill>
                  </a:rPr>
                  <a:t>                   </a:t>
                </a:r>
                <a:r>
                  <a:rPr lang="zh-CN" altLang="zh-CN" dirty="0">
                    <a:solidFill>
                      <a:schemeClr val="bg1"/>
                    </a:solidFill>
                  </a:rPr>
                  <a:t>公式（</a:t>
                </a:r>
                <a:r>
                  <a:rPr lang="en-US" altLang="zh-CN" dirty="0">
                    <a:solidFill>
                      <a:schemeClr val="bg1"/>
                    </a:solidFill>
                  </a:rPr>
                  <a:t>3</a:t>
                </a:r>
                <a:r>
                  <a:rPr lang="zh-CN" altLang="zh-CN" dirty="0">
                    <a:solidFill>
                      <a:schemeClr val="bg1"/>
                    </a:solidFill>
                  </a:rPr>
                  <a:t>）</a:t>
                </a:r>
              </a:p>
              <a:p>
                <a:r>
                  <a:rPr lang="en-US" altLang="zh-CN" dirty="0">
                    <a:solidFill>
                      <a:schemeClr val="bg1"/>
                    </a:solidFill>
                  </a:rPr>
                  <a:t>  </a:t>
                </a:r>
                <a:r>
                  <a:rPr lang="zh-CN" altLang="zh-CN" dirty="0">
                    <a:solidFill>
                      <a:schemeClr val="bg1"/>
                    </a:solidFill>
                  </a:rPr>
                  <a:t>其中α是稳态比例因子，β是</a:t>
                </a:r>
                <a:r>
                  <a:rPr lang="en-US" altLang="zh-CN" dirty="0">
                    <a:solidFill>
                      <a:schemeClr val="bg1"/>
                    </a:solidFill>
                  </a:rPr>
                  <a:t>STDP</a:t>
                </a:r>
                <a:r>
                  <a:rPr lang="zh-CN" altLang="zh-CN" dirty="0">
                    <a:solidFill>
                      <a:schemeClr val="bg1"/>
                    </a:solidFill>
                  </a:rPr>
                  <a:t>比例因子，</a:t>
                </a:r>
                <a:r>
                  <a:rPr lang="en-US" altLang="zh-CN" dirty="0" err="1">
                    <a:solidFill>
                      <a:schemeClr val="bg1"/>
                    </a:solidFill>
                  </a:rPr>
                  <a:t>Ravg</a:t>
                </a:r>
                <a:r>
                  <a:rPr lang="zh-CN" altLang="zh-CN" dirty="0">
                    <a:solidFill>
                      <a:schemeClr val="bg1"/>
                    </a:solidFill>
                  </a:rPr>
                  <a:t>是神经元在很长一段时间内的平均点火率，</a:t>
                </a:r>
                <a:r>
                  <a:rPr lang="en-US" altLang="zh-CN" dirty="0" err="1">
                    <a:solidFill>
                      <a:schemeClr val="bg1"/>
                    </a:solidFill>
                  </a:rPr>
                  <a:t>Rtarget</a:t>
                </a:r>
                <a:r>
                  <a:rPr lang="zh-CN" altLang="zh-CN" dirty="0">
                    <a:solidFill>
                      <a:schemeClr val="bg1"/>
                    </a:solidFill>
                  </a:rPr>
                  <a:t>是神经元的预设点火率（设计选择），</a:t>
                </a:r>
                <a:r>
                  <a:rPr lang="en-US" altLang="zh-CN" dirty="0">
                    <a:solidFill>
                      <a:schemeClr val="bg1"/>
                    </a:solidFill>
                  </a:rPr>
                  <a:t>K</a:t>
                </a:r>
                <a:r>
                  <a:rPr lang="zh-CN" altLang="zh-CN" dirty="0">
                    <a:solidFill>
                      <a:schemeClr val="bg1"/>
                    </a:solidFill>
                  </a:rPr>
                  <a:t>是可扩展性因子：</a:t>
                </a:r>
              </a:p>
              <a:p>
                <a14:m>
                  <m:oMath xmlns:m="http://schemas.openxmlformats.org/officeDocument/2006/math">
                    <m:r>
                      <m:rPr>
                        <m:sty m:val="p"/>
                      </m:rPr>
                      <a:rPr lang="en-US" altLang="zh-CN">
                        <a:solidFill>
                          <a:schemeClr val="bg1"/>
                        </a:solidFill>
                        <a:latin typeface="Cambria Math" panose="02040503050406030204" pitchFamily="18" charset="0"/>
                      </a:rPr>
                      <m:t>K</m:t>
                    </m:r>
                    <m:r>
                      <a:rPr lang="en-US" altLang="zh-CN">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𝑅</m:t>
                            </m:r>
                          </m:e>
                          <m:sub>
                            <m:r>
                              <a:rPr lang="en-US" altLang="zh-CN" i="1">
                                <a:solidFill>
                                  <a:schemeClr val="bg1"/>
                                </a:solidFill>
                                <a:latin typeface="Cambria Math" panose="02040503050406030204" pitchFamily="18" charset="0"/>
                              </a:rPr>
                              <m:t>𝑎𝑣𝑔</m:t>
                            </m:r>
                          </m:sub>
                        </m:sSub>
                      </m:num>
                      <m:den>
                        <m:r>
                          <a:rPr lang="en-US" altLang="zh-CN" i="1">
                            <a:solidFill>
                              <a:schemeClr val="bg1"/>
                            </a:solidFill>
                            <a:latin typeface="Cambria Math" panose="02040503050406030204" pitchFamily="18" charset="0"/>
                          </a:rPr>
                          <m:t>𝑇</m:t>
                        </m:r>
                        <m:r>
                          <a:rPr lang="en-US" altLang="zh-CN" i="1">
                            <a:solidFill>
                              <a:schemeClr val="bg1"/>
                            </a:solidFill>
                            <a:latin typeface="Cambria Math" panose="02040503050406030204" pitchFamily="18" charset="0"/>
                          </a:rPr>
                          <m:t>(1+</m:t>
                        </m:r>
                        <m:d>
                          <m:dPr>
                            <m:begChr m:val="|"/>
                            <m:endChr m:val="|"/>
                            <m:ctrlPr>
                              <a:rPr lang="zh-CN" altLang="zh-CN" i="1">
                                <a:solidFill>
                                  <a:schemeClr val="bg1"/>
                                </a:solidFill>
                                <a:latin typeface="Cambria Math" panose="02040503050406030204" pitchFamily="18" charset="0"/>
                              </a:rPr>
                            </m:ctrlPr>
                          </m:dPr>
                          <m:e>
                            <m:r>
                              <a:rPr lang="en-US" altLang="zh-CN" i="1">
                                <a:solidFill>
                                  <a:schemeClr val="bg1"/>
                                </a:solidFill>
                                <a:latin typeface="Cambria Math" panose="02040503050406030204" pitchFamily="18" charset="0"/>
                              </a:rPr>
                              <m:t>1</m:t>
                            </m:r>
                            <m:r>
                              <a:rPr lang="zh-CN" altLang="en-US" i="1">
                                <a:solidFill>
                                  <a:schemeClr val="bg1"/>
                                </a:solidFill>
                                <a:latin typeface="Cambria Math" panose="02040503050406030204" pitchFamily="18" charset="0"/>
                              </a:rPr>
                              <m:t>−</m:t>
                            </m:r>
                            <m:f>
                              <m:fPr>
                                <m:ctrlPr>
                                  <a:rPr lang="zh-CN" altLang="zh-CN" i="1">
                                    <a:solidFill>
                                      <a:schemeClr val="bg1"/>
                                    </a:solidFill>
                                    <a:latin typeface="Cambria Math" panose="02040503050406030204" pitchFamily="18" charset="0"/>
                                  </a:rPr>
                                </m:ctrlPr>
                              </m:fPr>
                              <m:num>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𝑅</m:t>
                                    </m:r>
                                  </m:e>
                                  <m:sub>
                                    <m:r>
                                      <a:rPr lang="en-US" altLang="zh-CN" i="1">
                                        <a:solidFill>
                                          <a:schemeClr val="bg1"/>
                                        </a:solidFill>
                                        <a:latin typeface="Cambria Math" panose="02040503050406030204" pitchFamily="18" charset="0"/>
                                      </a:rPr>
                                      <m:t>𝑎𝑣𝑔</m:t>
                                    </m:r>
                                  </m:sub>
                                </m:sSub>
                              </m:num>
                              <m:den>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𝑅</m:t>
                                    </m:r>
                                  </m:e>
                                  <m:sub>
                                    <m:r>
                                      <a:rPr lang="en-US" altLang="zh-CN" i="1">
                                        <a:solidFill>
                                          <a:schemeClr val="bg1"/>
                                        </a:solidFill>
                                        <a:latin typeface="Cambria Math" panose="02040503050406030204" pitchFamily="18" charset="0"/>
                                      </a:rPr>
                                      <m:t>𝑡𝑎𝑟𝑔𝑒𝑡</m:t>
                                    </m:r>
                                  </m:sub>
                                </m:sSub>
                              </m:den>
                            </m:f>
                          </m:e>
                        </m:d>
                        <m:r>
                          <a:rPr lang="zh-CN"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𝛾</m:t>
                        </m:r>
                        <m:r>
                          <a:rPr lang="en-US" altLang="zh-CN" i="1">
                            <a:solidFill>
                              <a:schemeClr val="bg1"/>
                            </a:solidFill>
                            <a:latin typeface="Cambria Math" panose="02040503050406030204" pitchFamily="18" charset="0"/>
                          </a:rPr>
                          <m:t>)</m:t>
                        </m:r>
                      </m:den>
                    </m:f>
                  </m:oMath>
                </a14:m>
                <a:r>
                  <a:rPr lang="en-US" altLang="zh-CN" dirty="0">
                    <a:solidFill>
                      <a:schemeClr val="bg1"/>
                    </a:solidFill>
                  </a:rPr>
                  <a:t>	                                                                          </a:t>
                </a:r>
                <a:r>
                  <a:rPr lang="zh-CN" altLang="zh-CN" dirty="0">
                    <a:solidFill>
                      <a:schemeClr val="bg1"/>
                    </a:solidFill>
                  </a:rPr>
                  <a:t>公式（</a:t>
                </a:r>
                <a:r>
                  <a:rPr lang="en-US" altLang="zh-CN" dirty="0">
                    <a:solidFill>
                      <a:schemeClr val="bg1"/>
                    </a:solidFill>
                  </a:rPr>
                  <a:t>4</a:t>
                </a:r>
                <a:r>
                  <a:rPr lang="zh-CN" altLang="zh-CN" dirty="0">
                    <a:solidFill>
                      <a:schemeClr val="bg1"/>
                    </a:solidFill>
                  </a:rPr>
                  <a:t>）</a:t>
                </a:r>
                <a:endParaRPr lang="en-US" altLang="zh-CN" dirty="0">
                  <a:solidFill>
                    <a:schemeClr val="bg1"/>
                  </a:solidFill>
                </a:endParaRPr>
              </a:p>
              <a:p>
                <a:r>
                  <a:rPr lang="zh-CN" altLang="zh-CN" dirty="0">
                    <a:solidFill>
                      <a:schemeClr val="bg1"/>
                    </a:solidFill>
                  </a:rPr>
                  <a:t>其中</a:t>
                </a:r>
                <a:r>
                  <a:rPr lang="en-US" altLang="zh-CN" dirty="0">
                    <a:solidFill>
                      <a:schemeClr val="bg1"/>
                    </a:solidFill>
                  </a:rPr>
                  <a:t>T</a:t>
                </a:r>
                <a:r>
                  <a:rPr lang="zh-CN" altLang="zh-CN" dirty="0">
                    <a:solidFill>
                      <a:schemeClr val="bg1"/>
                    </a:solidFill>
                  </a:rPr>
                  <a:t>是平均点火速率的持续时间，γ是常数因子。</a:t>
                </a:r>
              </a:p>
              <a:p>
                <a:endParaRPr lang="zh-CN" altLang="zh-CN" dirty="0">
                  <a:solidFill>
                    <a:schemeClr val="bg1"/>
                  </a:solidFill>
                </a:endParaRPr>
              </a:p>
              <a:p>
                <a:pPr algn="ctr">
                  <a:lnSpc>
                    <a:spcPct val="130000"/>
                  </a:lnSpc>
                </a:pPr>
                <a:endParaRPr lang="zh-CN" altLang="en-US" sz="1371"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mc:Choice>
        <mc:Fallback>
          <p:sp>
            <p:nvSpPr>
              <p:cNvPr id="38" name="Rectangle 6"/>
              <p:cNvSpPr>
                <a:spLocks noRot="1" noChangeAspect="1" noMove="1" noResize="1" noEditPoints="1" noAdjustHandles="1" noChangeArrowheads="1" noChangeShapeType="1" noTextEdit="1"/>
              </p:cNvSpPr>
              <p:nvPr/>
            </p:nvSpPr>
            <p:spPr>
              <a:xfrm>
                <a:off x="1137832" y="1857023"/>
                <a:ext cx="10513168" cy="5576021"/>
              </a:xfrm>
              <a:prstGeom prst="rect">
                <a:avLst/>
              </a:prstGeom>
              <a:blipFill rotWithShape="1">
                <a:blip r:embed="rId1"/>
                <a:stretch>
                  <a:fillRect l="-174" t="-656" r="-754"/>
                </a:stretch>
              </a:blipFill>
            </p:spPr>
            <p:txBody>
              <a:bodyPr/>
              <a:lstStyle/>
              <a:p>
                <a:r>
                  <a:rPr lang="zh-CN" altLang="en-US">
                    <a:noFill/>
                  </a:rPr>
                  <a:t> </a:t>
                </a:r>
                <a:endParaRPr lang="zh-CN" altLang="en-US">
                  <a:noFill/>
                </a:endParaRPr>
              </a:p>
            </p:txBody>
          </p:sp>
        </mc:Fallback>
      </mc:AlternateContent>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2.</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液态机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2.</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液态机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6" name="组合 5"/>
          <p:cNvGrpSpPr/>
          <p:nvPr/>
        </p:nvGrpSpPr>
        <p:grpSpPr>
          <a:xfrm>
            <a:off x="1137832" y="1857023"/>
            <a:ext cx="10513168" cy="2037552"/>
            <a:chOff x="1137832" y="1857023"/>
            <a:chExt cx="10513168" cy="2037552"/>
          </a:xfrm>
        </p:grpSpPr>
        <p:sp>
          <p:nvSpPr>
            <p:cNvPr id="38" name="Rectangle 6"/>
            <p:cNvSpPr/>
            <p:nvPr/>
          </p:nvSpPr>
          <p:spPr>
            <a:xfrm>
              <a:off x="1137832" y="1857023"/>
              <a:ext cx="10513168" cy="2037552"/>
            </a:xfrm>
            <a:prstGeom prst="rect">
              <a:avLst/>
            </a:prstGeom>
          </p:spPr>
          <p:txBody>
            <a:bodyPr wrap="square" lIns="128593" tIns="64297" rIns="128593" bIns="64297">
              <a:spAutoFit/>
            </a:bodyPr>
            <a:lstStyle/>
            <a:p>
              <a:r>
                <a:rPr lang="zh-CN" altLang="en-US" dirty="0">
                  <a:solidFill>
                    <a:schemeClr val="bg1"/>
                  </a:solidFill>
                </a:rPr>
                <a:t>下图显示了使用</a:t>
              </a:r>
              <a:r>
                <a:rPr lang="en-US" altLang="zh-CN" dirty="0" err="1">
                  <a:solidFill>
                    <a:schemeClr val="bg1"/>
                  </a:solidFill>
                </a:rPr>
                <a:t>CARLsim</a:t>
              </a:r>
              <a:r>
                <a:rPr lang="zh-CN" altLang="en-US" dirty="0">
                  <a:solidFill>
                    <a:schemeClr val="bg1"/>
                  </a:solidFill>
                </a:rPr>
                <a:t>可能的各种“</a:t>
              </a:r>
              <a:r>
                <a:rPr lang="en-US" altLang="zh-CN" dirty="0">
                  <a:solidFill>
                    <a:schemeClr val="bg1"/>
                  </a:solidFill>
                </a:rPr>
                <a:t>STDP</a:t>
              </a:r>
              <a:r>
                <a:rPr lang="zh-CN" altLang="en-US" dirty="0">
                  <a:solidFill>
                    <a:schemeClr val="bg1"/>
                  </a:solidFill>
                </a:rPr>
                <a:t>曲线” 。在每个子图中，横轴表示突触前尖峰到达时间与突触后到达时间之间的时间差</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纵轴表示该突触处的突触权重量值的重量变化。</a:t>
              </a:r>
              <a:endParaRPr lang="zh-CN" altLang="zh-CN" dirty="0">
                <a:solidFill>
                  <a:schemeClr val="bg1"/>
                </a:solidFill>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5277247" y="2586840"/>
              <a:ext cx="1571625" cy="352425"/>
            </a:xfrm>
            <a:prstGeom prst="rect">
              <a:avLst/>
            </a:prstGeom>
          </p:spPr>
        </p:pic>
      </p:grpSp>
      <p:pic>
        <p:nvPicPr>
          <p:cNvPr id="5" name="图片 4"/>
          <p:cNvPicPr>
            <a:picLocks noChangeAspect="1"/>
          </p:cNvPicPr>
          <p:nvPr/>
        </p:nvPicPr>
        <p:blipFill>
          <a:blip r:embed="rId2"/>
          <a:stretch>
            <a:fillRect/>
          </a:stretch>
        </p:blipFill>
        <p:spPr>
          <a:xfrm>
            <a:off x="2528391" y="4020562"/>
            <a:ext cx="8640961" cy="2911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1857023"/>
            <a:ext cx="10513168" cy="929556"/>
          </a:xfrm>
          <a:prstGeom prst="rect">
            <a:avLst/>
          </a:prstGeom>
        </p:spPr>
        <p:txBody>
          <a:bodyPr wrap="square" lIns="128593" tIns="64297" rIns="128593" bIns="64297">
            <a:spAutoFit/>
          </a:bodyPr>
          <a:lstStyle/>
          <a:p>
            <a:r>
              <a:rPr lang="zh-CN" altLang="zh-CN" dirty="0">
                <a:solidFill>
                  <a:schemeClr val="bg1"/>
                </a:solidFill>
              </a:rPr>
              <a:t>附表展示了脉冲神经网络模拟使用的参数。</a:t>
            </a:r>
            <a:endParaRPr lang="zh-CN" altLang="zh-CN" dirty="0">
              <a:solidFill>
                <a:schemeClr val="bg1"/>
              </a:solidFill>
            </a:endParaRPr>
          </a:p>
          <a:p>
            <a:endParaRPr lang="zh-CN" altLang="zh-CN" dirty="0">
              <a:solidFill>
                <a:schemeClr val="bg1"/>
              </a:solidFill>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2.</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液态机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aphicFrame>
        <p:nvGraphicFramePr>
          <p:cNvPr id="6" name="表格 5"/>
          <p:cNvGraphicFramePr>
            <a:graphicFrameLocks noGrp="1"/>
          </p:cNvGraphicFramePr>
          <p:nvPr/>
        </p:nvGraphicFramePr>
        <p:xfrm>
          <a:off x="2461497" y="2392189"/>
          <a:ext cx="8136905" cy="4413016"/>
        </p:xfrm>
        <a:graphic>
          <a:graphicData uri="http://schemas.openxmlformats.org/drawingml/2006/table">
            <a:tbl>
              <a:tblPr firstRow="1" firstCol="1" bandRow="1">
                <a:tableStyleId>{5C22544A-7EE6-4342-B048-85BDC9FD1C3A}</a:tableStyleId>
              </a:tblPr>
              <a:tblGrid>
                <a:gridCol w="2711665"/>
                <a:gridCol w="2712620"/>
                <a:gridCol w="2712620"/>
              </a:tblGrid>
              <a:tr h="345329">
                <a:tc>
                  <a:txBody>
                    <a:bodyPr/>
                    <a:lstStyle/>
                    <a:p>
                      <a:pPr algn="ctr">
                        <a:spcAft>
                          <a:spcPts val="0"/>
                        </a:spcAft>
                      </a:pPr>
                      <a:r>
                        <a:rPr lang="zh-CN" sz="1600" kern="100" dirty="0">
                          <a:effectLst/>
                        </a:rPr>
                        <a:t>类别</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参数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a:effectLst/>
                        </a:rPr>
                        <a:t>参数值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381316">
                <a:tc>
                  <a:txBody>
                    <a:bodyPr/>
                    <a:lstStyle/>
                    <a:p>
                      <a:pPr algn="ctr">
                        <a:spcAft>
                          <a:spcPts val="0"/>
                        </a:spcAft>
                      </a:pPr>
                      <a:r>
                        <a:rPr lang="en-US" sz="1600" kern="100" dirty="0" err="1">
                          <a:effectLst/>
                        </a:rPr>
                        <a:t>Izhikevich</a:t>
                      </a:r>
                      <a:r>
                        <a:rPr lang="zh-CN" sz="1600" kern="100" dirty="0">
                          <a:effectLst/>
                        </a:rPr>
                        <a:t>神经元</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1"/>
                      <a:stretch>
                        <a:fillRect l="-100000" t="-25991" r="-100673" b="-198238"/>
                      </a:stretch>
                    </a:blipFill>
                  </a:tcPr>
                </a:tc>
                <a:tc>
                  <a:txBody>
                    <a:bodyPr/>
                    <a:lstStyle/>
                    <a:p>
                      <a:pPr algn="ctr">
                        <a:spcAft>
                          <a:spcPts val="0"/>
                        </a:spcAft>
                      </a:pPr>
                      <a:r>
                        <a:rPr lang="en-US" sz="1600" kern="100" dirty="0">
                          <a:effectLst/>
                        </a:rPr>
                        <a:t>0.02, 0.1</a:t>
                      </a:r>
                      <a:endParaRPr lang="zh-CN" sz="1200" kern="100" dirty="0">
                        <a:effectLst/>
                      </a:endParaRPr>
                    </a:p>
                    <a:p>
                      <a:pPr algn="ctr">
                        <a:spcAft>
                          <a:spcPts val="0"/>
                        </a:spcAft>
                      </a:pPr>
                      <a:r>
                        <a:rPr lang="en-US" sz="1600" kern="100" dirty="0">
                          <a:effectLst/>
                        </a:rPr>
                        <a:t>0.2, 0.2</a:t>
                      </a:r>
                      <a:endParaRPr lang="zh-CN" sz="1200" kern="100" dirty="0">
                        <a:effectLst/>
                      </a:endParaRPr>
                    </a:p>
                    <a:p>
                      <a:pPr algn="ctr">
                        <a:spcAft>
                          <a:spcPts val="0"/>
                        </a:spcAft>
                      </a:pPr>
                      <a:r>
                        <a:rPr lang="en-US" sz="1600" kern="100" dirty="0">
                          <a:effectLst/>
                        </a:rPr>
                        <a:t>-65, -65</a:t>
                      </a:r>
                      <a:endParaRPr lang="zh-CN" sz="1200" kern="100" dirty="0">
                        <a:effectLst/>
                      </a:endParaRPr>
                    </a:p>
                    <a:p>
                      <a:pPr algn="ctr">
                        <a:spcAft>
                          <a:spcPts val="0"/>
                        </a:spcAft>
                      </a:pPr>
                      <a:r>
                        <a:rPr lang="en-US" sz="1600" kern="100" dirty="0">
                          <a:effectLst/>
                        </a:rPr>
                        <a:t>8, 2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45329">
                <a:tc>
                  <a:txBody>
                    <a:bodyPr/>
                    <a:lstStyle/>
                    <a:p>
                      <a:pPr algn="ctr">
                        <a:spcAft>
                          <a:spcPts val="0"/>
                        </a:spcAft>
                      </a:pPr>
                      <a:r>
                        <a:rPr lang="zh-CN" sz="1600" kern="100">
                          <a:effectLst/>
                        </a:rPr>
                        <a:t>初始突出权重</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1"/>
                      <a:stretch>
                        <a:fillRect l="-100000" t="-510714" r="-100673" b="-703571"/>
                      </a:stretch>
                    </a:blipFill>
                  </a:tcPr>
                </a:tc>
                <a:tc>
                  <a:txBody>
                    <a:bodyPr/>
                    <a:lstStyle/>
                    <a:p>
                      <a:pPr algn="ctr">
                        <a:spcAft>
                          <a:spcPts val="0"/>
                        </a:spcAft>
                      </a:pPr>
                      <a:r>
                        <a:rPr lang="en-US" sz="1600" kern="100">
                          <a:effectLst/>
                        </a:rPr>
                        <a:t>0.1 </a:t>
                      </a:r>
                      <a:r>
                        <a:rPr lang="zh-CN" sz="1600" kern="100">
                          <a:effectLst/>
                        </a:rPr>
                        <a:t>±</a:t>
                      </a:r>
                      <a:r>
                        <a:rPr lang="en-US" sz="1600" kern="100">
                          <a:effectLst/>
                        </a:rPr>
                        <a:t> 0.05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748212">
                <a:tc>
                  <a:txBody>
                    <a:bodyPr/>
                    <a:lstStyle/>
                    <a:p>
                      <a:pPr algn="ctr">
                        <a:spcAft>
                          <a:spcPts val="0"/>
                        </a:spcAft>
                      </a:pPr>
                      <a:r>
                        <a:rPr lang="zh-CN" sz="1600" kern="100">
                          <a:effectLst/>
                        </a:rPr>
                        <a:t>兴奋型</a:t>
                      </a:r>
                      <a:r>
                        <a:rPr lang="en-US" sz="1600" kern="100">
                          <a:effectLst/>
                        </a:rPr>
                        <a:t>STDP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endParaRPr lang="zh-CN"/>
                    </a:p>
                  </a:txBody>
                  <a:tcPr marL="68580" marR="68580" marT="0" marB="0" anchor="ctr">
                    <a:blipFill>
                      <a:blip r:embed="rId1"/>
                      <a:stretch>
                        <a:fillRect l="-100000" t="-139024" r="-100673" b="-60163"/>
                      </a:stretch>
                    </a:blipFill>
                  </a:tcPr>
                </a:tc>
                <a:tc rowSpan="2">
                  <a:txBody>
                    <a:bodyPr/>
                    <a:lstStyle/>
                    <a:p>
                      <a:pPr algn="ctr">
                        <a:spcAft>
                          <a:spcPts val="0"/>
                        </a:spcAft>
                      </a:pPr>
                      <a:r>
                        <a:rPr lang="en-US" sz="1600" kern="100" dirty="0">
                          <a:effectLst/>
                        </a:rPr>
                        <a:t>0.1, -0.1</a:t>
                      </a:r>
                      <a:endParaRPr lang="zh-CN" sz="1200" kern="100" dirty="0">
                        <a:effectLst/>
                      </a:endParaRPr>
                    </a:p>
                    <a:p>
                      <a:pPr algn="ctr">
                        <a:spcAft>
                          <a:spcPts val="0"/>
                        </a:spcAft>
                      </a:pPr>
                      <a:r>
                        <a:rPr lang="en-US" sz="1600" kern="100" dirty="0">
                          <a:effectLst/>
                        </a:rPr>
                        <a:t>20, 20</a:t>
                      </a:r>
                      <a:endParaRPr lang="zh-CN" sz="1200" kern="100" dirty="0">
                        <a:effectLst/>
                      </a:endParaRPr>
                    </a:p>
                    <a:p>
                      <a:pPr algn="ctr">
                        <a:spcAft>
                          <a:spcPts val="0"/>
                        </a:spcAft>
                      </a:pPr>
                      <a:r>
                        <a:rPr lang="en-US" sz="1600" kern="100" dirty="0">
                          <a:effectLst/>
                        </a:rPr>
                        <a:t>-0.1, 0.1</a:t>
                      </a:r>
                      <a:endParaRPr lang="zh-CN" sz="1200" kern="100" dirty="0">
                        <a:effectLst/>
                      </a:endParaRPr>
                    </a:p>
                    <a:p>
                      <a:pPr algn="ctr">
                        <a:spcAft>
                          <a:spcPts val="0"/>
                        </a:spcAft>
                      </a:pPr>
                      <a:r>
                        <a:rPr lang="en-US" sz="1600" kern="100" dirty="0">
                          <a:effectLst/>
                        </a:rPr>
                        <a:t>20, 20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748212">
                <a:tc>
                  <a:txBody>
                    <a:bodyPr/>
                    <a:lstStyle/>
                    <a:p>
                      <a:pPr algn="ctr">
                        <a:spcAft>
                          <a:spcPts val="0"/>
                        </a:spcAft>
                      </a:pPr>
                      <a:r>
                        <a:rPr lang="zh-CN" sz="1600" kern="100" dirty="0">
                          <a:effectLst/>
                        </a:rPr>
                        <a:t>抑制型</a:t>
                      </a:r>
                      <a:r>
                        <a:rPr lang="en-US" sz="1600" kern="100" dirty="0">
                          <a:effectLst/>
                        </a:rPr>
                        <a:t>STDP</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vMerge="1">
                  <a:tcPr/>
                </a:tc>
                <a:tc vMerge="1">
                  <a:tcPr/>
                </a:tc>
              </a:tr>
              <a:tr h="466434">
                <a:tc>
                  <a:txBody>
                    <a:bodyPr/>
                    <a:lstStyle/>
                    <a:p>
                      <a:pPr algn="ctr">
                        <a:spcAft>
                          <a:spcPts val="0"/>
                        </a:spcAft>
                      </a:pPr>
                      <a:r>
                        <a:rPr lang="zh-CN" sz="1600" kern="100">
                          <a:effectLst/>
                        </a:rPr>
                        <a:t>兴奋类动态平衡</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1"/>
                      <a:stretch>
                        <a:fillRect l="-100000" t="-763636" r="-100673" b="-92208"/>
                      </a:stretch>
                    </a:blipFill>
                  </a:tcPr>
                </a:tc>
                <a:tc>
                  <a:txBody>
                    <a:bodyPr/>
                    <a:lstStyle/>
                    <a:p>
                      <a:pPr algn="ctr">
                        <a:spcAft>
                          <a:spcPts val="0"/>
                        </a:spcAft>
                      </a:pPr>
                      <a:r>
                        <a:rPr lang="en-US" sz="1600" kern="100" dirty="0">
                          <a:effectLst/>
                        </a:rPr>
                        <a:t>0.1, 10, 35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78184">
                <a:tc>
                  <a:txBody>
                    <a:bodyPr/>
                    <a:lstStyle/>
                    <a:p>
                      <a:pPr algn="ctr">
                        <a:spcAft>
                          <a:spcPts val="0"/>
                        </a:spcAft>
                      </a:pPr>
                      <a:r>
                        <a:rPr lang="zh-CN" sz="1600" kern="100">
                          <a:effectLst/>
                        </a:rPr>
                        <a:t>抑制类动态平衡</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1"/>
                      <a:stretch>
                        <a:fillRect l="-100000" t="-1072581" r="-100673" b="-14516"/>
                      </a:stretch>
                    </a:blipFill>
                  </a:tcPr>
                </a:tc>
                <a:tc>
                  <a:txBody>
                    <a:bodyPr/>
                    <a:lstStyle/>
                    <a:p>
                      <a:pPr algn="ctr">
                        <a:spcAft>
                          <a:spcPts val="0"/>
                        </a:spcAft>
                      </a:pPr>
                      <a:r>
                        <a:rPr lang="en-US" sz="1600" kern="100" dirty="0">
                          <a:effectLst/>
                        </a:rPr>
                        <a:t>0.1, 2, 3.5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t="3005" r="39932" b="42937"/>
          <a:stretch>
            <a:fillRect/>
          </a:stretch>
        </p:blipFill>
        <p:spPr>
          <a:xfrm>
            <a:off x="0" y="0"/>
            <a:ext cx="12858750" cy="7232650"/>
          </a:xfrm>
          <a:blipFill dpi="0" rotWithShape="1">
            <a:blip r:embed="rId2">
              <a:extLst>
                <a:ext uri="{28A0092B-C50C-407E-A947-70E740481C1C}">
                  <a14:useLocalDpi xmlns:a14="http://schemas.microsoft.com/office/drawing/2010/main" val="0"/>
                </a:ext>
              </a:extLst>
            </a:blip>
            <a:srcRect/>
            <a:stretch>
              <a:fillRect/>
            </a:stretch>
          </a:blipFill>
        </p:spPr>
      </p:pic>
      <p:sp>
        <p:nvSpPr>
          <p:cNvPr id="15" name="等腰三角形-1"/>
          <p:cNvSpPr/>
          <p:nvPr/>
        </p:nvSpPr>
        <p:spPr>
          <a:xfrm rot="5400000">
            <a:off x="-636472" y="1817937"/>
            <a:ext cx="2709833" cy="14368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a typeface="微软雅黑 Light" panose="020B0502040204020203" pitchFamily="34" charset="-122"/>
            </a:endParaRPr>
          </a:p>
        </p:txBody>
      </p:sp>
      <p:sp>
        <p:nvSpPr>
          <p:cNvPr id="16" name="直角三角形-3"/>
          <p:cNvSpPr/>
          <p:nvPr/>
        </p:nvSpPr>
        <p:spPr>
          <a:xfrm rot="5400000">
            <a:off x="-18258" y="-12032"/>
            <a:ext cx="3500603" cy="3500603"/>
          </a:xfrm>
          <a:prstGeom prst="rtTriangle">
            <a:avLst/>
          </a:prstGeom>
          <a:solidFill>
            <a:srgbClr val="0037E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a typeface="微软雅黑 Light" panose="020B0502040204020203" pitchFamily="34" charset="-122"/>
            </a:endParaRPr>
          </a:p>
        </p:txBody>
      </p:sp>
      <p:sp>
        <p:nvSpPr>
          <p:cNvPr id="17" name="矩形-9"/>
          <p:cNvSpPr/>
          <p:nvPr/>
        </p:nvSpPr>
        <p:spPr>
          <a:xfrm>
            <a:off x="7899884" y="807590"/>
            <a:ext cx="3419526" cy="1163395"/>
          </a:xfrm>
          <a:prstGeom prst="rect">
            <a:avLst/>
          </a:prstGeom>
        </p:spPr>
        <p:txBody>
          <a:bodyPr wrap="none">
            <a:spAutoFit/>
          </a:bodyPr>
          <a:lstStyle/>
          <a:p>
            <a:r>
              <a:rPr lang="en-US" altLang="zh-CN" sz="6960" b="1" dirty="0">
                <a:solidFill>
                  <a:schemeClr val="bg1"/>
                </a:solidFill>
                <a:latin typeface="微软雅黑 Light" panose="020B0502040204020203" pitchFamily="34" charset="-122"/>
                <a:ea typeface="微软雅黑 Light" panose="020B0502040204020203" pitchFamily="34" charset="-122"/>
              </a:rPr>
              <a:t>Content</a:t>
            </a:r>
            <a:endParaRPr lang="zh-CN" altLang="en-US" sz="6960" b="1" dirty="0">
              <a:solidFill>
                <a:schemeClr val="bg1"/>
              </a:solidFill>
              <a:latin typeface="微软雅黑 Light" panose="020B0502040204020203" pitchFamily="34" charset="-122"/>
              <a:ea typeface="微软雅黑 Light" panose="020B0502040204020203" pitchFamily="34" charset="-122"/>
            </a:endParaRPr>
          </a:p>
        </p:txBody>
      </p:sp>
      <p:sp>
        <p:nvSpPr>
          <p:cNvPr id="18" name="直角三角形-2"/>
          <p:cNvSpPr/>
          <p:nvPr/>
        </p:nvSpPr>
        <p:spPr>
          <a:xfrm rot="16200000">
            <a:off x="7566005" y="1375615"/>
            <a:ext cx="333879" cy="33387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a typeface="微软雅黑 Light" panose="020B0502040204020203" pitchFamily="34" charset="-122"/>
            </a:endParaRPr>
          </a:p>
        </p:txBody>
      </p:sp>
      <p:cxnSp>
        <p:nvCxnSpPr>
          <p:cNvPr id="19" name="直接连接符-4"/>
          <p:cNvCxnSpPr/>
          <p:nvPr>
            <p:custDataLst>
              <p:tags r:id="rId3"/>
            </p:custDataLst>
          </p:nvPr>
        </p:nvCxnSpPr>
        <p:spPr>
          <a:xfrm>
            <a:off x="6551077" y="2217503"/>
            <a:ext cx="0" cy="481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8">
            <a:hlinkClick r:id="rId4" action="ppaction://hlinksldjump"/>
          </p:cNvPr>
          <p:cNvSpPr>
            <a:spLocks noChangeArrowheads="1"/>
          </p:cNvSpPr>
          <p:nvPr>
            <p:custDataLst>
              <p:tags r:id="rId5"/>
            </p:custDataLst>
          </p:nvPr>
        </p:nvSpPr>
        <p:spPr bwMode="auto">
          <a:xfrm>
            <a:off x="6565130" y="2176165"/>
            <a:ext cx="3680669" cy="5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9833"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pPr>
            <a:r>
              <a:rPr lang="zh-CN" altLang="en-US" sz="2400" spc="600" dirty="0">
                <a:solidFill>
                  <a:schemeClr val="bg1"/>
                </a:solidFill>
                <a:latin typeface="微软雅黑 Light" panose="020B0502040204020203" pitchFamily="34" charset="-122"/>
                <a:ea typeface="微软雅黑 Light" panose="020B0502040204020203" pitchFamily="34" charset="-122"/>
              </a:rPr>
              <a:t>选题背景</a:t>
            </a:r>
            <a:endParaRPr lang="en-US" altLang="zh-CN" sz="2400" spc="600" dirty="0">
              <a:solidFill>
                <a:schemeClr val="bg1"/>
              </a:solidFill>
              <a:latin typeface="微软雅黑 Light" panose="020B0502040204020203" pitchFamily="34" charset="-122"/>
              <a:ea typeface="微软雅黑 Light" panose="020B0502040204020203" pitchFamily="34" charset="-122"/>
            </a:endParaRPr>
          </a:p>
        </p:txBody>
      </p:sp>
      <p:sp>
        <p:nvSpPr>
          <p:cNvPr id="21" name="矩形-7">
            <a:hlinkClick r:id="rId4" action="ppaction://hlinksldjump"/>
          </p:cNvPr>
          <p:cNvSpPr/>
          <p:nvPr>
            <p:custDataLst>
              <p:tags r:id="rId6"/>
            </p:custDataLst>
          </p:nvPr>
        </p:nvSpPr>
        <p:spPr>
          <a:xfrm>
            <a:off x="6016553" y="2176165"/>
            <a:ext cx="420788" cy="452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640" b="1" dirty="0">
                <a:solidFill>
                  <a:schemeClr val="bg1"/>
                </a:solidFill>
                <a:latin typeface="微软雅黑 Light" panose="020B0502040204020203" pitchFamily="34" charset="-122"/>
                <a:ea typeface="微软雅黑 Light" panose="020B0502040204020203" pitchFamily="34" charset="-122"/>
              </a:rPr>
              <a:t>1</a:t>
            </a:r>
            <a:endParaRPr lang="zh-CN" altLang="en-US" sz="4640" b="1" dirty="0">
              <a:solidFill>
                <a:schemeClr val="bg1"/>
              </a:solidFill>
              <a:latin typeface="微软雅黑 Light" panose="020B0502040204020203" pitchFamily="34" charset="-122"/>
              <a:ea typeface="微软雅黑 Light" panose="020B0502040204020203" pitchFamily="34" charset="-122"/>
            </a:endParaRPr>
          </a:p>
        </p:txBody>
      </p:sp>
      <p:sp>
        <p:nvSpPr>
          <p:cNvPr id="22" name="矩形-6">
            <a:hlinkClick r:id="rId4" action="ppaction://hlinksldjump"/>
          </p:cNvPr>
          <p:cNvSpPr>
            <a:spLocks noChangeArrowheads="1"/>
          </p:cNvSpPr>
          <p:nvPr>
            <p:custDataLst>
              <p:tags r:id="rId7"/>
            </p:custDataLst>
          </p:nvPr>
        </p:nvSpPr>
        <p:spPr bwMode="auto">
          <a:xfrm>
            <a:off x="5668109" y="3053179"/>
            <a:ext cx="3680669" cy="5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9833" tIns="0" rIns="0" bIns="0" anchor="ctr">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pPr>
            <a:r>
              <a:rPr lang="zh-CN" altLang="en-US" sz="2400" spc="600" dirty="0">
                <a:solidFill>
                  <a:schemeClr val="bg1"/>
                </a:solidFill>
                <a:latin typeface="微软雅黑 Light" panose="020B0502040204020203" pitchFamily="34" charset="-122"/>
                <a:ea typeface="微软雅黑 Light" panose="020B0502040204020203" pitchFamily="34" charset="-122"/>
              </a:rPr>
              <a:t>创新点</a:t>
            </a:r>
            <a:endParaRPr lang="en-US" altLang="zh-CN" sz="2400" spc="600" dirty="0">
              <a:solidFill>
                <a:schemeClr val="bg1"/>
              </a:solidFill>
              <a:latin typeface="微软雅黑 Light" panose="020B0502040204020203" pitchFamily="34" charset="-122"/>
              <a:ea typeface="微软雅黑 Light" panose="020B0502040204020203" pitchFamily="34" charset="-122"/>
            </a:endParaRPr>
          </a:p>
        </p:txBody>
      </p:sp>
      <p:sp>
        <p:nvSpPr>
          <p:cNvPr id="23" name="矩形-5">
            <a:hlinkClick r:id="rId4" action="ppaction://hlinksldjump"/>
          </p:cNvPr>
          <p:cNvSpPr/>
          <p:nvPr>
            <p:custDataLst>
              <p:tags r:id="rId8"/>
            </p:custDataLst>
          </p:nvPr>
        </p:nvSpPr>
        <p:spPr>
          <a:xfrm>
            <a:off x="5032576" y="3046264"/>
            <a:ext cx="423908" cy="479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640" b="1" dirty="0">
                <a:solidFill>
                  <a:schemeClr val="bg1"/>
                </a:solidFill>
                <a:latin typeface="微软雅黑 Light" panose="020B0502040204020203" pitchFamily="34" charset="-122"/>
                <a:ea typeface="微软雅黑 Light" panose="020B0502040204020203" pitchFamily="34" charset="-122"/>
              </a:rPr>
              <a:t>2</a:t>
            </a:r>
            <a:endParaRPr lang="zh-CN" altLang="en-US" sz="4640" b="1" dirty="0">
              <a:solidFill>
                <a:schemeClr val="bg1"/>
              </a:solidFill>
              <a:latin typeface="微软雅黑 Light" panose="020B0502040204020203" pitchFamily="34" charset="-122"/>
              <a:ea typeface="微软雅黑 Light" panose="020B0502040204020203" pitchFamily="34" charset="-122"/>
            </a:endParaRPr>
          </a:p>
        </p:txBody>
      </p:sp>
      <p:sp>
        <p:nvSpPr>
          <p:cNvPr id="24" name="矩形-4">
            <a:hlinkClick r:id="rId4" action="ppaction://hlinksldjump"/>
          </p:cNvPr>
          <p:cNvSpPr>
            <a:spLocks noChangeArrowheads="1"/>
          </p:cNvSpPr>
          <p:nvPr>
            <p:custDataLst>
              <p:tags r:id="rId9"/>
            </p:custDataLst>
          </p:nvPr>
        </p:nvSpPr>
        <p:spPr bwMode="auto">
          <a:xfrm>
            <a:off x="4619638" y="4149322"/>
            <a:ext cx="3680669" cy="51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9833"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pPr>
            <a:r>
              <a:rPr lang="zh-CN" altLang="en-US" sz="2400" spc="600" dirty="0">
                <a:solidFill>
                  <a:schemeClr val="bg1"/>
                </a:solidFill>
                <a:latin typeface="微软雅黑 Light" panose="020B0502040204020203" pitchFamily="34" charset="-122"/>
                <a:ea typeface="微软雅黑 Light" panose="020B0502040204020203" pitchFamily="34" charset="-122"/>
              </a:rPr>
              <a:t>核心技术</a:t>
            </a:r>
            <a:endParaRPr lang="en-US" altLang="zh-CN" sz="2400" spc="600" dirty="0">
              <a:solidFill>
                <a:schemeClr val="bg1"/>
              </a:solidFill>
              <a:latin typeface="微软雅黑 Light" panose="020B0502040204020203" pitchFamily="34" charset="-122"/>
              <a:ea typeface="微软雅黑 Light" panose="020B0502040204020203" pitchFamily="34" charset="-122"/>
            </a:endParaRPr>
          </a:p>
        </p:txBody>
      </p:sp>
      <p:sp>
        <p:nvSpPr>
          <p:cNvPr id="25" name="矩形-3">
            <a:hlinkClick r:id="rId4" action="ppaction://hlinksldjump"/>
          </p:cNvPr>
          <p:cNvSpPr/>
          <p:nvPr>
            <p:custDataLst>
              <p:tags r:id="rId10"/>
            </p:custDataLst>
          </p:nvPr>
        </p:nvSpPr>
        <p:spPr>
          <a:xfrm>
            <a:off x="3882395" y="4083969"/>
            <a:ext cx="751010" cy="503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640" b="1" dirty="0">
                <a:solidFill>
                  <a:schemeClr val="bg1"/>
                </a:solidFill>
                <a:latin typeface="微软雅黑 Light" panose="020B0502040204020203" pitchFamily="34" charset="-122"/>
                <a:ea typeface="微软雅黑 Light" panose="020B0502040204020203" pitchFamily="34" charset="-122"/>
              </a:rPr>
              <a:t>3</a:t>
            </a:r>
            <a:endParaRPr lang="zh-CN" altLang="en-US" sz="4640" b="1" dirty="0">
              <a:solidFill>
                <a:schemeClr val="bg1"/>
              </a:solidFill>
              <a:latin typeface="微软雅黑 Light" panose="020B0502040204020203" pitchFamily="34" charset="-122"/>
              <a:ea typeface="微软雅黑 Light" panose="020B0502040204020203" pitchFamily="34" charset="-122"/>
            </a:endParaRPr>
          </a:p>
        </p:txBody>
      </p:sp>
      <p:sp>
        <p:nvSpPr>
          <p:cNvPr id="26" name="矩形-2">
            <a:hlinkClick r:id="rId4" action="ppaction://hlinksldjump"/>
          </p:cNvPr>
          <p:cNvSpPr>
            <a:spLocks noChangeArrowheads="1"/>
          </p:cNvSpPr>
          <p:nvPr>
            <p:custDataLst>
              <p:tags r:id="rId11"/>
            </p:custDataLst>
          </p:nvPr>
        </p:nvSpPr>
        <p:spPr bwMode="auto">
          <a:xfrm>
            <a:off x="3553395" y="5164793"/>
            <a:ext cx="3680669" cy="5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9833"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pPr>
            <a:r>
              <a:rPr lang="zh-CN" altLang="en-US" sz="2400" spc="600" dirty="0">
                <a:solidFill>
                  <a:schemeClr val="bg1"/>
                </a:solidFill>
                <a:latin typeface="微软雅黑 Light" panose="020B0502040204020203" pitchFamily="34" charset="-122"/>
                <a:ea typeface="微软雅黑 Light" panose="020B0502040204020203" pitchFamily="34" charset="-122"/>
              </a:rPr>
              <a:t>结果展示</a:t>
            </a:r>
            <a:endParaRPr lang="en-US" altLang="zh-CN" sz="2400" spc="600" dirty="0">
              <a:solidFill>
                <a:schemeClr val="bg1"/>
              </a:solidFill>
              <a:latin typeface="微软雅黑 Light" panose="020B0502040204020203" pitchFamily="34" charset="-122"/>
              <a:ea typeface="微软雅黑 Light" panose="020B0502040204020203" pitchFamily="34" charset="-122"/>
            </a:endParaRPr>
          </a:p>
        </p:txBody>
      </p:sp>
      <p:sp>
        <p:nvSpPr>
          <p:cNvPr id="27" name="矩形-1">
            <a:hlinkClick r:id="rId4" action="ppaction://hlinksldjump"/>
          </p:cNvPr>
          <p:cNvSpPr/>
          <p:nvPr>
            <p:custDataLst>
              <p:tags r:id="rId12"/>
            </p:custDataLst>
          </p:nvPr>
        </p:nvSpPr>
        <p:spPr>
          <a:xfrm>
            <a:off x="2887430" y="5124261"/>
            <a:ext cx="751010" cy="503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640" b="1" dirty="0">
                <a:solidFill>
                  <a:schemeClr val="bg1"/>
                </a:solidFill>
                <a:latin typeface="微软雅黑 Light" panose="020B0502040204020203" pitchFamily="34" charset="-122"/>
                <a:ea typeface="微软雅黑 Light" panose="020B0502040204020203" pitchFamily="34" charset="-122"/>
              </a:rPr>
              <a:t>4</a:t>
            </a:r>
            <a:endParaRPr lang="zh-CN" altLang="en-US" sz="4640" b="1" dirty="0">
              <a:solidFill>
                <a:schemeClr val="bg1"/>
              </a:solidFill>
              <a:latin typeface="微软雅黑 Light" panose="020B0502040204020203" pitchFamily="34" charset="-122"/>
              <a:ea typeface="微软雅黑 Light" panose="020B0502040204020203" pitchFamily="34" charset="-122"/>
            </a:endParaRPr>
          </a:p>
        </p:txBody>
      </p:sp>
      <p:cxnSp>
        <p:nvCxnSpPr>
          <p:cNvPr id="28" name="直接连接符-3"/>
          <p:cNvCxnSpPr/>
          <p:nvPr>
            <p:custDataLst>
              <p:tags r:id="rId13"/>
            </p:custDataLst>
          </p:nvPr>
        </p:nvCxnSpPr>
        <p:spPr>
          <a:xfrm>
            <a:off x="5639654" y="3093824"/>
            <a:ext cx="0" cy="481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2"/>
          <p:cNvCxnSpPr/>
          <p:nvPr>
            <p:custDataLst>
              <p:tags r:id="rId14"/>
            </p:custDataLst>
          </p:nvPr>
        </p:nvCxnSpPr>
        <p:spPr>
          <a:xfrm>
            <a:off x="4602777" y="4150076"/>
            <a:ext cx="0" cy="481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1"/>
          <p:cNvCxnSpPr/>
          <p:nvPr>
            <p:custDataLst>
              <p:tags r:id="rId15"/>
            </p:custDataLst>
          </p:nvPr>
        </p:nvCxnSpPr>
        <p:spPr>
          <a:xfrm>
            <a:off x="3542195" y="5189427"/>
            <a:ext cx="0" cy="481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2">
            <a:hlinkClick r:id="rId4" action="ppaction://hlinksldjump"/>
          </p:cNvPr>
          <p:cNvSpPr>
            <a:spLocks noChangeArrowheads="1"/>
          </p:cNvSpPr>
          <p:nvPr>
            <p:custDataLst>
              <p:tags r:id="rId16"/>
            </p:custDataLst>
          </p:nvPr>
        </p:nvSpPr>
        <p:spPr bwMode="auto">
          <a:xfrm>
            <a:off x="2558836" y="6190967"/>
            <a:ext cx="3680669" cy="5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9833"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buNone/>
            </a:pPr>
            <a:r>
              <a:rPr lang="zh-CN" altLang="en-US" sz="2400" spc="600" dirty="0">
                <a:solidFill>
                  <a:schemeClr val="bg1"/>
                </a:solidFill>
                <a:latin typeface="微软雅黑 Light" panose="020B0502040204020203" pitchFamily="34" charset="-122"/>
                <a:ea typeface="微软雅黑 Light" panose="020B0502040204020203" pitchFamily="34" charset="-122"/>
              </a:rPr>
              <a:t>总结与展望</a:t>
            </a:r>
            <a:endParaRPr lang="en-US" altLang="zh-CN" sz="2400" spc="600" dirty="0">
              <a:solidFill>
                <a:schemeClr val="bg1"/>
              </a:solidFill>
              <a:latin typeface="微软雅黑 Light" panose="020B0502040204020203" pitchFamily="34" charset="-122"/>
              <a:ea typeface="微软雅黑 Light" panose="020B0502040204020203" pitchFamily="34" charset="-122"/>
            </a:endParaRPr>
          </a:p>
        </p:txBody>
      </p:sp>
      <p:sp>
        <p:nvSpPr>
          <p:cNvPr id="35" name="矩形-1">
            <a:hlinkClick r:id="rId4" action="ppaction://hlinksldjump"/>
          </p:cNvPr>
          <p:cNvSpPr/>
          <p:nvPr>
            <p:custDataLst>
              <p:tags r:id="rId17"/>
            </p:custDataLst>
          </p:nvPr>
        </p:nvSpPr>
        <p:spPr>
          <a:xfrm>
            <a:off x="1892871" y="6150435"/>
            <a:ext cx="751010" cy="503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640" b="1" dirty="0">
                <a:solidFill>
                  <a:schemeClr val="bg1"/>
                </a:solidFill>
                <a:latin typeface="微软雅黑 Light" panose="020B0502040204020203" pitchFamily="34" charset="-122"/>
                <a:ea typeface="微软雅黑 Light" panose="020B0502040204020203" pitchFamily="34" charset="-122"/>
              </a:rPr>
              <a:t>5</a:t>
            </a:r>
            <a:endParaRPr lang="zh-CN" altLang="en-US" sz="4640" b="1" dirty="0">
              <a:solidFill>
                <a:schemeClr val="bg1"/>
              </a:solidFill>
              <a:latin typeface="微软雅黑 Light" panose="020B0502040204020203" pitchFamily="34" charset="-122"/>
              <a:ea typeface="微软雅黑 Light" panose="020B0502040204020203" pitchFamily="34" charset="-122"/>
            </a:endParaRPr>
          </a:p>
        </p:txBody>
      </p:sp>
      <p:cxnSp>
        <p:nvCxnSpPr>
          <p:cNvPr id="36" name="直接连接符-1"/>
          <p:cNvCxnSpPr/>
          <p:nvPr>
            <p:custDataLst>
              <p:tags r:id="rId18"/>
            </p:custDataLst>
          </p:nvPr>
        </p:nvCxnSpPr>
        <p:spPr>
          <a:xfrm>
            <a:off x="2547636" y="6215601"/>
            <a:ext cx="0" cy="4810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wipe(left)">
                                      <p:cBhvr>
                                        <p:cTn id="18" dur="500"/>
                                        <p:tgtEl>
                                          <p:spTgt spid="17">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22" presetClass="entr" presetSubtype="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22" presetClass="entr" presetSubtype="1"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up)">
                                      <p:cBhvr>
                                        <p:cTn id="35" dur="500"/>
                                        <p:tgtEl>
                                          <p:spTgt spid="28"/>
                                        </p:tgtEl>
                                      </p:cBhvr>
                                    </p:animEffect>
                                  </p:childTnLst>
                                </p:cTn>
                              </p:par>
                              <p:par>
                                <p:cTn id="36" presetID="22" presetClass="entr" presetSubtype="8" fill="hold" grpId="0" nodeType="withEffect">
                                  <p:stCondLst>
                                    <p:cond delay="50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22" presetClass="entr" presetSubtype="1"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up)">
                                      <p:cBhvr>
                                        <p:cTn id="45" dur="500"/>
                                        <p:tgtEl>
                                          <p:spTgt spid="29"/>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22" presetClass="entr" presetSubtype="1"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par>
                                <p:cTn id="56" presetID="22" presetClass="entr" presetSubtype="8"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childTnLst>
                          </p:cTn>
                        </p:par>
                        <p:par>
                          <p:cTn id="59" fill="hold">
                            <p:stCondLst>
                              <p:cond delay="3500"/>
                            </p:stCondLst>
                            <p:childTnLst>
                              <p:par>
                                <p:cTn id="60" presetID="10"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par>
                                <p:cTn id="63" presetID="22" presetClass="entr" presetSubtype="1"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up)">
                                      <p:cBhvr>
                                        <p:cTn id="65" dur="500"/>
                                        <p:tgtEl>
                                          <p:spTgt spid="36"/>
                                        </p:tgtEl>
                                      </p:cBhvr>
                                    </p:animEffect>
                                  </p:childTnLst>
                                </p:cTn>
                              </p:par>
                              <p:par>
                                <p:cTn id="66" presetID="22" presetClass="entr" presetSubtype="8" fill="hold" grpId="0" nodeType="withEffect">
                                  <p:stCondLst>
                                    <p:cond delay="50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20" grpId="0"/>
      <p:bldP spid="21" grpId="0"/>
      <p:bldP spid="22" grpId="0"/>
      <p:bldP spid="23" grpId="0"/>
      <p:bldP spid="24" grpId="0"/>
      <p:bldP spid="25" grpId="0"/>
      <p:bldP spid="26" grpId="0"/>
      <p:bldP spid="27" grpId="0"/>
      <p:bldP spid="34"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76165"/>
            <a:ext cx="10513168" cy="2616171"/>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  在该部分中，我们采用模糊</a:t>
            </a:r>
            <a:r>
              <a:rPr lang="en-US" altLang="zh-CN" sz="1600" kern="3000" spc="33" dirty="0">
                <a:solidFill>
                  <a:schemeClr val="bg1"/>
                </a:solidFill>
                <a:latin typeface="Arial" panose="020B0604020202020204" pitchFamily="34" charset="0"/>
                <a:ea typeface="微软雅黑 Light" panose="020B0502040204020203" pitchFamily="34" charset="-122"/>
              </a:rPr>
              <a:t>C</a:t>
            </a:r>
            <a:r>
              <a:rPr lang="zh-CN" altLang="en-US" sz="1600" kern="3000" spc="33" dirty="0">
                <a:solidFill>
                  <a:schemeClr val="bg1"/>
                </a:solidFill>
                <a:latin typeface="Arial" panose="020B0604020202020204" pitchFamily="34" charset="0"/>
                <a:ea typeface="微软雅黑 Light" panose="020B0502040204020203" pitchFamily="34" charset="-122"/>
              </a:rPr>
              <a:t>均值聚类分类的思想，将脉冲神经网络中各个神经元的输出按照时间分为若干个间隔，并对其每个间隔进行分类（</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和非</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），其中脉冲神经网络的输出神经元的选择以及聚类中心的选择通过蒙特卡罗优化算法实现。算法运行后将会获得每个时间间隔各属于两个聚类的概率，通过统计各个间隔属于</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聚类的数量从而完成心率统计的计算。</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  在这里我们定义两种时间间隔：一种是脉冲分类间隔（</a:t>
            </a:r>
            <a:r>
              <a:rPr lang="en-US" altLang="zh-CN" sz="1600" kern="3000" spc="33" dirty="0">
                <a:solidFill>
                  <a:schemeClr val="bg1"/>
                </a:solidFill>
                <a:latin typeface="Arial" panose="020B0604020202020204" pitchFamily="34" charset="0"/>
                <a:ea typeface="微软雅黑 Light" panose="020B0502040204020203" pitchFamily="34" charset="-122"/>
              </a:rPr>
              <a:t>SI</a:t>
            </a:r>
            <a:r>
              <a:rPr lang="zh-CN" altLang="en-US" sz="1600" kern="3000" spc="33" dirty="0">
                <a:solidFill>
                  <a:schemeClr val="bg1"/>
                </a:solidFill>
                <a:latin typeface="Arial" panose="020B0604020202020204" pitchFamily="34" charset="0"/>
                <a:ea typeface="微软雅黑 Light" panose="020B0502040204020203" pitchFamily="34" charset="-122"/>
              </a:rPr>
              <a:t>），一种是心率计算间隔（</a:t>
            </a:r>
            <a:r>
              <a:rPr lang="en-US" altLang="zh-CN" sz="1600" kern="3000" spc="33" dirty="0">
                <a:solidFill>
                  <a:schemeClr val="bg1"/>
                </a:solidFill>
                <a:latin typeface="Arial" panose="020B0604020202020204" pitchFamily="34" charset="0"/>
                <a:ea typeface="微软雅黑 Light" panose="020B0502040204020203" pitchFamily="34" charset="-122"/>
              </a:rPr>
              <a:t>HI</a:t>
            </a:r>
            <a:r>
              <a:rPr lang="zh-CN" altLang="en-US" sz="1600" kern="3000" spc="33" dirty="0">
                <a:solidFill>
                  <a:schemeClr val="bg1"/>
                </a:solidFill>
                <a:latin typeface="Arial" panose="020B0604020202020204" pitchFamily="34" charset="0"/>
                <a:ea typeface="微软雅黑 Light" panose="020B0502040204020203" pitchFamily="34" charset="-122"/>
              </a:rPr>
              <a:t>）。我们要在脉冲分类间隔中对脉冲进行</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和非</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的分类，在心率计算间隔中完成心率的计算。在实验中，我们设置</a:t>
            </a:r>
            <a:r>
              <a:rPr lang="en-US" altLang="zh-CN" sz="1600" kern="3000" spc="33" dirty="0">
                <a:solidFill>
                  <a:schemeClr val="bg1"/>
                </a:solidFill>
                <a:latin typeface="Arial" panose="020B0604020202020204" pitchFamily="34" charset="0"/>
                <a:ea typeface="微软雅黑 Light" panose="020B0502040204020203" pitchFamily="34" charset="-122"/>
              </a:rPr>
              <a:t>SI=100ms</a:t>
            </a:r>
            <a:r>
              <a:rPr lang="zh-CN" altLang="en-US" sz="1600" kern="3000" spc="33" dirty="0">
                <a:solidFill>
                  <a:schemeClr val="bg1"/>
                </a:solidFill>
                <a:latin typeface="Arial" panose="020B0604020202020204" pitchFamily="34" charset="0"/>
                <a:ea typeface="微软雅黑 Light" panose="020B0502040204020203" pitchFamily="34" charset="-122"/>
              </a:rPr>
              <a:t>，</a:t>
            </a:r>
            <a:r>
              <a:rPr lang="en-US" altLang="zh-CN" sz="1600" kern="3000" spc="33" dirty="0">
                <a:solidFill>
                  <a:schemeClr val="bg1"/>
                </a:solidFill>
                <a:latin typeface="Arial" panose="020B0604020202020204" pitchFamily="34" charset="0"/>
                <a:ea typeface="微软雅黑 Light" panose="020B0502040204020203" pitchFamily="34" charset="-122"/>
              </a:rPr>
              <a:t>HI=1min</a:t>
            </a:r>
            <a:r>
              <a:rPr lang="zh-CN" altLang="en-US" sz="1600" kern="3000" spc="33" dirty="0">
                <a:solidFill>
                  <a:schemeClr val="bg1"/>
                </a:solidFill>
                <a:latin typeface="Arial" panose="020B0604020202020204" pitchFamily="34" charset="0"/>
                <a:ea typeface="微软雅黑 Light" panose="020B0502040204020203" pitchFamily="34" charset="-122"/>
              </a:rPr>
              <a:t>，因此对于</a:t>
            </a:r>
            <a:r>
              <a:rPr lang="en-US" altLang="zh-CN" sz="1600" kern="3000" spc="33" dirty="0">
                <a:solidFill>
                  <a:schemeClr val="bg1"/>
                </a:solidFill>
                <a:latin typeface="Arial" panose="020B0604020202020204" pitchFamily="34" charset="0"/>
                <a:ea typeface="微软雅黑 Light" panose="020B0502040204020203" pitchFamily="34" charset="-122"/>
              </a:rPr>
              <a:t>1</a:t>
            </a:r>
            <a:r>
              <a:rPr lang="zh-CN" altLang="en-US" sz="1600" kern="3000" spc="33" dirty="0">
                <a:solidFill>
                  <a:schemeClr val="bg1"/>
                </a:solidFill>
                <a:latin typeface="Arial" panose="020B0604020202020204" pitchFamily="34" charset="0"/>
                <a:ea typeface="微软雅黑 Light" panose="020B0502040204020203" pitchFamily="34" charset="-122"/>
              </a:rPr>
              <a:t>个</a:t>
            </a:r>
            <a:r>
              <a:rPr lang="en-US" altLang="zh-CN" sz="1600" kern="3000" spc="33" dirty="0">
                <a:solidFill>
                  <a:schemeClr val="bg1"/>
                </a:solidFill>
                <a:latin typeface="Arial" panose="020B0604020202020204" pitchFamily="34" charset="0"/>
                <a:ea typeface="微软雅黑 Light" panose="020B0502040204020203" pitchFamily="34" charset="-122"/>
              </a:rPr>
              <a:t>HI</a:t>
            </a:r>
            <a:r>
              <a:rPr lang="zh-CN" altLang="en-US" sz="1600" kern="3000" spc="33" dirty="0">
                <a:solidFill>
                  <a:schemeClr val="bg1"/>
                </a:solidFill>
                <a:latin typeface="Arial" panose="020B0604020202020204" pitchFamily="34" charset="0"/>
                <a:ea typeface="微软雅黑 Light" panose="020B0502040204020203" pitchFamily="34" charset="-122"/>
              </a:rPr>
              <a:t>，其中包含了</a:t>
            </a:r>
            <a:r>
              <a:rPr lang="en-US" altLang="zh-CN" sz="1600" kern="3000" spc="33" dirty="0">
                <a:solidFill>
                  <a:schemeClr val="bg1"/>
                </a:solidFill>
                <a:latin typeface="Arial" panose="020B0604020202020204" pitchFamily="34" charset="0"/>
                <a:ea typeface="微软雅黑 Light" panose="020B0502040204020203" pitchFamily="34" charset="-122"/>
              </a:rPr>
              <a:t>600</a:t>
            </a:r>
            <a:r>
              <a:rPr lang="zh-CN" altLang="en-US" sz="1600" kern="3000" spc="33" dirty="0">
                <a:solidFill>
                  <a:schemeClr val="bg1"/>
                </a:solidFill>
                <a:latin typeface="Arial" panose="020B0604020202020204" pitchFamily="34" charset="0"/>
                <a:ea typeface="微软雅黑 Light" panose="020B0502040204020203" pitchFamily="34" charset="-122"/>
              </a:rPr>
              <a:t>个</a:t>
            </a:r>
            <a:r>
              <a:rPr lang="en-US" altLang="zh-CN" sz="1600" kern="3000" spc="33" dirty="0">
                <a:solidFill>
                  <a:schemeClr val="bg1"/>
                </a:solidFill>
                <a:latin typeface="Arial" panose="020B0604020202020204" pitchFamily="34" charset="0"/>
                <a:ea typeface="微软雅黑 Light" panose="020B0502040204020203" pitchFamily="34" charset="-122"/>
              </a:rPr>
              <a:t>SI</a:t>
            </a:r>
            <a:r>
              <a:rPr lang="zh-CN" altLang="en-US" sz="1600" kern="3000" spc="33" dirty="0">
                <a:solidFill>
                  <a:schemeClr val="bg1"/>
                </a:solidFill>
                <a:latin typeface="Arial" panose="020B0604020202020204" pitchFamily="34" charset="0"/>
                <a:ea typeface="微软雅黑 Light" panose="020B0502040204020203" pitchFamily="34" charset="-122"/>
              </a:rPr>
              <a:t>，我们需要对</a:t>
            </a:r>
            <a:r>
              <a:rPr lang="en-US" altLang="zh-CN" sz="1600" kern="3000" spc="33" dirty="0">
                <a:solidFill>
                  <a:schemeClr val="bg1"/>
                </a:solidFill>
                <a:latin typeface="Arial" panose="020B0604020202020204" pitchFamily="34" charset="0"/>
                <a:ea typeface="微软雅黑 Light" panose="020B0502040204020203" pitchFamily="34" charset="-122"/>
              </a:rPr>
              <a:t>600</a:t>
            </a:r>
            <a:r>
              <a:rPr lang="zh-CN" altLang="en-US" sz="1600" kern="3000" spc="33" dirty="0">
                <a:solidFill>
                  <a:schemeClr val="bg1"/>
                </a:solidFill>
                <a:latin typeface="Arial" panose="020B0604020202020204" pitchFamily="34" charset="0"/>
                <a:ea typeface="微软雅黑 Light" panose="020B0502040204020203" pitchFamily="34" charset="-122"/>
              </a:rPr>
              <a:t>个</a:t>
            </a:r>
            <a:r>
              <a:rPr lang="en-US" altLang="zh-CN" sz="1600" kern="3000" spc="33" dirty="0">
                <a:solidFill>
                  <a:schemeClr val="bg1"/>
                </a:solidFill>
                <a:latin typeface="Arial" panose="020B0604020202020204" pitchFamily="34" charset="0"/>
                <a:ea typeface="微软雅黑 Light" panose="020B0502040204020203" pitchFamily="34" charset="-122"/>
              </a:rPr>
              <a:t>SI</a:t>
            </a:r>
            <a:r>
              <a:rPr lang="zh-CN" altLang="en-US" sz="1600" kern="3000" spc="33" dirty="0">
                <a:solidFill>
                  <a:schemeClr val="bg1"/>
                </a:solidFill>
                <a:latin typeface="Arial" panose="020B0604020202020204" pitchFamily="34" charset="0"/>
                <a:ea typeface="微软雅黑 Light" panose="020B0502040204020203" pitchFamily="34" charset="-122"/>
              </a:rPr>
              <a:t>进行分类，最终计算出</a:t>
            </a:r>
            <a:r>
              <a:rPr lang="en-US" altLang="zh-CN" sz="1600" kern="3000" spc="33" dirty="0">
                <a:solidFill>
                  <a:schemeClr val="bg1"/>
                </a:solidFill>
                <a:latin typeface="Arial" panose="020B0604020202020204" pitchFamily="34" charset="0"/>
                <a:ea typeface="微软雅黑 Light" panose="020B0502040204020203" pitchFamily="34" charset="-122"/>
              </a:rPr>
              <a:t>1</a:t>
            </a:r>
            <a:r>
              <a:rPr lang="zh-CN" altLang="en-US" sz="1600" kern="3000" spc="33" dirty="0">
                <a:solidFill>
                  <a:schemeClr val="bg1"/>
                </a:solidFill>
                <a:latin typeface="Arial" panose="020B0604020202020204" pitchFamily="34" charset="0"/>
                <a:ea typeface="微软雅黑 Light" panose="020B0502040204020203" pitchFamily="34" charset="-122"/>
              </a:rPr>
              <a:t>分钟的心跳数。</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3.</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心率解码</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1857023"/>
            <a:ext cx="10513168" cy="3576434"/>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与</a:t>
            </a:r>
            <a:r>
              <a:rPr lang="en-US" altLang="zh-CN" sz="1600" kern="3000" spc="33" dirty="0" err="1">
                <a:solidFill>
                  <a:schemeClr val="bg1"/>
                </a:solidFill>
                <a:latin typeface="Arial" panose="020B0604020202020204" pitchFamily="34" charset="0"/>
                <a:ea typeface="微软雅黑 Light" panose="020B0502040204020203" pitchFamily="34" charset="-122"/>
              </a:rPr>
              <a:t>Kmeans</a:t>
            </a:r>
            <a:r>
              <a:rPr lang="zh-CN" altLang="en-US" sz="1600" kern="3000" spc="33" dirty="0">
                <a:solidFill>
                  <a:schemeClr val="bg1"/>
                </a:solidFill>
                <a:latin typeface="Arial" panose="020B0604020202020204" pitchFamily="34" charset="0"/>
                <a:ea typeface="微软雅黑 Light" panose="020B0502040204020203" pitchFamily="34" charset="-122"/>
              </a:rPr>
              <a:t>聚类算法直接确定成员分类不同，模糊</a:t>
            </a:r>
            <a:r>
              <a:rPr lang="en-US" altLang="zh-CN" sz="1600" kern="3000" spc="33" dirty="0">
                <a:solidFill>
                  <a:schemeClr val="bg1"/>
                </a:solidFill>
                <a:latin typeface="Arial" panose="020B0604020202020204" pitchFamily="34" charset="0"/>
                <a:ea typeface="微软雅黑 Light" panose="020B0502040204020203" pitchFamily="34" charset="-122"/>
              </a:rPr>
              <a:t>C</a:t>
            </a:r>
            <a:r>
              <a:rPr lang="zh-CN" altLang="en-US" sz="1600" kern="3000" spc="33" dirty="0">
                <a:solidFill>
                  <a:schemeClr val="bg1"/>
                </a:solidFill>
                <a:latin typeface="Arial" panose="020B0604020202020204" pitchFamily="34" charset="0"/>
                <a:ea typeface="微软雅黑 Light" panose="020B0502040204020203" pitchFamily="34" charset="-122"/>
              </a:rPr>
              <a:t>均值聚类算法（</a:t>
            </a:r>
            <a:r>
              <a:rPr lang="en-US" altLang="zh-CN" sz="1600" kern="3000" spc="33" dirty="0">
                <a:solidFill>
                  <a:schemeClr val="bg1"/>
                </a:solidFill>
                <a:latin typeface="Arial" panose="020B0604020202020204" pitchFamily="34" charset="0"/>
                <a:ea typeface="微软雅黑 Light" panose="020B0502040204020203" pitchFamily="34" charset="-122"/>
              </a:rPr>
              <a:t>FCM</a:t>
            </a:r>
            <a:r>
              <a:rPr lang="zh-CN" altLang="en-US" sz="1600" kern="3000" spc="33" dirty="0">
                <a:solidFill>
                  <a:schemeClr val="bg1"/>
                </a:solidFill>
                <a:latin typeface="Arial" panose="020B0604020202020204" pitchFamily="34" charset="0"/>
                <a:ea typeface="微软雅黑 Light" panose="020B0502040204020203" pitchFamily="34" charset="-122"/>
              </a:rPr>
              <a:t>）得到的是一种概率型分类结果，也就是该算法计算的是每一个成员属于每一个聚类分类的概率，而不是直接确定该成员的分类结果。</a:t>
            </a: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5" y="784439"/>
            <a:ext cx="9502967"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对神经元脉冲的模糊</a:t>
            </a:r>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C</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均值聚类算法</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66" name="图片 65"/>
          <p:cNvPicPr>
            <a:picLocks noChangeAspect="1"/>
          </p:cNvPicPr>
          <p:nvPr/>
        </p:nvPicPr>
        <p:blipFill>
          <a:blip r:embed="rId1"/>
          <a:stretch>
            <a:fillRect/>
          </a:stretch>
        </p:blipFill>
        <p:spPr>
          <a:xfrm>
            <a:off x="2529144" y="2752229"/>
            <a:ext cx="7800462" cy="41374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ppt_x"/>
                                          </p:val>
                                        </p:tav>
                                        <p:tav tm="100000">
                                          <p:val>
                                            <p:strVal val="#ppt_x"/>
                                          </p:val>
                                        </p:tav>
                                      </p:tavLst>
                                    </p:anim>
                                    <p:anim calcmode="lin" valueType="num">
                                      <p:cBhvr additive="base">
                                        <p:cTn id="2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5" y="784439"/>
            <a:ext cx="9502967"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对神经元脉冲的模糊</a:t>
            </a:r>
            <a:r>
              <a:rPr lang="en-US" altLang="zh-CN"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C</a:t>
            </a:r>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均值聚类算法</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1462905" y="2028706"/>
            <a:ext cx="9932940" cy="4298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1857023"/>
            <a:ext cx="5939615" cy="6457223"/>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与模糊</a:t>
            </a:r>
            <a:r>
              <a:rPr lang="en-US" altLang="zh-CN" sz="1600" kern="3000" spc="33" dirty="0">
                <a:solidFill>
                  <a:schemeClr val="bg1"/>
                </a:solidFill>
                <a:latin typeface="Arial" panose="020B0604020202020204" pitchFamily="34" charset="0"/>
                <a:ea typeface="微软雅黑 Light" panose="020B0502040204020203" pitchFamily="34" charset="-122"/>
              </a:rPr>
              <a:t>C</a:t>
            </a:r>
            <a:r>
              <a:rPr lang="zh-CN" altLang="en-US" sz="1600" kern="3000" spc="33" dirty="0">
                <a:solidFill>
                  <a:schemeClr val="bg1"/>
                </a:solidFill>
                <a:latin typeface="Arial" panose="020B0604020202020204" pitchFamily="34" charset="0"/>
                <a:ea typeface="微软雅黑 Light" panose="020B0502040204020203" pitchFamily="34" charset="-122"/>
              </a:rPr>
              <a:t>均值聚类算法根据成员数据及所属聚类概率通过多次迭代更新聚类中心不同，该项目通过蒙特卡罗优化算法对神经元以及聚类中心进行选择，并最终根据公式（</a:t>
            </a:r>
            <a:r>
              <a:rPr lang="en-US" altLang="zh-CN" sz="1600" kern="3000" spc="33" dirty="0">
                <a:solidFill>
                  <a:schemeClr val="bg1"/>
                </a:solidFill>
                <a:latin typeface="Arial" panose="020B0604020202020204" pitchFamily="34" charset="0"/>
                <a:ea typeface="微软雅黑 Light" panose="020B0502040204020203" pitchFamily="34" charset="-122"/>
              </a:rPr>
              <a:t>6</a:t>
            </a:r>
            <a:r>
              <a:rPr lang="zh-CN" altLang="en-US" sz="1600" kern="3000" spc="33" dirty="0">
                <a:solidFill>
                  <a:schemeClr val="bg1"/>
                </a:solidFill>
                <a:latin typeface="Arial" panose="020B0604020202020204" pitchFamily="34" charset="0"/>
                <a:ea typeface="微软雅黑 Light" panose="020B0502040204020203" pitchFamily="34" charset="-122"/>
              </a:rPr>
              <a:t>）进行成员数据所属聚类中心概率的计算。能够实现同样优化算法的还有著名的粒子群优化算法（</a:t>
            </a:r>
            <a:r>
              <a:rPr lang="en-US" altLang="zh-CN" sz="1600" kern="3000" spc="33" dirty="0">
                <a:solidFill>
                  <a:schemeClr val="bg1"/>
                </a:solidFill>
                <a:latin typeface="Arial" panose="020B0604020202020204" pitchFamily="34" charset="0"/>
                <a:ea typeface="微软雅黑 Light" panose="020B0502040204020203" pitchFamily="34" charset="-122"/>
              </a:rPr>
              <a:t>PSO</a:t>
            </a:r>
            <a:r>
              <a:rPr lang="zh-CN" altLang="en-US" sz="1600" kern="3000" spc="33" dirty="0">
                <a:solidFill>
                  <a:schemeClr val="bg1"/>
                </a:solidFill>
                <a:latin typeface="Arial" panose="020B0604020202020204" pitchFamily="34" charset="0"/>
                <a:ea typeface="微软雅黑 Light" panose="020B0502040204020203" pitchFamily="34" charset="-122"/>
              </a:rPr>
              <a:t>），但由于考虑到粒子群优化算法存在容易陷入局部最优或者难以收敛的不足，该项目选择了能够更加全面考虑各种参数选择的蒙特卡罗优化算法。</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总的来说，蒙特卡罗算法就是通过对待优化参数随机取点，并将当前取得的点进行目标函数计算，若计算结果优于当前最佳结果，则更新当前最优参数取值和最优函数结果，接着进行下一轮迭代，直到迭代次数超过预设迭代次数。具体的程序流程图如右图所示：</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5" y="784439"/>
            <a:ext cx="9502967"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神经元以及聚类中心的选择</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6262606"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7797527" y="591988"/>
            <a:ext cx="4102366" cy="63759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5" y="784439"/>
            <a:ext cx="9502967"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神经元以及聚类中心的选择</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flipV="1">
            <a:off x="958857" y="1600102"/>
            <a:ext cx="11087142" cy="467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4" name="图片 3"/>
          <p:cNvPicPr>
            <a:picLocks noChangeAspect="1"/>
          </p:cNvPicPr>
          <p:nvPr/>
        </p:nvPicPr>
        <p:blipFill>
          <a:blip r:embed="rId1"/>
          <a:stretch>
            <a:fillRect/>
          </a:stretch>
        </p:blipFill>
        <p:spPr>
          <a:xfrm>
            <a:off x="1602135" y="2104157"/>
            <a:ext cx="9654480" cy="47496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5" y="784439"/>
            <a:ext cx="9502967"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神经元以及聚类中心的选择</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flipV="1">
            <a:off x="958857" y="1600102"/>
            <a:ext cx="11087142" cy="467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1498120" y="2248173"/>
            <a:ext cx="10008616" cy="4364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5" y="784439"/>
            <a:ext cx="9502967"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离散心率计算</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8" name="组合 7"/>
          <p:cNvGrpSpPr/>
          <p:nvPr/>
        </p:nvGrpSpPr>
        <p:grpSpPr>
          <a:xfrm>
            <a:off x="1137832" y="1857023"/>
            <a:ext cx="10513168" cy="6137135"/>
            <a:chOff x="1137832" y="1857023"/>
            <a:chExt cx="10513168" cy="6137135"/>
          </a:xfrm>
        </p:grpSpPr>
        <p:sp>
          <p:nvSpPr>
            <p:cNvPr id="38" name="Rectangle 6"/>
            <p:cNvSpPr/>
            <p:nvPr/>
          </p:nvSpPr>
          <p:spPr>
            <a:xfrm>
              <a:off x="1137832" y="1857023"/>
              <a:ext cx="10513168" cy="6137135"/>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对于离散心率的计算，本次实验中提供了两种解决方案：</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r>
                <a:rPr lang="en-US" altLang="zh-CN" sz="1600" kern="3000" spc="33" dirty="0" err="1">
                  <a:solidFill>
                    <a:schemeClr val="bg1"/>
                  </a:solidFill>
                  <a:latin typeface="Arial" panose="020B0604020202020204" pitchFamily="34" charset="0"/>
                  <a:ea typeface="微软雅黑 Light" panose="020B0502040204020203" pitchFamily="34" charset="-122"/>
                </a:rPr>
                <a:t>i</a:t>
              </a:r>
              <a:r>
                <a:rPr lang="en-US" altLang="zh-CN" sz="1600" kern="3000" spc="33" dirty="0">
                  <a:solidFill>
                    <a:schemeClr val="bg1"/>
                  </a:solidFill>
                  <a:latin typeface="Arial" panose="020B0604020202020204" pitchFamily="34" charset="0"/>
                  <a:ea typeface="微软雅黑 Light" panose="020B0502040204020203" pitchFamily="34" charset="-122"/>
                </a:rPr>
                <a:t>.	</a:t>
              </a:r>
              <a:r>
                <a:rPr lang="zh-CN" altLang="en-US" sz="1600" kern="3000" spc="33" dirty="0">
                  <a:solidFill>
                    <a:schemeClr val="bg1"/>
                  </a:solidFill>
                  <a:latin typeface="Arial" panose="020B0604020202020204" pitchFamily="34" charset="0"/>
                  <a:ea typeface="微软雅黑 Light" panose="020B0502040204020203" pitchFamily="34" charset="-122"/>
                </a:rPr>
                <a:t>通过使用如下公式直接进行心率计算：</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                                                         </a:t>
              </a: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r>
                <a:rPr lang="en-US" altLang="zh-CN" sz="1600" kern="3000" spc="33" dirty="0">
                  <a:solidFill>
                    <a:schemeClr val="bg1"/>
                  </a:solidFill>
                  <a:latin typeface="Arial" panose="020B0604020202020204" pitchFamily="34" charset="0"/>
                  <a:ea typeface="微软雅黑 Light" panose="020B0502040204020203" pitchFamily="34" charset="-122"/>
                </a:rPr>
                <a:t>							                             </a:t>
              </a:r>
              <a:r>
                <a:rPr lang="zh-CN" altLang="en-US" sz="1600" kern="3000" spc="33" dirty="0">
                  <a:solidFill>
                    <a:schemeClr val="bg1"/>
                  </a:solidFill>
                  <a:latin typeface="Arial" panose="020B0604020202020204" pitchFamily="34" charset="0"/>
                  <a:ea typeface="微软雅黑 Light" panose="020B0502040204020203" pitchFamily="34" charset="-122"/>
                </a:rPr>
                <a:t>公式（</a:t>
              </a:r>
              <a:r>
                <a:rPr lang="en-US" altLang="zh-CN" sz="1600" kern="3000" spc="33" dirty="0">
                  <a:solidFill>
                    <a:schemeClr val="bg1"/>
                  </a:solidFill>
                  <a:latin typeface="Arial" panose="020B0604020202020204" pitchFamily="34" charset="0"/>
                  <a:ea typeface="微软雅黑 Light" panose="020B0502040204020203" pitchFamily="34" charset="-122"/>
                </a:rPr>
                <a:t>10</a:t>
              </a:r>
              <a:r>
                <a:rPr lang="zh-CN" altLang="en-US" sz="1600" kern="3000" spc="33" dirty="0">
                  <a:solidFill>
                    <a:schemeClr val="bg1"/>
                  </a:solidFill>
                  <a:latin typeface="Arial" panose="020B0604020202020204" pitchFamily="34" charset="0"/>
                  <a:ea typeface="微软雅黑 Light" panose="020B0502040204020203" pitchFamily="34" charset="-122"/>
                </a:rPr>
                <a:t>）</a:t>
              </a: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r>
                <a:rPr lang="en-US" altLang="zh-CN" sz="1600" kern="3000" spc="33" dirty="0">
                  <a:solidFill>
                    <a:schemeClr val="bg1"/>
                  </a:solidFill>
                  <a:latin typeface="Arial" panose="020B0604020202020204" pitchFamily="34" charset="0"/>
                  <a:ea typeface="微软雅黑 Light" panose="020B0502040204020203" pitchFamily="34" charset="-122"/>
                </a:rPr>
                <a:t>ii.	</a:t>
              </a:r>
              <a:r>
                <a:rPr lang="zh-CN" altLang="en-US" sz="1600" kern="3000" spc="33" dirty="0">
                  <a:solidFill>
                    <a:schemeClr val="bg1"/>
                  </a:solidFill>
                  <a:latin typeface="Arial" panose="020B0604020202020204" pitchFamily="34" charset="0"/>
                  <a:ea typeface="微软雅黑 Light" panose="020B0502040204020203" pitchFamily="34" charset="-122"/>
                </a:rPr>
                <a:t>通过将每一个</a:t>
              </a:r>
              <a:r>
                <a:rPr lang="en-US" altLang="zh-CN" sz="1600" kern="3000" spc="33" dirty="0">
                  <a:solidFill>
                    <a:schemeClr val="bg1"/>
                  </a:solidFill>
                  <a:latin typeface="Arial" panose="020B0604020202020204" pitchFamily="34" charset="0"/>
                  <a:ea typeface="微软雅黑 Light" panose="020B0502040204020203" pitchFamily="34" charset="-122"/>
                </a:rPr>
                <a:t>HI</a:t>
              </a:r>
              <a:r>
                <a:rPr lang="zh-CN" altLang="en-US" sz="1600" kern="3000" spc="33" dirty="0">
                  <a:solidFill>
                    <a:schemeClr val="bg1"/>
                  </a:solidFill>
                  <a:latin typeface="Arial" panose="020B0604020202020204" pitchFamily="34" charset="0"/>
                  <a:ea typeface="微软雅黑 Light" panose="020B0502040204020203" pitchFamily="34" charset="-122"/>
                </a:rPr>
                <a:t>中的</a:t>
              </a:r>
              <a:r>
                <a:rPr lang="en-US" altLang="zh-CN" sz="1600" kern="3000" spc="33" dirty="0">
                  <a:solidFill>
                    <a:schemeClr val="bg1"/>
                  </a:solidFill>
                  <a:latin typeface="Arial" panose="020B0604020202020204" pitchFamily="34" charset="0"/>
                  <a:ea typeface="微软雅黑 Light" panose="020B0502040204020203" pitchFamily="34" charset="-122"/>
                </a:rPr>
                <a:t>600</a:t>
              </a:r>
              <a:r>
                <a:rPr lang="zh-CN" altLang="en-US" sz="1600" kern="3000" spc="33" dirty="0">
                  <a:solidFill>
                    <a:schemeClr val="bg1"/>
                  </a:solidFill>
                  <a:latin typeface="Arial" panose="020B0604020202020204" pitchFamily="34" charset="0"/>
                  <a:ea typeface="微软雅黑 Light" panose="020B0502040204020203" pitchFamily="34" charset="-122"/>
                </a:rPr>
                <a:t>个</a:t>
              </a:r>
              <a:r>
                <a:rPr lang="en-US" altLang="zh-CN" sz="1600" kern="3000" spc="33" dirty="0">
                  <a:solidFill>
                    <a:schemeClr val="bg1"/>
                  </a:solidFill>
                  <a:latin typeface="Arial" panose="020B0604020202020204" pitchFamily="34" charset="0"/>
                  <a:ea typeface="微软雅黑 Light" panose="020B0502040204020203" pitchFamily="34" charset="-122"/>
                </a:rPr>
                <a:t>SI</a:t>
              </a:r>
              <a:r>
                <a:rPr lang="zh-CN" altLang="en-US" sz="1600" kern="3000" spc="33" dirty="0">
                  <a:solidFill>
                    <a:schemeClr val="bg1"/>
                  </a:solidFill>
                  <a:latin typeface="Arial" panose="020B0604020202020204" pitchFamily="34" charset="0"/>
                  <a:ea typeface="微软雅黑 Light" panose="020B0502040204020203" pitchFamily="34" charset="-122"/>
                </a:rPr>
                <a:t>当做独立的实验，并根据每一个</a:t>
              </a:r>
              <a:r>
                <a:rPr lang="en-US" altLang="zh-CN" sz="1600" kern="3000" spc="33" dirty="0">
                  <a:solidFill>
                    <a:schemeClr val="bg1"/>
                  </a:solidFill>
                  <a:latin typeface="Arial" panose="020B0604020202020204" pitchFamily="34" charset="0"/>
                  <a:ea typeface="微软雅黑 Light" panose="020B0502040204020203" pitchFamily="34" charset="-122"/>
                </a:rPr>
                <a:t>SI</a:t>
              </a:r>
              <a:r>
                <a:rPr lang="zh-CN" altLang="en-US" sz="1600" kern="3000" spc="33" dirty="0">
                  <a:solidFill>
                    <a:schemeClr val="bg1"/>
                  </a:solidFill>
                  <a:latin typeface="Arial" panose="020B0604020202020204" pitchFamily="34" charset="0"/>
                  <a:ea typeface="微软雅黑 Light" panose="020B0502040204020203" pitchFamily="34" charset="-122"/>
                </a:rPr>
                <a:t>属于</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和非</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的概率，求出全部</a:t>
              </a:r>
              <a:r>
                <a:rPr lang="en-US" altLang="zh-CN" sz="1600" kern="3000" spc="33" dirty="0">
                  <a:solidFill>
                    <a:schemeClr val="bg1"/>
                  </a:solidFill>
                  <a:latin typeface="Arial" panose="020B0604020202020204" pitchFamily="34" charset="0"/>
                  <a:ea typeface="微软雅黑 Light" panose="020B0502040204020203" pitchFamily="34" charset="-122"/>
                </a:rPr>
                <a:t>600</a:t>
              </a:r>
              <a:r>
                <a:rPr lang="zh-CN" altLang="en-US" sz="1600" kern="3000" spc="33" dirty="0">
                  <a:solidFill>
                    <a:schemeClr val="bg1"/>
                  </a:solidFill>
                  <a:latin typeface="Arial" panose="020B0604020202020204" pitchFamily="34" charset="0"/>
                  <a:ea typeface="微软雅黑 Light" panose="020B0502040204020203" pitchFamily="34" charset="-122"/>
                </a:rPr>
                <a:t>个</a:t>
              </a:r>
              <a:r>
                <a:rPr lang="en-US" altLang="zh-CN" sz="1600" kern="3000" spc="33" dirty="0">
                  <a:solidFill>
                    <a:schemeClr val="bg1"/>
                  </a:solidFill>
                  <a:latin typeface="Arial" panose="020B0604020202020204" pitchFamily="34" charset="0"/>
                  <a:ea typeface="微软雅黑 Light" panose="020B0502040204020203" pitchFamily="34" charset="-122"/>
                </a:rPr>
                <a:t>SI</a:t>
              </a:r>
              <a:r>
                <a:rPr lang="zh-CN" altLang="en-US" sz="1600" kern="3000" spc="33" dirty="0">
                  <a:solidFill>
                    <a:schemeClr val="bg1"/>
                  </a:solidFill>
                  <a:latin typeface="Arial" panose="020B0604020202020204" pitchFamily="34" charset="0"/>
                  <a:ea typeface="微软雅黑 Light" panose="020B0502040204020203" pitchFamily="34" charset="-122"/>
                </a:rPr>
                <a:t>中属于</a:t>
              </a:r>
              <a:r>
                <a:rPr lang="en-US" altLang="zh-CN" sz="1600" kern="3000" spc="33" dirty="0">
                  <a:solidFill>
                    <a:schemeClr val="bg1"/>
                  </a:solidFill>
                  <a:latin typeface="Arial" panose="020B0604020202020204" pitchFamily="34" charset="0"/>
                  <a:ea typeface="微软雅黑 Light" panose="020B0502040204020203" pitchFamily="34" charset="-122"/>
                </a:rPr>
                <a:t>QRS</a:t>
              </a:r>
              <a:r>
                <a:rPr lang="zh-CN" altLang="en-US" sz="1600" kern="3000" spc="33" dirty="0">
                  <a:solidFill>
                    <a:schemeClr val="bg1"/>
                  </a:solidFill>
                  <a:latin typeface="Arial" panose="020B0604020202020204" pitchFamily="34" charset="0"/>
                  <a:ea typeface="微软雅黑 Light" panose="020B0502040204020203" pitchFamily="34" charset="-122"/>
                </a:rPr>
                <a:t>的有</a:t>
              </a:r>
              <a:r>
                <a:rPr lang="en-US" altLang="zh-CN" sz="1600" kern="3000" spc="33" dirty="0">
                  <a:solidFill>
                    <a:schemeClr val="bg1"/>
                  </a:solidFill>
                  <a:latin typeface="Arial" panose="020B0604020202020204" pitchFamily="34" charset="0"/>
                  <a:ea typeface="微软雅黑 Light" panose="020B0502040204020203" pitchFamily="34" charset="-122"/>
                </a:rPr>
                <a:t>h</a:t>
              </a:r>
              <a:r>
                <a:rPr lang="zh-CN" altLang="en-US" sz="1600" kern="3000" spc="33" dirty="0">
                  <a:solidFill>
                    <a:schemeClr val="bg1"/>
                  </a:solidFill>
                  <a:latin typeface="Arial" panose="020B0604020202020204" pitchFamily="34" charset="0"/>
                  <a:ea typeface="微软雅黑 Light" panose="020B0502040204020203" pitchFamily="34" charset="-122"/>
                </a:rPr>
                <a:t>个的概率</a:t>
              </a:r>
              <a:r>
                <a:rPr lang="en-US" altLang="zh-CN" sz="1600" kern="3000" spc="33" dirty="0" err="1">
                  <a:solidFill>
                    <a:schemeClr val="bg1"/>
                  </a:solidFill>
                  <a:latin typeface="Arial" panose="020B0604020202020204" pitchFamily="34" charset="0"/>
                  <a:ea typeface="微软雅黑 Light" panose="020B0502040204020203" pitchFamily="34" charset="-122"/>
                </a:rPr>
                <a:t>Pr</a:t>
              </a:r>
              <a:r>
                <a:rPr lang="zh-CN" altLang="en-US" sz="1600" kern="3000" spc="33" dirty="0">
                  <a:solidFill>
                    <a:schemeClr val="bg1"/>
                  </a:solidFill>
                  <a:latin typeface="Arial" panose="020B0604020202020204" pitchFamily="34" charset="0"/>
                  <a:ea typeface="微软雅黑 Light" panose="020B0502040204020203" pitchFamily="34" charset="-122"/>
                </a:rPr>
                <a:t>（</a:t>
              </a:r>
              <a:r>
                <a:rPr lang="en-US" altLang="zh-CN" sz="1600" kern="3000" spc="33" dirty="0">
                  <a:solidFill>
                    <a:schemeClr val="bg1"/>
                  </a:solidFill>
                  <a:latin typeface="Arial" panose="020B0604020202020204" pitchFamily="34" charset="0"/>
                  <a:ea typeface="微软雅黑 Light" panose="020B0502040204020203" pitchFamily="34" charset="-122"/>
                </a:rPr>
                <a:t>X=h</a:t>
              </a:r>
              <a:r>
                <a:rPr lang="zh-CN" altLang="en-US" sz="1600" kern="3000" spc="33" dirty="0">
                  <a:solidFill>
                    <a:schemeClr val="bg1"/>
                  </a:solidFill>
                  <a:latin typeface="Arial" panose="020B0604020202020204" pitchFamily="34" charset="0"/>
                  <a:ea typeface="微软雅黑 Light" panose="020B0502040204020203" pitchFamily="34" charset="-122"/>
                </a:rPr>
                <a:t>），并计算其期望值</a:t>
              </a:r>
              <a:r>
                <a:rPr lang="en-US" altLang="zh-CN" sz="1600" kern="3000" spc="33" dirty="0">
                  <a:solidFill>
                    <a:schemeClr val="bg1"/>
                  </a:solidFill>
                  <a:latin typeface="Arial" panose="020B0604020202020204" pitchFamily="34" charset="0"/>
                  <a:ea typeface="微软雅黑 Light" panose="020B0502040204020203" pitchFamily="34" charset="-122"/>
                </a:rPr>
                <a:t>E</a:t>
              </a:r>
              <a:r>
                <a:rPr lang="zh-CN" altLang="en-US" sz="1600" kern="3000" spc="33" dirty="0">
                  <a:solidFill>
                    <a:schemeClr val="bg1"/>
                  </a:solidFill>
                  <a:latin typeface="Arial" panose="020B0604020202020204" pitchFamily="34" charset="0"/>
                  <a:ea typeface="微软雅黑 Light" panose="020B0502040204020203" pitchFamily="34" charset="-122"/>
                </a:rPr>
                <a:t>（</a:t>
              </a:r>
              <a:r>
                <a:rPr lang="en-US" altLang="zh-CN" sz="1600" kern="3000" spc="33" dirty="0" err="1">
                  <a:solidFill>
                    <a:schemeClr val="bg1"/>
                  </a:solidFill>
                  <a:latin typeface="Arial" panose="020B0604020202020204" pitchFamily="34" charset="0"/>
                  <a:ea typeface="微软雅黑 Light" panose="020B0502040204020203" pitchFamily="34" charset="-122"/>
                </a:rPr>
                <a:t>Pr</a:t>
              </a:r>
              <a:r>
                <a:rPr lang="zh-CN" altLang="en-US" sz="1600" kern="3000" spc="33" dirty="0">
                  <a:solidFill>
                    <a:schemeClr val="bg1"/>
                  </a:solidFill>
                  <a:latin typeface="Arial" panose="020B0604020202020204" pitchFamily="34" charset="0"/>
                  <a:ea typeface="微软雅黑 Light" panose="020B0502040204020203" pitchFamily="34" charset="-122"/>
                </a:rPr>
                <a:t>），并将其视作本次试验的心率。</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rPr>
                <a:t>对于第二种方案中，由于要计算其期望值，则要遍历</a:t>
              </a:r>
              <a:r>
                <a:rPr lang="en-US" altLang="zh-CN" sz="1600" kern="3000" spc="33" dirty="0">
                  <a:solidFill>
                    <a:schemeClr val="bg1"/>
                  </a:solidFill>
                  <a:latin typeface="Arial" panose="020B0604020202020204" pitchFamily="34" charset="0"/>
                  <a:ea typeface="微软雅黑 Light" panose="020B0502040204020203" pitchFamily="34" charset="-122"/>
                </a:rPr>
                <a:t>h</a:t>
              </a:r>
              <a:r>
                <a:rPr lang="zh-CN" altLang="en-US" sz="1600" kern="3000" spc="33" dirty="0">
                  <a:solidFill>
                    <a:schemeClr val="bg1"/>
                  </a:solidFill>
                  <a:latin typeface="Arial" panose="020B0604020202020204" pitchFamily="34" charset="0"/>
                  <a:ea typeface="微软雅黑 Light" panose="020B0502040204020203" pitchFamily="34" charset="-122"/>
                </a:rPr>
                <a:t>取</a:t>
              </a:r>
              <a:r>
                <a:rPr lang="en-US" altLang="zh-CN" sz="1600" kern="3000" spc="33" dirty="0">
                  <a:solidFill>
                    <a:schemeClr val="bg1"/>
                  </a:solidFill>
                  <a:latin typeface="Arial" panose="020B0604020202020204" pitchFamily="34" charset="0"/>
                  <a:ea typeface="微软雅黑 Light" panose="020B0502040204020203" pitchFamily="34" charset="-122"/>
                </a:rPr>
                <a:t>0</a:t>
              </a:r>
              <a:r>
                <a:rPr lang="zh-CN" altLang="en-US" sz="1600" kern="3000" spc="33" dirty="0">
                  <a:solidFill>
                    <a:schemeClr val="bg1"/>
                  </a:solidFill>
                  <a:latin typeface="Arial" panose="020B0604020202020204" pitchFamily="34" charset="0"/>
                  <a:ea typeface="微软雅黑 Light" panose="020B0502040204020203" pitchFamily="34" charset="-122"/>
                </a:rPr>
                <a:t>到</a:t>
              </a:r>
              <a:r>
                <a:rPr lang="en-US" altLang="zh-CN" sz="1600" kern="3000" spc="33" dirty="0">
                  <a:solidFill>
                    <a:schemeClr val="bg1"/>
                  </a:solidFill>
                  <a:latin typeface="Arial" panose="020B0604020202020204" pitchFamily="34" charset="0"/>
                  <a:ea typeface="微软雅黑 Light" panose="020B0502040204020203" pitchFamily="34" charset="-122"/>
                </a:rPr>
                <a:t>600</a:t>
              </a:r>
              <a:r>
                <a:rPr lang="zh-CN" altLang="en-US" sz="1600" kern="3000" spc="33" dirty="0">
                  <a:solidFill>
                    <a:schemeClr val="bg1"/>
                  </a:solidFill>
                  <a:latin typeface="Arial" panose="020B0604020202020204" pitchFamily="34" charset="0"/>
                  <a:ea typeface="微软雅黑 Light" panose="020B0502040204020203" pitchFamily="34" charset="-122"/>
                </a:rPr>
                <a:t>中的任意情况，则需要进行</a:t>
              </a:r>
              <a:r>
                <a:rPr lang="en-US" altLang="zh-CN" sz="1600" kern="3000" spc="33" dirty="0">
                  <a:solidFill>
                    <a:schemeClr val="bg1"/>
                  </a:solidFill>
                  <a:latin typeface="Arial" panose="020B0604020202020204" pitchFamily="34" charset="0"/>
                  <a:ea typeface="微软雅黑 Light" panose="020B0502040204020203" pitchFamily="34" charset="-122"/>
                </a:rPr>
                <a:t>2</a:t>
              </a:r>
              <a:r>
                <a:rPr lang="zh-CN" altLang="en-US" sz="1600" kern="3000" spc="33" dirty="0">
                  <a:solidFill>
                    <a:schemeClr val="bg1"/>
                  </a:solidFill>
                  <a:latin typeface="Arial" panose="020B0604020202020204" pitchFamily="34" charset="0"/>
                  <a:ea typeface="微软雅黑 Light" panose="020B0502040204020203" pitchFamily="34" charset="-122"/>
                </a:rPr>
                <a:t>的</a:t>
              </a:r>
              <a:r>
                <a:rPr lang="en-US" altLang="zh-CN" sz="1600" kern="3000" spc="33" dirty="0">
                  <a:solidFill>
                    <a:schemeClr val="bg1"/>
                  </a:solidFill>
                  <a:latin typeface="Arial" panose="020B0604020202020204" pitchFamily="34" charset="0"/>
                  <a:ea typeface="微软雅黑 Light" panose="020B0502040204020203" pitchFamily="34" charset="-122"/>
                </a:rPr>
                <a:t>600</a:t>
              </a:r>
              <a:r>
                <a:rPr lang="zh-CN" altLang="en-US" sz="1600" kern="3000" spc="33" dirty="0">
                  <a:solidFill>
                    <a:schemeClr val="bg1"/>
                  </a:solidFill>
                  <a:latin typeface="Arial" panose="020B0604020202020204" pitchFamily="34" charset="0"/>
                  <a:ea typeface="微软雅黑 Light" panose="020B0502040204020203" pitchFamily="34" charset="-122"/>
                </a:rPr>
                <a:t>次方计算，时间复杂度过高。而采用第一种方案则能够以快捷的方式计算出一个</a:t>
              </a:r>
              <a:r>
                <a:rPr lang="en-US" altLang="zh-CN" sz="1600" kern="3000" spc="33" dirty="0">
                  <a:solidFill>
                    <a:schemeClr val="bg1"/>
                  </a:solidFill>
                  <a:latin typeface="Arial" panose="020B0604020202020204" pitchFamily="34" charset="0"/>
                  <a:ea typeface="微软雅黑 Light" panose="020B0502040204020203" pitchFamily="34" charset="-122"/>
                </a:rPr>
                <a:t>HI</a:t>
              </a:r>
              <a:r>
                <a:rPr lang="zh-CN" altLang="en-US" sz="1600" kern="3000" spc="33" dirty="0">
                  <a:solidFill>
                    <a:schemeClr val="bg1"/>
                  </a:solidFill>
                  <a:latin typeface="Arial" panose="020B0604020202020204" pitchFamily="34" charset="0"/>
                  <a:ea typeface="微软雅黑 Light" panose="020B0502040204020203" pitchFamily="34" charset="-122"/>
                </a:rPr>
                <a:t>中的心率，因此该项目采用第一种方案。</a:t>
              </a: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en-US" altLang="zh-CN" sz="1600" kern="3000" spc="33" dirty="0">
                <a:solidFill>
                  <a:schemeClr val="bg1"/>
                </a:solidFill>
                <a:latin typeface="Arial" panose="020B0604020202020204" pitchFamily="34" charset="0"/>
                <a:ea typeface="微软雅黑 Light" panose="020B0502040204020203" pitchFamily="34" charset="-122"/>
              </a:endParaRPr>
            </a:p>
            <a:p>
              <a:pPr>
                <a:lnSpc>
                  <a:spcPct val="130000"/>
                </a:lnSpc>
              </a:pPr>
              <a:endParaRPr lang="zh-CN" altLang="en-US" sz="1600" kern="3000" spc="33" dirty="0">
                <a:solidFill>
                  <a:schemeClr val="bg1"/>
                </a:solidFill>
                <a:latin typeface="Arial" panose="020B0604020202020204" pitchFamily="34" charset="0"/>
                <a:ea typeface="微软雅黑 Light" panose="020B0502040204020203" pitchFamily="34" charset="-122"/>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7" name="图片 6"/>
            <p:cNvPicPr>
              <a:picLocks noChangeAspect="1"/>
            </p:cNvPicPr>
            <p:nvPr/>
          </p:nvPicPr>
          <p:blipFill>
            <a:blip r:embed="rId1"/>
            <a:stretch>
              <a:fillRect/>
            </a:stretch>
          </p:blipFill>
          <p:spPr>
            <a:xfrm>
              <a:off x="4327491" y="2896245"/>
              <a:ext cx="4133850" cy="93345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t="3005" r="39932" b="42937"/>
          <a:stretch>
            <a:fillRect/>
          </a:stretch>
        </p:blipFill>
        <p:spPr>
          <a:xfrm>
            <a:off x="0" y="0"/>
            <a:ext cx="12858750" cy="7232650"/>
          </a:xfrm>
          <a:blipFill dpi="0" rotWithShape="1">
            <a:blip r:embed="rId2">
              <a:extLst>
                <a:ext uri="{28A0092B-C50C-407E-A947-70E740481C1C}">
                  <a14:useLocalDpi xmlns:a14="http://schemas.microsoft.com/office/drawing/2010/main" val="0"/>
                </a:ext>
              </a:extLst>
            </a:blip>
            <a:srcRect/>
            <a:stretch>
              <a:fillRect/>
            </a:stretch>
          </a:blipFill>
        </p:spPr>
      </p:pic>
      <p:sp>
        <p:nvSpPr>
          <p:cNvPr id="31" name="矩形-3"/>
          <p:cNvSpPr/>
          <p:nvPr>
            <p:custDataLst>
              <p:tags r:id="rId3"/>
            </p:custDataLst>
          </p:nvPr>
        </p:nvSpPr>
        <p:spPr>
          <a:xfrm>
            <a:off x="6501469" y="2104297"/>
            <a:ext cx="2020105" cy="2039789"/>
          </a:xfrm>
          <a:prstGeom prst="rect">
            <a:avLst/>
          </a:prstGeom>
        </p:spPr>
        <p:txBody>
          <a:bodyPr wrap="none">
            <a:spAutoFit/>
          </a:bodyPr>
          <a:lstStyle/>
          <a:p>
            <a:pPr algn="ctr"/>
            <a:r>
              <a:rPr lang="en-US" altLang="zh-CN" sz="12655" b="1" dirty="0">
                <a:solidFill>
                  <a:schemeClr val="bg1"/>
                </a:solidFill>
                <a:latin typeface="微软雅黑 Light" panose="020B0502040204020203" pitchFamily="34" charset="-122"/>
                <a:ea typeface="微软雅黑 Light" panose="020B0502040204020203" pitchFamily="34" charset="-122"/>
              </a:rPr>
              <a:t>04</a:t>
            </a:r>
            <a:endParaRPr lang="zh-CN" altLang="en-US" sz="12655" b="1" dirty="0">
              <a:solidFill>
                <a:schemeClr val="bg1"/>
              </a:solidFill>
              <a:latin typeface="微软雅黑 Light" panose="020B0502040204020203" pitchFamily="34" charset="-122"/>
              <a:ea typeface="微软雅黑 Light" panose="020B0502040204020203" pitchFamily="34" charset="-122"/>
            </a:endParaRPr>
          </a:p>
        </p:txBody>
      </p:sp>
      <p:sp>
        <p:nvSpPr>
          <p:cNvPr id="32" name="矩形-2"/>
          <p:cNvSpPr/>
          <p:nvPr>
            <p:custDataLst>
              <p:tags r:id="rId4"/>
            </p:custDataLst>
          </p:nvPr>
        </p:nvSpPr>
        <p:spPr>
          <a:xfrm>
            <a:off x="3065886" y="3334038"/>
            <a:ext cx="2223686" cy="611706"/>
          </a:xfrm>
          <a:prstGeom prst="rect">
            <a:avLst/>
          </a:prstGeom>
        </p:spPr>
        <p:txBody>
          <a:bodyPr wrap="none">
            <a:spAutoFit/>
          </a:bodyPr>
          <a:lstStyle/>
          <a:p>
            <a:pPr>
              <a:buNone/>
            </a:pPr>
            <a:r>
              <a:rPr lang="zh-CN" altLang="en-US" sz="3375" spc="600" dirty="0">
                <a:solidFill>
                  <a:schemeClr val="bg1"/>
                </a:solidFill>
                <a:latin typeface="微软雅黑 Light" panose="020B0502040204020203" pitchFamily="34" charset="-122"/>
                <a:ea typeface="微软雅黑 Light" panose="020B0502040204020203" pitchFamily="34" charset="-122"/>
              </a:rPr>
              <a:t>结果展示</a:t>
            </a:r>
            <a:endParaRPr lang="en-US" altLang="zh-CN" sz="3375" spc="600" dirty="0">
              <a:solidFill>
                <a:schemeClr val="bg1"/>
              </a:solidFill>
              <a:latin typeface="微软雅黑 Light" panose="020B0502040204020203" pitchFamily="34" charset="-122"/>
              <a:ea typeface="微软雅黑 Light" panose="020B0502040204020203" pitchFamily="34" charset="-122"/>
            </a:endParaRPr>
          </a:p>
        </p:txBody>
      </p:sp>
      <p:sp>
        <p:nvSpPr>
          <p:cNvPr id="33" name="矩形-1"/>
          <p:cNvSpPr/>
          <p:nvPr>
            <p:custDataLst>
              <p:tags r:id="rId5"/>
            </p:custDataLst>
          </p:nvPr>
        </p:nvSpPr>
        <p:spPr>
          <a:xfrm>
            <a:off x="2252912" y="4342429"/>
            <a:ext cx="5700884" cy="424475"/>
          </a:xfrm>
          <a:prstGeom prst="rect">
            <a:avLst/>
          </a:prstGeom>
        </p:spPr>
        <p:txBody>
          <a:bodyPr wrap="square">
            <a:spAutoFit/>
          </a:bodyPr>
          <a:lstStyle/>
          <a:p>
            <a:pPr algn="ctr">
              <a:lnSpc>
                <a:spcPct val="200000"/>
              </a:lnSpc>
            </a:pP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该项目总共分为三个部分（</a:t>
            </a:r>
            <a:r>
              <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rPr>
              <a:t>1</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）尖峰编码器；（</a:t>
            </a:r>
            <a:r>
              <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rPr>
              <a:t>2</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）液态机；（</a:t>
            </a:r>
            <a:r>
              <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rPr>
              <a:t>3</a:t>
            </a: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）心率解码器。</a:t>
            </a:r>
            <a:endPar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outVertical)">
                                      <p:cBhvr>
                                        <p:cTn id="11" dur="500"/>
                                        <p:tgtEl>
                                          <p:spTgt spid="32"/>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p:tgtEl>
                                          <p:spTgt spid="33"/>
                                        </p:tgtEl>
                                        <p:attrNameLst>
                                          <p:attrName>ppt_y</p:attrName>
                                        </p:attrNameLst>
                                      </p:cBhvr>
                                      <p:tavLst>
                                        <p:tav tm="0">
                                          <p:val>
                                            <p:strVal val="#ppt_y+#ppt_h*1.125000"/>
                                          </p:val>
                                        </p:tav>
                                        <p:tav tm="100000">
                                          <p:val>
                                            <p:strVal val="#ppt_y"/>
                                          </p:val>
                                        </p:tav>
                                      </p:tavLst>
                                    </p:anim>
                                    <p:animEffect transition="in" filter="wipe(up)">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6" y="447973"/>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结果展示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310373"/>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8" name="Rectangle 6"/>
          <p:cNvSpPr/>
          <p:nvPr/>
        </p:nvSpPr>
        <p:spPr>
          <a:xfrm>
            <a:off x="1101090" y="1454150"/>
            <a:ext cx="10513060" cy="1727835"/>
          </a:xfrm>
          <a:prstGeom prst="rect">
            <a:avLst/>
          </a:prstGeom>
        </p:spPr>
        <p:txBody>
          <a:bodyPr wrap="square" lIns="128593" tIns="64297" rIns="128593" bIns="64297">
            <a:spAutoFit/>
          </a:bodyPr>
          <a:lstStyle/>
          <a:p>
            <a:pPr>
              <a:lnSpc>
                <a:spcPct val="130000"/>
              </a:lnSpc>
            </a:pPr>
            <a:r>
              <a:rPr 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a:t>
            </a:r>
            <a:r>
              <a:rPr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该项目通过对一组10分钟心率为72bpm（beats per minute）的ECG数据进行分析，依次得到10分钟中每分钟的心率（单位为bpm）依次为：61,62,63,60,62,60,60,61,59,61。</a:t>
            </a:r>
            <a:endParaRPr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比较真实心率与预测心率如下图所示，其中左侧柱状图表示预测心率，右侧柱状图表示真实心率，横坐标为分钟数。从图中分析可知，真实心率为72bpm，而预测出的心率结果主要分布在61bpm附近，实验过程仍存在一定误差。</a:t>
            </a:r>
            <a:endParaRPr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9" name="图片 27"/>
          <p:cNvPicPr>
            <a:picLocks noChangeAspect="1"/>
          </p:cNvPicPr>
          <p:nvPr/>
        </p:nvPicPr>
        <p:blipFill>
          <a:blip r:embed="rId1"/>
          <a:stretch>
            <a:fillRect/>
          </a:stretch>
        </p:blipFill>
        <p:spPr>
          <a:xfrm>
            <a:off x="3685858" y="3181985"/>
            <a:ext cx="4779645" cy="34251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6" y="447973"/>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结果展示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310373"/>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4" name="组合 3"/>
          <p:cNvGrpSpPr/>
          <p:nvPr/>
        </p:nvGrpSpPr>
        <p:grpSpPr>
          <a:xfrm>
            <a:off x="1100783" y="1454390"/>
            <a:ext cx="10513168" cy="4174364"/>
            <a:chOff x="1100783" y="1454390"/>
            <a:chExt cx="10513168" cy="4174364"/>
          </a:xfrm>
        </p:grpSpPr>
        <p:sp>
          <p:nvSpPr>
            <p:cNvPr id="38" name="Rectangle 6"/>
            <p:cNvSpPr/>
            <p:nvPr/>
          </p:nvSpPr>
          <p:spPr>
            <a:xfrm>
              <a:off x="1100783" y="1454390"/>
              <a:ext cx="10513168" cy="767715"/>
            </a:xfrm>
            <a:prstGeom prst="rect">
              <a:avLst/>
            </a:prstGeom>
          </p:spPr>
          <p:txBody>
            <a:bodyPr wrap="square" lIns="128593" tIns="64297" rIns="128593" bIns="64297">
              <a:spAutoFit/>
            </a:bodyPr>
            <a:lstStyle/>
            <a:p>
              <a:pPr>
                <a:lnSpc>
                  <a:spcPct val="130000"/>
                </a:lnSpc>
              </a:pPr>
              <a:r>
                <a:rPr 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a:t>
              </a:r>
              <a:r>
                <a:rPr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此处，采用平均百分误差方法（MAPE， Mean Average Percent Error）对实验结果误差值进行计算，误差计算公式如下所示：</a:t>
              </a:r>
              <a:endParaRPr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 name="文本框 1"/>
            <p:cNvSpPr txBox="1"/>
            <p:nvPr/>
          </p:nvSpPr>
          <p:spPr>
            <a:xfrm>
              <a:off x="1100783" y="4552429"/>
              <a:ext cx="9937104" cy="1076325"/>
            </a:xfrm>
            <a:prstGeom prst="rect">
              <a:avLst/>
            </a:prstGeom>
            <a:noFill/>
          </p:spPr>
          <p:txBody>
            <a:bodyPr wrap="square" rtlCol="0">
              <a:spAutoFit/>
            </a:bodyPr>
            <a:lstStyle/>
            <a:p>
              <a:r>
                <a:rPr lang="en-US" sz="1600" kern="3000" spc="33" dirty="0">
                  <a:solidFill>
                    <a:schemeClr val="bg1"/>
                  </a:solidFill>
                  <a:latin typeface="Arial" panose="020B0604020202020204" pitchFamily="34" charset="0"/>
                  <a:ea typeface="微软雅黑 Light" panose="020B0502040204020203" pitchFamily="34" charset="-122"/>
                </a:rPr>
                <a:t>    </a:t>
              </a:r>
              <a:r>
                <a:rPr sz="1600" kern="3000" spc="33" dirty="0">
                  <a:solidFill>
                    <a:schemeClr val="bg1"/>
                  </a:solidFill>
                  <a:latin typeface="Arial" panose="020B0604020202020204" pitchFamily="34" charset="0"/>
                  <a:ea typeface="微软雅黑 Light" panose="020B0502040204020203" pitchFamily="34" charset="-122"/>
                </a:rPr>
                <a:t>其中，</a:t>
              </a:r>
              <a:r>
                <a:rPr lang="en-US" sz="1600" kern="3000" spc="33" dirty="0">
                  <a:solidFill>
                    <a:schemeClr val="bg1"/>
                  </a:solidFill>
                  <a:latin typeface="Arial" panose="020B0604020202020204" pitchFamily="34" charset="0"/>
                  <a:ea typeface="微软雅黑 Light" panose="020B0502040204020203" pitchFamily="34" charset="-122"/>
                </a:rPr>
                <a:t>|a</a:t>
              </a:r>
              <a:r>
                <a:rPr lang="en-US" sz="1600" kern="3000" spc="33" baseline="-25000" dirty="0">
                  <a:solidFill>
                    <a:schemeClr val="bg1"/>
                  </a:solidFill>
                  <a:latin typeface="Arial" panose="020B0604020202020204" pitchFamily="34" charset="0"/>
                  <a:ea typeface="微软雅黑 Light" panose="020B0502040204020203" pitchFamily="34" charset="-122"/>
                </a:rPr>
                <a:t>i</a:t>
              </a:r>
              <a:r>
                <a:rPr lang="en-US" sz="1600" kern="3000" spc="33" dirty="0">
                  <a:solidFill>
                    <a:schemeClr val="bg1"/>
                  </a:solidFill>
                  <a:latin typeface="Arial" panose="020B0604020202020204" pitchFamily="34" charset="0"/>
                  <a:ea typeface="微软雅黑 Light" panose="020B0502040204020203" pitchFamily="34" charset="-122"/>
                </a:rPr>
                <a:t>-p</a:t>
              </a:r>
              <a:r>
                <a:rPr lang="en-US" sz="1600" kern="3000" spc="33" baseline="-25000" dirty="0">
                  <a:solidFill>
                    <a:schemeClr val="bg1"/>
                  </a:solidFill>
                  <a:latin typeface="Arial" panose="020B0604020202020204" pitchFamily="34" charset="0"/>
                  <a:ea typeface="微软雅黑 Light" panose="020B0502040204020203" pitchFamily="34" charset="-122"/>
                </a:rPr>
                <a:t>i</a:t>
              </a:r>
              <a:r>
                <a:rPr lang="en-US" sz="1600" kern="3000" spc="33" dirty="0">
                  <a:solidFill>
                    <a:schemeClr val="bg1"/>
                  </a:solidFill>
                  <a:latin typeface="Arial" panose="020B0604020202020204" pitchFamily="34" charset="0"/>
                  <a:ea typeface="微软雅黑 Light" panose="020B0502040204020203" pitchFamily="34" charset="-122"/>
                </a:rPr>
                <a:t>|</a:t>
              </a:r>
              <a:r>
                <a:rPr sz="1600" kern="3000" spc="33" dirty="0">
                  <a:solidFill>
                    <a:schemeClr val="bg1"/>
                  </a:solidFill>
                  <a:latin typeface="Arial" panose="020B0604020202020204" pitchFamily="34" charset="0"/>
                  <a:ea typeface="微软雅黑 Light" panose="020B0502040204020203" pitchFamily="34" charset="-122"/>
                </a:rPr>
                <a:t>是采用第一范式，为二值的绝对误差；</a:t>
              </a:r>
              <a:r>
                <a:rPr lang="en-US" sz="1600" kern="3000" spc="33" dirty="0">
                  <a:solidFill>
                    <a:schemeClr val="bg1"/>
                  </a:solidFill>
                  <a:latin typeface="Arial" panose="020B0604020202020204" pitchFamily="34" charset="0"/>
                  <a:ea typeface="微软雅黑 Light" panose="020B0502040204020203" pitchFamily="34" charset="-122"/>
                </a:rPr>
                <a:t>a</a:t>
              </a:r>
              <a:r>
                <a:rPr lang="en-US" sz="1600" kern="3000" spc="33" baseline="-25000" dirty="0">
                  <a:solidFill>
                    <a:schemeClr val="bg1"/>
                  </a:solidFill>
                  <a:latin typeface="Arial" panose="020B0604020202020204" pitchFamily="34" charset="0"/>
                  <a:ea typeface="微软雅黑 Light" panose="020B0502040204020203" pitchFamily="34" charset="-122"/>
                </a:rPr>
                <a:t>i</a:t>
              </a:r>
              <a:r>
                <a:rPr sz="1600" kern="3000" spc="33" dirty="0">
                  <a:solidFill>
                    <a:schemeClr val="bg1"/>
                  </a:solidFill>
                  <a:latin typeface="Arial" panose="020B0604020202020204" pitchFamily="34" charset="0"/>
                  <a:ea typeface="微软雅黑 Light" panose="020B0502040204020203" pitchFamily="34" charset="-122"/>
                </a:rPr>
                <a:t>表示第i分钟的真实心率；</a:t>
              </a:r>
              <a:r>
                <a:rPr lang="en-US" sz="1600" kern="3000" spc="33" dirty="0">
                  <a:solidFill>
                    <a:schemeClr val="bg1"/>
                  </a:solidFill>
                  <a:latin typeface="Arial" panose="020B0604020202020204" pitchFamily="34" charset="0"/>
                  <a:ea typeface="微软雅黑 Light" panose="020B0502040204020203" pitchFamily="34" charset="-122"/>
                </a:rPr>
                <a:t>p</a:t>
              </a:r>
              <a:r>
                <a:rPr lang="en-US" sz="1600" kern="3000" spc="33" baseline="-25000" dirty="0">
                  <a:solidFill>
                    <a:schemeClr val="bg1"/>
                  </a:solidFill>
                  <a:latin typeface="Arial" panose="020B0604020202020204" pitchFamily="34" charset="0"/>
                  <a:ea typeface="微软雅黑 Light" panose="020B0502040204020203" pitchFamily="34" charset="-122"/>
                </a:rPr>
                <a:t>i</a:t>
              </a:r>
              <a:r>
                <a:rPr sz="1600" kern="3000" spc="33" dirty="0">
                  <a:solidFill>
                    <a:schemeClr val="bg1"/>
                  </a:solidFill>
                  <a:latin typeface="Arial" panose="020B0604020202020204" pitchFamily="34" charset="0"/>
                  <a:ea typeface="微软雅黑 Light" panose="020B0502040204020203" pitchFamily="34" charset="-122"/>
                </a:rPr>
                <a:t>表示第i分钟的预测心率；N在此处为10，表示预测的个体数，也就是分钟数。整个公式描述的就是预测结果与真实结果的平均误差百分比。</a:t>
              </a:r>
              <a:endParaRPr sz="1600" kern="3000" spc="33" dirty="0">
                <a:solidFill>
                  <a:schemeClr val="bg1"/>
                </a:solidFill>
                <a:latin typeface="Arial" panose="020B0604020202020204" pitchFamily="34" charset="0"/>
                <a:ea typeface="微软雅黑 Light" panose="020B0502040204020203" pitchFamily="34" charset="-122"/>
              </a:endParaRPr>
            </a:p>
            <a:p>
              <a:r>
                <a:rPr sz="1600" kern="3000" spc="33" dirty="0">
                  <a:solidFill>
                    <a:schemeClr val="bg1"/>
                  </a:solidFill>
                  <a:latin typeface="Arial" panose="020B0604020202020204" pitchFamily="34" charset="0"/>
                  <a:ea typeface="微软雅黑 Light" panose="020B0502040204020203" pitchFamily="34" charset="-122"/>
                </a:rPr>
                <a:t>    </a:t>
              </a:r>
              <a:r>
                <a:rPr lang="zh-CN" sz="1600" kern="3000" spc="33" dirty="0">
                  <a:solidFill>
                    <a:schemeClr val="bg1"/>
                  </a:solidFill>
                  <a:latin typeface="Arial" panose="020B0604020202020204" pitchFamily="34" charset="0"/>
                  <a:ea typeface="微软雅黑 Light" panose="020B0502040204020203" pitchFamily="34" charset="-122"/>
                </a:rPr>
                <a:t>利用此公式，本次对于10分钟的数据得到平均百分误差为15.4167%。</a:t>
              </a:r>
              <a:endParaRPr lang="zh-CN" sz="1600" kern="3000" spc="33" dirty="0">
                <a:solidFill>
                  <a:schemeClr val="bg1"/>
                </a:solidFill>
                <a:latin typeface="Arial" panose="020B0604020202020204" pitchFamily="34" charset="0"/>
                <a:ea typeface="微软雅黑 Light" panose="020B0502040204020203" pitchFamily="34" charset="-122"/>
              </a:endParaRPr>
            </a:p>
          </p:txBody>
        </p:sp>
        <p:pic>
          <p:nvPicPr>
            <p:cNvPr id="3" name="图片 2"/>
            <p:cNvPicPr>
              <a:picLocks noChangeAspect="1"/>
            </p:cNvPicPr>
            <p:nvPr/>
          </p:nvPicPr>
          <p:blipFill>
            <a:blip r:embed="rId1"/>
            <a:stretch>
              <a:fillRect/>
            </a:stretch>
          </p:blipFill>
          <p:spPr>
            <a:xfrm>
              <a:off x="4591050" y="3035300"/>
              <a:ext cx="3676650" cy="116205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t="3005" r="39932" b="42937"/>
          <a:stretch>
            <a:fillRect/>
          </a:stretch>
        </p:blipFill>
        <p:spPr>
          <a:xfrm>
            <a:off x="0" y="0"/>
            <a:ext cx="12858750" cy="7232650"/>
          </a:xfrm>
          <a:blipFill dpi="0" rotWithShape="1">
            <a:blip r:embed="rId2">
              <a:extLst>
                <a:ext uri="{28A0092B-C50C-407E-A947-70E740481C1C}">
                  <a14:useLocalDpi xmlns:a14="http://schemas.microsoft.com/office/drawing/2010/main" val="0"/>
                </a:ext>
              </a:extLst>
            </a:blip>
            <a:srcRect/>
            <a:stretch>
              <a:fillRect/>
            </a:stretch>
          </a:blipFill>
        </p:spPr>
      </p:pic>
      <p:sp>
        <p:nvSpPr>
          <p:cNvPr id="31" name="矩形-3"/>
          <p:cNvSpPr/>
          <p:nvPr>
            <p:custDataLst>
              <p:tags r:id="rId3"/>
            </p:custDataLst>
          </p:nvPr>
        </p:nvSpPr>
        <p:spPr>
          <a:xfrm>
            <a:off x="6654556" y="2104297"/>
            <a:ext cx="1713931" cy="2039789"/>
          </a:xfrm>
          <a:prstGeom prst="rect">
            <a:avLst/>
          </a:prstGeom>
        </p:spPr>
        <p:txBody>
          <a:bodyPr wrap="none">
            <a:spAutoFit/>
          </a:bodyPr>
          <a:lstStyle/>
          <a:p>
            <a:pPr algn="ctr"/>
            <a:r>
              <a:rPr lang="en-US" altLang="zh-CN" sz="12655" b="1" dirty="0">
                <a:solidFill>
                  <a:schemeClr val="bg1"/>
                </a:solidFill>
                <a:latin typeface="微软雅黑 Light" panose="020B0502040204020203" pitchFamily="34" charset="-122"/>
                <a:ea typeface="微软雅黑 Light" panose="020B0502040204020203" pitchFamily="34" charset="-122"/>
              </a:rPr>
              <a:t>01</a:t>
            </a:r>
            <a:endParaRPr lang="zh-CN" altLang="en-US" sz="12655" b="1" dirty="0">
              <a:solidFill>
                <a:schemeClr val="bg1"/>
              </a:solidFill>
              <a:latin typeface="微软雅黑 Light" panose="020B0502040204020203" pitchFamily="34" charset="-122"/>
              <a:ea typeface="微软雅黑 Light" panose="020B0502040204020203" pitchFamily="34" charset="-122"/>
            </a:endParaRPr>
          </a:p>
        </p:txBody>
      </p:sp>
      <p:sp>
        <p:nvSpPr>
          <p:cNvPr id="32" name="矩形-2"/>
          <p:cNvSpPr/>
          <p:nvPr>
            <p:custDataLst>
              <p:tags r:id="rId4"/>
            </p:custDataLst>
          </p:nvPr>
        </p:nvSpPr>
        <p:spPr>
          <a:xfrm>
            <a:off x="3065886" y="3334038"/>
            <a:ext cx="2339102" cy="646331"/>
          </a:xfrm>
          <a:prstGeom prst="rect">
            <a:avLst/>
          </a:prstGeom>
        </p:spPr>
        <p:txBody>
          <a:bodyPr wrap="none">
            <a:spAutoFit/>
          </a:bodyPr>
          <a:lstStyle/>
          <a:p>
            <a:pPr>
              <a:buNone/>
            </a:pPr>
            <a:r>
              <a:rPr lang="zh-CN" altLang="en-US" sz="3600" spc="600" dirty="0">
                <a:solidFill>
                  <a:schemeClr val="bg1"/>
                </a:solidFill>
                <a:latin typeface="微软雅黑 Light" panose="020B0502040204020203" pitchFamily="34" charset="-122"/>
                <a:ea typeface="微软雅黑 Light" panose="020B0502040204020203" pitchFamily="34" charset="-122"/>
              </a:rPr>
              <a:t>选题背景</a:t>
            </a:r>
            <a:endParaRPr lang="en-US" altLang="zh-CN" sz="3600" spc="600" dirty="0">
              <a:solidFill>
                <a:schemeClr val="bg1"/>
              </a:solidFill>
              <a:latin typeface="微软雅黑 Light" panose="020B0502040204020203" pitchFamily="34" charset="-122"/>
              <a:ea typeface="微软雅黑 Light" panose="020B0502040204020203" pitchFamily="34" charset="-122"/>
            </a:endParaRPr>
          </a:p>
        </p:txBody>
      </p:sp>
      <p:sp>
        <p:nvSpPr>
          <p:cNvPr id="33" name="矩形-1"/>
          <p:cNvSpPr/>
          <p:nvPr>
            <p:custDataLst>
              <p:tags r:id="rId5"/>
            </p:custDataLst>
          </p:nvPr>
        </p:nvSpPr>
        <p:spPr>
          <a:xfrm>
            <a:off x="2649852" y="4342429"/>
            <a:ext cx="6011771" cy="1203663"/>
          </a:xfrm>
          <a:prstGeom prst="rect">
            <a:avLst/>
          </a:prstGeom>
        </p:spPr>
        <p:txBody>
          <a:bodyPr wrap="square">
            <a:spAutoFit/>
          </a:bodyPr>
          <a:lstStyle/>
          <a:p>
            <a:pPr>
              <a:lnSpc>
                <a:spcPct val="200000"/>
              </a:lnSpc>
            </a:pPr>
            <a:r>
              <a:rPr lang="zh-CN" altLang="en-US" sz="1265" dirty="0">
                <a:solidFill>
                  <a:schemeClr val="bg1"/>
                </a:solidFill>
                <a:latin typeface="微软雅黑 Light" panose="020B0502040204020203" pitchFamily="34" charset="-122"/>
                <a:ea typeface="微软雅黑 Light" panose="020B0502040204020203" pitchFamily="34" charset="-122"/>
                <a:cs typeface="Aharoni" pitchFamily="2" charset="-79"/>
              </a:rPr>
              <a:t>近年来心脏病仍然是威胁人类生命的主要疾病之一，世界上心脏病的死亡率仍占首位。因此心脏系统疾病的防治和诊断是当今医学界面临的首要问题。其中心率估计在有关心脏疾病的预防与检测起到至关重要的作用。</a:t>
            </a:r>
            <a:endParaRPr lang="en-US" altLang="zh-CN" sz="1265" dirty="0">
              <a:solidFill>
                <a:schemeClr val="bg1"/>
              </a:solidFill>
              <a:latin typeface="微软雅黑 Light" panose="020B0502040204020203" pitchFamily="34" charset="-122"/>
              <a:ea typeface="微软雅黑 Light" panose="020B0502040204020203" pitchFamily="34" charset="-122"/>
              <a:cs typeface="Aharoni"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outVertical)">
                                      <p:cBhvr>
                                        <p:cTn id="11" dur="500"/>
                                        <p:tgtEl>
                                          <p:spTgt spid="32"/>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p:tgtEl>
                                          <p:spTgt spid="33"/>
                                        </p:tgtEl>
                                        <p:attrNameLst>
                                          <p:attrName>ppt_y</p:attrName>
                                        </p:attrNameLst>
                                      </p:cBhvr>
                                      <p:tavLst>
                                        <p:tav tm="0">
                                          <p:val>
                                            <p:strVal val="#ppt_y+#ppt_h*1.125000"/>
                                          </p:val>
                                        </p:tav>
                                        <p:tav tm="100000">
                                          <p:val>
                                            <p:strVal val="#ppt_y"/>
                                          </p:val>
                                        </p:tav>
                                      </p:tavLst>
                                    </p:anim>
                                    <p:animEffect transition="in" filter="wipe(up)">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6" y="447973"/>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结果展示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310373"/>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4" name="组合 3"/>
          <p:cNvGrpSpPr/>
          <p:nvPr/>
        </p:nvGrpSpPr>
        <p:grpSpPr>
          <a:xfrm>
            <a:off x="1100783" y="1454390"/>
            <a:ext cx="10585176" cy="5638063"/>
            <a:chOff x="1100783" y="1454390"/>
            <a:chExt cx="10585176" cy="5638063"/>
          </a:xfrm>
        </p:grpSpPr>
        <p:sp>
          <p:nvSpPr>
            <p:cNvPr id="38" name="Rectangle 6"/>
            <p:cNvSpPr/>
            <p:nvPr/>
          </p:nvSpPr>
          <p:spPr>
            <a:xfrm>
              <a:off x="1100783" y="1454390"/>
              <a:ext cx="10513168" cy="767715"/>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1</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）尖峰编码器。本文以一份</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1</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分钟的心率为</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72bpm</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的</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250HZ 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数据为例，将处理前后的脉冲进行比较，为显示方便，此处列出了</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10</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秒的脉冲图，结果如下图所示：</a:t>
              </a: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6" name="图片 5"/>
            <p:cNvPicPr/>
            <p:nvPr/>
          </p:nvPicPr>
          <p:blipFill>
            <a:blip r:embed="rId1"/>
            <a:stretch>
              <a:fillRect/>
            </a:stretch>
          </p:blipFill>
          <p:spPr>
            <a:xfrm>
              <a:off x="2324919" y="2420594"/>
              <a:ext cx="7870345" cy="3787105"/>
            </a:xfrm>
            <a:prstGeom prst="rect">
              <a:avLst/>
            </a:prstGeom>
            <a:noFill/>
            <a:ln w="9525">
              <a:noFill/>
            </a:ln>
          </p:spPr>
        </p:pic>
        <p:sp>
          <p:nvSpPr>
            <p:cNvPr id="2" name="文本框 1"/>
            <p:cNvSpPr txBox="1"/>
            <p:nvPr/>
          </p:nvSpPr>
          <p:spPr>
            <a:xfrm>
              <a:off x="1748855" y="6476900"/>
              <a:ext cx="9937104" cy="615553"/>
            </a:xfrm>
            <a:prstGeom prst="rect">
              <a:avLst/>
            </a:prstGeom>
            <a:noFill/>
          </p:spPr>
          <p:txBody>
            <a:bodyPr wrap="square" rtlCol="0">
              <a:spAutoFit/>
            </a:bodyPr>
            <a:lstStyle/>
            <a:p>
              <a:r>
                <a:rPr lang="zh-CN" altLang="zh-CN" sz="1600" kern="3000" spc="33" dirty="0">
                  <a:solidFill>
                    <a:schemeClr val="bg1"/>
                  </a:solidFill>
                  <a:latin typeface="Arial" panose="020B0604020202020204" pitchFamily="34" charset="0"/>
                  <a:ea typeface="微软雅黑 Light" panose="020B0502040204020203" pitchFamily="34" charset="-122"/>
                </a:rPr>
                <a:t>从上图观察可知，该系统程序能够很好地捕捉到输入</a:t>
              </a:r>
              <a:r>
                <a:rPr lang="en-US" altLang="zh-CN" sz="1600" kern="3000" spc="33" dirty="0">
                  <a:solidFill>
                    <a:schemeClr val="bg1"/>
                  </a:solidFill>
                  <a:latin typeface="Arial" panose="020B0604020202020204" pitchFamily="34" charset="0"/>
                  <a:ea typeface="微软雅黑 Light" panose="020B0502040204020203" pitchFamily="34" charset="-122"/>
                </a:rPr>
                <a:t>ECG</a:t>
              </a:r>
              <a:r>
                <a:rPr lang="zh-CN" altLang="zh-CN" sz="1600" kern="3000" spc="33" dirty="0">
                  <a:solidFill>
                    <a:schemeClr val="bg1"/>
                  </a:solidFill>
                  <a:latin typeface="Arial" panose="020B0604020202020204" pitchFamily="34" charset="0"/>
                  <a:ea typeface="微软雅黑 Light" panose="020B0502040204020203" pitchFamily="34" charset="-122"/>
                </a:rPr>
                <a:t>的上升沿数据。</a:t>
              </a:r>
              <a:endParaRPr lang="zh-CN" altLang="zh-CN" sz="1600" kern="3000" spc="33" dirty="0">
                <a:solidFill>
                  <a:schemeClr val="bg1"/>
                </a:solidFill>
                <a:latin typeface="Arial" panose="020B0604020202020204" pitchFamily="34" charset="0"/>
                <a:ea typeface="微软雅黑 Light" panose="020B0502040204020203" pitchFamily="34" charset="-122"/>
              </a:endParaRPr>
            </a:p>
            <a:p>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6" y="447973"/>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结果展示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310373"/>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3" name="组合 2"/>
          <p:cNvGrpSpPr/>
          <p:nvPr/>
        </p:nvGrpSpPr>
        <p:grpSpPr>
          <a:xfrm>
            <a:off x="1100783" y="1454390"/>
            <a:ext cx="10513168" cy="5438539"/>
            <a:chOff x="1100783" y="1454390"/>
            <a:chExt cx="10513168" cy="5438539"/>
          </a:xfrm>
        </p:grpSpPr>
        <p:sp>
          <p:nvSpPr>
            <p:cNvPr id="38" name="Rectangle 6"/>
            <p:cNvSpPr/>
            <p:nvPr/>
          </p:nvSpPr>
          <p:spPr>
            <a:xfrm>
              <a:off x="1100783" y="1454390"/>
              <a:ext cx="10513168" cy="767715"/>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2</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）液态机。将尖峰编码器中产生的</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01</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脉冲作为其输入，通过观察兴奋神经元和抑制神经元的输出，得到如下图输出结果：</a:t>
              </a: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 name="文本框 1"/>
            <p:cNvSpPr txBox="1"/>
            <p:nvPr/>
          </p:nvSpPr>
          <p:spPr>
            <a:xfrm>
              <a:off x="1388814" y="6308154"/>
              <a:ext cx="9937104" cy="584775"/>
            </a:xfrm>
            <a:prstGeom prst="rect">
              <a:avLst/>
            </a:prstGeom>
            <a:noFill/>
          </p:spPr>
          <p:txBody>
            <a:bodyPr wrap="square" rtlCol="0">
              <a:spAutoFit/>
            </a:bodyPr>
            <a:lstStyle/>
            <a:p>
              <a:r>
                <a:rPr lang="zh-CN" altLang="en-US" sz="1600" kern="3000" spc="33" dirty="0">
                  <a:solidFill>
                    <a:schemeClr val="bg1"/>
                  </a:solidFill>
                  <a:latin typeface="Arial" panose="020B0604020202020204" pitchFamily="34" charset="0"/>
                  <a:ea typeface="微软雅黑 Light" panose="020B0502040204020203" pitchFamily="34" charset="-122"/>
                </a:rPr>
                <a:t>其中横坐标为一个心率计算间隔</a:t>
              </a:r>
              <a:r>
                <a:rPr lang="en-US" altLang="zh-CN" sz="1600" kern="3000" spc="33" dirty="0">
                  <a:solidFill>
                    <a:schemeClr val="bg1"/>
                  </a:solidFill>
                  <a:latin typeface="Arial" panose="020B0604020202020204" pitchFamily="34" charset="0"/>
                  <a:ea typeface="微软雅黑 Light" panose="020B0502040204020203" pitchFamily="34" charset="-122"/>
                </a:rPr>
                <a:t>HI</a:t>
              </a:r>
              <a:r>
                <a:rPr lang="zh-CN" altLang="en-US" sz="1600" kern="3000" spc="33" dirty="0">
                  <a:solidFill>
                    <a:schemeClr val="bg1"/>
                  </a:solidFill>
                  <a:latin typeface="Arial" panose="020B0604020202020204" pitchFamily="34" charset="0"/>
                  <a:ea typeface="微软雅黑 Light" panose="020B0502040204020203" pitchFamily="34" charset="-122"/>
                </a:rPr>
                <a:t>中的</a:t>
              </a:r>
              <a:r>
                <a:rPr lang="en-US" altLang="zh-CN" sz="1600" kern="3000" spc="33" dirty="0">
                  <a:solidFill>
                    <a:schemeClr val="bg1"/>
                  </a:solidFill>
                  <a:latin typeface="Arial" panose="020B0604020202020204" pitchFamily="34" charset="0"/>
                  <a:ea typeface="微软雅黑 Light" panose="020B0502040204020203" pitchFamily="34" charset="-122"/>
                </a:rPr>
                <a:t>600</a:t>
              </a:r>
              <a:r>
                <a:rPr lang="zh-CN" altLang="en-US" sz="1600" kern="3000" spc="33" dirty="0">
                  <a:solidFill>
                    <a:schemeClr val="bg1"/>
                  </a:solidFill>
                  <a:latin typeface="Arial" panose="020B0604020202020204" pitchFamily="34" charset="0"/>
                  <a:ea typeface="微软雅黑 Light" panose="020B0502040204020203" pitchFamily="34" charset="-122"/>
                </a:rPr>
                <a:t>个脉冲判别间隔</a:t>
              </a:r>
              <a:r>
                <a:rPr lang="en-US" altLang="zh-CN" sz="1600" kern="3000" spc="33" dirty="0">
                  <a:solidFill>
                    <a:schemeClr val="bg1"/>
                  </a:solidFill>
                  <a:latin typeface="Arial" panose="020B0604020202020204" pitchFamily="34" charset="0"/>
                  <a:ea typeface="微软雅黑 Light" panose="020B0502040204020203" pitchFamily="34" charset="-122"/>
                </a:rPr>
                <a:t>SI</a:t>
              </a:r>
              <a:r>
                <a:rPr lang="zh-CN" altLang="en-US" sz="1600" kern="3000" spc="33" dirty="0">
                  <a:solidFill>
                    <a:schemeClr val="bg1"/>
                  </a:solidFill>
                  <a:latin typeface="Arial" panose="020B0604020202020204" pitchFamily="34" charset="0"/>
                  <a:ea typeface="微软雅黑 Light" panose="020B0502040204020203" pitchFamily="34" charset="-122"/>
                </a:rPr>
                <a:t>，纵坐标中前</a:t>
              </a:r>
              <a:r>
                <a:rPr lang="en-US" altLang="zh-CN" sz="1600" kern="3000" spc="33" dirty="0">
                  <a:solidFill>
                    <a:schemeClr val="bg1"/>
                  </a:solidFill>
                  <a:latin typeface="Arial" panose="020B0604020202020204" pitchFamily="34" charset="0"/>
                  <a:ea typeface="微软雅黑 Light" panose="020B0502040204020203" pitchFamily="34" charset="-122"/>
                </a:rPr>
                <a:t>64</a:t>
              </a:r>
              <a:r>
                <a:rPr lang="zh-CN" altLang="en-US" sz="1600" kern="3000" spc="33" dirty="0">
                  <a:solidFill>
                    <a:schemeClr val="bg1"/>
                  </a:solidFill>
                  <a:latin typeface="Arial" panose="020B0604020202020204" pitchFamily="34" charset="0"/>
                  <a:ea typeface="微软雅黑 Light" panose="020B0502040204020203" pitchFamily="34" charset="-122"/>
                </a:rPr>
                <a:t>表示兴奋神经元，紧接着的</a:t>
              </a:r>
              <a:r>
                <a:rPr lang="en-US" altLang="zh-CN" sz="1600" kern="3000" spc="33" dirty="0">
                  <a:solidFill>
                    <a:schemeClr val="bg1"/>
                  </a:solidFill>
                  <a:latin typeface="Arial" panose="020B0604020202020204" pitchFamily="34" charset="0"/>
                  <a:ea typeface="微软雅黑 Light" panose="020B0502040204020203" pitchFamily="34" charset="-122"/>
                </a:rPr>
                <a:t>16</a:t>
              </a:r>
              <a:r>
                <a:rPr lang="zh-CN" altLang="en-US" sz="1600" kern="3000" spc="33" dirty="0">
                  <a:solidFill>
                    <a:schemeClr val="bg1"/>
                  </a:solidFill>
                  <a:latin typeface="Arial" panose="020B0604020202020204" pitchFamily="34" charset="0"/>
                  <a:ea typeface="微软雅黑 Light" panose="020B0502040204020203" pitchFamily="34" charset="-122"/>
                </a:rPr>
                <a:t>表示抑制神经元，从表中可以很好地观察出</a:t>
              </a:r>
              <a:r>
                <a:rPr lang="en-US" altLang="zh-CN" sz="1600" kern="3000" spc="33" dirty="0" err="1">
                  <a:solidFill>
                    <a:schemeClr val="bg1"/>
                  </a:solidFill>
                  <a:latin typeface="Arial" panose="020B0604020202020204" pitchFamily="34" charset="0"/>
                  <a:ea typeface="微软雅黑 Light" panose="020B0502040204020203" pitchFamily="34" charset="-122"/>
                </a:rPr>
                <a:t>carlsim</a:t>
              </a:r>
              <a:r>
                <a:rPr lang="zh-CN" altLang="en-US" sz="1600" kern="3000" spc="33" dirty="0">
                  <a:solidFill>
                    <a:schemeClr val="bg1"/>
                  </a:solidFill>
                  <a:latin typeface="Arial" panose="020B0604020202020204" pitchFamily="34" charset="0"/>
                  <a:ea typeface="微软雅黑 Light" panose="020B0502040204020203" pitchFamily="34" charset="-122"/>
                </a:rPr>
                <a:t>在脉冲数据特征提取中的重要作用。</a:t>
              </a:r>
              <a:endParaRPr lang="zh-CN" altLang="en-US" dirty="0"/>
            </a:p>
          </p:txBody>
        </p:sp>
        <p:pic>
          <p:nvPicPr>
            <p:cNvPr id="7" name="图片 6"/>
            <p:cNvPicPr/>
            <p:nvPr/>
          </p:nvPicPr>
          <p:blipFill>
            <a:blip r:embed="rId1"/>
            <a:stretch>
              <a:fillRect/>
            </a:stretch>
          </p:blipFill>
          <p:spPr>
            <a:xfrm>
              <a:off x="2836236" y="2194087"/>
              <a:ext cx="7042261" cy="397506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22"/>
          <p:cNvSpPr txBox="1"/>
          <p:nvPr/>
        </p:nvSpPr>
        <p:spPr>
          <a:xfrm>
            <a:off x="958856" y="447973"/>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结果展示</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310373"/>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3" name="组合 2"/>
          <p:cNvGrpSpPr/>
          <p:nvPr/>
        </p:nvGrpSpPr>
        <p:grpSpPr>
          <a:xfrm>
            <a:off x="1100783" y="1454390"/>
            <a:ext cx="10513168" cy="5390451"/>
            <a:chOff x="1100783" y="1454390"/>
            <a:chExt cx="10513168" cy="5390451"/>
          </a:xfrm>
        </p:grpSpPr>
        <p:sp>
          <p:nvSpPr>
            <p:cNvPr id="38" name="Rectangle 6"/>
            <p:cNvSpPr/>
            <p:nvPr/>
          </p:nvSpPr>
          <p:spPr>
            <a:xfrm>
              <a:off x="1100783" y="1454390"/>
              <a:ext cx="10513168" cy="739697"/>
            </a:xfrm>
            <a:prstGeom prst="rect">
              <a:avLst/>
            </a:prstGeom>
          </p:spPr>
          <p:txBody>
            <a:bodyPr wrap="square" lIns="128593" tIns="64297" rIns="128593" bIns="64297">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另外，为了进行更加细致的观察，获取众多神经元中的其中一个，观察其前</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10s</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100</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个</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SI</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）内的数据变化，得到结果如下图所示：</a:t>
              </a: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7" name="图片 6"/>
            <p:cNvPicPr/>
            <p:nvPr/>
          </p:nvPicPr>
          <p:blipFill>
            <a:blip r:embed="rId1"/>
            <a:stretch>
              <a:fillRect/>
            </a:stretch>
          </p:blipFill>
          <p:spPr>
            <a:xfrm>
              <a:off x="1624243" y="2212723"/>
              <a:ext cx="9610264" cy="463211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t="3005" r="39932" b="42937"/>
          <a:stretch>
            <a:fillRect/>
          </a:stretch>
        </p:blipFill>
        <p:spPr>
          <a:xfrm>
            <a:off x="0" y="0"/>
            <a:ext cx="12858750" cy="7232650"/>
          </a:xfrm>
          <a:blipFill dpi="0" rotWithShape="1">
            <a:blip r:embed="rId2">
              <a:extLst>
                <a:ext uri="{28A0092B-C50C-407E-A947-70E740481C1C}">
                  <a14:useLocalDpi xmlns:a14="http://schemas.microsoft.com/office/drawing/2010/main" val="0"/>
                </a:ext>
              </a:extLst>
            </a:blip>
            <a:srcRect/>
            <a:stretch>
              <a:fillRect/>
            </a:stretch>
          </a:blipFill>
        </p:spPr>
      </p:pic>
      <p:sp>
        <p:nvSpPr>
          <p:cNvPr id="31" name="矩形-3"/>
          <p:cNvSpPr/>
          <p:nvPr>
            <p:custDataLst>
              <p:tags r:id="rId3"/>
            </p:custDataLst>
          </p:nvPr>
        </p:nvSpPr>
        <p:spPr>
          <a:xfrm>
            <a:off x="6501469" y="2104297"/>
            <a:ext cx="2020105" cy="2039789"/>
          </a:xfrm>
          <a:prstGeom prst="rect">
            <a:avLst/>
          </a:prstGeom>
        </p:spPr>
        <p:txBody>
          <a:bodyPr wrap="none">
            <a:spAutoFit/>
          </a:bodyPr>
          <a:lstStyle/>
          <a:p>
            <a:pPr algn="ctr"/>
            <a:r>
              <a:rPr lang="en-US" altLang="zh-CN" sz="12655" b="1" dirty="0">
                <a:solidFill>
                  <a:schemeClr val="bg1"/>
                </a:solidFill>
                <a:latin typeface="微软雅黑 Light" panose="020B0502040204020203" pitchFamily="34" charset="-122"/>
                <a:ea typeface="微软雅黑 Light" panose="020B0502040204020203" pitchFamily="34" charset="-122"/>
              </a:rPr>
              <a:t>05</a:t>
            </a:r>
            <a:endParaRPr lang="zh-CN" altLang="en-US" sz="12655" b="1" dirty="0">
              <a:solidFill>
                <a:schemeClr val="bg1"/>
              </a:solidFill>
              <a:latin typeface="微软雅黑 Light" panose="020B0502040204020203" pitchFamily="34" charset="-122"/>
              <a:ea typeface="微软雅黑 Light" panose="020B0502040204020203" pitchFamily="34" charset="-122"/>
            </a:endParaRPr>
          </a:p>
        </p:txBody>
      </p:sp>
      <p:sp>
        <p:nvSpPr>
          <p:cNvPr id="32" name="矩形-2"/>
          <p:cNvSpPr/>
          <p:nvPr>
            <p:custDataLst>
              <p:tags r:id="rId4"/>
            </p:custDataLst>
          </p:nvPr>
        </p:nvSpPr>
        <p:spPr>
          <a:xfrm>
            <a:off x="3065886" y="3334038"/>
            <a:ext cx="2733441" cy="611706"/>
          </a:xfrm>
          <a:prstGeom prst="rect">
            <a:avLst/>
          </a:prstGeom>
        </p:spPr>
        <p:txBody>
          <a:bodyPr wrap="none">
            <a:spAutoFit/>
          </a:bodyPr>
          <a:lstStyle/>
          <a:p>
            <a:pPr>
              <a:buNone/>
            </a:pPr>
            <a:r>
              <a:rPr lang="zh-CN" altLang="en-US" sz="3375" spc="600" dirty="0">
                <a:solidFill>
                  <a:schemeClr val="bg1"/>
                </a:solidFill>
                <a:latin typeface="微软雅黑 Light" panose="020B0502040204020203" pitchFamily="34" charset="-122"/>
                <a:ea typeface="微软雅黑 Light" panose="020B0502040204020203" pitchFamily="34" charset="-122"/>
              </a:rPr>
              <a:t>总结与展望</a:t>
            </a:r>
            <a:endParaRPr lang="en-US" altLang="zh-CN" sz="3375" spc="6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outVertical)">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04157"/>
            <a:ext cx="10513168" cy="3315722"/>
          </a:xfrm>
          <a:prstGeom prst="rect">
            <a:avLst/>
          </a:prstGeom>
        </p:spPr>
        <p:txBody>
          <a:bodyPr wrap="square" lIns="128593" tIns="64297" rIns="128593" bIns="64297">
            <a:spAutoFit/>
          </a:bodyPr>
          <a:lstStyle/>
          <a:p>
            <a:pPr>
              <a:lnSpc>
                <a:spcPct val="150000"/>
              </a:lnSpc>
            </a:pPr>
            <a:r>
              <a:rPr lang="zh-CN" altLang="en-US" dirty="0">
                <a:solidFill>
                  <a:schemeClr val="bg1"/>
                </a:solidFill>
              </a:rPr>
              <a:t>  我们提出了一种端到端的方法，用于嵌入式神经形态硬件的可穿戴设备中的心率估计。 从将模拟心电图（</a:t>
            </a:r>
            <a:r>
              <a:rPr lang="en-US" altLang="zh-CN" dirty="0">
                <a:solidFill>
                  <a:schemeClr val="bg1"/>
                </a:solidFill>
              </a:rPr>
              <a:t>ECG</a:t>
            </a:r>
            <a:r>
              <a:rPr lang="zh-CN" altLang="en-US" dirty="0">
                <a:solidFill>
                  <a:schemeClr val="bg1"/>
                </a:solidFill>
              </a:rPr>
              <a:t>）信号直接编码为尖峰序列（时间编码）开始，我们的方法使用反复连接的尖峰神经元网络来处理这些尖峰序列以推断心率。 最后，在</a:t>
            </a:r>
            <a:r>
              <a:rPr lang="en-US" altLang="zh-CN" dirty="0">
                <a:solidFill>
                  <a:schemeClr val="bg1"/>
                </a:solidFill>
              </a:rPr>
              <a:t>SNN</a:t>
            </a:r>
            <a:r>
              <a:rPr lang="zh-CN" altLang="en-US" dirty="0">
                <a:solidFill>
                  <a:schemeClr val="bg1"/>
                </a:solidFill>
              </a:rPr>
              <a:t>神经网络的输出处使用概率读出单元，以完全无监督的方式估计心率。之后并采用对神经元脉冲的模糊</a:t>
            </a:r>
            <a:r>
              <a:rPr lang="en-US" altLang="zh-CN" dirty="0">
                <a:solidFill>
                  <a:schemeClr val="bg1"/>
                </a:solidFill>
              </a:rPr>
              <a:t>C</a:t>
            </a:r>
            <a:r>
              <a:rPr lang="zh-CN" altLang="en-US" dirty="0">
                <a:solidFill>
                  <a:schemeClr val="bg1"/>
                </a:solidFill>
              </a:rPr>
              <a:t>均值聚类算法。将各个神经元的输出按照时间分为若干个间隔，并对其每个间隔进行分类（</a:t>
            </a:r>
            <a:r>
              <a:rPr lang="en-US" altLang="zh-CN" dirty="0">
                <a:solidFill>
                  <a:schemeClr val="bg1"/>
                </a:solidFill>
              </a:rPr>
              <a:t>QRS</a:t>
            </a:r>
            <a:r>
              <a:rPr lang="zh-CN" altLang="en-US" dirty="0">
                <a:solidFill>
                  <a:schemeClr val="bg1"/>
                </a:solidFill>
              </a:rPr>
              <a:t>和非</a:t>
            </a:r>
            <a:r>
              <a:rPr lang="en-US" altLang="zh-CN" dirty="0">
                <a:solidFill>
                  <a:schemeClr val="bg1"/>
                </a:solidFill>
              </a:rPr>
              <a:t>QRS</a:t>
            </a:r>
            <a:r>
              <a:rPr lang="zh-CN" altLang="en-US" dirty="0">
                <a:solidFill>
                  <a:schemeClr val="bg1"/>
                </a:solidFill>
              </a:rPr>
              <a:t>），其中输出神经元的选择以及聚类中心的选择通过蒙特卡罗优化算法实现。算法运行后将会获得每个时间间隔各属于两个聚类的概率，通过统计各个间隔属于</a:t>
            </a:r>
            <a:r>
              <a:rPr lang="en-US" altLang="zh-CN" dirty="0">
                <a:solidFill>
                  <a:schemeClr val="bg1"/>
                </a:solidFill>
              </a:rPr>
              <a:t>QRS</a:t>
            </a:r>
            <a:r>
              <a:rPr lang="zh-CN" altLang="en-US" dirty="0">
                <a:solidFill>
                  <a:schemeClr val="bg1"/>
                </a:solidFill>
              </a:rPr>
              <a:t>聚类的数量从而完成心率统计的计算。</a:t>
            </a:r>
            <a:endParaRPr lang="zh-CN" altLang="zh-CN" dirty="0">
              <a:solidFill>
                <a:schemeClr val="bg1"/>
              </a:solidFill>
            </a:endParaRPr>
          </a:p>
          <a:p>
            <a:pPr algn="ctr">
              <a:lnSpc>
                <a:spcPct val="15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实现过程</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04157"/>
            <a:ext cx="10513168" cy="4562217"/>
          </a:xfrm>
          <a:prstGeom prst="rect">
            <a:avLst/>
          </a:prstGeom>
        </p:spPr>
        <p:txBody>
          <a:bodyPr wrap="square" lIns="128593" tIns="64297" rIns="128593" bIns="64297">
            <a:spAutoFit/>
          </a:bodyPr>
          <a:lstStyle/>
          <a:p>
            <a:pPr>
              <a:lnSpc>
                <a:spcPct val="150000"/>
              </a:lnSpc>
            </a:pPr>
            <a:r>
              <a:rPr lang="zh-CN" altLang="en-US" dirty="0">
                <a:solidFill>
                  <a:schemeClr val="bg1"/>
                </a:solidFill>
              </a:rPr>
              <a:t>  可穿戴电子设备因其能够监控身体活动，睡眠和其他行为而越来越受欢迎。这些设备的基本要求是使用有限的能量针对不同的心脏状况准确地跟踪心率。最近的研究表明，这些设备中的一些设备精度差，功耗大。</a:t>
            </a:r>
            <a:endParaRPr lang="zh-CN" altLang="en-US" dirty="0">
              <a:solidFill>
                <a:schemeClr val="bg1"/>
              </a:solidFill>
            </a:endParaRPr>
          </a:p>
          <a:p>
            <a:pPr>
              <a:lnSpc>
                <a:spcPct val="150000"/>
              </a:lnSpc>
            </a:pPr>
            <a:r>
              <a:rPr lang="zh-CN" altLang="en-US" dirty="0">
                <a:solidFill>
                  <a:schemeClr val="bg1"/>
                </a:solidFill>
              </a:rPr>
              <a:t>  这些装置的另一个限制是这些装置提供有限的灵活性来实现复杂的临床上重要的使用情况，例如检测心律失常。这是由于这些设备的小外形尺寸以及有限的灵活性和能量预算。我们已经证明，端到端解决方案具有较低的能量消耗以及高精度，使用有限数量的神经元和突触。这种方法可以很容易地嵌入到具有严格能量和面积预算的未来可穿戴设备中。所提出的</a:t>
            </a:r>
            <a:r>
              <a:rPr lang="en-US" altLang="zh-CN" dirty="0">
                <a:solidFill>
                  <a:schemeClr val="bg1"/>
                </a:solidFill>
              </a:rPr>
              <a:t>LSM</a:t>
            </a:r>
            <a:r>
              <a:rPr lang="zh-CN" altLang="en-US" dirty="0">
                <a:solidFill>
                  <a:schemeClr val="bg1"/>
                </a:solidFill>
              </a:rPr>
              <a:t>计算模型通过允许从集成在尖峰神经元网络内的</a:t>
            </a:r>
            <a:r>
              <a:rPr lang="en-US" altLang="zh-CN" dirty="0">
                <a:solidFill>
                  <a:schemeClr val="bg1"/>
                </a:solidFill>
              </a:rPr>
              <a:t>ECG</a:t>
            </a:r>
            <a:r>
              <a:rPr lang="zh-CN" altLang="en-US" dirty="0">
                <a:solidFill>
                  <a:schemeClr val="bg1"/>
                </a:solidFill>
              </a:rPr>
              <a:t>的时空特性实现临床上重要的用例（作为读数）来提供灵活性。</a:t>
            </a:r>
            <a:endParaRPr lang="zh-CN" altLang="en-US" dirty="0">
              <a:solidFill>
                <a:schemeClr val="bg1"/>
              </a:solidFill>
            </a:endParaRPr>
          </a:p>
          <a:p>
            <a:pPr>
              <a:lnSpc>
                <a:spcPct val="150000"/>
              </a:lnSpc>
            </a:pPr>
            <a:r>
              <a:rPr lang="zh-CN" altLang="en-US" dirty="0">
                <a:solidFill>
                  <a:schemeClr val="bg1"/>
                </a:solidFill>
              </a:rPr>
              <a:t>  最终对心率的预测将完全部署在硬件上实现，现阶段通过软件对</a:t>
            </a:r>
            <a:r>
              <a:rPr lang="en-US" altLang="zh-CN" dirty="0">
                <a:solidFill>
                  <a:schemeClr val="bg1"/>
                </a:solidFill>
              </a:rPr>
              <a:t>FPGA</a:t>
            </a:r>
            <a:r>
              <a:rPr lang="zh-CN" altLang="en-US" dirty="0">
                <a:solidFill>
                  <a:schemeClr val="bg1"/>
                </a:solidFill>
              </a:rPr>
              <a:t>上的</a:t>
            </a:r>
            <a:r>
              <a:rPr lang="en-US" altLang="zh-CN" dirty="0">
                <a:solidFill>
                  <a:schemeClr val="bg1"/>
                </a:solidFill>
              </a:rPr>
              <a:t>ECG</a:t>
            </a:r>
            <a:r>
              <a:rPr lang="zh-CN" altLang="en-US" dirty="0">
                <a:solidFill>
                  <a:schemeClr val="bg1"/>
                </a:solidFill>
              </a:rPr>
              <a:t>编码与解码、</a:t>
            </a:r>
            <a:r>
              <a:rPr lang="en-US" altLang="zh-CN" dirty="0" err="1">
                <a:solidFill>
                  <a:schemeClr val="bg1"/>
                </a:solidFill>
              </a:rPr>
              <a:t>CARLsim</a:t>
            </a:r>
            <a:r>
              <a:rPr lang="zh-CN" altLang="en-US" dirty="0">
                <a:solidFill>
                  <a:schemeClr val="bg1"/>
                </a:solidFill>
              </a:rPr>
              <a:t>上的</a:t>
            </a:r>
            <a:r>
              <a:rPr lang="en-US" altLang="zh-CN" dirty="0">
                <a:solidFill>
                  <a:schemeClr val="bg1"/>
                </a:solidFill>
              </a:rPr>
              <a:t>SNN</a:t>
            </a:r>
            <a:r>
              <a:rPr lang="zh-CN" altLang="en-US" dirty="0">
                <a:solidFill>
                  <a:schemeClr val="bg1"/>
                </a:solidFill>
              </a:rPr>
              <a:t>网络进行模拟实现。</a:t>
            </a:r>
            <a:endParaRPr lang="zh-CN" altLang="en-US" dirty="0">
              <a:solidFill>
                <a:schemeClr val="bg1"/>
              </a:solidFill>
            </a:endParaRPr>
          </a:p>
          <a:p>
            <a:pPr algn="ctr">
              <a:lnSpc>
                <a:spcPct val="15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相关性和实用性</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04157"/>
            <a:ext cx="10513168" cy="3731220"/>
          </a:xfrm>
          <a:prstGeom prst="rect">
            <a:avLst/>
          </a:prstGeom>
        </p:spPr>
        <p:txBody>
          <a:bodyPr wrap="square" lIns="128593" tIns="64297" rIns="128593" bIns="64297">
            <a:spAutoFit/>
          </a:bodyPr>
          <a:lstStyle/>
          <a:p>
            <a:pPr>
              <a:lnSpc>
                <a:spcPct val="150000"/>
              </a:lnSpc>
            </a:pPr>
            <a:r>
              <a:rPr lang="zh-CN" altLang="en-US" dirty="0">
                <a:solidFill>
                  <a:schemeClr val="bg1"/>
                </a:solidFill>
              </a:rPr>
              <a:t>  现有的基于机器学习的</a:t>
            </a:r>
            <a:r>
              <a:rPr lang="en-US" altLang="zh-CN" dirty="0">
                <a:solidFill>
                  <a:schemeClr val="bg1"/>
                </a:solidFill>
              </a:rPr>
              <a:t>ECG</a:t>
            </a:r>
            <a:r>
              <a:rPr lang="zh-CN" altLang="en-US" dirty="0">
                <a:solidFill>
                  <a:schemeClr val="bg1"/>
                </a:solidFill>
              </a:rPr>
              <a:t>处理（</a:t>
            </a:r>
            <a:r>
              <a:rPr lang="en-US" altLang="zh-CN" dirty="0">
                <a:solidFill>
                  <a:schemeClr val="bg1"/>
                </a:solidFill>
              </a:rPr>
              <a:t>QRS</a:t>
            </a:r>
            <a:r>
              <a:rPr lang="zh-CN" altLang="en-US" dirty="0">
                <a:solidFill>
                  <a:schemeClr val="bg1"/>
                </a:solidFill>
              </a:rPr>
              <a:t>检测或心率估计）主要使用监督学习来实现。这些技术需要良好的训练集才能达到可接受的准确度。除此之外，经典的监督方法不能容易地推广到不同的心脏不规则。由于需要在传感器和设备之间传输数字化位，因此功耗很高。为了解决这些局限性，我们的方法提出了三个新的贡献：</a:t>
            </a:r>
            <a:endParaRPr lang="zh-CN" altLang="en-US" dirty="0">
              <a:solidFill>
                <a:schemeClr val="bg1"/>
              </a:solidFill>
            </a:endParaRPr>
          </a:p>
          <a:p>
            <a:pPr>
              <a:lnSpc>
                <a:spcPct val="150000"/>
              </a:lnSpc>
            </a:pPr>
            <a:r>
              <a:rPr lang="zh-CN" altLang="en-US" dirty="0">
                <a:solidFill>
                  <a:schemeClr val="bg1"/>
                </a:solidFill>
              </a:rPr>
              <a:t>（</a:t>
            </a:r>
            <a:r>
              <a:rPr lang="en-US" altLang="zh-CN" dirty="0">
                <a:solidFill>
                  <a:schemeClr val="bg1"/>
                </a:solidFill>
              </a:rPr>
              <a:t>1</a:t>
            </a:r>
            <a:r>
              <a:rPr lang="zh-CN" altLang="en-US" dirty="0">
                <a:solidFill>
                  <a:schemeClr val="bg1"/>
                </a:solidFill>
              </a:rPr>
              <a:t>）使用脉冲神经网络，可以在更加节能的仿神经形态硬件上实现</a:t>
            </a:r>
            <a:r>
              <a:rPr lang="en-US" altLang="zh-CN" dirty="0">
                <a:solidFill>
                  <a:schemeClr val="bg1"/>
                </a:solidFill>
              </a:rPr>
              <a:t>; </a:t>
            </a:r>
            <a:endParaRPr lang="en-US" altLang="zh-CN" dirty="0">
              <a:solidFill>
                <a:schemeClr val="bg1"/>
              </a:solidFill>
            </a:endParaRPr>
          </a:p>
          <a:p>
            <a:pPr>
              <a:lnSpc>
                <a:spcPct val="150000"/>
              </a:lnSpc>
            </a:pPr>
            <a:r>
              <a:rPr lang="zh-CN" altLang="en-US" dirty="0">
                <a:solidFill>
                  <a:schemeClr val="bg1"/>
                </a:solidFill>
              </a:rPr>
              <a:t>（</a:t>
            </a:r>
            <a:r>
              <a:rPr lang="en-US" altLang="zh-CN" dirty="0">
                <a:solidFill>
                  <a:schemeClr val="bg1"/>
                </a:solidFill>
              </a:rPr>
              <a:t>2</a:t>
            </a:r>
            <a:r>
              <a:rPr lang="zh-CN" altLang="en-US" dirty="0">
                <a:solidFill>
                  <a:schemeClr val="bg1"/>
                </a:solidFill>
              </a:rPr>
              <a:t>）将</a:t>
            </a:r>
            <a:r>
              <a:rPr lang="en-US" altLang="zh-CN" dirty="0">
                <a:solidFill>
                  <a:schemeClr val="bg1"/>
                </a:solidFill>
              </a:rPr>
              <a:t>ECG</a:t>
            </a:r>
            <a:r>
              <a:rPr lang="zh-CN" altLang="en-US" dirty="0">
                <a:solidFill>
                  <a:schemeClr val="bg1"/>
                </a:solidFill>
              </a:rPr>
              <a:t>信号直接编码成脉冲序列，并将其作为脉冲神经网络的激励</a:t>
            </a:r>
            <a:r>
              <a:rPr lang="en-US" altLang="zh-CN" dirty="0">
                <a:solidFill>
                  <a:schemeClr val="bg1"/>
                </a:solidFill>
              </a:rPr>
              <a:t>; </a:t>
            </a:r>
            <a:endParaRPr lang="en-US" altLang="zh-CN" dirty="0">
              <a:solidFill>
                <a:schemeClr val="bg1"/>
              </a:solidFill>
            </a:endParaRPr>
          </a:p>
          <a:p>
            <a:pPr>
              <a:lnSpc>
                <a:spcPct val="150000"/>
              </a:lnSpc>
            </a:pPr>
            <a:r>
              <a:rPr lang="zh-CN" altLang="en-US" dirty="0">
                <a:solidFill>
                  <a:schemeClr val="bg1"/>
                </a:solidFill>
              </a:rPr>
              <a:t>（</a:t>
            </a:r>
            <a:r>
              <a:rPr lang="en-US" altLang="zh-CN" dirty="0">
                <a:solidFill>
                  <a:schemeClr val="bg1"/>
                </a:solidFill>
              </a:rPr>
              <a:t>3</a:t>
            </a:r>
            <a:r>
              <a:rPr lang="zh-CN" altLang="en-US" dirty="0">
                <a:solidFill>
                  <a:schemeClr val="bg1"/>
                </a:solidFill>
              </a:rPr>
              <a:t>）设计无监督读取模块，以便从特定受试者</a:t>
            </a:r>
            <a:r>
              <a:rPr lang="en-US" altLang="zh-CN" dirty="0">
                <a:solidFill>
                  <a:schemeClr val="bg1"/>
                </a:solidFill>
              </a:rPr>
              <a:t>ECG</a:t>
            </a:r>
            <a:r>
              <a:rPr lang="zh-CN" altLang="en-US" dirty="0">
                <a:solidFill>
                  <a:schemeClr val="bg1"/>
                </a:solidFill>
              </a:rPr>
              <a:t>学习估计心率的方法。该方法整体上更加个性化，无需手动标注训练数据。</a:t>
            </a:r>
            <a:endParaRPr lang="zh-CN" altLang="en-US" dirty="0">
              <a:solidFill>
                <a:schemeClr val="bg1"/>
              </a:solidFill>
            </a:endParaRPr>
          </a:p>
          <a:p>
            <a:pPr algn="ctr">
              <a:lnSpc>
                <a:spcPct val="15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新颖性</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04157"/>
            <a:ext cx="10513168" cy="3699545"/>
          </a:xfrm>
          <a:prstGeom prst="rect">
            <a:avLst/>
          </a:prstGeom>
        </p:spPr>
        <p:txBody>
          <a:bodyPr wrap="square" lIns="128593" tIns="64297" rIns="128593" bIns="64297">
            <a:spAutoFit/>
          </a:bodyPr>
          <a:lstStyle/>
          <a:p>
            <a:pPr>
              <a:lnSpc>
                <a:spcPct val="150000"/>
              </a:lnSpc>
            </a:pPr>
            <a:r>
              <a:rPr lang="zh-CN" altLang="en-US" dirty="0">
                <a:solidFill>
                  <a:schemeClr val="bg1"/>
                </a:solidFill>
              </a:rPr>
              <a:t>  人工智能是模拟脑的一项主要应用，现在深度学习这种生物学简化的模型有它的优点，具有很好的数学解释性，可以在现有的计算机架构上实现，但是同样有瓶颈，例如：计算代价高，不利于硬件实现等。尽管近年来深度学习和大数据的出现使得这种模型在一些任务上超越人类，但是对于人脑可以处理的复杂问题却无能为力，同时需要大量的计算资源和数据资源作为支撑。</a:t>
            </a:r>
            <a:endParaRPr lang="zh-CN" altLang="en-US" dirty="0">
              <a:solidFill>
                <a:schemeClr val="bg1"/>
              </a:solidFill>
            </a:endParaRPr>
          </a:p>
          <a:p>
            <a:pPr>
              <a:lnSpc>
                <a:spcPct val="150000"/>
              </a:lnSpc>
            </a:pPr>
            <a:r>
              <a:rPr lang="zh-CN" altLang="en-US" dirty="0">
                <a:solidFill>
                  <a:schemeClr val="bg1"/>
                </a:solidFill>
              </a:rPr>
              <a:t>  类脑计算的基础主要是以脉冲神经元模型为基础的神经网络。脉冲神经网络（</a:t>
            </a:r>
            <a:r>
              <a:rPr lang="en-US" altLang="zh-CN" dirty="0">
                <a:solidFill>
                  <a:schemeClr val="bg1"/>
                </a:solidFill>
              </a:rPr>
              <a:t>Spiking Neural Network</a:t>
            </a:r>
            <a:r>
              <a:rPr lang="zh-CN" altLang="en-US" dirty="0">
                <a:solidFill>
                  <a:schemeClr val="bg1"/>
                </a:solidFill>
              </a:rPr>
              <a:t>，</a:t>
            </a:r>
            <a:r>
              <a:rPr lang="en-US" altLang="zh-CN" dirty="0">
                <a:solidFill>
                  <a:schemeClr val="bg1"/>
                </a:solidFill>
              </a:rPr>
              <a:t>SNN</a:t>
            </a:r>
            <a:r>
              <a:rPr lang="zh-CN" altLang="en-US" dirty="0">
                <a:solidFill>
                  <a:schemeClr val="bg1"/>
                </a:solidFill>
              </a:rPr>
              <a:t>），其底层用脉冲函数模仿生物点信号作为神经元之间的信息传递方式。</a:t>
            </a:r>
            <a:r>
              <a:rPr lang="en-US" altLang="zh-CN" dirty="0">
                <a:solidFill>
                  <a:schemeClr val="bg1"/>
                </a:solidFill>
              </a:rPr>
              <a:t>SNN</a:t>
            </a:r>
            <a:r>
              <a:rPr lang="zh-CN" altLang="en-US" dirty="0">
                <a:solidFill>
                  <a:schemeClr val="bg1"/>
                </a:solidFill>
              </a:rPr>
              <a:t>的优点是具有更多的生物解释性，一方面可以作为计算神经学对生物脑现象模拟的基础工具；另一方面，由于其信息用脉冲传递的特点，</a:t>
            </a:r>
            <a:r>
              <a:rPr lang="en-US" altLang="zh-CN" dirty="0">
                <a:solidFill>
                  <a:schemeClr val="bg1"/>
                </a:solidFill>
              </a:rPr>
              <a:t>SNN</a:t>
            </a:r>
            <a:r>
              <a:rPr lang="zh-CN" altLang="en-US" dirty="0">
                <a:solidFill>
                  <a:schemeClr val="bg1"/>
                </a:solidFill>
              </a:rPr>
              <a:t>结构更容易在硬件上实现，如</a:t>
            </a:r>
            <a:r>
              <a:rPr lang="en-US" altLang="zh-CN" dirty="0">
                <a:solidFill>
                  <a:schemeClr val="bg1"/>
                </a:solidFill>
              </a:rPr>
              <a:t>FPGA</a:t>
            </a:r>
            <a:r>
              <a:rPr lang="zh-CN" altLang="en-US" dirty="0">
                <a:solidFill>
                  <a:schemeClr val="bg1"/>
                </a:solidFill>
              </a:rPr>
              <a:t>等片上系统。</a:t>
            </a:r>
            <a:endParaRPr lang="zh-CN" altLang="en-US" dirty="0">
              <a:solidFill>
                <a:schemeClr val="bg1"/>
              </a:solidFill>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类脑计算的优势</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04157"/>
            <a:ext cx="10513168" cy="4115043"/>
          </a:xfrm>
          <a:prstGeom prst="rect">
            <a:avLst/>
          </a:prstGeom>
        </p:spPr>
        <p:txBody>
          <a:bodyPr wrap="square" lIns="128593" tIns="64297" rIns="128593" bIns="64297">
            <a:spAutoFit/>
          </a:bodyPr>
          <a:lstStyle/>
          <a:p>
            <a:pPr>
              <a:lnSpc>
                <a:spcPct val="150000"/>
              </a:lnSpc>
            </a:pPr>
            <a:r>
              <a:rPr lang="zh-CN" altLang="en-US" dirty="0">
                <a:solidFill>
                  <a:schemeClr val="bg1"/>
                </a:solidFill>
              </a:rPr>
              <a:t>  最终对心率的预测将完全部署在硬件上实现，现阶段通过软件对</a:t>
            </a:r>
            <a:r>
              <a:rPr lang="en-US" altLang="zh-CN" dirty="0">
                <a:solidFill>
                  <a:schemeClr val="bg1"/>
                </a:solidFill>
              </a:rPr>
              <a:t>FPGA</a:t>
            </a:r>
            <a:r>
              <a:rPr lang="zh-CN" altLang="en-US" dirty="0">
                <a:solidFill>
                  <a:schemeClr val="bg1"/>
                </a:solidFill>
              </a:rPr>
              <a:t>上的</a:t>
            </a:r>
            <a:r>
              <a:rPr lang="en-US" altLang="zh-CN" dirty="0">
                <a:solidFill>
                  <a:schemeClr val="bg1"/>
                </a:solidFill>
              </a:rPr>
              <a:t>ECG</a:t>
            </a:r>
            <a:r>
              <a:rPr lang="zh-CN" altLang="en-US" dirty="0">
                <a:solidFill>
                  <a:schemeClr val="bg1"/>
                </a:solidFill>
              </a:rPr>
              <a:t>编码与解码、</a:t>
            </a:r>
            <a:r>
              <a:rPr lang="en-US" altLang="zh-CN" dirty="0" err="1">
                <a:solidFill>
                  <a:schemeClr val="bg1"/>
                </a:solidFill>
              </a:rPr>
              <a:t>CARLsim</a:t>
            </a:r>
            <a:r>
              <a:rPr lang="zh-CN" altLang="en-US" dirty="0">
                <a:solidFill>
                  <a:schemeClr val="bg1"/>
                </a:solidFill>
              </a:rPr>
              <a:t>上的</a:t>
            </a:r>
            <a:r>
              <a:rPr lang="en-US" altLang="zh-CN" dirty="0">
                <a:solidFill>
                  <a:schemeClr val="bg1"/>
                </a:solidFill>
              </a:rPr>
              <a:t>SNN</a:t>
            </a:r>
            <a:r>
              <a:rPr lang="zh-CN" altLang="en-US" dirty="0">
                <a:solidFill>
                  <a:schemeClr val="bg1"/>
                </a:solidFill>
              </a:rPr>
              <a:t>网络进行模拟实现，并进行算法优化。</a:t>
            </a:r>
            <a:endParaRPr lang="zh-CN" altLang="en-US" dirty="0">
              <a:solidFill>
                <a:schemeClr val="bg1"/>
              </a:solidFill>
            </a:endParaRPr>
          </a:p>
          <a:p>
            <a:pPr>
              <a:lnSpc>
                <a:spcPct val="150000"/>
              </a:lnSpc>
            </a:pPr>
            <a:r>
              <a:rPr lang="zh-CN" altLang="en-US" dirty="0">
                <a:solidFill>
                  <a:schemeClr val="bg1"/>
                </a:solidFill>
              </a:rPr>
              <a:t>下一阶段技术层面改进主要有以下几方面：</a:t>
            </a:r>
            <a:endParaRPr lang="zh-CN" altLang="en-US" dirty="0">
              <a:solidFill>
                <a:schemeClr val="bg1"/>
              </a:solidFill>
            </a:endParaRPr>
          </a:p>
          <a:p>
            <a:pPr>
              <a:lnSpc>
                <a:spcPct val="150000"/>
              </a:lnSpc>
            </a:pPr>
            <a:r>
              <a:rPr lang="zh-CN" altLang="en-US" dirty="0">
                <a:solidFill>
                  <a:schemeClr val="bg1"/>
                </a:solidFill>
              </a:rPr>
              <a:t>（</a:t>
            </a:r>
            <a:r>
              <a:rPr lang="en-US" altLang="zh-CN" dirty="0">
                <a:solidFill>
                  <a:schemeClr val="bg1"/>
                </a:solidFill>
              </a:rPr>
              <a:t>1</a:t>
            </a:r>
            <a:r>
              <a:rPr lang="zh-CN" altLang="en-US" dirty="0">
                <a:solidFill>
                  <a:schemeClr val="bg1"/>
                </a:solidFill>
              </a:rPr>
              <a:t>）增加数据量及数据种类，除正常人的心率估计，加入患有疾病的患者</a:t>
            </a:r>
            <a:r>
              <a:rPr lang="en-US" altLang="zh-CN" dirty="0">
                <a:solidFill>
                  <a:schemeClr val="bg1"/>
                </a:solidFill>
              </a:rPr>
              <a:t>ECG</a:t>
            </a:r>
            <a:r>
              <a:rPr lang="zh-CN" altLang="en-US" dirty="0">
                <a:solidFill>
                  <a:schemeClr val="bg1"/>
                </a:solidFill>
              </a:rPr>
              <a:t>数据或者噪音较大的</a:t>
            </a:r>
            <a:r>
              <a:rPr lang="en-US" altLang="zh-CN" dirty="0">
                <a:solidFill>
                  <a:schemeClr val="bg1"/>
                </a:solidFill>
              </a:rPr>
              <a:t>ECG</a:t>
            </a:r>
            <a:r>
              <a:rPr lang="zh-CN" altLang="en-US" dirty="0">
                <a:solidFill>
                  <a:schemeClr val="bg1"/>
                </a:solidFill>
              </a:rPr>
              <a:t>数据，完善第一部分编码的算法，能够识别到异常或者噪音，并且消除干扰。</a:t>
            </a:r>
            <a:endParaRPr lang="zh-CN" altLang="en-US" dirty="0">
              <a:solidFill>
                <a:schemeClr val="bg1"/>
              </a:solidFill>
            </a:endParaRPr>
          </a:p>
          <a:p>
            <a:pPr>
              <a:lnSpc>
                <a:spcPct val="150000"/>
              </a:lnSpc>
            </a:pPr>
            <a:r>
              <a:rPr lang="zh-CN" altLang="en-US" dirty="0">
                <a:solidFill>
                  <a:schemeClr val="bg1"/>
                </a:solidFill>
              </a:rPr>
              <a:t>（</a:t>
            </a:r>
            <a:r>
              <a:rPr lang="en-US" altLang="zh-CN" dirty="0">
                <a:solidFill>
                  <a:schemeClr val="bg1"/>
                </a:solidFill>
              </a:rPr>
              <a:t>2</a:t>
            </a:r>
            <a:r>
              <a:rPr lang="zh-CN" altLang="en-US" dirty="0">
                <a:solidFill>
                  <a:schemeClr val="bg1"/>
                </a:solidFill>
              </a:rPr>
              <a:t>）将第二部分</a:t>
            </a:r>
            <a:r>
              <a:rPr lang="en-US" altLang="zh-CN" dirty="0" err="1">
                <a:solidFill>
                  <a:schemeClr val="bg1"/>
                </a:solidFill>
              </a:rPr>
              <a:t>CARLsim</a:t>
            </a:r>
            <a:r>
              <a:rPr lang="zh-CN" altLang="en-US" dirty="0">
                <a:solidFill>
                  <a:schemeClr val="bg1"/>
                </a:solidFill>
              </a:rPr>
              <a:t>上的</a:t>
            </a:r>
            <a:r>
              <a:rPr lang="en-US" altLang="zh-CN" dirty="0">
                <a:solidFill>
                  <a:schemeClr val="bg1"/>
                </a:solidFill>
              </a:rPr>
              <a:t>SNN</a:t>
            </a:r>
            <a:r>
              <a:rPr lang="zh-CN" altLang="en-US" dirty="0">
                <a:solidFill>
                  <a:schemeClr val="bg1"/>
                </a:solidFill>
              </a:rPr>
              <a:t>神经网络复杂化并且改进各神经元之间连接方式，以改善心率估计效果，提高准确率。</a:t>
            </a:r>
            <a:endParaRPr lang="zh-CN" altLang="en-US" dirty="0">
              <a:solidFill>
                <a:schemeClr val="bg1"/>
              </a:solidFill>
            </a:endParaRPr>
          </a:p>
          <a:p>
            <a:pPr>
              <a:lnSpc>
                <a:spcPct val="150000"/>
              </a:lnSpc>
            </a:pPr>
            <a:r>
              <a:rPr lang="zh-CN" altLang="en-US" dirty="0">
                <a:solidFill>
                  <a:schemeClr val="bg1"/>
                </a:solidFill>
              </a:rPr>
              <a:t>（</a:t>
            </a:r>
            <a:r>
              <a:rPr lang="en-US" altLang="zh-CN" dirty="0">
                <a:solidFill>
                  <a:schemeClr val="bg1"/>
                </a:solidFill>
              </a:rPr>
              <a:t>3</a:t>
            </a:r>
            <a:r>
              <a:rPr lang="zh-CN" altLang="en-US" dirty="0">
                <a:solidFill>
                  <a:schemeClr val="bg1"/>
                </a:solidFill>
              </a:rPr>
              <a:t>）将整个系统框架移植到</a:t>
            </a:r>
            <a:r>
              <a:rPr lang="en-US" altLang="zh-CN" dirty="0">
                <a:solidFill>
                  <a:schemeClr val="bg1"/>
                </a:solidFill>
              </a:rPr>
              <a:t>ARM</a:t>
            </a:r>
            <a:r>
              <a:rPr lang="zh-CN" altLang="en-US" dirty="0">
                <a:solidFill>
                  <a:schemeClr val="bg1"/>
                </a:solidFill>
              </a:rPr>
              <a:t>环境中，</a:t>
            </a:r>
            <a:r>
              <a:rPr lang="en-US" altLang="zh-CN" dirty="0" err="1">
                <a:solidFill>
                  <a:schemeClr val="bg1"/>
                </a:solidFill>
              </a:rPr>
              <a:t>CARLsim</a:t>
            </a:r>
            <a:r>
              <a:rPr lang="zh-CN" altLang="en-US" dirty="0">
                <a:solidFill>
                  <a:schemeClr val="bg1"/>
                </a:solidFill>
              </a:rPr>
              <a:t>上</a:t>
            </a:r>
            <a:r>
              <a:rPr lang="en-US" altLang="zh-CN" dirty="0">
                <a:solidFill>
                  <a:schemeClr val="bg1"/>
                </a:solidFill>
              </a:rPr>
              <a:t>SNN</a:t>
            </a:r>
            <a:r>
              <a:rPr lang="zh-CN" altLang="en-US" dirty="0">
                <a:solidFill>
                  <a:schemeClr val="bg1"/>
                </a:solidFill>
              </a:rPr>
              <a:t>神经网络移植到</a:t>
            </a:r>
            <a:r>
              <a:rPr lang="en-US" altLang="zh-CN" dirty="0">
                <a:solidFill>
                  <a:schemeClr val="bg1"/>
                </a:solidFill>
              </a:rPr>
              <a:t>FPGA</a:t>
            </a:r>
            <a:r>
              <a:rPr lang="zh-CN" altLang="en-US" dirty="0">
                <a:solidFill>
                  <a:schemeClr val="bg1"/>
                </a:solidFill>
              </a:rPr>
              <a:t>上实现，通过硬件对心率估计整体计算进行加速。并且达到节能的效果。</a:t>
            </a:r>
            <a:endParaRPr lang="zh-CN" altLang="en-US" dirty="0">
              <a:solidFill>
                <a:schemeClr val="bg1"/>
              </a:solidFill>
            </a:endParaRPr>
          </a:p>
          <a:p>
            <a:pPr algn="ct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技术展望</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04157"/>
            <a:ext cx="10513168" cy="2143350"/>
          </a:xfrm>
          <a:prstGeom prst="rect">
            <a:avLst/>
          </a:prstGeom>
        </p:spPr>
        <p:txBody>
          <a:bodyPr wrap="square" lIns="128593" tIns="64297" rIns="128593" bIns="64297">
            <a:spAutoFit/>
          </a:bodyPr>
          <a:lstStyle/>
          <a:p>
            <a:pPr>
              <a:lnSpc>
                <a:spcPct val="150000"/>
              </a:lnSpc>
            </a:pPr>
            <a:r>
              <a:rPr lang="zh-CN" altLang="en-US" dirty="0">
                <a:solidFill>
                  <a:schemeClr val="bg1"/>
                </a:solidFill>
              </a:rPr>
              <a:t>  将来，我们将对心率的预测将完全部署在硬件上之后。我们将把此套硬件心率估计设备投入医疗行业，用于研究心律失常检测。另外，无监督读出通过允许直接从对象学习而不需要昂贵的数据注释来训练网络，有助于个性化医疗保健。这使得未来的可穿戴设备可以无缝地用于心脏正常或则异常的受试者，用于实时监测受试者的心率变化，并且给出异常提示及预警。成为医疗行业心率监测的高效、准确辅助器材。</a:t>
            </a: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应用展望</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6"/>
          <p:cNvSpPr/>
          <p:nvPr/>
        </p:nvSpPr>
        <p:spPr>
          <a:xfrm>
            <a:off x="5205239" y="2704187"/>
            <a:ext cx="6912768" cy="3576434"/>
          </a:xfrm>
          <a:prstGeom prst="rect">
            <a:avLst/>
          </a:prstGeom>
        </p:spPr>
        <p:txBody>
          <a:bodyPr wrap="square" lIns="128593" tIns="64297" rIns="128593" bIns="64297">
            <a:spAutoFit/>
          </a:bodyPr>
          <a:lstStyle/>
          <a:p>
            <a:pPr>
              <a:lnSpc>
                <a:spcPct val="130000"/>
              </a:lnSpc>
            </a:pP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随着传感器技术及计算机处理技术的发展，人们希望能够将现代技术应用于医学上，以便更科学、更客观地揭示心电的实质与特征。另一方面从西医的角度看，近年来人们也试图根据心率的变异性来评价和诊断人体心血管系统的病变，以便能找到一个有效的心血管疾病早期无创诊断的方法。</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因此，对心电信号进行无失真的检测、采集和处理以及对心率进行估计是一项重要而很有意义的基础工作，它是对心电信号进一步分析并依此对心脏及动脉血管系统疾病进行预报和诊断的前提。</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心电图数据是最直观反应心率的数据，故采用心电图</a:t>
            </a:r>
            <a:r>
              <a:rPr lang="en-US" altLang="zh-CN"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数据进行心率估计，可达到较高的准确率。</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3" name="TextBox 22"/>
          <p:cNvSpPr txBox="1"/>
          <p:nvPr/>
        </p:nvSpPr>
        <p:spPr>
          <a:xfrm>
            <a:off x="5080277" y="1317397"/>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心率估计的背景</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4" name="Rectangle 6"/>
          <p:cNvSpPr/>
          <p:nvPr/>
        </p:nvSpPr>
        <p:spPr>
          <a:xfrm>
            <a:off x="5078188" y="1955589"/>
            <a:ext cx="7543875" cy="474020"/>
          </a:xfrm>
          <a:prstGeom prst="rect">
            <a:avLst/>
          </a:prstGeom>
        </p:spPr>
        <p:txBody>
          <a:bodyPr wrap="square" lIns="128568" tIns="64284" rIns="128568" bIns="64284">
            <a:spAutoFit/>
          </a:bodyPr>
          <a:lstStyle/>
          <a:p>
            <a:pPr>
              <a:lnSpc>
                <a:spcPct val="125000"/>
              </a:lnSpc>
            </a:pPr>
            <a:r>
              <a:rPr lang="zh-CN" altLang="en-US" sz="2000" dirty="0">
                <a:solidFill>
                  <a:schemeClr val="bg1"/>
                </a:solidFill>
              </a:rPr>
              <a:t>心率估计在有关心脏疾病的预防与检测起到至关重要的作用</a:t>
            </a:r>
            <a:endParaRPr lang="zh-CN" altLang="en-US" sz="28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5" name="矩形 24"/>
          <p:cNvSpPr/>
          <p:nvPr/>
        </p:nvSpPr>
        <p:spPr>
          <a:xfrm>
            <a:off x="5205239" y="2410241"/>
            <a:ext cx="727280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1028" name="Picture 4" descr="https://timgsa.baidu.com/timg?image&amp;quality=80&amp;size=b9999_10000&amp;sec=1536397305412&amp;di=cddbe7a9ea462957c2d5afe668ec55f8&amp;imgtype=0&amp;src=http%3A%2F%2Fimgsrc.baidu.com%2Fimgad%2Fpic%2Fitem%2F9d82d158ccbf6c81c9674fd2b73eb13533fa40b3.jpg"/>
          <p:cNvPicPr>
            <a:picLocks noChangeAspect="1" noChangeArrowheads="1"/>
          </p:cNvPicPr>
          <p:nvPr/>
        </p:nvPicPr>
        <p:blipFill rotWithShape="1">
          <a:blip r:embed="rId1">
            <a:extLst>
              <a:ext uri="{28A0092B-C50C-407E-A947-70E740481C1C}">
                <a14:useLocalDpi xmlns:a14="http://schemas.microsoft.com/office/drawing/2010/main" val="0"/>
              </a:ext>
            </a:extLst>
          </a:blip>
          <a:srcRect b="7832"/>
          <a:stretch>
            <a:fillRect/>
          </a:stretch>
        </p:blipFill>
        <p:spPr bwMode="auto">
          <a:xfrm>
            <a:off x="354227" y="2107321"/>
            <a:ext cx="4377045" cy="3096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advTm="5000">
        <p14:prism/>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1000"/>
                                        <p:tgtEl>
                                          <p:spTgt spid="22"/>
                                        </p:tgtEl>
                                      </p:cBhvr>
                                    </p:animEffect>
                                    <p:anim calcmode="lin" valueType="num">
                                      <p:cBhvr>
                                        <p:cTn id="24" dur="1000" fill="hold"/>
                                        <p:tgtEl>
                                          <p:spTgt spid="22"/>
                                        </p:tgtEl>
                                        <p:attrNameLst>
                                          <p:attrName>ppt_x</p:attrName>
                                        </p:attrNameLst>
                                      </p:cBhvr>
                                      <p:tavLst>
                                        <p:tav tm="0">
                                          <p:val>
                                            <p:strVal val="#ppt_x"/>
                                          </p:val>
                                        </p:tav>
                                        <p:tav tm="100000">
                                          <p:val>
                                            <p:strVal val="#ppt_x"/>
                                          </p:val>
                                        </p:tav>
                                      </p:tavLst>
                                    </p:anim>
                                    <p:anim calcmode="lin" valueType="num">
                                      <p:cBhvr>
                                        <p:cTn id="2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1137832" y="2104157"/>
            <a:ext cx="10513168" cy="407233"/>
          </a:xfrm>
          <a:prstGeom prst="rect">
            <a:avLst/>
          </a:prstGeom>
        </p:spPr>
        <p:txBody>
          <a:bodyPr wrap="square" lIns="128593" tIns="64297" rIns="128593" bIns="64297">
            <a:spAutoFit/>
          </a:bodyPr>
          <a:lstStyle/>
          <a:p>
            <a:pPr>
              <a:lnSpc>
                <a:spcPct val="15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784439"/>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参考文献</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a:off x="958857" y="1646839"/>
            <a:ext cx="10871118"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 name="矩形 1"/>
          <p:cNvSpPr/>
          <p:nvPr/>
        </p:nvSpPr>
        <p:spPr>
          <a:xfrm>
            <a:off x="182914" y="1809581"/>
            <a:ext cx="12694071" cy="5447645"/>
          </a:xfrm>
          <a:prstGeom prst="rect">
            <a:avLst/>
          </a:prstGeom>
        </p:spPr>
        <p:txBody>
          <a:bodyPr wrap="square">
            <a:spAutoFit/>
          </a:bodyPr>
          <a:lstStyle/>
          <a:p>
            <a:pPr marL="342900" lvl="0" indent="-342900">
              <a:spcAft>
                <a:spcPts val="0"/>
              </a:spcAft>
              <a:buFont typeface="+mj-lt"/>
              <a:buAutoNum type="arabicPeriod"/>
            </a:pPr>
            <a:r>
              <a:rPr lang="zh-CN" altLang="zh-CN" sz="1200" kern="100" dirty="0">
                <a:solidFill>
                  <a:schemeClr val="bg1"/>
                </a:solidFill>
                <a:latin typeface="Times New Roman" panose="02020603050405020304" pitchFamily="18" charset="0"/>
              </a:rPr>
              <a:t>杨昭</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杨学志</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霍亮等</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抗运动干扰的人脸视频心率估计</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电子与信息学报</a:t>
            </a:r>
            <a:r>
              <a:rPr lang="en-US" altLang="zh-CN" sz="1200" kern="100" dirty="0">
                <a:solidFill>
                  <a:schemeClr val="bg1"/>
                </a:solidFill>
                <a:latin typeface="Times New Roman" panose="02020603050405020304" pitchFamily="18" charset="0"/>
              </a:rPr>
              <a:t>.2018,40(6):1345-1352.</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zh-CN" altLang="zh-CN" sz="1200" kern="100" dirty="0">
                <a:solidFill>
                  <a:schemeClr val="bg1"/>
                </a:solidFill>
                <a:latin typeface="Times New Roman" panose="02020603050405020304" pitchFamily="18" charset="0"/>
              </a:rPr>
              <a:t>戚刚</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基于人脸视频处理的心率检测方法研究</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学位论文</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安徽</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合肥工业大学</a:t>
            </a:r>
            <a:r>
              <a:rPr lang="en-US" altLang="zh-CN" sz="1200" kern="100" dirty="0">
                <a:solidFill>
                  <a:schemeClr val="bg1"/>
                </a:solidFill>
                <a:latin typeface="Times New Roman" panose="02020603050405020304" pitchFamily="18" charset="0"/>
              </a:rPr>
              <a:t>:2017.</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zh-CN" altLang="zh-CN" sz="1200" kern="100" dirty="0">
                <a:solidFill>
                  <a:schemeClr val="bg1"/>
                </a:solidFill>
                <a:latin typeface="Times New Roman" panose="02020603050405020304" pitchFamily="18" charset="0"/>
              </a:rPr>
              <a:t>张家成</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邱天爽</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马济通</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基于改进色度模型的非接触式心率检测与估计</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中国生物医学工程学报</a:t>
            </a:r>
            <a:r>
              <a:rPr lang="en-US" altLang="zh-CN" sz="1200" kern="100" dirty="0">
                <a:solidFill>
                  <a:schemeClr val="bg1"/>
                </a:solidFill>
                <a:latin typeface="Times New Roman" panose="02020603050405020304" pitchFamily="18" charset="0"/>
              </a:rPr>
              <a:t>.2017(6):641-646.</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zh-CN" altLang="zh-CN" sz="1200" kern="100" dirty="0">
                <a:solidFill>
                  <a:schemeClr val="bg1"/>
                </a:solidFill>
                <a:latin typeface="Times New Roman" panose="02020603050405020304" pitchFamily="18" charset="0"/>
              </a:rPr>
              <a:t>徐海津</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抗运动伪影下基于</a:t>
            </a:r>
            <a:r>
              <a:rPr lang="en-US" altLang="zh-CN" sz="1200" kern="100" dirty="0">
                <a:solidFill>
                  <a:schemeClr val="bg1"/>
                </a:solidFill>
                <a:latin typeface="Times New Roman" panose="02020603050405020304" pitchFamily="18" charset="0"/>
              </a:rPr>
              <a:t>PPG</a:t>
            </a:r>
            <a:r>
              <a:rPr lang="zh-CN" altLang="zh-CN" sz="1200" kern="100" dirty="0">
                <a:solidFill>
                  <a:schemeClr val="bg1"/>
                </a:solidFill>
                <a:latin typeface="Times New Roman" panose="02020603050405020304" pitchFamily="18" charset="0"/>
              </a:rPr>
              <a:t>的心率估计方法研究与应用</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学位论文</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四川</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电子科技大学</a:t>
            </a:r>
            <a:r>
              <a:rPr lang="en-US" altLang="zh-CN" sz="1200" kern="100" dirty="0">
                <a:solidFill>
                  <a:schemeClr val="bg1"/>
                </a:solidFill>
                <a:latin typeface="Times New Roman" panose="02020603050405020304" pitchFamily="18" charset="0"/>
              </a:rPr>
              <a:t>:2018.</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zh-CN" altLang="zh-CN" sz="1200" kern="100" dirty="0">
                <a:solidFill>
                  <a:schemeClr val="bg1"/>
                </a:solidFill>
                <a:latin typeface="Times New Roman" panose="02020603050405020304" pitchFamily="18" charset="0"/>
              </a:rPr>
              <a:t>李相泽</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蒲宝明</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杨东升等</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基于手机内置多传感器的瞬时心率估计</a:t>
            </a:r>
            <a:r>
              <a:rPr lang="en-US" altLang="zh-CN" sz="1200" kern="100" dirty="0">
                <a:solidFill>
                  <a:schemeClr val="bg1"/>
                </a:solidFill>
                <a:latin typeface="Times New Roman" panose="02020603050405020304" pitchFamily="18" charset="0"/>
              </a:rPr>
              <a:t>.</a:t>
            </a:r>
            <a:r>
              <a:rPr lang="zh-CN" altLang="zh-CN" sz="1200" kern="100" dirty="0">
                <a:solidFill>
                  <a:schemeClr val="bg1"/>
                </a:solidFill>
                <a:latin typeface="Times New Roman" panose="02020603050405020304" pitchFamily="18" charset="0"/>
              </a:rPr>
              <a:t>哈尔滨工程大学学报</a:t>
            </a:r>
            <a:r>
              <a:rPr lang="en-US" altLang="zh-CN" sz="1200" kern="100" dirty="0">
                <a:solidFill>
                  <a:schemeClr val="bg1"/>
                </a:solidFill>
                <a:latin typeface="Times New Roman" panose="02020603050405020304" pitchFamily="18" charset="0"/>
              </a:rPr>
              <a:t>.2018,39(4):730-735.</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MH Ebrahim, JM Feldman, I Bar-Kana. A Robust Sensor Fusion Method for Heart Rate Estimation. Journal of Clinical Monitoring.1997,13(6):385-393.</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I. Saini, D. Singh, A. Khosla, QRS detection using k-nearest neighbor algorithm (KNN) and evaluation on standard ECG databases, Journal of Advanced Research 4 (4) (2013) 331 – 344.</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K. </a:t>
            </a:r>
            <a:r>
              <a:rPr lang="en-US" altLang="zh-CN" sz="1200" kern="100" dirty="0" err="1">
                <a:solidFill>
                  <a:schemeClr val="bg1"/>
                </a:solidFill>
                <a:latin typeface="Times New Roman" panose="02020603050405020304" pitchFamily="18" charset="0"/>
              </a:rPr>
              <a:t>Arbateni</a:t>
            </a:r>
            <a:r>
              <a:rPr lang="en-US" altLang="zh-CN" sz="1200" kern="100" dirty="0">
                <a:solidFill>
                  <a:schemeClr val="bg1"/>
                </a:solidFill>
                <a:latin typeface="Times New Roman" panose="02020603050405020304" pitchFamily="18" charset="0"/>
              </a:rPr>
              <a:t>, A. </a:t>
            </a:r>
            <a:r>
              <a:rPr lang="en-US" altLang="zh-CN" sz="1200" kern="100" dirty="0" err="1">
                <a:solidFill>
                  <a:schemeClr val="bg1"/>
                </a:solidFill>
                <a:latin typeface="Times New Roman" panose="02020603050405020304" pitchFamily="18" charset="0"/>
              </a:rPr>
              <a:t>Bennia</a:t>
            </a:r>
            <a:r>
              <a:rPr lang="en-US" altLang="zh-CN" sz="1200" kern="100" dirty="0">
                <a:solidFill>
                  <a:schemeClr val="bg1"/>
                </a:solidFill>
                <a:latin typeface="Times New Roman" panose="02020603050405020304" pitchFamily="18" charset="0"/>
              </a:rPr>
              <a:t>, Sigmoidal radial basis function ANN for QRS complex detection, Neurocomputing 145 (2014) 438 – 450.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R. </a:t>
            </a:r>
            <a:r>
              <a:rPr lang="en-US" altLang="zh-CN" sz="1200" kern="100" dirty="0" err="1">
                <a:solidFill>
                  <a:schemeClr val="bg1"/>
                </a:solidFill>
                <a:latin typeface="Times New Roman" panose="02020603050405020304" pitchFamily="18" charset="0"/>
              </a:rPr>
              <a:t>Magrans</a:t>
            </a:r>
            <a:r>
              <a:rPr lang="en-US" altLang="zh-CN" sz="1200" kern="100" dirty="0">
                <a:solidFill>
                  <a:schemeClr val="bg1"/>
                </a:solidFill>
                <a:latin typeface="Times New Roman" panose="02020603050405020304" pitchFamily="18" charset="0"/>
              </a:rPr>
              <a:t>, P. </a:t>
            </a:r>
            <a:r>
              <a:rPr lang="en-US" altLang="zh-CN" sz="1200" kern="100" dirty="0" err="1">
                <a:solidFill>
                  <a:schemeClr val="bg1"/>
                </a:solidFill>
                <a:latin typeface="Times New Roman" panose="02020603050405020304" pitchFamily="18" charset="0"/>
              </a:rPr>
              <a:t>Gomis</a:t>
            </a:r>
            <a:r>
              <a:rPr lang="en-US" altLang="zh-CN" sz="1200" kern="100" dirty="0">
                <a:solidFill>
                  <a:schemeClr val="bg1"/>
                </a:solidFill>
                <a:latin typeface="Times New Roman" panose="02020603050405020304" pitchFamily="18" charset="0"/>
              </a:rPr>
              <a:t>, P. </a:t>
            </a:r>
            <a:r>
              <a:rPr lang="en-US" altLang="zh-CN" sz="1200" kern="100" dirty="0" err="1">
                <a:solidFill>
                  <a:schemeClr val="bg1"/>
                </a:solidFill>
                <a:latin typeface="Times New Roman" panose="02020603050405020304" pitchFamily="18" charset="0"/>
              </a:rPr>
              <a:t>Caminal</a:t>
            </a:r>
            <a:r>
              <a:rPr lang="en-US" altLang="zh-CN" sz="1200" kern="100" dirty="0">
                <a:solidFill>
                  <a:schemeClr val="bg1"/>
                </a:solidFill>
                <a:latin typeface="Times New Roman" panose="02020603050405020304" pitchFamily="18" charset="0"/>
              </a:rPr>
              <a:t>, Myocardial ischemia event detection based on support vector machine model using </a:t>
            </a:r>
            <a:r>
              <a:rPr lang="en-US" altLang="zh-CN" sz="1200" kern="100" dirty="0" err="1">
                <a:solidFill>
                  <a:schemeClr val="bg1"/>
                </a:solidFill>
                <a:latin typeface="Times New Roman" panose="02020603050405020304" pitchFamily="18" charset="0"/>
              </a:rPr>
              <a:t>qrs</a:t>
            </a:r>
            <a:r>
              <a:rPr lang="en-US" altLang="zh-CN" sz="1200" kern="100" dirty="0">
                <a:solidFill>
                  <a:schemeClr val="bg1"/>
                </a:solidFill>
                <a:latin typeface="Times New Roman" panose="02020603050405020304" pitchFamily="18" charset="0"/>
              </a:rPr>
              <a:t> and </a:t>
            </a:r>
            <a:r>
              <a:rPr lang="en-US" altLang="zh-CN" sz="1200" kern="100" dirty="0" err="1">
                <a:solidFill>
                  <a:schemeClr val="bg1"/>
                </a:solidFill>
                <a:latin typeface="Times New Roman" panose="02020603050405020304" pitchFamily="18" charset="0"/>
              </a:rPr>
              <a:t>st</a:t>
            </a:r>
            <a:r>
              <a:rPr lang="en-US" altLang="zh-CN" sz="1200" kern="100" dirty="0">
                <a:solidFill>
                  <a:schemeClr val="bg1"/>
                </a:solidFill>
                <a:latin typeface="Times New Roman" panose="02020603050405020304" pitchFamily="18" charset="0"/>
              </a:rPr>
              <a:t> segment features, in: Computing in Cardiology Conference (</a:t>
            </a:r>
            <a:r>
              <a:rPr lang="en-US" altLang="zh-CN" sz="1200" kern="100" dirty="0" err="1">
                <a:solidFill>
                  <a:schemeClr val="bg1"/>
                </a:solidFill>
                <a:latin typeface="Times New Roman" panose="02020603050405020304" pitchFamily="18" charset="0"/>
              </a:rPr>
              <a:t>CinC</a:t>
            </a:r>
            <a:r>
              <a:rPr lang="en-US" altLang="zh-CN" sz="1200" kern="100" dirty="0">
                <a:solidFill>
                  <a:schemeClr val="bg1"/>
                </a:solidFill>
                <a:latin typeface="Times New Roman" panose="02020603050405020304" pitchFamily="18" charset="0"/>
              </a:rPr>
              <a:t>), 2016, IEEE, 2016, pp. 405–408.</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U. R. Acharya, H. Fujita, O. S. </a:t>
            </a:r>
            <a:r>
              <a:rPr lang="en-US" altLang="zh-CN" sz="1200" kern="100" dirty="0" err="1">
                <a:solidFill>
                  <a:schemeClr val="bg1"/>
                </a:solidFill>
                <a:latin typeface="Times New Roman" panose="02020603050405020304" pitchFamily="18" charset="0"/>
              </a:rPr>
              <a:t>Lih</a:t>
            </a:r>
            <a:r>
              <a:rPr lang="en-US" altLang="zh-CN" sz="1200" kern="100" dirty="0">
                <a:solidFill>
                  <a:schemeClr val="bg1"/>
                </a:solidFill>
                <a:latin typeface="Times New Roman" panose="02020603050405020304" pitchFamily="18" charset="0"/>
              </a:rPr>
              <a:t>, Y. Hagiwara, J. H. Tan, M. Adam, Automated detection of arrhythmias using different intervals of tachycardia ECG segments with convolutional neural network, Information Sciences 405 (2017) 81 – 90.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U. R. Acharya, H. Fujita, O. S. </a:t>
            </a:r>
            <a:r>
              <a:rPr lang="en-US" altLang="zh-CN" sz="1200" kern="100" dirty="0" err="1">
                <a:solidFill>
                  <a:schemeClr val="bg1"/>
                </a:solidFill>
                <a:latin typeface="Times New Roman" panose="02020603050405020304" pitchFamily="18" charset="0"/>
              </a:rPr>
              <a:t>Lih</a:t>
            </a:r>
            <a:r>
              <a:rPr lang="en-US" altLang="zh-CN" sz="1200" kern="100" dirty="0">
                <a:solidFill>
                  <a:schemeClr val="bg1"/>
                </a:solidFill>
                <a:latin typeface="Times New Roman" panose="02020603050405020304" pitchFamily="18" charset="0"/>
              </a:rPr>
              <a:t>, M. Adam, J. H. Tan, C. K. Chua, Automated detection of coronary artery disease using different durations of ECG segments with convolutional neural network,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R. Van </a:t>
            </a:r>
            <a:r>
              <a:rPr lang="en-US" altLang="zh-CN" sz="1200" kern="100" dirty="0" err="1">
                <a:solidFill>
                  <a:schemeClr val="bg1"/>
                </a:solidFill>
                <a:latin typeface="Times New Roman" panose="02020603050405020304" pitchFamily="18" charset="0"/>
              </a:rPr>
              <a:t>Rullen</a:t>
            </a:r>
            <a:r>
              <a:rPr lang="en-US" altLang="zh-CN" sz="1200" kern="100" dirty="0">
                <a:solidFill>
                  <a:schemeClr val="bg1"/>
                </a:solidFill>
                <a:latin typeface="Times New Roman" panose="02020603050405020304" pitchFamily="18" charset="0"/>
              </a:rPr>
              <a:t>, S. J. Thorpe, Rate coding versus temporal order coding: what the retinal ganglion cells tell the visual cortex, Neural computation 13 (6) (2001) 1255–1283.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P. U. Diehl, M. Cook, Unsupervised learning of digit recognition using </a:t>
            </a:r>
            <a:r>
              <a:rPr lang="en-US" altLang="zh-CN" sz="1200" kern="100" dirty="0" err="1">
                <a:solidFill>
                  <a:schemeClr val="bg1"/>
                </a:solidFill>
                <a:latin typeface="Times New Roman" panose="02020603050405020304" pitchFamily="18" charset="0"/>
              </a:rPr>
              <a:t>spiketiming</a:t>
            </a:r>
            <a:r>
              <a:rPr lang="en-US" altLang="zh-CN" sz="1200" kern="100" dirty="0">
                <a:solidFill>
                  <a:schemeClr val="bg1"/>
                </a:solidFill>
                <a:latin typeface="Times New Roman" panose="02020603050405020304" pitchFamily="18" charset="0"/>
              </a:rPr>
              <a:t>-dependent plasticity, Frontiers in computational neuroscience 9 (0) (2015) 0–0.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Anup </a:t>
            </a:r>
            <a:r>
              <a:rPr lang="en-US" altLang="zh-CN" sz="1200" kern="100" dirty="0" err="1">
                <a:solidFill>
                  <a:schemeClr val="bg1"/>
                </a:solidFill>
                <a:latin typeface="Times New Roman" panose="02020603050405020304" pitchFamily="18" charset="0"/>
              </a:rPr>
              <a:t>Dasa</a:t>
            </a:r>
            <a:r>
              <a:rPr lang="en-US" altLang="zh-CN" sz="1200" kern="100" dirty="0">
                <a:solidFill>
                  <a:schemeClr val="bg1"/>
                </a:solidFill>
                <a:latin typeface="Times New Roman" panose="02020603050405020304" pitchFamily="18" charset="0"/>
              </a:rPr>
              <a:t>, </a:t>
            </a:r>
            <a:r>
              <a:rPr lang="en-US" altLang="zh-CN" sz="1200" kern="100" dirty="0">
                <a:solidFill>
                  <a:schemeClr val="bg1"/>
                </a:solidFill>
                <a:latin typeface="Cambria Math" panose="02040503050406030204" pitchFamily="18" charset="0"/>
                <a:cs typeface="Cambria Math" panose="02040503050406030204" pitchFamily="18" charset="0"/>
              </a:rPr>
              <a:t>∗</a:t>
            </a:r>
            <a:r>
              <a:rPr lang="en-US" altLang="zh-CN" sz="1200" kern="100" dirty="0">
                <a:solidFill>
                  <a:schemeClr val="bg1"/>
                </a:solidFill>
                <a:latin typeface="Times New Roman" panose="02020603050405020304" pitchFamily="18" charset="0"/>
              </a:rPr>
              <a:t> , </a:t>
            </a:r>
            <a:r>
              <a:rPr lang="en-US" altLang="zh-CN" sz="1200" kern="100" dirty="0" err="1">
                <a:solidFill>
                  <a:schemeClr val="bg1"/>
                </a:solidFill>
                <a:latin typeface="Times New Roman" panose="02020603050405020304" pitchFamily="18" charset="0"/>
              </a:rPr>
              <a:t>Paruthi</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Pradhapan</a:t>
            </a:r>
            <a:r>
              <a:rPr lang="en-US" altLang="zh-CN" sz="1200" kern="100" dirty="0">
                <a:solidFill>
                  <a:schemeClr val="bg1"/>
                </a:solidFill>
                <a:latin typeface="Times New Roman" panose="02020603050405020304" pitchFamily="18" charset="0"/>
              </a:rPr>
              <a:t> a , </a:t>
            </a:r>
            <a:r>
              <a:rPr lang="en-US" altLang="zh-CN" sz="1200" kern="100" dirty="0" err="1">
                <a:solidFill>
                  <a:schemeClr val="bg1"/>
                </a:solidFill>
                <a:latin typeface="Times New Roman" panose="02020603050405020304" pitchFamily="18" charset="0"/>
              </a:rPr>
              <a:t>Willemijn</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Groenendaal</a:t>
            </a:r>
            <a:r>
              <a:rPr lang="en-US" altLang="zh-CN" sz="1200" kern="100" dirty="0">
                <a:solidFill>
                  <a:schemeClr val="bg1"/>
                </a:solidFill>
                <a:latin typeface="Times New Roman" panose="02020603050405020304" pitchFamily="18" charset="0"/>
              </a:rPr>
              <a:t> a , </a:t>
            </a:r>
            <a:r>
              <a:rPr lang="en-US" altLang="zh-CN" sz="1200" kern="100" dirty="0" err="1">
                <a:solidFill>
                  <a:schemeClr val="bg1"/>
                </a:solidFill>
                <a:latin typeface="Times New Roman" panose="02020603050405020304" pitchFamily="18" charset="0"/>
              </a:rPr>
              <a:t>Prathyusha</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Adirajua,b</a:t>
            </a:r>
            <a:r>
              <a:rPr lang="en-US" altLang="zh-CN" sz="1200" kern="100" dirty="0">
                <a:solidFill>
                  <a:schemeClr val="bg1"/>
                </a:solidFill>
                <a:latin typeface="Times New Roman" panose="02020603050405020304" pitchFamily="18" charset="0"/>
              </a:rPr>
              <a:t> , Raj </a:t>
            </a:r>
            <a:r>
              <a:rPr lang="en-US" altLang="zh-CN" sz="1200" kern="100" dirty="0" err="1">
                <a:solidFill>
                  <a:schemeClr val="bg1"/>
                </a:solidFill>
                <a:latin typeface="Times New Roman" panose="02020603050405020304" pitchFamily="18" charset="0"/>
              </a:rPr>
              <a:t>Thilak</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Rajan</a:t>
            </a:r>
            <a:r>
              <a:rPr lang="en-US" altLang="zh-CN" sz="1200" kern="100" dirty="0">
                <a:solidFill>
                  <a:schemeClr val="bg1"/>
                </a:solidFill>
                <a:latin typeface="Times New Roman" panose="02020603050405020304" pitchFamily="18" charset="0"/>
              </a:rPr>
              <a:t> a , </a:t>
            </a:r>
            <a:r>
              <a:rPr lang="en-US" altLang="zh-CN" sz="1200" kern="100" dirty="0" err="1">
                <a:solidFill>
                  <a:schemeClr val="bg1"/>
                </a:solidFill>
                <a:latin typeface="Times New Roman" panose="02020603050405020304" pitchFamily="18" charset="0"/>
              </a:rPr>
              <a:t>Francky</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Catthoorc,a</a:t>
            </a:r>
            <a:r>
              <a:rPr lang="en-US" altLang="zh-CN" sz="1200" kern="100" dirty="0">
                <a:solidFill>
                  <a:schemeClr val="bg1"/>
                </a:solidFill>
                <a:latin typeface="Times New Roman" panose="02020603050405020304" pitchFamily="18" charset="0"/>
              </a:rPr>
              <a:t>, </a:t>
            </a:r>
            <a:r>
              <a:rPr lang="en-US" altLang="zh-CN" sz="1200" kern="100" dirty="0">
                <a:solidFill>
                  <a:schemeClr val="bg1"/>
                </a:solidFill>
                <a:latin typeface="Cambria Math" panose="02040503050406030204" pitchFamily="18" charset="0"/>
                <a:cs typeface="Cambria Math" panose="02040503050406030204" pitchFamily="18" charset="0"/>
              </a:rPr>
              <a:t>∗</a:t>
            </a:r>
            <a:r>
              <a:rPr lang="en-US" altLang="zh-CN" sz="1200" kern="100" dirty="0">
                <a:solidFill>
                  <a:schemeClr val="bg1"/>
                </a:solidFill>
                <a:latin typeface="Times New Roman" panose="02020603050405020304" pitchFamily="18" charset="0"/>
              </a:rPr>
              <a:t> , </a:t>
            </a:r>
            <a:r>
              <a:rPr lang="en-US" altLang="zh-CN" sz="1200" kern="100" dirty="0" err="1">
                <a:solidFill>
                  <a:schemeClr val="bg1"/>
                </a:solidFill>
                <a:latin typeface="Times New Roman" panose="02020603050405020304" pitchFamily="18" charset="0"/>
              </a:rPr>
              <a:t>Siebren</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Schaafsma</a:t>
            </a:r>
            <a:r>
              <a:rPr lang="en-US" altLang="zh-CN" sz="1200" kern="100" dirty="0">
                <a:solidFill>
                  <a:schemeClr val="bg1"/>
                </a:solidFill>
                <a:latin typeface="Times New Roman" panose="02020603050405020304" pitchFamily="18" charset="0"/>
              </a:rPr>
              <a:t> a , Jeffrey L. </a:t>
            </a:r>
            <a:r>
              <a:rPr lang="en-US" altLang="zh-CN" sz="1200" kern="100" dirty="0" err="1">
                <a:solidFill>
                  <a:schemeClr val="bg1"/>
                </a:solidFill>
                <a:latin typeface="Times New Roman" panose="02020603050405020304" pitchFamily="18" charset="0"/>
              </a:rPr>
              <a:t>Krichmar</a:t>
            </a:r>
            <a:r>
              <a:rPr lang="en-US" altLang="zh-CN" sz="1200" kern="100" dirty="0">
                <a:solidFill>
                  <a:schemeClr val="bg1"/>
                </a:solidFill>
                <a:latin typeface="Times New Roman" panose="02020603050405020304" pitchFamily="18" charset="0"/>
              </a:rPr>
              <a:t> d , </a:t>
            </a:r>
            <a:r>
              <a:rPr lang="en-US" altLang="zh-CN" sz="1200" kern="100" dirty="0" err="1">
                <a:solidFill>
                  <a:schemeClr val="bg1"/>
                </a:solidFill>
                <a:latin typeface="Times New Roman" panose="02020603050405020304" pitchFamily="18" charset="0"/>
              </a:rPr>
              <a:t>Nikil</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Dutt</a:t>
            </a:r>
            <a:r>
              <a:rPr lang="en-US" altLang="zh-CN" sz="1200" kern="100" dirty="0">
                <a:solidFill>
                  <a:schemeClr val="bg1"/>
                </a:solidFill>
                <a:latin typeface="Times New Roman" panose="02020603050405020304" pitchFamily="18" charset="0"/>
              </a:rPr>
              <a:t> d , Chris Van </a:t>
            </a:r>
            <a:r>
              <a:rPr lang="en-US" altLang="zh-CN" sz="1200" kern="100" dirty="0" err="1">
                <a:solidFill>
                  <a:schemeClr val="bg1"/>
                </a:solidFill>
                <a:latin typeface="Times New Roman" panose="02020603050405020304" pitchFamily="18" charset="0"/>
              </a:rPr>
              <a:t>Hoofc,a</a:t>
            </a:r>
            <a:r>
              <a:rPr lang="en-US" altLang="zh-CN" sz="1200" kern="100" dirty="0">
                <a:solidFill>
                  <a:schemeClr val="bg1"/>
                </a:solidFill>
                <a:latin typeface="Times New Roman" panose="02020603050405020304" pitchFamily="18" charset="0"/>
              </a:rPr>
              <a:t>, Unsupervised Heart-rate Estimation in Wearables With Liquid States and A Probabilistic Readout, </a:t>
            </a:r>
            <a:r>
              <a:rPr lang="en-US" altLang="zh-CN" sz="1200" kern="100" dirty="0" err="1">
                <a:solidFill>
                  <a:schemeClr val="bg1"/>
                </a:solidFill>
                <a:latin typeface="Times New Roman" panose="02020603050405020304" pitchFamily="18" charset="0"/>
              </a:rPr>
              <a:t>arXiv</a:t>
            </a:r>
            <a:r>
              <a:rPr lang="en-US" altLang="zh-CN" sz="1200" kern="100" dirty="0">
                <a:solidFill>
                  <a:schemeClr val="bg1"/>
                </a:solidFill>
                <a:latin typeface="Times New Roman" panose="02020603050405020304" pitchFamily="18" charset="0"/>
              </a:rPr>
              <a:t>, Neural and Evolutionary Computing (cs.NE); Machine Learning (</a:t>
            </a:r>
            <a:r>
              <a:rPr lang="en-US" altLang="zh-CN" sz="1200" kern="100" dirty="0" err="1">
                <a:solidFill>
                  <a:schemeClr val="bg1"/>
                </a:solidFill>
                <a:latin typeface="Times New Roman" panose="02020603050405020304" pitchFamily="18" charset="0"/>
              </a:rPr>
              <a:t>cs.LG</a:t>
            </a:r>
            <a:r>
              <a:rPr lang="en-US" altLang="zh-CN" sz="1200" kern="100" dirty="0">
                <a:solidFill>
                  <a:schemeClr val="bg1"/>
                </a:solidFill>
                <a:latin typeface="Times New Roman" panose="02020603050405020304" pitchFamily="18" charset="0"/>
              </a:rPr>
              <a:t>), 2017</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D. Balsamo, A. S. Weddell, A. Das, A. R. Arreola, D. </a:t>
            </a:r>
            <a:r>
              <a:rPr lang="en-US" altLang="zh-CN" sz="1200" kern="100" dirty="0" err="1">
                <a:solidFill>
                  <a:schemeClr val="bg1"/>
                </a:solidFill>
                <a:latin typeface="Times New Roman" panose="02020603050405020304" pitchFamily="18" charset="0"/>
              </a:rPr>
              <a:t>Brunelli</a:t>
            </a:r>
            <a:r>
              <a:rPr lang="en-US" altLang="zh-CN" sz="1200" kern="100" dirty="0">
                <a:solidFill>
                  <a:schemeClr val="bg1"/>
                </a:solidFill>
                <a:latin typeface="Times New Roman" panose="02020603050405020304" pitchFamily="18" charset="0"/>
              </a:rPr>
              <a:t>, B. M. Al-</a:t>
            </a:r>
            <a:r>
              <a:rPr lang="en-US" altLang="zh-CN" sz="1200" kern="100" dirty="0" err="1">
                <a:solidFill>
                  <a:schemeClr val="bg1"/>
                </a:solidFill>
                <a:latin typeface="Times New Roman" panose="02020603050405020304" pitchFamily="18" charset="0"/>
              </a:rPr>
              <a:t>Hashimi</a:t>
            </a:r>
            <a:r>
              <a:rPr lang="en-US" altLang="zh-CN" sz="1200" kern="100" dirty="0">
                <a:solidFill>
                  <a:schemeClr val="bg1"/>
                </a:solidFill>
                <a:latin typeface="Times New Roman" panose="02020603050405020304" pitchFamily="18" charset="0"/>
              </a:rPr>
              <a:t>, G. V. Merrett, L. </a:t>
            </a:r>
            <a:r>
              <a:rPr lang="en-US" altLang="zh-CN" sz="1200" kern="100" dirty="0" err="1">
                <a:solidFill>
                  <a:schemeClr val="bg1"/>
                </a:solidFill>
                <a:latin typeface="Times New Roman" panose="02020603050405020304" pitchFamily="18" charset="0"/>
              </a:rPr>
              <a:t>Benini</a:t>
            </a:r>
            <a:r>
              <a:rPr lang="en-US" altLang="zh-CN" sz="1200" kern="100" dirty="0">
                <a:solidFill>
                  <a:schemeClr val="bg1"/>
                </a:solidFill>
                <a:latin typeface="Times New Roman" panose="02020603050405020304" pitchFamily="18" charset="0"/>
              </a:rPr>
              <a:t>, </a:t>
            </a:r>
            <a:r>
              <a:rPr lang="en-US" altLang="zh-CN" sz="1200" kern="100" dirty="0" err="1">
                <a:solidFill>
                  <a:schemeClr val="bg1"/>
                </a:solidFill>
                <a:latin typeface="Times New Roman" panose="02020603050405020304" pitchFamily="18" charset="0"/>
              </a:rPr>
              <a:t>Hibernus</a:t>
            </a:r>
            <a:r>
              <a:rPr lang="en-US" altLang="zh-CN" sz="1200" kern="100" dirty="0">
                <a:solidFill>
                  <a:schemeClr val="bg1"/>
                </a:solidFill>
                <a:latin typeface="Times New Roman" panose="02020603050405020304" pitchFamily="18" charset="0"/>
              </a:rPr>
              <a:t>++: a self-calibrating and adaptive system for transiently-powered embedded devices, IEEE Transactions on Computer-Aided Design of Integrated Circuits and Systems 35 (12) (2016) 1968–1980.</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E. M. </a:t>
            </a:r>
            <a:r>
              <a:rPr lang="en-US" altLang="zh-CN" sz="1200" kern="100" dirty="0" err="1">
                <a:solidFill>
                  <a:schemeClr val="bg1"/>
                </a:solidFill>
                <a:latin typeface="Times New Roman" panose="02020603050405020304" pitchFamily="18" charset="0"/>
              </a:rPr>
              <a:t>Izhikevich</a:t>
            </a:r>
            <a:r>
              <a:rPr lang="en-US" altLang="zh-CN" sz="1200" kern="100" dirty="0">
                <a:solidFill>
                  <a:schemeClr val="bg1"/>
                </a:solidFill>
                <a:latin typeface="Times New Roman" panose="02020603050405020304" pitchFamily="18" charset="0"/>
              </a:rPr>
              <a:t>, Simple model of spiking neurons, IEEE Transactions on neural networks 14 (6)(2003) 1569–1572.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M. Abeles, </a:t>
            </a:r>
            <a:r>
              <a:rPr lang="en-US" altLang="zh-CN" sz="1200" kern="100" dirty="0" err="1">
                <a:solidFill>
                  <a:schemeClr val="bg1"/>
                </a:solidFill>
                <a:latin typeface="Times New Roman" panose="02020603050405020304" pitchFamily="18" charset="0"/>
              </a:rPr>
              <a:t>Corticonics</a:t>
            </a:r>
            <a:r>
              <a:rPr lang="en-US" altLang="zh-CN" sz="1200" kern="100" dirty="0">
                <a:solidFill>
                  <a:schemeClr val="bg1"/>
                </a:solidFill>
                <a:latin typeface="Times New Roman" panose="02020603050405020304" pitchFamily="18" charset="0"/>
              </a:rPr>
              <a:t>: Neural circuits of the cerebral cortex, Cambridge University Press, 1991.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D. D. Bock, W.-C. A. Lee, A. M. </a:t>
            </a:r>
            <a:r>
              <a:rPr lang="en-US" altLang="zh-CN" sz="1200" kern="100" dirty="0" err="1">
                <a:solidFill>
                  <a:schemeClr val="bg1"/>
                </a:solidFill>
                <a:latin typeface="Times New Roman" panose="02020603050405020304" pitchFamily="18" charset="0"/>
              </a:rPr>
              <a:t>Kerlin</a:t>
            </a:r>
            <a:r>
              <a:rPr lang="en-US" altLang="zh-CN" sz="1200" kern="100" dirty="0">
                <a:solidFill>
                  <a:schemeClr val="bg1"/>
                </a:solidFill>
                <a:latin typeface="Times New Roman" panose="02020603050405020304" pitchFamily="18" charset="0"/>
              </a:rPr>
              <a:t>, M. L. </a:t>
            </a:r>
            <a:r>
              <a:rPr lang="en-US" altLang="zh-CN" sz="1200" kern="100" dirty="0" err="1">
                <a:solidFill>
                  <a:schemeClr val="bg1"/>
                </a:solidFill>
                <a:latin typeface="Times New Roman" panose="02020603050405020304" pitchFamily="18" charset="0"/>
              </a:rPr>
              <a:t>Andermann</a:t>
            </a:r>
            <a:r>
              <a:rPr lang="en-US" altLang="zh-CN" sz="1200" kern="100" dirty="0">
                <a:solidFill>
                  <a:schemeClr val="bg1"/>
                </a:solidFill>
                <a:latin typeface="Times New Roman" panose="02020603050405020304" pitchFamily="18" charset="0"/>
              </a:rPr>
              <a:t>, G. Hood, A. W. Wetzel, S. </a:t>
            </a:r>
            <a:r>
              <a:rPr lang="en-US" altLang="zh-CN" sz="1200" kern="100" dirty="0" err="1">
                <a:solidFill>
                  <a:schemeClr val="bg1"/>
                </a:solidFill>
                <a:latin typeface="Times New Roman" panose="02020603050405020304" pitchFamily="18" charset="0"/>
              </a:rPr>
              <a:t>Yurgenson</a:t>
            </a:r>
            <a:r>
              <a:rPr lang="en-US" altLang="zh-CN" sz="1200" kern="100" dirty="0">
                <a:solidFill>
                  <a:schemeClr val="bg1"/>
                </a:solidFill>
                <a:latin typeface="Times New Roman" panose="02020603050405020304" pitchFamily="18" charset="0"/>
              </a:rPr>
              <a:t>, E. R. Soucy, H. S. Kim, R. C. Reid, Network anatomy and in vivo physiology of visual cortical neurons, Nature 471 (7337) (2011) 177–182.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J. MacQueen, et al., Some methods for classification and analysis of multivariate observations, in: Proceedings of the fifth Berkeley symposium on mathematical statistics and probability, Vol. 1, Oakland, CA, USA., 1967, pp. 281–297.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J. C. </a:t>
            </a:r>
            <a:r>
              <a:rPr lang="en-US" altLang="zh-CN" sz="1200" kern="100" dirty="0" err="1">
                <a:solidFill>
                  <a:schemeClr val="bg1"/>
                </a:solidFill>
                <a:latin typeface="Times New Roman" panose="02020603050405020304" pitchFamily="18" charset="0"/>
              </a:rPr>
              <a:t>Bezdek</a:t>
            </a:r>
            <a:r>
              <a:rPr lang="en-US" altLang="zh-CN" sz="1200" kern="100" dirty="0">
                <a:solidFill>
                  <a:schemeClr val="bg1"/>
                </a:solidFill>
                <a:latin typeface="Times New Roman" panose="02020603050405020304" pitchFamily="18" charset="0"/>
              </a:rPr>
              <a:t>, R. Ehrlich, W. Full, </a:t>
            </a:r>
            <a:r>
              <a:rPr lang="en-US" altLang="zh-CN" sz="1200" kern="100" dirty="0" err="1">
                <a:solidFill>
                  <a:schemeClr val="bg1"/>
                </a:solidFill>
                <a:latin typeface="Times New Roman" panose="02020603050405020304" pitchFamily="18" charset="0"/>
              </a:rPr>
              <a:t>Fcm</a:t>
            </a:r>
            <a:r>
              <a:rPr lang="en-US" altLang="zh-CN" sz="1200" kern="100" dirty="0">
                <a:solidFill>
                  <a:schemeClr val="bg1"/>
                </a:solidFill>
                <a:latin typeface="Times New Roman" panose="02020603050405020304" pitchFamily="18" charset="0"/>
              </a:rPr>
              <a:t>: The fuzzy c-means clustering algorithm, Computers &amp; Geosciences 10 (2-3) (1984) 191–203. </a:t>
            </a:r>
            <a:endParaRPr lang="zh-CN" altLang="zh-CN" sz="1200" kern="100" dirty="0">
              <a:solidFill>
                <a:schemeClr val="bg1"/>
              </a:solidFill>
              <a:latin typeface="Times New Roman" panose="02020603050405020304" pitchFamily="18" charset="0"/>
            </a:endParaRPr>
          </a:p>
          <a:p>
            <a:pPr marL="342900" lvl="0" indent="-342900">
              <a:spcAft>
                <a:spcPts val="0"/>
              </a:spcAft>
              <a:buFont typeface="+mj-lt"/>
              <a:buAutoNum type="arabicPeriod"/>
            </a:pPr>
            <a:r>
              <a:rPr lang="en-US" altLang="zh-CN" sz="1200" kern="100" dirty="0">
                <a:solidFill>
                  <a:schemeClr val="bg1"/>
                </a:solidFill>
                <a:latin typeface="Times New Roman" panose="02020603050405020304" pitchFamily="18" charset="0"/>
              </a:rPr>
              <a:t>R. Eberhart, J. Kennedy, A new optimizer using particle swarm theory, in: Micro Machine and Human Science, 1995. MHS’95., Proceedings of the Sixth International Symposium on, IEEE, 1995, pp. 39–43. </a:t>
            </a:r>
            <a:endParaRPr lang="zh-CN" altLang="zh-CN" sz="1200" kern="100" dirty="0">
              <a:solidFill>
                <a:schemeClr val="bg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nodePh="1">
                                  <p:stCondLst>
                                    <p:cond delay="0"/>
                                  </p:stCondLst>
                                  <p:endCondLst>
                                    <p:cond evt="begin" delay="0">
                                      <p:tn val="16"/>
                                    </p:cond>
                                  </p:end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l="18961" t="14978" b="16651"/>
          <a:stretch>
            <a:fillRect/>
          </a:stretch>
        </p:blipFill>
        <p:spPr>
          <a:xfrm>
            <a:off x="0" y="0"/>
            <a:ext cx="12858750" cy="7232650"/>
          </a:xfrm>
        </p:spPr>
      </p:pic>
      <p:sp>
        <p:nvSpPr>
          <p:cNvPr id="22" name="Half Frame 1"/>
          <p:cNvSpPr/>
          <p:nvPr/>
        </p:nvSpPr>
        <p:spPr>
          <a:xfrm>
            <a:off x="6526483" y="2071184"/>
            <a:ext cx="914853" cy="914853"/>
          </a:xfrm>
          <a:prstGeom prst="halfFrame">
            <a:avLst>
              <a:gd name="adj1" fmla="val 14147"/>
              <a:gd name="adj2" fmla="val 124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a typeface="微软雅黑 Light" panose="020B0502040204020203" pitchFamily="34" charset="-122"/>
            </a:endParaRPr>
          </a:p>
        </p:txBody>
      </p:sp>
      <p:sp>
        <p:nvSpPr>
          <p:cNvPr id="23" name="Half Frame 6"/>
          <p:cNvSpPr/>
          <p:nvPr/>
        </p:nvSpPr>
        <p:spPr>
          <a:xfrm rot="16200000" flipV="1">
            <a:off x="11106972" y="4517340"/>
            <a:ext cx="794516" cy="794516"/>
          </a:xfrm>
          <a:prstGeom prst="halfFrame">
            <a:avLst>
              <a:gd name="adj1" fmla="val 14147"/>
              <a:gd name="adj2" fmla="val 124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a typeface="微软雅黑 Light" panose="020B0502040204020203" pitchFamily="34" charset="-122"/>
            </a:endParaRPr>
          </a:p>
        </p:txBody>
      </p:sp>
      <p:sp>
        <p:nvSpPr>
          <p:cNvPr id="25" name="Plus 2"/>
          <p:cNvSpPr/>
          <p:nvPr/>
        </p:nvSpPr>
        <p:spPr>
          <a:xfrm>
            <a:off x="9106340" y="2263911"/>
            <a:ext cx="605938" cy="605938"/>
          </a:xfrm>
          <a:prstGeom prst="mathPlus">
            <a:avLst>
              <a:gd name="adj1" fmla="val 7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ea typeface="微软雅黑 Light" panose="020B0502040204020203" pitchFamily="34" charset="-122"/>
            </a:endParaRPr>
          </a:p>
        </p:txBody>
      </p:sp>
      <p:sp>
        <p:nvSpPr>
          <p:cNvPr id="26" name="文本框 25"/>
          <p:cNvSpPr txBox="1"/>
          <p:nvPr/>
        </p:nvSpPr>
        <p:spPr>
          <a:xfrm>
            <a:off x="6799045" y="2671270"/>
            <a:ext cx="3639138" cy="1015663"/>
          </a:xfrm>
          <a:prstGeom prst="rect">
            <a:avLst/>
          </a:prstGeom>
          <a:noFill/>
        </p:spPr>
        <p:txBody>
          <a:bodyPr wrap="none" rtlCol="0">
            <a:spAutoFit/>
          </a:bodyPr>
          <a:lstStyle/>
          <a:p>
            <a:r>
              <a:rPr lang="zh-CN" altLang="en-US" sz="6000" spc="300" dirty="0">
                <a:solidFill>
                  <a:schemeClr val="bg1"/>
                </a:solidFill>
                <a:latin typeface="微软雅黑 Light" panose="020B0502040204020203" pitchFamily="34" charset="-122"/>
                <a:ea typeface="微软雅黑 Light" panose="020B0502040204020203" pitchFamily="34" charset="-122"/>
                <a:cs typeface="+mn-ea"/>
                <a:sym typeface="+mn-lt"/>
              </a:rPr>
              <a:t>谢谢</a:t>
            </a:r>
            <a:r>
              <a:rPr lang="en-US" altLang="zh-CN" sz="6000" spc="300" dirty="0">
                <a:solidFill>
                  <a:schemeClr val="bg1"/>
                </a:solidFill>
                <a:latin typeface="微软雅黑 Light" panose="020B0502040204020203" pitchFamily="34" charset="-122"/>
                <a:ea typeface="微软雅黑 Light" panose="020B0502040204020203" pitchFamily="34" charset="-122"/>
                <a:cs typeface="+mn-ea"/>
                <a:sym typeface="+mn-lt"/>
              </a:rPr>
              <a:t>·</a:t>
            </a:r>
            <a:r>
              <a:rPr lang="zh-CN" altLang="en-US" sz="6000" spc="300" dirty="0">
                <a:solidFill>
                  <a:schemeClr val="bg1"/>
                </a:solidFill>
                <a:latin typeface="微软雅黑 Light" panose="020B0502040204020203" pitchFamily="34" charset="-122"/>
                <a:ea typeface="微软雅黑 Light" panose="020B0502040204020203" pitchFamily="34" charset="-122"/>
                <a:cs typeface="+mn-ea"/>
                <a:sym typeface="+mn-lt"/>
              </a:rPr>
              <a:t>观赏</a:t>
            </a:r>
            <a:endParaRPr lang="zh-CN" altLang="en-US" sz="6000" spc="300" dirty="0">
              <a:solidFill>
                <a:schemeClr val="bg1"/>
              </a:solidFill>
              <a:latin typeface="微软雅黑 Light" panose="020B0502040204020203" pitchFamily="34" charset="-122"/>
              <a:ea typeface="微软雅黑 Light" panose="020B0502040204020203" pitchFamily="34" charset="-122"/>
              <a:cs typeface="+mn-ea"/>
              <a:sym typeface="+mn-lt"/>
            </a:endParaRPr>
          </a:p>
        </p:txBody>
      </p:sp>
      <p:sp>
        <p:nvSpPr>
          <p:cNvPr id="27" name="TextBox 38"/>
          <p:cNvSpPr>
            <a:spLocks noChangeArrowheads="1"/>
          </p:cNvSpPr>
          <p:nvPr/>
        </p:nvSpPr>
        <p:spPr bwMode="auto">
          <a:xfrm>
            <a:off x="6909883" y="3720181"/>
            <a:ext cx="4716060" cy="40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8" rIns="91434" bIns="45718">
            <a:spAutoFit/>
          </a:bodyPr>
          <a:lstStyle/>
          <a:p>
            <a:pPr algn="dist"/>
            <a:r>
              <a:rPr lang="zh-CN" altLang="en-US" sz="2000" dirty="0">
                <a:solidFill>
                  <a:schemeClr val="bg1"/>
                </a:solidFill>
                <a:effectLst>
                  <a:innerShdw blurRad="63500" dist="50800" dir="13500000">
                    <a:prstClr val="black">
                      <a:alpha val="50000"/>
                    </a:prstClr>
                  </a:innerShdw>
                </a:effectLst>
                <a:latin typeface="微软雅黑 Light" panose="020B0502040204020203" pitchFamily="34" charset="-122"/>
                <a:ea typeface="微软雅黑 Light" panose="020B0502040204020203" pitchFamily="34" charset="-122"/>
              </a:rPr>
              <a:t>基于脉冲神经网络的心率预测</a:t>
            </a:r>
            <a:endParaRPr lang="zh-CN" altLang="en-US" sz="2000" dirty="0">
              <a:solidFill>
                <a:schemeClr val="bg1"/>
              </a:solidFill>
              <a:effectLst>
                <a:innerShdw blurRad="63500" dist="50800" dir="13500000">
                  <a:prstClr val="black">
                    <a:alpha val="50000"/>
                  </a:prstClr>
                </a:innerShdw>
              </a:effectLst>
              <a:latin typeface="微软雅黑 Light" panose="020B0502040204020203" pitchFamily="34" charset="-122"/>
              <a:ea typeface="微软雅黑 Light" panose="020B0502040204020203" pitchFamily="34" charset="-122"/>
            </a:endParaRPr>
          </a:p>
        </p:txBody>
      </p:sp>
      <p:cxnSp>
        <p:nvCxnSpPr>
          <p:cNvPr id="52" name="直接连接符 51"/>
          <p:cNvCxnSpPr/>
          <p:nvPr/>
        </p:nvCxnSpPr>
        <p:spPr>
          <a:xfrm>
            <a:off x="6939624" y="3709511"/>
            <a:ext cx="4686319" cy="0"/>
          </a:xfrm>
          <a:prstGeom prst="line">
            <a:avLst/>
          </a:prstGeom>
          <a:ln w="28575">
            <a:solidFill>
              <a:schemeClr val="bg1"/>
            </a:solidFill>
            <a:prstDash val="solid"/>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 calcmode="lin" valueType="num">
                                          <p:cBhvr>
                                            <p:cTn id="1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6"/>
                                            </p:tgtEl>
                                          </p:cBhvr>
                                        </p:animEffect>
                                      </p:childTnLst>
                                    </p:cTn>
                                  </p:par>
                                </p:childTnLst>
                              </p:cTn>
                            </p:par>
                            <p:par>
                              <p:cTn id="22" fill="hold">
                                <p:stCondLst>
                                  <p:cond delay="1200"/>
                                </p:stCondLst>
                                <p:childTnLst>
                                  <p:par>
                                    <p:cTn id="23" presetID="16" presetClass="entr" presetSubtype="2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arn(inVertical)">
                                          <p:cBhvr>
                                            <p:cTn id="25" dur="500"/>
                                            <p:tgtEl>
                                              <p:spTgt spid="52"/>
                                            </p:tgtEl>
                                          </p:cBhvr>
                                        </p:animEffect>
                                      </p:childTnLst>
                                    </p:cTn>
                                  </p:par>
                                  <p:par>
                                    <p:cTn id="26" presetID="2" presetClass="entr" presetSubtype="2" fill="hold" grpId="0" nodeType="withEffect" p14:presetBounceEnd="28000">
                                      <p:stCondLst>
                                        <p:cond delay="0"/>
                                      </p:stCondLst>
                                      <p:iterate type="lt">
                                        <p:tmPct val="10000"/>
                                      </p:iterate>
                                      <p:childTnLst>
                                        <p:set>
                                          <p:cBhvr>
                                            <p:cTn id="27" dur="1" fill="hold">
                                              <p:stCondLst>
                                                <p:cond delay="0"/>
                                              </p:stCondLst>
                                            </p:cTn>
                                            <p:tgtEl>
                                              <p:spTgt spid="27"/>
                                            </p:tgtEl>
                                            <p:attrNameLst>
                                              <p:attrName>style.visibility</p:attrName>
                                            </p:attrNameLst>
                                          </p:cBhvr>
                                          <p:to>
                                            <p:strVal val="visible"/>
                                          </p:to>
                                        </p:set>
                                        <p:anim calcmode="lin" valueType="num" p14:bounceEnd="28000">
                                          <p:cBhvr additive="base">
                                            <p:cTn id="28" dur="500" fill="hold"/>
                                            <p:tgtEl>
                                              <p:spTgt spid="27"/>
                                            </p:tgtEl>
                                            <p:attrNameLst>
                                              <p:attrName>ppt_x</p:attrName>
                                            </p:attrNameLst>
                                          </p:cBhvr>
                                          <p:tavLst>
                                            <p:tav tm="0">
                                              <p:val>
                                                <p:strVal val="1+#ppt_w/2"/>
                                              </p:val>
                                            </p:tav>
                                            <p:tav tm="100000">
                                              <p:val>
                                                <p:strVal val="#ppt_x"/>
                                              </p:val>
                                            </p:tav>
                                          </p:tavLst>
                                        </p:anim>
                                        <p:anim calcmode="lin" valueType="num" p14:bounceEnd="28000">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6"/>
                                            </p:tgtEl>
                                            <p:attrNameLst>
                                              <p:attrName>ppt_y</p:attrName>
                                            </p:attrNameLst>
                                          </p:cBhvr>
                                          <p:tavLst>
                                            <p:tav tm="0">
                                              <p:val>
                                                <p:strVal val="#ppt_y"/>
                                              </p:val>
                                            </p:tav>
                                            <p:tav tm="100000">
                                              <p:val>
                                                <p:strVal val="#ppt_y"/>
                                              </p:val>
                                            </p:tav>
                                          </p:tavLst>
                                        </p:anim>
                                        <p:anim calcmode="lin" valueType="num">
                                          <p:cBhvr>
                                            <p:cTn id="1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6"/>
                                            </p:tgtEl>
                                          </p:cBhvr>
                                        </p:animEffect>
                                      </p:childTnLst>
                                    </p:cTn>
                                  </p:par>
                                </p:childTnLst>
                              </p:cTn>
                            </p:par>
                            <p:par>
                              <p:cTn id="22" fill="hold">
                                <p:stCondLst>
                                  <p:cond delay="1200"/>
                                </p:stCondLst>
                                <p:childTnLst>
                                  <p:par>
                                    <p:cTn id="23" presetID="16" presetClass="entr" presetSubtype="2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arn(inVertical)">
                                          <p:cBhvr>
                                            <p:cTn id="25" dur="500"/>
                                            <p:tgtEl>
                                              <p:spTgt spid="52"/>
                                            </p:tgtEl>
                                          </p:cBhvr>
                                        </p:animEffect>
                                      </p:childTnLst>
                                    </p:cTn>
                                  </p:par>
                                  <p:par>
                                    <p:cTn id="26" presetID="2" presetClass="entr" presetSubtype="2" fill="hold" grpId="0" nodeType="withEffect">
                                      <p:stCondLst>
                                        <p:cond delay="0"/>
                                      </p:stCondLst>
                                      <p:iterate type="lt">
                                        <p:tmPct val="10000"/>
                                      </p:iterate>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1+#ppt_w/2"/>
                                              </p:val>
                                            </p:tav>
                                            <p:tav tm="100000">
                                              <p:val>
                                                <p:strVal val="#ppt_x"/>
                                              </p:val>
                                            </p:tav>
                                          </p:tavLst>
                                        </p:anim>
                                        <p:anim calcmode="lin" valueType="num">
                                          <p:cBhvr additive="base">
                                            <p:cTn id="2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26" grpId="0"/>
          <p:bldP spid="2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12"/>
          <p:cNvSpPr>
            <a:spLocks noChangeArrowheads="1"/>
          </p:cNvSpPr>
          <p:nvPr/>
        </p:nvSpPr>
        <p:spPr bwMode="auto">
          <a:xfrm>
            <a:off x="5579085" y="2248173"/>
            <a:ext cx="189809" cy="18983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4" name="Oval 14"/>
          <p:cNvSpPr>
            <a:spLocks noChangeArrowheads="1"/>
          </p:cNvSpPr>
          <p:nvPr/>
        </p:nvSpPr>
        <p:spPr bwMode="auto">
          <a:xfrm>
            <a:off x="5574828" y="3904357"/>
            <a:ext cx="189809" cy="189833"/>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id-ID">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5" name="TextBox 15"/>
          <p:cNvSpPr txBox="1"/>
          <p:nvPr/>
        </p:nvSpPr>
        <p:spPr>
          <a:xfrm>
            <a:off x="5819777" y="2151404"/>
            <a:ext cx="3430747" cy="351956"/>
          </a:xfrm>
          <a:prstGeom prst="rect">
            <a:avLst/>
          </a:prstGeom>
          <a:noFill/>
        </p:spPr>
        <p:txBody>
          <a:bodyPr wrap="none" rtlCol="0">
            <a:spAutoFit/>
          </a:bodyPr>
          <a:lstStyle/>
          <a:p>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基于人脸视频的检测</a:t>
            </a:r>
            <a:r>
              <a:rPr lang="en-US" altLang="zh-CN"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非接触式</a:t>
            </a:r>
            <a:endParaRPr lang="id-ID" altLang="zh-CN"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6" name="TextBox 16"/>
          <p:cNvSpPr txBox="1"/>
          <p:nvPr/>
        </p:nvSpPr>
        <p:spPr>
          <a:xfrm>
            <a:off x="5819779" y="2420502"/>
            <a:ext cx="6442244" cy="1334468"/>
          </a:xfrm>
          <a:prstGeom prst="rect">
            <a:avLst/>
          </a:prstGeom>
          <a:noFill/>
        </p:spPr>
        <p:txBody>
          <a:bodyPr wrap="square" rtlCol="0">
            <a:spAutoFit/>
          </a:bodyPr>
          <a:lstStyle/>
          <a:p>
            <a:pPr>
              <a:lnSpc>
                <a:spcPct val="130000"/>
              </a:lnSpc>
            </a:pP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杨昭、杨学志、霍亮、刘雪南、李江山的</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抗运动干扰的人脸视频心率估计</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中首先利用判别响应图拟合与ＫＬＴ跟踪算法消除人脸的刚性运动干扰；然后使用对运动鲁棒的色度特征进行两步心率估计，并引入空间梯度因子调控空域和频域的权重，抑制非刚性运动的干扰；最终得到人脸不同区域融合的平均心率数值和信号波形图，实现心率的精确估计。</a:t>
            </a:r>
            <a:endPar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19"/>
          <p:cNvSpPr txBox="1"/>
          <p:nvPr/>
        </p:nvSpPr>
        <p:spPr>
          <a:xfrm>
            <a:off x="5815520" y="3834256"/>
            <a:ext cx="3214341" cy="351956"/>
          </a:xfrm>
          <a:prstGeom prst="rect">
            <a:avLst/>
          </a:prstGeom>
          <a:noFill/>
        </p:spPr>
        <p:txBody>
          <a:bodyPr wrap="none" rtlCol="0">
            <a:spAutoFit/>
          </a:bodyPr>
          <a:lstStyle/>
          <a:p>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基于光学现象的检测</a:t>
            </a:r>
            <a:r>
              <a:rPr lang="en-US" altLang="zh-CN"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接触式</a:t>
            </a:r>
            <a:endParaRPr lang="id-ID" altLang="zh-CN"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0" name="TextBox 20"/>
          <p:cNvSpPr txBox="1"/>
          <p:nvPr/>
        </p:nvSpPr>
        <p:spPr>
          <a:xfrm>
            <a:off x="5815520" y="4103354"/>
            <a:ext cx="6302487" cy="2347309"/>
          </a:xfrm>
          <a:prstGeom prst="rect">
            <a:avLst/>
          </a:prstGeom>
          <a:noFill/>
        </p:spPr>
        <p:txBody>
          <a:bodyPr wrap="square" rtlCol="0">
            <a:spAutoFit/>
          </a:bodyPr>
          <a:lstStyle/>
          <a:p>
            <a:pPr>
              <a:lnSpc>
                <a:spcPct val="130000"/>
              </a:lnSpc>
            </a:pP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徐海津的</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抗运动伪影下基于ＰＰＧ的心率估计方法研究与应用</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中提到光电容积脉搏波描记法（</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Photo </a:t>
            </a:r>
            <a:r>
              <a:rPr lang="en-US" altLang="zh-CN" sz="1265"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Plethysmo</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a:t>
            </a:r>
            <a:r>
              <a:rPr lang="en-US" altLang="zh-CN" sz="1265"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Graphy</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PPG</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具有便于佩戴、功耗低的特点，是可穿戴智能手环实时心率估计的首选方法。智能手环上的ＰＰＧ信号采集需要一个光源和光接收装置，通过照射人体动脉，接收到光强随着脉搏变化的反射光，从而采集到脉搏波信号并计算心率。</a:t>
            </a:r>
            <a:endPar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李相泽、蒲宝明、杨东升、于旭蕾、王帅的</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基于手机内置多传感器的瞬时心率估计</a:t>
            </a:r>
            <a:r>
              <a:rPr lang="en-US" altLang="zh-CN"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中使用的方法通过手机摄像头采集人体体表光电容积脉搏波信号，通过手机内置的加速度传感器计算人体腹部呼吸信号。将呼吸信号作为载波信号，采用变频复解调方法解调</a:t>
            </a:r>
            <a:r>
              <a:rPr lang="en-US" altLang="zh-CN" sz="1265"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ppg</a:t>
            </a:r>
            <a:r>
              <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信号，得到瞬时心率信号。</a:t>
            </a:r>
            <a:endParaRPr lang="zh-CN" altLang="en-US" sz="1265"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2" name="TextBox 22"/>
          <p:cNvSpPr txBox="1"/>
          <p:nvPr/>
        </p:nvSpPr>
        <p:spPr>
          <a:xfrm>
            <a:off x="5427294" y="1243652"/>
            <a:ext cx="6442244" cy="702180"/>
          </a:xfrm>
          <a:prstGeom prst="rect">
            <a:avLst/>
          </a:prstGeom>
          <a:noFill/>
        </p:spPr>
        <p:txBody>
          <a:bodyPr wrap="square" rtlCol="0">
            <a:spAutoFit/>
          </a:bodyPr>
          <a:lstStyle/>
          <a:p>
            <a:pPr>
              <a:lnSpc>
                <a:spcPct val="130000"/>
              </a:lnSpc>
            </a:pPr>
            <a:r>
              <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目前国内外市面上进行心率估计的设备或者心率估计的相关论文，主要分为以下两类，非接触式估计与接触式估计：</a:t>
            </a: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3" name="TextBox 23"/>
          <p:cNvSpPr txBox="1"/>
          <p:nvPr/>
        </p:nvSpPr>
        <p:spPr>
          <a:xfrm>
            <a:off x="5421263" y="719934"/>
            <a:ext cx="2698175" cy="523220"/>
          </a:xfrm>
          <a:prstGeom prst="rect">
            <a:avLst/>
          </a:prstGeom>
          <a:noFill/>
        </p:spPr>
        <p:txBody>
          <a:bodyPr wrap="none" rtlCol="0">
            <a:spAutoFit/>
          </a:bodyPr>
          <a:lstStyle/>
          <a:p>
            <a:r>
              <a:rPr lang="zh-CN" altLang="en-US" sz="28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国内外研究现状</a:t>
            </a:r>
            <a:endParaRPr lang="id-ID" sz="28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2050" name="Picture 2" descr="https://timgsa.baidu.com/timg?image&amp;quality=80&amp;size=b9999_10000&amp;sec=1536397850585&amp;di=ac3b3ca1b50a042cfd2b76653dbf9486&amp;imgtype=0&amp;src=http%3A%2F%2Fimgsrc.baidu.com%2Fimgad%2Fpic%2Fitem%2F6a600c338744ebf8d04e26cbd3f9d72a6059a703.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b="2865"/>
          <a:stretch>
            <a:fillRect/>
          </a:stretch>
        </p:blipFill>
        <p:spPr bwMode="auto">
          <a:xfrm>
            <a:off x="272852" y="2206988"/>
            <a:ext cx="4619919" cy="3218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advTm="5000">
        <p14:prism/>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p:bldP spid="36" grpId="0"/>
      <p:bldP spid="39" grpId="0"/>
      <p:bldP spid="40"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1544447" y="2103880"/>
            <a:ext cx="350978" cy="576341"/>
            <a:chOff x="4492626" y="1103313"/>
            <a:chExt cx="150813" cy="247650"/>
          </a:xfrm>
          <a:solidFill>
            <a:schemeClr val="accent2"/>
          </a:solidFill>
        </p:grpSpPr>
        <p:sp>
          <p:nvSpPr>
            <p:cNvPr id="55" name="Freeform 74"/>
            <p:cNvSpPr/>
            <p:nvPr/>
          </p:nvSpPr>
          <p:spPr bwMode="auto">
            <a:xfrm>
              <a:off x="4492626" y="1103313"/>
              <a:ext cx="150813" cy="207963"/>
            </a:xfrm>
            <a:custGeom>
              <a:avLst/>
              <a:gdLst>
                <a:gd name="T0" fmla="*/ 252 w 338"/>
                <a:gd name="T1" fmla="*/ 409 h 468"/>
                <a:gd name="T2" fmla="*/ 258 w 338"/>
                <a:gd name="T3" fmla="*/ 377 h 468"/>
                <a:gd name="T4" fmla="*/ 333 w 338"/>
                <a:gd name="T5" fmla="*/ 154 h 468"/>
                <a:gd name="T6" fmla="*/ 169 w 338"/>
                <a:gd name="T7" fmla="*/ 0 h 468"/>
                <a:gd name="T8" fmla="*/ 169 w 338"/>
                <a:gd name="T9" fmla="*/ 0 h 468"/>
                <a:gd name="T10" fmla="*/ 168 w 338"/>
                <a:gd name="T11" fmla="*/ 0 h 468"/>
                <a:gd name="T12" fmla="*/ 4 w 338"/>
                <a:gd name="T13" fmla="*/ 154 h 468"/>
                <a:gd name="T14" fmla="*/ 79 w 338"/>
                <a:gd name="T15" fmla="*/ 377 h 468"/>
                <a:gd name="T16" fmla="*/ 85 w 338"/>
                <a:gd name="T17" fmla="*/ 409 h 468"/>
                <a:gd name="T18" fmla="*/ 71 w 338"/>
                <a:gd name="T19" fmla="*/ 430 h 468"/>
                <a:gd name="T20" fmla="*/ 71 w 338"/>
                <a:gd name="T21" fmla="*/ 446 h 468"/>
                <a:gd name="T22" fmla="*/ 93 w 338"/>
                <a:gd name="T23" fmla="*/ 468 h 468"/>
                <a:gd name="T24" fmla="*/ 244 w 338"/>
                <a:gd name="T25" fmla="*/ 468 h 468"/>
                <a:gd name="T26" fmla="*/ 266 w 338"/>
                <a:gd name="T27" fmla="*/ 446 h 468"/>
                <a:gd name="T28" fmla="*/ 266 w 338"/>
                <a:gd name="T29" fmla="*/ 430 h 468"/>
                <a:gd name="T30" fmla="*/ 252 w 338"/>
                <a:gd name="T31" fmla="*/ 40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468">
                  <a:moveTo>
                    <a:pt x="252" y="409"/>
                  </a:moveTo>
                  <a:cubicBezTo>
                    <a:pt x="255" y="402"/>
                    <a:pt x="258" y="392"/>
                    <a:pt x="258" y="377"/>
                  </a:cubicBezTo>
                  <a:cubicBezTo>
                    <a:pt x="258" y="338"/>
                    <a:pt x="338" y="251"/>
                    <a:pt x="333" y="154"/>
                  </a:cubicBezTo>
                  <a:cubicBezTo>
                    <a:pt x="329" y="57"/>
                    <a:pt x="247" y="0"/>
                    <a:pt x="169" y="0"/>
                  </a:cubicBezTo>
                  <a:cubicBezTo>
                    <a:pt x="169" y="0"/>
                    <a:pt x="169" y="0"/>
                    <a:pt x="169" y="0"/>
                  </a:cubicBezTo>
                  <a:cubicBezTo>
                    <a:pt x="168" y="0"/>
                    <a:pt x="168" y="0"/>
                    <a:pt x="168" y="0"/>
                  </a:cubicBezTo>
                  <a:cubicBezTo>
                    <a:pt x="91" y="0"/>
                    <a:pt x="9" y="57"/>
                    <a:pt x="4" y="154"/>
                  </a:cubicBezTo>
                  <a:cubicBezTo>
                    <a:pt x="0" y="251"/>
                    <a:pt x="79" y="338"/>
                    <a:pt x="79" y="377"/>
                  </a:cubicBezTo>
                  <a:cubicBezTo>
                    <a:pt x="79" y="392"/>
                    <a:pt x="82" y="402"/>
                    <a:pt x="85" y="409"/>
                  </a:cubicBezTo>
                  <a:cubicBezTo>
                    <a:pt x="77" y="413"/>
                    <a:pt x="71" y="420"/>
                    <a:pt x="71" y="430"/>
                  </a:cubicBezTo>
                  <a:cubicBezTo>
                    <a:pt x="71" y="446"/>
                    <a:pt x="71" y="446"/>
                    <a:pt x="71" y="446"/>
                  </a:cubicBezTo>
                  <a:cubicBezTo>
                    <a:pt x="71" y="458"/>
                    <a:pt x="81" y="468"/>
                    <a:pt x="93" y="468"/>
                  </a:cubicBezTo>
                  <a:cubicBezTo>
                    <a:pt x="244" y="468"/>
                    <a:pt x="244" y="468"/>
                    <a:pt x="244" y="468"/>
                  </a:cubicBezTo>
                  <a:cubicBezTo>
                    <a:pt x="256" y="468"/>
                    <a:pt x="266" y="458"/>
                    <a:pt x="266" y="446"/>
                  </a:cubicBezTo>
                  <a:cubicBezTo>
                    <a:pt x="266" y="430"/>
                    <a:pt x="266" y="430"/>
                    <a:pt x="266" y="430"/>
                  </a:cubicBezTo>
                  <a:cubicBezTo>
                    <a:pt x="266" y="420"/>
                    <a:pt x="260" y="413"/>
                    <a:pt x="252" y="40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56" name="Freeform 75"/>
            <p:cNvSpPr/>
            <p:nvPr/>
          </p:nvSpPr>
          <p:spPr bwMode="auto">
            <a:xfrm>
              <a:off x="4530726" y="1314450"/>
              <a:ext cx="73025" cy="19050"/>
            </a:xfrm>
            <a:custGeom>
              <a:avLst/>
              <a:gdLst>
                <a:gd name="T0" fmla="*/ 139 w 161"/>
                <a:gd name="T1" fmla="*/ 0 h 45"/>
                <a:gd name="T2" fmla="*/ 22 w 161"/>
                <a:gd name="T3" fmla="*/ 0 h 45"/>
                <a:gd name="T4" fmla="*/ 0 w 161"/>
                <a:gd name="T5" fmla="*/ 22 h 45"/>
                <a:gd name="T6" fmla="*/ 0 w 161"/>
                <a:gd name="T7" fmla="*/ 23 h 45"/>
                <a:gd name="T8" fmla="*/ 22 w 161"/>
                <a:gd name="T9" fmla="*/ 45 h 45"/>
                <a:gd name="T10" fmla="*/ 139 w 161"/>
                <a:gd name="T11" fmla="*/ 45 h 45"/>
                <a:gd name="T12" fmla="*/ 161 w 161"/>
                <a:gd name="T13" fmla="*/ 23 h 45"/>
                <a:gd name="T14" fmla="*/ 161 w 161"/>
                <a:gd name="T15" fmla="*/ 22 h 45"/>
                <a:gd name="T16" fmla="*/ 139 w 161"/>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5">
                  <a:moveTo>
                    <a:pt x="139" y="0"/>
                  </a:moveTo>
                  <a:cubicBezTo>
                    <a:pt x="22" y="0"/>
                    <a:pt x="22" y="0"/>
                    <a:pt x="22" y="0"/>
                  </a:cubicBezTo>
                  <a:cubicBezTo>
                    <a:pt x="10" y="0"/>
                    <a:pt x="0" y="10"/>
                    <a:pt x="0" y="22"/>
                  </a:cubicBezTo>
                  <a:cubicBezTo>
                    <a:pt x="0" y="23"/>
                    <a:pt x="0" y="23"/>
                    <a:pt x="0" y="23"/>
                  </a:cubicBezTo>
                  <a:cubicBezTo>
                    <a:pt x="0" y="35"/>
                    <a:pt x="10" y="45"/>
                    <a:pt x="22" y="45"/>
                  </a:cubicBezTo>
                  <a:cubicBezTo>
                    <a:pt x="139" y="45"/>
                    <a:pt x="139" y="45"/>
                    <a:pt x="139" y="45"/>
                  </a:cubicBezTo>
                  <a:cubicBezTo>
                    <a:pt x="151" y="45"/>
                    <a:pt x="161" y="35"/>
                    <a:pt x="161" y="23"/>
                  </a:cubicBezTo>
                  <a:cubicBezTo>
                    <a:pt x="161" y="22"/>
                    <a:pt x="161" y="22"/>
                    <a:pt x="161" y="22"/>
                  </a:cubicBezTo>
                  <a:cubicBezTo>
                    <a:pt x="161" y="10"/>
                    <a:pt x="151" y="0"/>
                    <a:pt x="1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57" name="Freeform 76"/>
            <p:cNvSpPr/>
            <p:nvPr/>
          </p:nvSpPr>
          <p:spPr bwMode="auto">
            <a:xfrm>
              <a:off x="4538663" y="1336675"/>
              <a:ext cx="57150" cy="14288"/>
            </a:xfrm>
            <a:custGeom>
              <a:avLst/>
              <a:gdLst>
                <a:gd name="T0" fmla="*/ 107 w 129"/>
                <a:gd name="T1" fmla="*/ 0 h 34"/>
                <a:gd name="T2" fmla="*/ 22 w 129"/>
                <a:gd name="T3" fmla="*/ 0 h 34"/>
                <a:gd name="T4" fmla="*/ 0 w 129"/>
                <a:gd name="T5" fmla="*/ 17 h 34"/>
                <a:gd name="T6" fmla="*/ 0 w 129"/>
                <a:gd name="T7" fmla="*/ 18 h 34"/>
                <a:gd name="T8" fmla="*/ 22 w 129"/>
                <a:gd name="T9" fmla="*/ 34 h 34"/>
                <a:gd name="T10" fmla="*/ 107 w 129"/>
                <a:gd name="T11" fmla="*/ 34 h 34"/>
                <a:gd name="T12" fmla="*/ 129 w 129"/>
                <a:gd name="T13" fmla="*/ 18 h 34"/>
                <a:gd name="T14" fmla="*/ 129 w 129"/>
                <a:gd name="T15" fmla="*/ 17 h 34"/>
                <a:gd name="T16" fmla="*/ 107 w 129"/>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4">
                  <a:moveTo>
                    <a:pt x="107" y="0"/>
                  </a:moveTo>
                  <a:cubicBezTo>
                    <a:pt x="22" y="0"/>
                    <a:pt x="22" y="0"/>
                    <a:pt x="22" y="0"/>
                  </a:cubicBezTo>
                  <a:cubicBezTo>
                    <a:pt x="10" y="0"/>
                    <a:pt x="0" y="5"/>
                    <a:pt x="0" y="17"/>
                  </a:cubicBezTo>
                  <a:cubicBezTo>
                    <a:pt x="0" y="18"/>
                    <a:pt x="0" y="18"/>
                    <a:pt x="0" y="18"/>
                  </a:cubicBezTo>
                  <a:cubicBezTo>
                    <a:pt x="0" y="30"/>
                    <a:pt x="10" y="34"/>
                    <a:pt x="22" y="34"/>
                  </a:cubicBezTo>
                  <a:cubicBezTo>
                    <a:pt x="107" y="34"/>
                    <a:pt x="107" y="34"/>
                    <a:pt x="107" y="34"/>
                  </a:cubicBezTo>
                  <a:cubicBezTo>
                    <a:pt x="120" y="34"/>
                    <a:pt x="129" y="30"/>
                    <a:pt x="129" y="18"/>
                  </a:cubicBezTo>
                  <a:cubicBezTo>
                    <a:pt x="129" y="17"/>
                    <a:pt x="129" y="17"/>
                    <a:pt x="129" y="17"/>
                  </a:cubicBezTo>
                  <a:cubicBezTo>
                    <a:pt x="129" y="5"/>
                    <a:pt x="120" y="0"/>
                    <a:pt x="107"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grpSp>
        <p:nvGrpSpPr>
          <p:cNvPr id="58" name="组合 57"/>
          <p:cNvGrpSpPr/>
          <p:nvPr/>
        </p:nvGrpSpPr>
        <p:grpSpPr>
          <a:xfrm>
            <a:off x="1506010" y="4972239"/>
            <a:ext cx="424152" cy="402118"/>
            <a:chOff x="3389313" y="1549400"/>
            <a:chExt cx="244476" cy="231776"/>
          </a:xfrm>
          <a:solidFill>
            <a:schemeClr val="accent2"/>
          </a:solidFill>
        </p:grpSpPr>
        <p:sp>
          <p:nvSpPr>
            <p:cNvPr id="59" name="Rectangle 25"/>
            <p:cNvSpPr>
              <a:spLocks noChangeArrowheads="1"/>
            </p:cNvSpPr>
            <p:nvPr/>
          </p:nvSpPr>
          <p:spPr bwMode="auto">
            <a:xfrm>
              <a:off x="3600451" y="1590675"/>
              <a:ext cx="33338" cy="1905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60" name="Rectangle 26"/>
            <p:cNvSpPr>
              <a:spLocks noChangeArrowheads="1"/>
            </p:cNvSpPr>
            <p:nvPr/>
          </p:nvSpPr>
          <p:spPr bwMode="auto">
            <a:xfrm>
              <a:off x="3559176" y="1697038"/>
              <a:ext cx="33338" cy="84138"/>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61" name="Rectangle 27"/>
            <p:cNvSpPr>
              <a:spLocks noChangeArrowheads="1"/>
            </p:cNvSpPr>
            <p:nvPr/>
          </p:nvSpPr>
          <p:spPr bwMode="auto">
            <a:xfrm>
              <a:off x="3516313" y="1654175"/>
              <a:ext cx="33338" cy="12700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62" name="Rectangle 28"/>
            <p:cNvSpPr>
              <a:spLocks noChangeArrowheads="1"/>
            </p:cNvSpPr>
            <p:nvPr/>
          </p:nvSpPr>
          <p:spPr bwMode="auto">
            <a:xfrm>
              <a:off x="3473451" y="1549400"/>
              <a:ext cx="33338" cy="2317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63" name="Rectangle 29"/>
            <p:cNvSpPr>
              <a:spLocks noChangeArrowheads="1"/>
            </p:cNvSpPr>
            <p:nvPr/>
          </p:nvSpPr>
          <p:spPr bwMode="auto">
            <a:xfrm>
              <a:off x="3432176" y="1612900"/>
              <a:ext cx="33338" cy="168275"/>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64" name="Rectangle 30"/>
            <p:cNvSpPr>
              <a:spLocks noChangeArrowheads="1"/>
            </p:cNvSpPr>
            <p:nvPr/>
          </p:nvSpPr>
          <p:spPr bwMode="auto">
            <a:xfrm>
              <a:off x="3389313" y="1633538"/>
              <a:ext cx="33338" cy="147638"/>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sp>
        <p:nvSpPr>
          <p:cNvPr id="70" name="Freeform 54"/>
          <p:cNvSpPr/>
          <p:nvPr/>
        </p:nvSpPr>
        <p:spPr bwMode="auto">
          <a:xfrm>
            <a:off x="1454396" y="3342955"/>
            <a:ext cx="527381" cy="477156"/>
          </a:xfrm>
          <a:custGeom>
            <a:avLst/>
            <a:gdLst>
              <a:gd name="T0" fmla="*/ 0 w 525"/>
              <a:gd name="T1" fmla="*/ 2147483647 h 476"/>
              <a:gd name="T2" fmla="*/ 2147483647 w 525"/>
              <a:gd name="T3" fmla="*/ 2147483647 h 476"/>
              <a:gd name="T4" fmla="*/ 2147483647 w 525"/>
              <a:gd name="T5" fmla="*/ 2147483647 h 476"/>
              <a:gd name="T6" fmla="*/ 2147483647 w 525"/>
              <a:gd name="T7" fmla="*/ 2147483647 h 476"/>
              <a:gd name="T8" fmla="*/ 2147483647 w 525"/>
              <a:gd name="T9" fmla="*/ 0 h 476"/>
              <a:gd name="T10" fmla="*/ 2147483647 w 525"/>
              <a:gd name="T11" fmla="*/ 2147483647 h 476"/>
              <a:gd name="T12" fmla="*/ 2147483647 w 525"/>
              <a:gd name="T13" fmla="*/ 2147483647 h 476"/>
              <a:gd name="T14" fmla="*/ 2147483647 w 525"/>
              <a:gd name="T15" fmla="*/ 2147483647 h 476"/>
              <a:gd name="T16" fmla="*/ 2147483647 w 525"/>
              <a:gd name="T17" fmla="*/ 2147483647 h 476"/>
              <a:gd name="T18" fmla="*/ 2147483647 w 525"/>
              <a:gd name="T19" fmla="*/ 2147483647 h 476"/>
              <a:gd name="T20" fmla="*/ 2147483647 w 525"/>
              <a:gd name="T21" fmla="*/ 2147483647 h 476"/>
              <a:gd name="T22" fmla="*/ 2147483647 w 525"/>
              <a:gd name="T23" fmla="*/ 2147483647 h 476"/>
              <a:gd name="T24" fmla="*/ 2147483647 w 525"/>
              <a:gd name="T25" fmla="*/ 2147483647 h 476"/>
              <a:gd name="T26" fmla="*/ 2147483647 w 525"/>
              <a:gd name="T27" fmla="*/ 2147483647 h 476"/>
              <a:gd name="T28" fmla="*/ 0 w 525"/>
              <a:gd name="T29" fmla="*/ 2147483647 h 476"/>
              <a:gd name="T30" fmla="*/ 0 w 525"/>
              <a:gd name="T31" fmla="*/ 2147483647 h 4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5" h="476">
                <a:moveTo>
                  <a:pt x="0" y="241"/>
                </a:moveTo>
                <a:cubicBezTo>
                  <a:pt x="0" y="241"/>
                  <a:pt x="62" y="255"/>
                  <a:pt x="144" y="248"/>
                </a:cubicBezTo>
                <a:cubicBezTo>
                  <a:pt x="144" y="248"/>
                  <a:pt x="173" y="250"/>
                  <a:pt x="191" y="206"/>
                </a:cubicBezTo>
                <a:cubicBezTo>
                  <a:pt x="209" y="162"/>
                  <a:pt x="248" y="139"/>
                  <a:pt x="273" y="122"/>
                </a:cubicBezTo>
                <a:cubicBezTo>
                  <a:pt x="298" y="104"/>
                  <a:pt x="336" y="64"/>
                  <a:pt x="373" y="0"/>
                </a:cubicBezTo>
                <a:cubicBezTo>
                  <a:pt x="373" y="0"/>
                  <a:pt x="408" y="0"/>
                  <a:pt x="408" y="50"/>
                </a:cubicBezTo>
                <a:cubicBezTo>
                  <a:pt x="408" y="100"/>
                  <a:pt x="332" y="151"/>
                  <a:pt x="358" y="186"/>
                </a:cubicBezTo>
                <a:cubicBezTo>
                  <a:pt x="358" y="186"/>
                  <a:pt x="378" y="201"/>
                  <a:pt x="444" y="201"/>
                </a:cubicBezTo>
                <a:cubicBezTo>
                  <a:pt x="444" y="201"/>
                  <a:pt x="507" y="189"/>
                  <a:pt x="514" y="227"/>
                </a:cubicBezTo>
                <a:cubicBezTo>
                  <a:pt x="514" y="227"/>
                  <a:pt x="524" y="251"/>
                  <a:pt x="488" y="273"/>
                </a:cubicBezTo>
                <a:cubicBezTo>
                  <a:pt x="488" y="273"/>
                  <a:pt x="525" y="304"/>
                  <a:pt x="487" y="341"/>
                </a:cubicBezTo>
                <a:cubicBezTo>
                  <a:pt x="487" y="341"/>
                  <a:pt x="511" y="390"/>
                  <a:pt x="467" y="409"/>
                </a:cubicBezTo>
                <a:cubicBezTo>
                  <a:pt x="467" y="409"/>
                  <a:pt x="476" y="468"/>
                  <a:pt x="411" y="472"/>
                </a:cubicBezTo>
                <a:cubicBezTo>
                  <a:pt x="346" y="476"/>
                  <a:pt x="288" y="472"/>
                  <a:pt x="229" y="456"/>
                </a:cubicBezTo>
                <a:cubicBezTo>
                  <a:pt x="229" y="456"/>
                  <a:pt x="109" y="420"/>
                  <a:pt x="0" y="457"/>
                </a:cubicBezTo>
                <a:lnTo>
                  <a:pt x="0" y="24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71" name="组合 70"/>
          <p:cNvGrpSpPr/>
          <p:nvPr/>
        </p:nvGrpSpPr>
        <p:grpSpPr>
          <a:xfrm>
            <a:off x="2396927" y="1242981"/>
            <a:ext cx="8807988" cy="1430955"/>
            <a:chOff x="6442036" y="2167288"/>
            <a:chExt cx="5110590" cy="1356832"/>
          </a:xfrm>
        </p:grpSpPr>
        <p:sp>
          <p:nvSpPr>
            <p:cNvPr id="72" name="TextBox 54"/>
            <p:cNvSpPr txBox="1"/>
            <p:nvPr/>
          </p:nvSpPr>
          <p:spPr>
            <a:xfrm>
              <a:off x="6442036" y="2969636"/>
              <a:ext cx="5110590" cy="554484"/>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  心率估计是现代可穿戴设备的基本特征。在本次提交作品中，我们提出了一种机器智能方法，使用</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SNN</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神经网络进行类脑计算。用于使用可穿戴设备收集的心电图（</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ECG</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）数据进行心率估计。</a:t>
              </a:r>
              <a:endPar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endParaRPr>
            </a:p>
          </p:txBody>
        </p:sp>
        <p:sp>
          <p:nvSpPr>
            <p:cNvPr id="73" name="文本框 72"/>
            <p:cNvSpPr txBox="1"/>
            <p:nvPr/>
          </p:nvSpPr>
          <p:spPr>
            <a:xfrm>
              <a:off x="6442036" y="2167288"/>
              <a:ext cx="1357199" cy="437751"/>
            </a:xfrm>
            <a:prstGeom prst="rect">
              <a:avLst/>
            </a:prstGeom>
            <a:noFill/>
          </p:spPr>
          <p:txBody>
            <a:bodyPr wrap="none" rtlCol="0">
              <a:spAutoFit/>
            </a:bodyPr>
            <a:lstStyle/>
            <a:p>
              <a:r>
                <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本课题主要任务</a:t>
              </a:r>
              <a:endParaRPr lang="zh-CN" altLang="en-US" sz="24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sp>
        <p:nvSpPr>
          <p:cNvPr id="75" name="TextBox 54"/>
          <p:cNvSpPr txBox="1"/>
          <p:nvPr/>
        </p:nvSpPr>
        <p:spPr>
          <a:xfrm>
            <a:off x="2396927" y="2896245"/>
            <a:ext cx="8807988" cy="1569660"/>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  我们的方法的新颖之处在于：</a:t>
            </a:r>
            <a:endPar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endParaRPr>
          </a:p>
          <a:p>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1</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）将</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ECG</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信号的时空特性直接编码到尖峰序列中，并利用它在液态机计算模型中激发反复连接的尖峰神经元</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 </a:t>
            </a:r>
            <a:endPar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endParaRPr>
          </a:p>
          <a:p>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2</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）一种新颖的学习算法，通过</a:t>
            </a:r>
            <a:r>
              <a:rPr lang="en-US" altLang="zh-CN" sz="1600" dirty="0" err="1">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CARLsim</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实现</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SNN</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网络，进行类脑计算</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 </a:t>
            </a:r>
            <a:endPar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endParaRPr>
          </a:p>
          <a:p>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3</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）基于模糊</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c-</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均值聚类的智能设计的无监督读数，该聚类来自使用蒙特卡罗优化选择的神经元子集的尖峰响应。</a:t>
            </a:r>
            <a:endPar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endParaRPr>
          </a:p>
        </p:txBody>
      </p:sp>
      <p:sp>
        <p:nvSpPr>
          <p:cNvPr id="81" name="TextBox 54"/>
          <p:cNvSpPr txBox="1"/>
          <p:nvPr/>
        </p:nvSpPr>
        <p:spPr>
          <a:xfrm>
            <a:off x="2396927" y="4612199"/>
            <a:ext cx="8807988" cy="1323439"/>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  我们的方法与现有工作的不同之处在于直接从</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ECG</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信号中学习，而无需昂贵的数据注释。此外，我们的方法可以通过最先进的基于尖峰的神经形态系统轻松实现，提供高精度，但能耗极低，从而延长可穿戴设备的电池寿命。我们使用</a:t>
            </a:r>
            <a:r>
              <a:rPr lang="en-US" altLang="zh-CN" sz="1600" dirty="0" err="1">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CARLsim</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验证了我们的方法，</a:t>
            </a:r>
            <a:r>
              <a:rPr lang="en-US" altLang="zh-CN" sz="1600" dirty="0" err="1">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CARLsim</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是一种</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GPU</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加速尖峰神经网络模拟器，用尖峰时序依赖可塑性（</a:t>
            </a:r>
            <a:r>
              <a:rPr lang="en-US" altLang="zh-CN"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STDP</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）和稳态缩放模拟</a:t>
            </a:r>
            <a:r>
              <a:rPr lang="en-US" altLang="zh-CN" sz="1600" dirty="0" err="1">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Izhikevich</a:t>
            </a:r>
            <a:r>
              <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rPr>
              <a:t>尖峰神经元。通过类脑计算，大大提高心律估计的准确率。</a:t>
            </a:r>
            <a:endParaRPr lang="zh-CN" altLang="en-US" sz="1600" dirty="0">
              <a:solidFill>
                <a:schemeClr val="bg1"/>
              </a:solidFill>
              <a:latin typeface="Arial" panose="020B0604020202020204" pitchFamily="34" charset="0"/>
              <a:ea typeface="微软雅黑 Light" panose="020B0502040204020203" pitchFamily="34" charset="-122"/>
              <a:cs typeface="方正兰亭细黑_GBK_M" pitchFamily="2" charset="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5000">
        <p14:prism/>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ppt_x"/>
                                          </p:val>
                                        </p:tav>
                                        <p:tav tm="100000">
                                          <p:val>
                                            <p:strVal val="#ppt_x"/>
                                          </p:val>
                                        </p:tav>
                                      </p:tavLst>
                                    </p:anim>
                                    <p:anim calcmode="lin" valueType="num">
                                      <p:cBhvr additive="base">
                                        <p:cTn id="12" dur="500" fill="hold"/>
                                        <p:tgtEl>
                                          <p:spTgt spid="5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5" grpId="0"/>
      <p:bldP spid="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rotWithShape="1">
          <a:blip r:embed="rId1">
            <a:extLst>
              <a:ext uri="{28A0092B-C50C-407E-A947-70E740481C1C}">
                <a14:useLocalDpi xmlns:a14="http://schemas.microsoft.com/office/drawing/2010/main" val="0"/>
              </a:ext>
            </a:extLst>
          </a:blip>
          <a:srcRect t="3005" r="39932" b="42937"/>
          <a:stretch>
            <a:fillRect/>
          </a:stretch>
        </p:blipFill>
        <p:spPr>
          <a:xfrm>
            <a:off x="0" y="0"/>
            <a:ext cx="12858750" cy="7232650"/>
          </a:xfrm>
          <a:blipFill dpi="0" rotWithShape="1">
            <a:blip r:embed="rId2">
              <a:extLst>
                <a:ext uri="{28A0092B-C50C-407E-A947-70E740481C1C}">
                  <a14:useLocalDpi xmlns:a14="http://schemas.microsoft.com/office/drawing/2010/main" val="0"/>
                </a:ext>
              </a:extLst>
            </a:blip>
            <a:srcRect/>
            <a:stretch>
              <a:fillRect/>
            </a:stretch>
          </a:blipFill>
        </p:spPr>
      </p:pic>
      <p:sp>
        <p:nvSpPr>
          <p:cNvPr id="31" name="矩形-3"/>
          <p:cNvSpPr/>
          <p:nvPr>
            <p:custDataLst>
              <p:tags r:id="rId3"/>
            </p:custDataLst>
          </p:nvPr>
        </p:nvSpPr>
        <p:spPr>
          <a:xfrm>
            <a:off x="6515095" y="2104297"/>
            <a:ext cx="1992853" cy="2039789"/>
          </a:xfrm>
          <a:prstGeom prst="rect">
            <a:avLst/>
          </a:prstGeom>
        </p:spPr>
        <p:txBody>
          <a:bodyPr wrap="none">
            <a:spAutoFit/>
          </a:bodyPr>
          <a:lstStyle/>
          <a:p>
            <a:pPr algn="ctr"/>
            <a:r>
              <a:rPr lang="en-US" altLang="zh-CN" sz="12655" b="1" dirty="0">
                <a:solidFill>
                  <a:schemeClr val="bg1"/>
                </a:solidFill>
                <a:latin typeface="微软雅黑 Light" panose="020B0502040204020203" pitchFamily="34" charset="-122"/>
                <a:ea typeface="微软雅黑 Light" panose="020B0502040204020203" pitchFamily="34" charset="-122"/>
              </a:rPr>
              <a:t>02</a:t>
            </a:r>
            <a:endParaRPr lang="zh-CN" altLang="en-US" sz="12655" b="1" dirty="0">
              <a:solidFill>
                <a:schemeClr val="bg1"/>
              </a:solidFill>
              <a:latin typeface="微软雅黑 Light" panose="020B0502040204020203" pitchFamily="34" charset="-122"/>
              <a:ea typeface="微软雅黑 Light" panose="020B0502040204020203" pitchFamily="34" charset="-122"/>
            </a:endParaRPr>
          </a:p>
        </p:txBody>
      </p:sp>
      <p:sp>
        <p:nvSpPr>
          <p:cNvPr id="32" name="矩形-2"/>
          <p:cNvSpPr/>
          <p:nvPr>
            <p:custDataLst>
              <p:tags r:id="rId4"/>
            </p:custDataLst>
          </p:nvPr>
        </p:nvSpPr>
        <p:spPr>
          <a:xfrm>
            <a:off x="3065886" y="3334038"/>
            <a:ext cx="1713931" cy="611706"/>
          </a:xfrm>
          <a:prstGeom prst="rect">
            <a:avLst/>
          </a:prstGeom>
        </p:spPr>
        <p:txBody>
          <a:bodyPr wrap="none">
            <a:spAutoFit/>
          </a:bodyPr>
          <a:lstStyle/>
          <a:p>
            <a:pPr>
              <a:buNone/>
            </a:pPr>
            <a:r>
              <a:rPr lang="zh-CN" altLang="en-US" sz="3375" spc="600" dirty="0">
                <a:solidFill>
                  <a:schemeClr val="bg1"/>
                </a:solidFill>
                <a:latin typeface="微软雅黑 Light" panose="020B0502040204020203" pitchFamily="34" charset="-122"/>
                <a:ea typeface="微软雅黑 Light" panose="020B0502040204020203" pitchFamily="34" charset="-122"/>
              </a:rPr>
              <a:t>创新点</a:t>
            </a:r>
            <a:endParaRPr lang="en-US" altLang="zh-CN" sz="3375" spc="600" dirty="0">
              <a:solidFill>
                <a:schemeClr val="bg1"/>
              </a:solidFill>
              <a:latin typeface="微软雅黑 Light" panose="020B0502040204020203" pitchFamily="34" charset="-122"/>
              <a:ea typeface="微软雅黑 Light" panose="020B0502040204020203" pitchFamily="34" charset="-122"/>
            </a:endParaRPr>
          </a:p>
        </p:txBody>
      </p:sp>
      <p:sp>
        <p:nvSpPr>
          <p:cNvPr id="33" name="矩形-1"/>
          <p:cNvSpPr/>
          <p:nvPr>
            <p:custDataLst>
              <p:tags r:id="rId5"/>
            </p:custDataLst>
          </p:nvPr>
        </p:nvSpPr>
        <p:spPr>
          <a:xfrm>
            <a:off x="2649852" y="4342429"/>
            <a:ext cx="5303943" cy="175233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rPr>
              <a:t>运用前后数值比较的方法将时间序列数据编码成脉冲序列；</a:t>
            </a:r>
            <a:endPar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endParaRPr>
          </a:p>
          <a:p>
            <a:pPr marL="285750" indent="-285750">
              <a:lnSpc>
                <a:spcPct val="200000"/>
              </a:lnSpc>
              <a:buFont typeface="Arial" panose="020B0604020202020204" pitchFamily="34" charset="0"/>
              <a:buChar char="•"/>
            </a:pPr>
            <a:r>
              <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rPr>
              <a:t>使用由液体状态机计算模型启发的新型架构；</a:t>
            </a:r>
            <a:endPar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endParaRPr>
          </a:p>
          <a:p>
            <a:pPr marL="285750" indent="-285750">
              <a:lnSpc>
                <a:spcPct val="200000"/>
              </a:lnSpc>
              <a:buFont typeface="Arial" panose="020B0604020202020204" pitchFamily="34" charset="0"/>
              <a:buChar char="•"/>
            </a:pPr>
            <a:r>
              <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rPr>
              <a:t>使用模糊</a:t>
            </a:r>
            <a:r>
              <a:rPr lang="en-US" altLang="zh-CN" sz="1400" dirty="0">
                <a:solidFill>
                  <a:schemeClr val="bg1"/>
                </a:solidFill>
                <a:latin typeface="微软雅黑 Light" panose="020B0502040204020203" pitchFamily="34" charset="-122"/>
                <a:ea typeface="微软雅黑 Light" panose="020B0502040204020203" pitchFamily="34" charset="-122"/>
                <a:cs typeface="Aharoni" pitchFamily="2" charset="-79"/>
              </a:rPr>
              <a:t>c-</a:t>
            </a:r>
            <a:r>
              <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rPr>
              <a:t>均值进行心率估计的无监督读数；</a:t>
            </a:r>
            <a:endPar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endParaRPr>
          </a:p>
          <a:p>
            <a:pPr marL="285750" indent="-285750">
              <a:lnSpc>
                <a:spcPct val="200000"/>
              </a:lnSpc>
              <a:buFont typeface="Arial" panose="020B0604020202020204" pitchFamily="34" charset="0"/>
              <a:buChar char="•"/>
            </a:pPr>
            <a:r>
              <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rPr>
              <a:t>采用蒙特卡洛算法对聚类准确度进行优化，提高聚类准确度。</a:t>
            </a:r>
            <a:endParaRPr lang="zh-CN" altLang="en-US" sz="1400" dirty="0">
              <a:solidFill>
                <a:schemeClr val="bg1"/>
              </a:solidFill>
              <a:latin typeface="微软雅黑 Light" panose="020B0502040204020203" pitchFamily="34" charset="-122"/>
              <a:ea typeface="微软雅黑 Light" panose="020B0502040204020203" pitchFamily="34" charset="-122"/>
              <a:cs typeface="Aharoni"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arn(outVertical)">
                                      <p:cBhvr>
                                        <p:cTn id="11" dur="500"/>
                                        <p:tgtEl>
                                          <p:spTgt spid="32"/>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p:tgtEl>
                                          <p:spTgt spid="33"/>
                                        </p:tgtEl>
                                        <p:attrNameLst>
                                          <p:attrName>ppt_y</p:attrName>
                                        </p:attrNameLst>
                                      </p:cBhvr>
                                      <p:tavLst>
                                        <p:tav tm="0">
                                          <p:val>
                                            <p:strVal val="#ppt_y+#ppt_h*1.125000"/>
                                          </p:val>
                                        </p:tav>
                                        <p:tav tm="100000">
                                          <p:val>
                                            <p:strVal val="#ppt_y"/>
                                          </p:val>
                                        </p:tav>
                                      </p:tavLst>
                                    </p:anim>
                                    <p:animEffect transition="in" filter="wipe(up)">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5"/>
          <p:cNvSpPr/>
          <p:nvPr/>
        </p:nvSpPr>
        <p:spPr>
          <a:xfrm rot="21558471">
            <a:off x="4586639" y="3574805"/>
            <a:ext cx="3458481" cy="3588869"/>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chemeClr val="accent6"/>
          </a:solidFill>
          <a:ln w="9525">
            <a:noFill/>
          </a:ln>
        </p:spPr>
        <p:txBody>
          <a:bodyPr lIns="128566" tIns="64283" rIns="128566" bIns="64283"/>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nvGrpSpPr>
          <p:cNvPr id="2" name="组合 4"/>
          <p:cNvGrpSpPr/>
          <p:nvPr/>
        </p:nvGrpSpPr>
        <p:grpSpPr>
          <a:xfrm>
            <a:off x="3407873" y="4391829"/>
            <a:ext cx="708438" cy="709871"/>
            <a:chOff x="5202" y="5131"/>
            <a:chExt cx="1058" cy="1060"/>
          </a:xfrm>
        </p:grpSpPr>
        <p:sp>
          <p:nvSpPr>
            <p:cNvPr id="6"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chemeClr val="accent1"/>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7"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grpSp>
        <p:nvGrpSpPr>
          <p:cNvPr id="5" name="组合 7"/>
          <p:cNvGrpSpPr/>
          <p:nvPr/>
        </p:nvGrpSpPr>
        <p:grpSpPr>
          <a:xfrm>
            <a:off x="8701250" y="4285347"/>
            <a:ext cx="712454" cy="712549"/>
            <a:chOff x="9978" y="7833"/>
            <a:chExt cx="1064" cy="1064"/>
          </a:xfrm>
        </p:grpSpPr>
        <p:sp>
          <p:nvSpPr>
            <p:cNvPr id="9"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solidFill>
              <a:schemeClr val="accent5"/>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10"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11"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grpSp>
        <p:nvGrpSpPr>
          <p:cNvPr id="8" name="组合 11"/>
          <p:cNvGrpSpPr/>
          <p:nvPr/>
        </p:nvGrpSpPr>
        <p:grpSpPr>
          <a:xfrm>
            <a:off x="5933207" y="2505575"/>
            <a:ext cx="710446" cy="705854"/>
            <a:chOff x="8470" y="2554"/>
            <a:chExt cx="1061" cy="1054"/>
          </a:xfrm>
        </p:grpSpPr>
        <p:sp>
          <p:nvSpPr>
            <p:cNvPr id="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chemeClr val="accent3"/>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14"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grpSp>
        <p:nvGrpSpPr>
          <p:cNvPr id="12" name="组合 14"/>
          <p:cNvGrpSpPr/>
          <p:nvPr/>
        </p:nvGrpSpPr>
        <p:grpSpPr>
          <a:xfrm>
            <a:off x="4378793" y="2981459"/>
            <a:ext cx="633441" cy="636206"/>
            <a:chOff x="4704" y="4364"/>
            <a:chExt cx="946" cy="950"/>
          </a:xfrm>
        </p:grpSpPr>
        <p:sp>
          <p:nvSpPr>
            <p:cNvPr id="16"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chemeClr val="accent2"/>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17"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grpSp>
        <p:nvGrpSpPr>
          <p:cNvPr id="15" name="组合 17"/>
          <p:cNvGrpSpPr/>
          <p:nvPr/>
        </p:nvGrpSpPr>
        <p:grpSpPr>
          <a:xfrm>
            <a:off x="7542845" y="2976774"/>
            <a:ext cx="709107" cy="711880"/>
            <a:chOff x="4030" y="4930"/>
            <a:chExt cx="840" cy="843"/>
          </a:xfrm>
        </p:grpSpPr>
        <p:sp>
          <p:nvSpPr>
            <p:cNvPr id="19"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chemeClr val="accent4"/>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0" name="熊猫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sz="1405"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grpSp>
      <p:sp>
        <p:nvSpPr>
          <p:cNvPr id="21" name="TextBox 1210"/>
          <p:cNvSpPr/>
          <p:nvPr/>
        </p:nvSpPr>
        <p:spPr>
          <a:xfrm>
            <a:off x="2522239" y="2564467"/>
            <a:ext cx="1125266" cy="389252"/>
          </a:xfrm>
          <a:prstGeom prst="rect">
            <a:avLst/>
          </a:prstGeom>
          <a:noFill/>
          <a:ln w="9525">
            <a:noFill/>
            <a:miter/>
          </a:ln>
        </p:spPr>
        <p:txBody>
          <a:bodyPr wrap="none" lIns="128566" tIns="64283" rIns="128566" bIns="64283">
            <a:spAutoFit/>
          </a:bodyPr>
          <a:lstStyle/>
          <a:p>
            <a:pPr algn="ctr"/>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降低干扰</a:t>
            </a:r>
            <a:endPar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2" name="文本框 21"/>
          <p:cNvSpPr txBox="1"/>
          <p:nvPr/>
        </p:nvSpPr>
        <p:spPr>
          <a:xfrm>
            <a:off x="1509558" y="2941279"/>
            <a:ext cx="2587332" cy="778845"/>
          </a:xfrm>
          <a:prstGeom prst="rect">
            <a:avLst/>
          </a:prstGeom>
          <a:noFill/>
        </p:spPr>
        <p:txBody>
          <a:bodyPr wrap="square" lIns="128566" tIns="64283" rIns="128566" bIns="64283" rtlCol="0">
            <a:spAutoFit/>
          </a:bodyPr>
          <a:lstStyle/>
          <a:p>
            <a:pPr defTabSz="1282700">
              <a:spcBef>
                <a:spcPct val="20000"/>
              </a:spcBef>
              <a:defRPr/>
            </a:pP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将</a:t>
            </a:r>
            <a:r>
              <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ECG</a:t>
            </a: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信号直接编码成脉冲序列，并将其作为脉冲神经网络的激励。</a:t>
            </a:r>
            <a:endPar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
        <p:nvSpPr>
          <p:cNvPr id="23" name="TextBox 1210"/>
          <p:cNvSpPr/>
          <p:nvPr/>
        </p:nvSpPr>
        <p:spPr>
          <a:xfrm>
            <a:off x="1984006" y="4363254"/>
            <a:ext cx="692454" cy="389252"/>
          </a:xfrm>
          <a:prstGeom prst="rect">
            <a:avLst/>
          </a:prstGeom>
          <a:noFill/>
          <a:ln w="9525">
            <a:noFill/>
            <a:miter/>
          </a:ln>
        </p:spPr>
        <p:txBody>
          <a:bodyPr wrap="none" lIns="128566" tIns="64283" rIns="128566" bIns="64283">
            <a:spAutoFit/>
          </a:bodyPr>
          <a:lstStyle/>
          <a:p>
            <a:pPr algn="ctr"/>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节能</a:t>
            </a:r>
            <a:endPar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4" name="文本框 23"/>
          <p:cNvSpPr txBox="1"/>
          <p:nvPr/>
        </p:nvSpPr>
        <p:spPr>
          <a:xfrm>
            <a:off x="726797" y="4740065"/>
            <a:ext cx="2587332" cy="778845"/>
          </a:xfrm>
          <a:prstGeom prst="rect">
            <a:avLst/>
          </a:prstGeom>
          <a:noFill/>
        </p:spPr>
        <p:txBody>
          <a:bodyPr wrap="square" lIns="128566" tIns="64283" rIns="128566" bIns="64283" rtlCol="0">
            <a:spAutoFit/>
          </a:bodyPr>
          <a:lstStyle/>
          <a:p>
            <a:pPr defTabSz="1282700">
              <a:spcBef>
                <a:spcPct val="20000"/>
              </a:spcBef>
              <a:defRPr/>
            </a:pP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使用脉冲神经网络，可以在更加节能的仿神经形态硬件上实现。</a:t>
            </a:r>
            <a:endPar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
        <p:nvSpPr>
          <p:cNvPr id="25" name="TextBox 1210"/>
          <p:cNvSpPr/>
          <p:nvPr/>
        </p:nvSpPr>
        <p:spPr>
          <a:xfrm>
            <a:off x="5728282" y="1342548"/>
            <a:ext cx="908859" cy="389252"/>
          </a:xfrm>
          <a:prstGeom prst="rect">
            <a:avLst/>
          </a:prstGeom>
          <a:noFill/>
          <a:ln w="9525">
            <a:noFill/>
            <a:miter/>
          </a:ln>
        </p:spPr>
        <p:txBody>
          <a:bodyPr wrap="none" lIns="128566" tIns="64283" rIns="128566" bIns="64283">
            <a:spAutoFit/>
          </a:bodyPr>
          <a:lstStyle/>
          <a:p>
            <a:pPr algn="ctr"/>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个性化</a:t>
            </a:r>
            <a:endPar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6" name="文本框 25"/>
          <p:cNvSpPr txBox="1"/>
          <p:nvPr/>
        </p:nvSpPr>
        <p:spPr>
          <a:xfrm>
            <a:off x="4740980" y="1706607"/>
            <a:ext cx="3156418" cy="995187"/>
          </a:xfrm>
          <a:prstGeom prst="rect">
            <a:avLst/>
          </a:prstGeom>
          <a:noFill/>
        </p:spPr>
        <p:txBody>
          <a:bodyPr wrap="square" lIns="128566" tIns="64283" rIns="128566" bIns="64283" rtlCol="0">
            <a:spAutoFit/>
          </a:bodyPr>
          <a:lstStyle/>
          <a:p>
            <a:pPr defTabSz="1282700">
              <a:spcBef>
                <a:spcPct val="20000"/>
              </a:spcBef>
              <a:defRPr/>
            </a:pP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设计无监督读取模块，以便从特定受试者</a:t>
            </a:r>
            <a:r>
              <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ECG</a:t>
            </a: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学习估计心率的方法。该方法整体上更加个性化，无需手动标注训练数据。</a:t>
            </a:r>
            <a:endPar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
        <p:nvSpPr>
          <p:cNvPr id="27" name="TextBox 1210"/>
          <p:cNvSpPr/>
          <p:nvPr/>
        </p:nvSpPr>
        <p:spPr>
          <a:xfrm>
            <a:off x="8996917" y="2248173"/>
            <a:ext cx="692454" cy="389252"/>
          </a:xfrm>
          <a:prstGeom prst="rect">
            <a:avLst/>
          </a:prstGeom>
          <a:noFill/>
          <a:ln w="9525">
            <a:noFill/>
            <a:miter/>
          </a:ln>
        </p:spPr>
        <p:txBody>
          <a:bodyPr wrap="none" lIns="128566" tIns="64283" rIns="128566" bIns="64283">
            <a:spAutoFit/>
          </a:bodyPr>
          <a:lstStyle/>
          <a:p>
            <a:pPr algn="ctr"/>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可控</a:t>
            </a:r>
            <a:endPar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28" name="文本框 27"/>
          <p:cNvSpPr txBox="1"/>
          <p:nvPr/>
        </p:nvSpPr>
        <p:spPr>
          <a:xfrm>
            <a:off x="8642995" y="2582124"/>
            <a:ext cx="3752436" cy="1427869"/>
          </a:xfrm>
          <a:prstGeom prst="rect">
            <a:avLst/>
          </a:prstGeom>
          <a:noFill/>
        </p:spPr>
        <p:txBody>
          <a:bodyPr wrap="square" lIns="128566" tIns="64283" rIns="128566" bIns="64283" rtlCol="0">
            <a:spAutoFit/>
          </a:bodyPr>
          <a:lstStyle/>
          <a:p>
            <a:pPr defTabSz="1282700">
              <a:spcBef>
                <a:spcPct val="20000"/>
              </a:spcBef>
              <a:defRPr/>
            </a:pP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脉冲神经网络中的神经元使用可塑性突触以一定概率相互连接，并使用</a:t>
            </a:r>
            <a:r>
              <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Spike Timing Dependent Plasticity</a:t>
            </a: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a:t>
            </a:r>
            <a:r>
              <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STDP</a:t>
            </a: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）随时间变化进行重量更新。此外，为了使可塑性突触更加稳定，我们引入稳态突触缩放机制，防止训练时失控。</a:t>
            </a:r>
            <a:endPar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
        <p:nvSpPr>
          <p:cNvPr id="29" name="TextBox 1210"/>
          <p:cNvSpPr/>
          <p:nvPr/>
        </p:nvSpPr>
        <p:spPr>
          <a:xfrm>
            <a:off x="9837412" y="4161677"/>
            <a:ext cx="1341671" cy="389252"/>
          </a:xfrm>
          <a:prstGeom prst="rect">
            <a:avLst/>
          </a:prstGeom>
          <a:noFill/>
          <a:ln w="9525">
            <a:noFill/>
            <a:miter/>
          </a:ln>
        </p:spPr>
        <p:txBody>
          <a:bodyPr wrap="none" lIns="128566" tIns="64283" rIns="128566" bIns="64283">
            <a:spAutoFit/>
          </a:bodyPr>
          <a:lstStyle/>
          <a:p>
            <a:pPr algn="ctr"/>
            <a:r>
              <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提高准确率</a:t>
            </a:r>
            <a:endParaRPr lang="zh-CN" altLang="en-US" sz="1685"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0" name="文本框 29"/>
          <p:cNvSpPr txBox="1"/>
          <p:nvPr/>
        </p:nvSpPr>
        <p:spPr>
          <a:xfrm>
            <a:off x="9597175" y="4495629"/>
            <a:ext cx="3024888" cy="1211528"/>
          </a:xfrm>
          <a:prstGeom prst="rect">
            <a:avLst/>
          </a:prstGeom>
          <a:noFill/>
        </p:spPr>
        <p:txBody>
          <a:bodyPr wrap="square" lIns="128566" tIns="64283" rIns="128566" bIns="64283" rtlCol="0">
            <a:spAutoFit/>
          </a:bodyPr>
          <a:lstStyle/>
          <a:p>
            <a:pPr defTabSz="1282700">
              <a:spcBef>
                <a:spcPct val="20000"/>
              </a:spcBef>
              <a:defRPr/>
            </a:pP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读出阶段，我们使用</a:t>
            </a:r>
            <a:r>
              <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Monte-Carlo</a:t>
            </a: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算法在脉冲神经元的一部分获胜子集中选择贡献度。我们利用模糊</a:t>
            </a:r>
            <a:r>
              <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c-</a:t>
            </a:r>
            <a:r>
              <a:rPr lang="zh-CN" altLang="en-US"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rPr>
              <a:t>均值聚类来对这部分神经元聚类并且推断心率。</a:t>
            </a:r>
            <a:endParaRPr lang="en-US" altLang="zh-CN" sz="1405" dirty="0">
              <a:solidFill>
                <a:schemeClr val="bg1"/>
              </a:solidFill>
              <a:latin typeface="Arial" panose="020B0604020202020204" pitchFamily="34" charset="0"/>
              <a:ea typeface="微软雅黑 Light" panose="020B0502040204020203"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0-#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0-#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0-#ppt_w/2"/>
                                          </p:val>
                                        </p:tav>
                                        <p:tav tm="100000">
                                          <p:val>
                                            <p:strVal val="#ppt_x"/>
                                          </p:val>
                                        </p:tav>
                                      </p:tavLst>
                                    </p:anim>
                                    <p:anim calcmode="lin" valueType="num">
                                      <p:cBhvr additive="base">
                                        <p:cTn id="31" dur="500" fill="hold"/>
                                        <p:tgtEl>
                                          <p:spTgt spid="21"/>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42"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1000"/>
                                        <p:tgtEl>
                                          <p:spTgt spid="25"/>
                                        </p:tgtEl>
                                      </p:cBhvr>
                                    </p:animEffect>
                                    <p:anim calcmode="lin" valueType="num">
                                      <p:cBhvr>
                                        <p:cTn id="45" dur="1000" fill="hold"/>
                                        <p:tgtEl>
                                          <p:spTgt spid="25"/>
                                        </p:tgtEl>
                                        <p:attrNameLst>
                                          <p:attrName>ppt_x</p:attrName>
                                        </p:attrNameLst>
                                      </p:cBhvr>
                                      <p:tavLst>
                                        <p:tav tm="0">
                                          <p:val>
                                            <p:strVal val="#ppt_x"/>
                                          </p:val>
                                        </p:tav>
                                        <p:tav tm="100000">
                                          <p:val>
                                            <p:strVal val="#ppt_x"/>
                                          </p:val>
                                        </p:tav>
                                      </p:tavLst>
                                    </p:anim>
                                    <p:anim calcmode="lin" valueType="num">
                                      <p:cBhvr>
                                        <p:cTn id="46" dur="10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1000"/>
                                        <p:tgtEl>
                                          <p:spTgt spid="26"/>
                                        </p:tgtEl>
                                      </p:cBhvr>
                                    </p:animEffect>
                                    <p:anim calcmode="lin" valueType="num">
                                      <p:cBhvr>
                                        <p:cTn id="50" dur="1000" fill="hold"/>
                                        <p:tgtEl>
                                          <p:spTgt spid="26"/>
                                        </p:tgtEl>
                                        <p:attrNameLst>
                                          <p:attrName>ppt_x</p:attrName>
                                        </p:attrNameLst>
                                      </p:cBhvr>
                                      <p:tavLst>
                                        <p:tav tm="0">
                                          <p:val>
                                            <p:strVal val="#ppt_x"/>
                                          </p:val>
                                        </p:tav>
                                        <p:tav tm="100000">
                                          <p:val>
                                            <p:strVal val="#ppt_x"/>
                                          </p:val>
                                        </p:tav>
                                      </p:tavLst>
                                    </p:anim>
                                    <p:anim calcmode="lin" valueType="num">
                                      <p:cBhvr>
                                        <p:cTn id="51" dur="1000" fill="hold"/>
                                        <p:tgtEl>
                                          <p:spTgt spid="2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2" presetClass="entr" presetSubtype="2"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1+#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1+#ppt_w/2"/>
                                          </p:val>
                                        </p:tav>
                                        <p:tav tm="100000">
                                          <p:val>
                                            <p:strVal val="#ppt_x"/>
                                          </p:val>
                                        </p:tav>
                                      </p:tavLst>
                                    </p:anim>
                                    <p:anim calcmode="lin" valueType="num">
                                      <p:cBhvr additive="base">
                                        <p:cTn id="60" dur="500" fill="hold"/>
                                        <p:tgtEl>
                                          <p:spTgt spid="2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1+#ppt_w/2"/>
                                          </p:val>
                                        </p:tav>
                                        <p:tav tm="100000">
                                          <p:val>
                                            <p:strVal val="#ppt_x"/>
                                          </p:val>
                                        </p:tav>
                                      </p:tavLst>
                                    </p:anim>
                                    <p:anim calcmode="lin" valueType="num">
                                      <p:cBhvr additive="base">
                                        <p:cTn id="64" dur="500" fill="hold"/>
                                        <p:tgtEl>
                                          <p:spTgt spid="28"/>
                                        </p:tgtEl>
                                        <p:attrNameLst>
                                          <p:attrName>ppt_y</p:attrName>
                                        </p:attrNameLst>
                                      </p:cBhvr>
                                      <p:tavLst>
                                        <p:tav tm="0">
                                          <p:val>
                                            <p:strVal val="#ppt_y"/>
                                          </p:val>
                                        </p:tav>
                                        <p:tav tm="100000">
                                          <p:val>
                                            <p:strVal val="#ppt_y"/>
                                          </p:val>
                                        </p:tav>
                                      </p:tavLst>
                                    </p:anim>
                                  </p:childTnLst>
                                </p:cTn>
                              </p:par>
                            </p:childTnLst>
                          </p:cTn>
                        </p:par>
                        <p:par>
                          <p:cTn id="65" fill="hold">
                            <p:stCondLst>
                              <p:cond delay="3500"/>
                            </p:stCondLst>
                            <p:childTnLst>
                              <p:par>
                                <p:cTn id="66" presetID="2" presetClass="entr" presetSubtype="2"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500" fill="hold"/>
                                        <p:tgtEl>
                                          <p:spTgt spid="5"/>
                                        </p:tgtEl>
                                        <p:attrNameLst>
                                          <p:attrName>ppt_x</p:attrName>
                                        </p:attrNameLst>
                                      </p:cBhvr>
                                      <p:tavLst>
                                        <p:tav tm="0">
                                          <p:val>
                                            <p:strVal val="1+#ppt_w/2"/>
                                          </p:val>
                                        </p:tav>
                                        <p:tav tm="100000">
                                          <p:val>
                                            <p:strVal val="#ppt_x"/>
                                          </p:val>
                                        </p:tav>
                                      </p:tavLst>
                                    </p:anim>
                                    <p:anim calcmode="lin" valueType="num">
                                      <p:cBhvr additive="base">
                                        <p:cTn id="69" dur="500" fill="hold"/>
                                        <p:tgtEl>
                                          <p:spTgt spid="5"/>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 calcmode="lin" valueType="num">
                                      <p:cBhvr additive="base">
                                        <p:cTn id="72" dur="500" fill="hold"/>
                                        <p:tgtEl>
                                          <p:spTgt spid="29"/>
                                        </p:tgtEl>
                                        <p:attrNameLst>
                                          <p:attrName>ppt_x</p:attrName>
                                        </p:attrNameLst>
                                      </p:cBhvr>
                                      <p:tavLst>
                                        <p:tav tm="0">
                                          <p:val>
                                            <p:strVal val="1+#ppt_w/2"/>
                                          </p:val>
                                        </p:tav>
                                        <p:tav tm="100000">
                                          <p:val>
                                            <p:strVal val="#ppt_x"/>
                                          </p:val>
                                        </p:tav>
                                      </p:tavLst>
                                    </p:anim>
                                    <p:anim calcmode="lin" valueType="num">
                                      <p:cBhvr additive="base">
                                        <p:cTn id="73" dur="500" fill="hold"/>
                                        <p:tgtEl>
                                          <p:spTgt spid="29"/>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1+#ppt_w/2"/>
                                          </p:val>
                                        </p:tav>
                                        <p:tav tm="100000">
                                          <p:val>
                                            <p:strVal val="#ppt_x"/>
                                          </p:val>
                                        </p:tav>
                                      </p:tavLst>
                                    </p:anim>
                                    <p:anim calcmode="lin" valueType="num">
                                      <p:cBhvr additive="base">
                                        <p:cTn id="7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2" grpId="0"/>
      <p:bldP spid="23" grpId="0"/>
      <p:bldP spid="24" grpId="0"/>
      <p:bldP spid="25" grpId="0"/>
      <p:bldP spid="26" grpId="0"/>
      <p:bldP spid="27" grpId="0"/>
      <p:bldP spid="28"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p:nvPr/>
        </p:nvSpPr>
        <p:spPr>
          <a:xfrm>
            <a:off x="812751" y="1339061"/>
            <a:ext cx="11737302" cy="4056566"/>
          </a:xfrm>
          <a:prstGeom prst="rect">
            <a:avLst/>
          </a:prstGeom>
        </p:spPr>
        <p:txBody>
          <a:bodyPr wrap="square" lIns="128593" tIns="64297" rIns="128593" bIns="64297">
            <a:spAutoFit/>
          </a:bodyPr>
          <a:lstStyle/>
          <a:p>
            <a:pPr>
              <a:lnSpc>
                <a:spcPct val="130000"/>
              </a:lnSpc>
            </a:pP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受到液态机的计算模型的启发，我们将模拟</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信号直接编码成脉冲信号，将脉冲信号作为输入传递给带有循环连接结构的液体状态机的水库层。</a:t>
            </a:r>
            <a:endPar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为了一次训练能进行多个读出，我们将计算分为液体状态机和非监督读出两个部分。液体状态机</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(Liquid State Machine)</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的提出主要是通过循环链接表示了对时序问题的记忆能力。通过对输入的高维映射，可以用线性模型进行分类和回归。这意味着该计算模型特别适用于心率估计。液态机的结构主要分为输入层、水库层以及输出层。输入部分，我们将编码好的成脉冲序列（</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Spike Trains</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）输入到水库层中。水库层部分，我们根据生物脑中的神经元类型比例，设置</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80%</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的兴奋神经元和</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20%</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的抑制神经元，使用随机的循环链接。最后我们读取每个水库层中神经元的状态作为输出。</a:t>
            </a:r>
            <a:endPar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脉冲神经网络中的神经元使用可塑性突触以一定概率相互连接，并使用</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Spike Timing Dependent Plasticity</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STDP</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）随时间变化进行重量更新。此外，为了使可塑性突触更加稳定，我们引入稳态突触缩放机制，防止训练时失控。</a:t>
            </a:r>
            <a:endPar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  在读出阶段，我们使用</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Monte-Carlo</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算法在脉冲神经元的一部分获胜子集中选择贡献度。我们利用模糊</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c-</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均值聚类来对这部分神经元聚类并且推断心率。为了验证我们的方法，我们使用</a:t>
            </a:r>
            <a:r>
              <a:rPr lang="en-US" altLang="zh-CN" sz="1400" kern="3000" spc="33" dirty="0" err="1">
                <a:solidFill>
                  <a:schemeClr val="bg1"/>
                </a:solidFill>
                <a:latin typeface="Arial" panose="020B0604020202020204" pitchFamily="34" charset="0"/>
                <a:ea typeface="微软雅黑 Light" panose="020B0502040204020203" pitchFamily="34" charset="-122"/>
                <a:sym typeface="Arial" panose="020B0604020202020204" pitchFamily="34" charset="0"/>
              </a:rPr>
              <a:t>CARLsim</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脉冲神经网络模拟器与来自内部临床试验的</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数据并选取一分钟时间的</a:t>
            </a:r>
            <a:r>
              <a:rPr lang="en-US" altLang="zh-CN"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ECG</a:t>
            </a:r>
            <a:r>
              <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rPr>
              <a:t>数据，对其心率进行预测。</a:t>
            </a:r>
            <a:endParaRPr lang="zh-CN" altLang="en-US" sz="14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endParaRPr lang="zh-CN" altLang="en-US" sz="160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a:p>
            <a:pPr>
              <a:lnSpc>
                <a:spcPct val="130000"/>
              </a:lnSpc>
            </a:pPr>
            <a:endParaRPr lang="zh-CN" altLang="en-US" sz="1370" kern="3000" spc="33"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39" name="TextBox 22"/>
          <p:cNvSpPr txBox="1"/>
          <p:nvPr/>
        </p:nvSpPr>
        <p:spPr>
          <a:xfrm>
            <a:off x="958856" y="593684"/>
            <a:ext cx="5571094" cy="745377"/>
          </a:xfrm>
          <a:prstGeom prst="rect">
            <a:avLst/>
          </a:prstGeom>
          <a:noFill/>
        </p:spPr>
        <p:txBody>
          <a:bodyPr wrap="square" lIns="128568" tIns="64284" rIns="128568" bIns="64284" rtlCol="0" anchor="ctr">
            <a:spAutoFit/>
          </a:bodyPr>
          <a:lstStyle/>
          <a:p>
            <a:r>
              <a:rPr lang="zh-CN" alt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rPr>
              <a:t>创新点</a:t>
            </a:r>
            <a:endParaRPr lang="en-US" sz="4000" b="1" dirty="0">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sp>
        <p:nvSpPr>
          <p:cNvPr id="41" name="矩形 40"/>
          <p:cNvSpPr/>
          <p:nvPr/>
        </p:nvSpPr>
        <p:spPr>
          <a:xfrm flipV="1">
            <a:off x="958857" y="1285780"/>
            <a:ext cx="11591198" cy="532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68" tIns="64284" rIns="128568" bIns="64284" rtlCol="0" anchor="ctr"/>
          <a:lstStyle/>
          <a:p>
            <a:pPr algn="ctr"/>
            <a:endParaRPr lang="zh-CN" altLang="en-US">
              <a:solidFill>
                <a:schemeClr val="bg1"/>
              </a:solidFill>
              <a:latin typeface="Arial" panose="020B0604020202020204" pitchFamily="34" charset="0"/>
              <a:ea typeface="微软雅黑 Light" panose="020B0502040204020203" pitchFamily="34" charset="-122"/>
              <a:sym typeface="Arial" panose="020B0604020202020204" pitchFamily="34" charset="0"/>
            </a:endParaRPr>
          </a:p>
        </p:txBody>
      </p:sp>
      <p:pic>
        <p:nvPicPr>
          <p:cNvPr id="42" name="图片 41"/>
          <p:cNvPicPr/>
          <p:nvPr/>
        </p:nvPicPr>
        <p:blipFill>
          <a:blip r:embed="rId1"/>
          <a:stretch>
            <a:fillRect/>
          </a:stretch>
        </p:blipFill>
        <p:spPr>
          <a:xfrm>
            <a:off x="2198282" y="4723840"/>
            <a:ext cx="8663336" cy="23394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1000"/>
                                        <p:tgtEl>
                                          <p:spTgt spid="42"/>
                                        </p:tgtEl>
                                      </p:cBhvr>
                                    </p:animEffect>
                                    <p:anim calcmode="lin" valueType="num">
                                      <p:cBhvr>
                                        <p:cTn id="25" dur="1000" fill="hold"/>
                                        <p:tgtEl>
                                          <p:spTgt spid="42"/>
                                        </p:tgtEl>
                                        <p:attrNameLst>
                                          <p:attrName>ppt_x</p:attrName>
                                        </p:attrNameLst>
                                      </p:cBhvr>
                                      <p:tavLst>
                                        <p:tav tm="0">
                                          <p:val>
                                            <p:strVal val="#ppt_x"/>
                                          </p:val>
                                        </p:tav>
                                        <p:tav tm="100000">
                                          <p:val>
                                            <p:strVal val="#ppt_x"/>
                                          </p:val>
                                        </p:tav>
                                      </p:tavLst>
                                    </p:anim>
                                    <p:anim calcmode="lin" valueType="num">
                                      <p:cBhvr>
                                        <p:cTn id="2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animBg="1"/>
    </p:bldLst>
  </p:timing>
</p:sld>
</file>

<file path=ppt/tags/tag1.xml><?xml version="1.0" encoding="utf-8"?>
<p:tagLst xmlns:p="http://schemas.openxmlformats.org/presentationml/2006/main">
  <p:tag name="MH" val="20170323163510"/>
  <p:tag name="MH_LIBRARY" val="CONTENTS"/>
  <p:tag name="MH_TYPE" val="OTHERS"/>
  <p:tag name="ID" val="547133"/>
</p:tagLst>
</file>

<file path=ppt/tags/tag10.xml><?xml version="1.0" encoding="utf-8"?>
<p:tagLst xmlns:p="http://schemas.openxmlformats.org/presentationml/2006/main">
  <p:tag name="MH" val="20170323163510"/>
  <p:tag name="MH_LIBRARY" val="CONTENTS"/>
  <p:tag name="MH_TYPE" val="OTHERS"/>
  <p:tag name="ID" val="547133"/>
</p:tagLst>
</file>

<file path=ppt/tags/tag11.xml><?xml version="1.0" encoding="utf-8"?>
<p:tagLst xmlns:p="http://schemas.openxmlformats.org/presentationml/2006/main">
  <p:tag name="MH" val="20170323163510"/>
  <p:tag name="MH_LIBRARY" val="CONTENTS"/>
  <p:tag name="MH_TYPE" val="OTHERS"/>
  <p:tag name="ID" val="547133"/>
</p:tagLst>
</file>

<file path=ppt/tags/tag12.xml><?xml version="1.0" encoding="utf-8"?>
<p:tagLst xmlns:p="http://schemas.openxmlformats.org/presentationml/2006/main">
  <p:tag name="MH" val="20170323163510"/>
  <p:tag name="MH_LIBRARY" val="CONTENTS"/>
  <p:tag name="MH_TYPE" val="OTHERS"/>
  <p:tag name="ID" val="547133"/>
</p:tagLst>
</file>

<file path=ppt/tags/tag13.xml><?xml version="1.0" encoding="utf-8"?>
<p:tagLst xmlns:p="http://schemas.openxmlformats.org/presentationml/2006/main">
  <p:tag name="MH" val="20170323163510"/>
  <p:tag name="MH_LIBRARY" val="CONTENTS"/>
  <p:tag name="MH_TYPE" val="ENTRY"/>
  <p:tag name="ID" val="547133"/>
  <p:tag name="MH_ORDER" val="4"/>
</p:tagLst>
</file>

<file path=ppt/tags/tag14.xml><?xml version="1.0" encoding="utf-8"?>
<p:tagLst xmlns:p="http://schemas.openxmlformats.org/presentationml/2006/main">
  <p:tag name="MH" val="20170323163510"/>
  <p:tag name="MH_LIBRARY" val="CONTENTS"/>
  <p:tag name="MH_TYPE" val="NUMBER"/>
  <p:tag name="ID" val="547133"/>
  <p:tag name="MH_ORDER" val="4"/>
</p:tagLst>
</file>

<file path=ppt/tags/tag15.xml><?xml version="1.0" encoding="utf-8"?>
<p:tagLst xmlns:p="http://schemas.openxmlformats.org/presentationml/2006/main">
  <p:tag name="MH" val="20170323163510"/>
  <p:tag name="MH_LIBRARY" val="CONTENTS"/>
  <p:tag name="MH_TYPE" val="OTHERS"/>
  <p:tag name="ID" val="547133"/>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MH" val="20170323163510"/>
  <p:tag name="MH_LIBRARY" val="CONTENTS"/>
  <p:tag name="MH_TYPE" val="ENTRY"/>
  <p:tag name="ID" val="547133"/>
  <p:tag name="MH_ORDER" val="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27.xml><?xml version="1.0" encoding="utf-8"?>
<p:tagLst xmlns:p="http://schemas.openxmlformats.org/presentationml/2006/main">
  <p:tag name="PA" val="v3.0.1"/>
</p:tagLst>
</file>

<file path=ppt/tags/tag28.xml><?xml version="1.0" encoding="utf-8"?>
<p:tagLst xmlns:p="http://schemas.openxmlformats.org/presentationml/2006/main">
  <p:tag name="PA" val="v3.0.1"/>
</p:tagLst>
</file>

<file path=ppt/tags/tag29.xml><?xml version="1.0" encoding="utf-8"?>
<p:tagLst xmlns:p="http://schemas.openxmlformats.org/presentationml/2006/main">
  <p:tag name="PA" val="v3.0.1"/>
</p:tagLst>
</file>

<file path=ppt/tags/tag3.xml><?xml version="1.0" encoding="utf-8"?>
<p:tagLst xmlns:p="http://schemas.openxmlformats.org/presentationml/2006/main">
  <p:tag name="MH" val="20170323163510"/>
  <p:tag name="MH_LIBRARY" val="CONTENTS"/>
  <p:tag name="MH_TYPE" val="NUMBER"/>
  <p:tag name="ID" val="547133"/>
  <p:tag name="MH_ORDER" val="1"/>
</p:tagLst>
</file>

<file path=ppt/tags/tag4.xml><?xml version="1.0" encoding="utf-8"?>
<p:tagLst xmlns:p="http://schemas.openxmlformats.org/presentationml/2006/main">
  <p:tag name="MH" val="20170323163510"/>
  <p:tag name="MH_LIBRARY" val="CONTENTS"/>
  <p:tag name="MH_TYPE" val="ENTRY"/>
  <p:tag name="ID" val="547133"/>
  <p:tag name="MH_ORDER" val="2"/>
</p:tagLst>
</file>

<file path=ppt/tags/tag5.xml><?xml version="1.0" encoding="utf-8"?>
<p:tagLst xmlns:p="http://schemas.openxmlformats.org/presentationml/2006/main">
  <p:tag name="MH" val="20170323163510"/>
  <p:tag name="MH_LIBRARY" val="CONTENTS"/>
  <p:tag name="MH_TYPE" val="NUMBER"/>
  <p:tag name="ID" val="547133"/>
  <p:tag name="MH_ORDER" val="2"/>
</p:tagLst>
</file>

<file path=ppt/tags/tag6.xml><?xml version="1.0" encoding="utf-8"?>
<p:tagLst xmlns:p="http://schemas.openxmlformats.org/presentationml/2006/main">
  <p:tag name="MH" val="20170323163510"/>
  <p:tag name="MH_LIBRARY" val="CONTENTS"/>
  <p:tag name="MH_TYPE" val="ENTRY"/>
  <p:tag name="ID" val="547133"/>
  <p:tag name="MH_ORDER" val="3"/>
</p:tagLst>
</file>

<file path=ppt/tags/tag7.xml><?xml version="1.0" encoding="utf-8"?>
<p:tagLst xmlns:p="http://schemas.openxmlformats.org/presentationml/2006/main">
  <p:tag name="MH" val="20170323163510"/>
  <p:tag name="MH_LIBRARY" val="CONTENTS"/>
  <p:tag name="MH_TYPE" val="NUMBER"/>
  <p:tag name="ID" val="547133"/>
  <p:tag name="MH_ORDER" val="3"/>
</p:tagLst>
</file>

<file path=ppt/tags/tag8.xml><?xml version="1.0" encoding="utf-8"?>
<p:tagLst xmlns:p="http://schemas.openxmlformats.org/presentationml/2006/main">
  <p:tag name="MH" val="20170323163510"/>
  <p:tag name="MH_LIBRARY" val="CONTENTS"/>
  <p:tag name="MH_TYPE" val="ENTRY"/>
  <p:tag name="ID" val="547133"/>
  <p:tag name="MH_ORDER" val="4"/>
</p:tagLst>
</file>

<file path=ppt/tags/tag9.xml><?xml version="1.0" encoding="utf-8"?>
<p:tagLst xmlns:p="http://schemas.openxmlformats.org/presentationml/2006/main">
  <p:tag name="MH" val="20170323163510"/>
  <p:tag name="MH_LIBRARY" val="CONTENTS"/>
  <p:tag name="MH_TYPE" val="NUMBER"/>
  <p:tag name="ID" val="547133"/>
  <p:tag name="MH_ORDER" val="4"/>
</p:tagLst>
</file>

<file path=ppt/theme/theme1.xml><?xml version="1.0" encoding="utf-8"?>
<a:theme xmlns:a="http://schemas.openxmlformats.org/drawingml/2006/main" name="1_自定义设计方案">
  <a:themeElements>
    <a:clrScheme name="0105医疗">
      <a:dk1>
        <a:sysClr val="windowText" lastClr="000000"/>
      </a:dk1>
      <a:lt1>
        <a:sysClr val="window" lastClr="FFFFFF"/>
      </a:lt1>
      <a:dk2>
        <a:srgbClr val="44546A"/>
      </a:dk2>
      <a:lt2>
        <a:srgbClr val="E7E6E6"/>
      </a:lt2>
      <a:accent1>
        <a:srgbClr val="0071C1"/>
      </a:accent1>
      <a:accent2>
        <a:srgbClr val="01B0F1"/>
      </a:accent2>
      <a:accent3>
        <a:srgbClr val="0071C1"/>
      </a:accent3>
      <a:accent4>
        <a:srgbClr val="01B0F1"/>
      </a:accent4>
      <a:accent5>
        <a:srgbClr val="0071C1"/>
      </a:accent5>
      <a:accent6>
        <a:srgbClr val="01B0F1"/>
      </a:accent6>
      <a:hlink>
        <a:srgbClr val="0071C1"/>
      </a:hlink>
      <a:folHlink>
        <a:srgbClr val="01B0F1"/>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12036</Words>
  <Application>WPS 演示</Application>
  <PresentationFormat>自定义</PresentationFormat>
  <Paragraphs>390</Paragraphs>
  <Slides>41</Slides>
  <Notes>40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41</vt:i4>
      </vt:variant>
    </vt:vector>
  </HeadingPairs>
  <TitlesOfParts>
    <vt:vector size="55" baseType="lpstr">
      <vt:lpstr>Arial</vt:lpstr>
      <vt:lpstr>宋体</vt:lpstr>
      <vt:lpstr>Wingdings</vt:lpstr>
      <vt:lpstr>Calibri</vt:lpstr>
      <vt:lpstr>微软雅黑 Light</vt:lpstr>
      <vt:lpstr>Aharoni</vt:lpstr>
      <vt:lpstr>方正兰亭细黑_GBK_M</vt:lpstr>
      <vt:lpstr>微软雅黑</vt:lpstr>
      <vt:lpstr>Arial Unicode MS</vt:lpstr>
      <vt:lpstr>Times New Roman</vt:lpstr>
      <vt:lpstr>Cambria Math</vt:lpstr>
      <vt:lpstr>Segoe Print</vt:lpstr>
      <vt:lpstr>黑体</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54</dc:title>
  <dc:creator/>
  <cp:lastModifiedBy>嗄液涼風</cp:lastModifiedBy>
  <cp:revision>3</cp:revision>
  <dcterms:created xsi:type="dcterms:W3CDTF">2017-10-11T07:33:00Z</dcterms:created>
  <dcterms:modified xsi:type="dcterms:W3CDTF">2018-09-09T07:19:36Z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