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65"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E776F39-B664-4810-BF8B-1895324A27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F6DEBB-A65E-49B7-B341-C5D13DF54CB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E776F39-B664-4810-BF8B-1895324A27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F6DEBB-A65E-49B7-B341-C5D13DF54CB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E776F39-B664-4810-BF8B-1895324A27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F6DEBB-A65E-49B7-B341-C5D13DF54CB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E776F39-B664-4810-BF8B-1895324A27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F6DEBB-A65E-49B7-B341-C5D13DF54CB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776F39-B664-4810-BF8B-1895324A27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F6DEBB-A65E-49B7-B341-C5D13DF54CB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E776F39-B664-4810-BF8B-1895324A27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F6DEBB-A65E-49B7-B341-C5D13DF54CB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E776F39-B664-4810-BF8B-1895324A272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F6DEBB-A65E-49B7-B341-C5D13DF54CB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E776F39-B664-4810-BF8B-1895324A272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F6DEBB-A65E-49B7-B341-C5D13DF54CB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76F39-B664-4810-BF8B-1895324A272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F6DEBB-A65E-49B7-B341-C5D13DF54CB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776F39-B664-4810-BF8B-1895324A27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F6DEBB-A65E-49B7-B341-C5D13DF54CB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776F39-B664-4810-BF8B-1895324A27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F6DEBB-A65E-49B7-B341-C5D13DF54CB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76F39-B664-4810-BF8B-1895324A272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6DEBB-A65E-49B7-B341-C5D13DF54CB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1320"/>
            <a:ext cx="9144000" cy="2510287"/>
          </a:xfrm>
        </p:spPr>
        <p:txBody>
          <a:bodyPr>
            <a:normAutofit fontScale="90000"/>
          </a:bodyPr>
          <a:lstStyle/>
          <a:p>
            <a:r>
              <a:rPr lang="en-US" sz="3200" b="1" dirty="0"/>
              <a:t>RATHINAM COLLEGE OF ARTS AND SCIENCE</a:t>
            </a:r>
            <a:br>
              <a:rPr lang="en-US" sz="3200" b="1" dirty="0"/>
            </a:br>
            <a:r>
              <a:rPr lang="en-US" sz="2400" b="1" dirty="0"/>
              <a:t>DEPARTMENT OF RSMART – RCAS</a:t>
            </a:r>
            <a:br>
              <a:rPr lang="en-US" sz="2400" b="1" dirty="0"/>
            </a:br>
            <a:br>
              <a:rPr lang="en-US" sz="2400" b="1" dirty="0"/>
            </a:br>
            <a:r>
              <a:rPr lang="en-US" sz="2400" b="1" dirty="0"/>
              <a:t>UG – B.Sc. – CS (CTIS)</a:t>
            </a:r>
            <a:br>
              <a:rPr lang="en-US" sz="2400" b="1" dirty="0"/>
            </a:br>
            <a:br>
              <a:rPr lang="en-US" sz="2400" b="1" dirty="0"/>
            </a:br>
            <a:r>
              <a:rPr lang="en-US" sz="2400" b="1" dirty="0" err="1">
                <a:solidFill>
                  <a:srgbClr val="FF0000"/>
                </a:solidFill>
              </a:rPr>
              <a:t>Cyberninja</a:t>
            </a:r>
            <a:r>
              <a:rPr lang="en-US" sz="2400" b="1" dirty="0">
                <a:solidFill>
                  <a:srgbClr val="FF0000"/>
                </a:solidFill>
              </a:rPr>
              <a:t>: Social Media Tracking Tool</a:t>
            </a:r>
            <a:br>
              <a:rPr lang="en-US" sz="2400" b="1" dirty="0">
                <a:solidFill>
                  <a:srgbClr val="FF0000"/>
                </a:solidFill>
              </a:rPr>
            </a:br>
            <a:endParaRPr lang="en-IN" sz="3200" b="1" dirty="0">
              <a:solidFill>
                <a:srgbClr val="FF0000"/>
              </a:solidFill>
            </a:endParaRPr>
          </a:p>
        </p:txBody>
      </p:sp>
      <p:sp>
        <p:nvSpPr>
          <p:cNvPr id="3" name="Subtitle 2"/>
          <p:cNvSpPr>
            <a:spLocks noGrp="1"/>
          </p:cNvSpPr>
          <p:nvPr>
            <p:ph type="subTitle" idx="1"/>
          </p:nvPr>
        </p:nvSpPr>
        <p:spPr>
          <a:xfrm>
            <a:off x="4033159" y="2941607"/>
            <a:ext cx="4359728" cy="454736"/>
          </a:xfrm>
        </p:spPr>
        <p:txBody>
          <a:bodyPr>
            <a:normAutofit/>
          </a:bodyPr>
          <a:lstStyle/>
          <a:p>
            <a:r>
              <a:rPr lang="en-US" sz="1800" b="1" dirty="0"/>
              <a:t>THIRD REVIEW – 26/02/2025</a:t>
            </a:r>
            <a:endParaRPr lang="en-IN" sz="1800" b="1" dirty="0"/>
          </a:p>
        </p:txBody>
      </p:sp>
      <p:pic>
        <p:nvPicPr>
          <p:cNvPr id="6" name="Picture 5"/>
          <p:cNvPicPr>
            <a:picLocks noChangeAspect="1"/>
          </p:cNvPicPr>
          <p:nvPr/>
        </p:nvPicPr>
        <p:blipFill>
          <a:blip r:embed="rId1"/>
          <a:stretch>
            <a:fillRect/>
          </a:stretch>
        </p:blipFill>
        <p:spPr>
          <a:xfrm>
            <a:off x="4846218" y="4250307"/>
            <a:ext cx="2033735" cy="1752601"/>
          </a:xfrm>
          <a:prstGeom prst="rect">
            <a:avLst/>
          </a:prstGeom>
        </p:spPr>
      </p:pic>
      <p:sp>
        <p:nvSpPr>
          <p:cNvPr id="9" name="Rectangle 8"/>
          <p:cNvSpPr/>
          <p:nvPr/>
        </p:nvSpPr>
        <p:spPr>
          <a:xfrm>
            <a:off x="7594019" y="3649280"/>
            <a:ext cx="3206253" cy="646331"/>
          </a:xfrm>
          <a:prstGeom prst="rect">
            <a:avLst/>
          </a:prstGeom>
        </p:spPr>
        <p:txBody>
          <a:bodyPr wrap="square">
            <a:spAutoFit/>
          </a:bodyPr>
          <a:lstStyle/>
          <a:p>
            <a:r>
              <a:rPr lang="en-US" b="1" u="sng" dirty="0">
                <a:solidFill>
                  <a:srgbClr val="0070C0"/>
                </a:solidFill>
                <a:latin typeface="Times New Roman" panose="02020603050405020304" pitchFamily="18" charset="0"/>
                <a:cs typeface="Times New Roman" panose="02020603050405020304" pitchFamily="18" charset="0"/>
              </a:rPr>
              <a:t>G</a:t>
            </a:r>
            <a:r>
              <a:rPr lang="en-US" b="1" u="sng"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UIDED BY,</a:t>
            </a:r>
            <a:endParaRPr lang="en-US" b="1" u="sng" dirty="0">
              <a:solidFill>
                <a:srgbClr val="0070C0"/>
              </a:solidFill>
            </a:endParaRPr>
          </a:p>
          <a:p>
            <a:r>
              <a:rPr lang="en-US" b="1" dirty="0">
                <a:solidFill>
                  <a:schemeClr val="accent1"/>
                </a:solidFill>
                <a:latin typeface="Times New Roman" panose="02020603050405020304"/>
                <a:ea typeface="Times New Roman" panose="02020603050405020304"/>
                <a:sym typeface="+mn-ea"/>
              </a:rPr>
              <a:t>Mr. MOHAMED ATHFAN D</a:t>
            </a:r>
            <a:endParaRPr lang="en-US" b="1" i="0" dirty="0">
              <a:solidFill>
                <a:schemeClr val="accent1"/>
              </a:solidFill>
              <a:latin typeface="Times New Roman" panose="02020603050405020304"/>
              <a:ea typeface="Times New Roman" panose="02020603050405020304"/>
            </a:endParaRPr>
          </a:p>
        </p:txBody>
      </p:sp>
      <p:sp>
        <p:nvSpPr>
          <p:cNvPr id="10" name="Rectangle 9"/>
          <p:cNvSpPr/>
          <p:nvPr/>
        </p:nvSpPr>
        <p:spPr>
          <a:xfrm>
            <a:off x="1016867" y="3649280"/>
            <a:ext cx="6096000" cy="1477328"/>
          </a:xfrm>
          <a:prstGeom prst="rect">
            <a:avLst/>
          </a:prstGeom>
        </p:spPr>
        <p:txBody>
          <a:bodyPr>
            <a:spAutoFit/>
          </a:bodyPr>
          <a:lstStyle/>
          <a:p>
            <a:r>
              <a:rPr lang="en-IN" b="1" u="sng" dirty="0">
                <a:solidFill>
                  <a:srgbClr val="0070C0"/>
                </a:solidFill>
                <a:latin typeface="Times New Roman" panose="02020603050405020304" pitchFamily="18" charset="0"/>
                <a:cs typeface="Times New Roman" panose="02020603050405020304" pitchFamily="18" charset="0"/>
              </a:rPr>
              <a:t>PRESENTED BY</a:t>
            </a:r>
            <a:r>
              <a:rPr lang="en-IN" b="1" dirty="0">
                <a:solidFill>
                  <a:srgbClr val="0070C0"/>
                </a:solidFill>
                <a:latin typeface="Times New Roman" panose="02020603050405020304" pitchFamily="18" charset="0"/>
                <a:cs typeface="Times New Roman" panose="02020603050405020304" pitchFamily="18" charset="0"/>
              </a:rPr>
              <a:t>,</a:t>
            </a:r>
            <a:r>
              <a:rPr lang="en-IN" b="1" dirty="0">
                <a:solidFill>
                  <a:srgbClr val="0070C0"/>
                </a:solidFill>
              </a:rPr>
              <a:t> </a:t>
            </a:r>
            <a:endParaRPr lang="en-IN" b="1" dirty="0">
              <a:solidFill>
                <a:srgbClr val="0070C0"/>
              </a:solidFill>
            </a:endParaRPr>
          </a:p>
          <a:p>
            <a:r>
              <a:rPr lang="en-US" altLang="en-IN" b="1" dirty="0">
                <a:solidFill>
                  <a:srgbClr val="0070C0"/>
                </a:solidFill>
                <a:latin typeface="Times New Roman" panose="02020603050405020304" pitchFamily="18" charset="0"/>
                <a:cs typeface="Times New Roman" panose="02020603050405020304" pitchFamily="18" charset="0"/>
              </a:rPr>
              <a:t>SRI BRINDHA S</a:t>
            </a:r>
            <a:endParaRPr lang="en-US" altLang="en-IN" b="1" dirty="0">
              <a:solidFill>
                <a:srgbClr val="0070C0"/>
              </a:solidFill>
              <a:latin typeface="Times New Roman" panose="02020603050405020304" pitchFamily="18" charset="0"/>
              <a:cs typeface="Times New Roman" panose="02020603050405020304" pitchFamily="18" charset="0"/>
            </a:endParaRPr>
          </a:p>
          <a:p>
            <a:r>
              <a:rPr lang="en-US" altLang="en-IN" b="1" dirty="0">
                <a:solidFill>
                  <a:srgbClr val="0070C0"/>
                </a:solidFill>
                <a:latin typeface="Times New Roman" panose="02020603050405020304" pitchFamily="18" charset="0"/>
                <a:cs typeface="Times New Roman" panose="02020603050405020304" pitchFamily="18" charset="0"/>
              </a:rPr>
              <a:t>VIMAL D</a:t>
            </a:r>
            <a:endParaRPr lang="en-US" altLang="en-IN" b="1" dirty="0">
              <a:solidFill>
                <a:srgbClr val="0070C0"/>
              </a:solidFill>
              <a:latin typeface="Times New Roman" panose="02020603050405020304" pitchFamily="18" charset="0"/>
              <a:cs typeface="Times New Roman" panose="02020603050405020304" pitchFamily="18" charset="0"/>
            </a:endParaRPr>
          </a:p>
          <a:p>
            <a:r>
              <a:rPr lang="en-US" altLang="en-IN" b="1" dirty="0">
                <a:solidFill>
                  <a:srgbClr val="0070C0"/>
                </a:solidFill>
                <a:latin typeface="Times New Roman" panose="02020603050405020304" pitchFamily="18" charset="0"/>
                <a:cs typeface="Times New Roman" panose="02020603050405020304" pitchFamily="18" charset="0"/>
              </a:rPr>
              <a:t>RAHUL R</a:t>
            </a:r>
            <a:endParaRPr lang="en-US" altLang="en-IN" b="1" dirty="0">
              <a:solidFill>
                <a:srgbClr val="0070C0"/>
              </a:solidFill>
              <a:latin typeface="Times New Roman" panose="02020603050405020304" pitchFamily="18" charset="0"/>
              <a:cs typeface="Times New Roman" panose="02020603050405020304" pitchFamily="18" charset="0"/>
            </a:endParaRPr>
          </a:p>
          <a:p>
            <a:r>
              <a:rPr lang="en-US" altLang="en-IN" b="1" dirty="0">
                <a:solidFill>
                  <a:srgbClr val="0070C0"/>
                </a:solidFill>
                <a:latin typeface="Times New Roman" panose="02020603050405020304" pitchFamily="18" charset="0"/>
                <a:cs typeface="Times New Roman" panose="02020603050405020304" pitchFamily="18" charset="0"/>
              </a:rPr>
              <a:t>VINAYASREE G</a:t>
            </a:r>
            <a:endParaRPr lang="en-US" altLang="en-IN" b="1"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5320" y="-19717"/>
            <a:ext cx="1508891" cy="541067"/>
          </a:xfrm>
          <a:prstGeom prst="rect">
            <a:avLst/>
          </a:prstGeom>
        </p:spPr>
      </p:pic>
      <p:pic>
        <p:nvPicPr>
          <p:cNvPr id="5" name="Picture 4"/>
          <p:cNvPicPr>
            <a:picLocks noChangeAspect="1"/>
          </p:cNvPicPr>
          <p:nvPr/>
        </p:nvPicPr>
        <p:blipFill>
          <a:blip r:embed="rId3"/>
          <a:stretch>
            <a:fillRect/>
          </a:stretch>
        </p:blipFill>
        <p:spPr>
          <a:xfrm>
            <a:off x="10090067" y="12027"/>
            <a:ext cx="1996613" cy="4343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9630"/>
            <a:ext cx="10515600" cy="1325563"/>
          </a:xfrm>
        </p:spPr>
        <p:txBody>
          <a:bodyPr/>
          <a:lstStyle/>
          <a:p>
            <a:r>
              <a:rPr lang="en-US" b="1" dirty="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PROJECT STRUCTURE</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83754" y="94591"/>
            <a:ext cx="1508891" cy="541067"/>
          </a:xfrm>
          <a:prstGeom prst="rect">
            <a:avLst/>
          </a:prstGeom>
        </p:spPr>
      </p:pic>
      <p:pic>
        <p:nvPicPr>
          <p:cNvPr id="5" name="Picture 4"/>
          <p:cNvPicPr>
            <a:picLocks noChangeAspect="1"/>
          </p:cNvPicPr>
          <p:nvPr/>
        </p:nvPicPr>
        <p:blipFill>
          <a:blip r:embed="rId2"/>
          <a:stretch>
            <a:fillRect/>
          </a:stretch>
        </p:blipFill>
        <p:spPr>
          <a:xfrm>
            <a:off x="9995176" y="94591"/>
            <a:ext cx="1996613" cy="434378"/>
          </a:xfrm>
          <a:prstGeom prst="rect">
            <a:avLst/>
          </a:prstGeom>
        </p:spPr>
      </p:pic>
      <p:sp>
        <p:nvSpPr>
          <p:cNvPr id="10" name="TextBox 9"/>
          <p:cNvSpPr txBox="1"/>
          <p:nvPr/>
        </p:nvSpPr>
        <p:spPr>
          <a:xfrm>
            <a:off x="512445" y="1495425"/>
            <a:ext cx="3207385" cy="36830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OUTPUT</a:t>
            </a:r>
            <a:r>
              <a:rPr lang="en-US" altLang="en-IN" dirty="0">
                <a:latin typeface="Times New Roman" panose="02020603050405020304" pitchFamily="18" charset="0"/>
                <a:cs typeface="Times New Roman" panose="02020603050405020304" pitchFamily="18" charset="0"/>
              </a:rPr>
              <a:t> FOR NAME</a:t>
            </a:r>
            <a:endParaRPr lang="en-US" altLang="en-IN" dirty="0">
              <a:latin typeface="Times New Roman" panose="02020603050405020304" pitchFamily="18" charset="0"/>
              <a:cs typeface="Times New Roman" panose="02020603050405020304" pitchFamily="18" charset="0"/>
            </a:endParaRPr>
          </a:p>
        </p:txBody>
      </p:sp>
      <p:sp>
        <p:nvSpPr>
          <p:cNvPr id="3" name="TextBox 9"/>
          <p:cNvSpPr txBox="1"/>
          <p:nvPr/>
        </p:nvSpPr>
        <p:spPr>
          <a:xfrm>
            <a:off x="8274050" y="1622425"/>
            <a:ext cx="3207385" cy="368300"/>
          </a:xfrm>
          <a:prstGeom prst="rect">
            <a:avLst/>
          </a:prstGeom>
          <a:noFill/>
        </p:spPr>
        <p:txBody>
          <a:bodyPr wrap="square" rtlCol="0">
            <a:spAutoFit/>
          </a:bodyPr>
          <a:p>
            <a:r>
              <a:rPr lang="en-IN" dirty="0">
                <a:latin typeface="Times New Roman" panose="02020603050405020304" pitchFamily="18" charset="0"/>
                <a:cs typeface="Times New Roman" panose="02020603050405020304" pitchFamily="18" charset="0"/>
              </a:rPr>
              <a:t>OUTPUT</a:t>
            </a:r>
            <a:r>
              <a:rPr lang="en-US" altLang="en-IN" dirty="0">
                <a:latin typeface="Times New Roman" panose="02020603050405020304" pitchFamily="18" charset="0"/>
                <a:cs typeface="Times New Roman" panose="02020603050405020304" pitchFamily="18" charset="0"/>
              </a:rPr>
              <a:t> FOR NUMBER</a:t>
            </a:r>
            <a:endParaRPr lang="en-US" alt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12445" y="2203450"/>
            <a:ext cx="4658360" cy="3228975"/>
          </a:xfrm>
          <a:prstGeom prst="rect">
            <a:avLst/>
          </a:prstGeom>
        </p:spPr>
      </p:pic>
      <p:pic>
        <p:nvPicPr>
          <p:cNvPr id="8" name="Picture 7"/>
          <p:cNvPicPr>
            <a:picLocks noChangeAspect="1"/>
          </p:cNvPicPr>
          <p:nvPr/>
        </p:nvPicPr>
        <p:blipFill>
          <a:blip r:embed="rId4"/>
          <a:stretch>
            <a:fillRect/>
          </a:stretch>
        </p:blipFill>
        <p:spPr>
          <a:xfrm>
            <a:off x="5666105" y="2203450"/>
            <a:ext cx="5476875" cy="3228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b="1"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pPr marL="0" indent="0" algn="just">
              <a:lnSpc>
                <a:spcPct val="200000"/>
              </a:lnSpc>
              <a:buNone/>
            </a:pPr>
            <a:r>
              <a:rPr lang="en-IN" dirty="0">
                <a:latin typeface="Times New Roman" panose="02020603050405020304" pitchFamily="18" charset="0"/>
                <a:cs typeface="Times New Roman" panose="02020603050405020304" pitchFamily="18" charset="0"/>
                <a:sym typeface="+mn-ea"/>
              </a:rPr>
              <a:t>3.  INTRODUCTION</a:t>
            </a:r>
            <a:endParaRPr lang="en-IN" dirty="0">
              <a:latin typeface="Times New Roman" panose="02020603050405020304" pitchFamily="18" charset="0"/>
              <a:cs typeface="Times New Roman" panose="02020603050405020304" pitchFamily="18" charset="0"/>
            </a:endParaRPr>
          </a:p>
          <a:p>
            <a:pPr marL="0" indent="0" algn="just">
              <a:lnSpc>
                <a:spcPct val="200000"/>
              </a:lnSpc>
              <a:buNone/>
            </a:pPr>
            <a:r>
              <a:rPr lang="en-IN" dirty="0">
                <a:latin typeface="Times New Roman" panose="02020603050405020304" pitchFamily="18" charset="0"/>
                <a:cs typeface="Times New Roman" panose="02020603050405020304" pitchFamily="18" charset="0"/>
                <a:sym typeface="+mn-ea"/>
              </a:rPr>
              <a:t>4.  OBJECTIVE</a:t>
            </a:r>
            <a:endParaRPr lang="en-IN" dirty="0">
              <a:latin typeface="Times New Roman" panose="02020603050405020304" pitchFamily="18" charset="0"/>
              <a:cs typeface="Times New Roman" panose="02020603050405020304" pitchFamily="18" charset="0"/>
            </a:endParaRPr>
          </a:p>
          <a:p>
            <a:pPr marL="0" indent="0" algn="just">
              <a:lnSpc>
                <a:spcPct val="200000"/>
              </a:lnSpc>
              <a:buNone/>
            </a:pPr>
            <a:r>
              <a:rPr lang="en-IN" dirty="0">
                <a:latin typeface="Times New Roman" panose="02020603050405020304" pitchFamily="18" charset="0"/>
                <a:cs typeface="Times New Roman" panose="02020603050405020304" pitchFamily="18" charset="0"/>
                <a:sym typeface="+mn-ea"/>
              </a:rPr>
              <a:t>5.  ABSTRACT</a:t>
            </a:r>
            <a:endParaRPr lang="en-IN" dirty="0">
              <a:latin typeface="Times New Roman" panose="02020603050405020304" pitchFamily="18" charset="0"/>
              <a:cs typeface="Times New Roman" panose="02020603050405020304" pitchFamily="18" charset="0"/>
            </a:endParaRPr>
          </a:p>
          <a:p>
            <a:pPr marL="0" indent="0" algn="just">
              <a:lnSpc>
                <a:spcPct val="200000"/>
              </a:lnSpc>
              <a:buNone/>
            </a:pPr>
            <a:r>
              <a:rPr lang="en-IN" dirty="0">
                <a:latin typeface="Times New Roman" panose="02020603050405020304" pitchFamily="18" charset="0"/>
                <a:cs typeface="Times New Roman" panose="02020603050405020304" pitchFamily="18" charset="0"/>
                <a:sym typeface="+mn-ea"/>
              </a:rPr>
              <a:t>6.  METHODLOGY</a:t>
            </a:r>
            <a:endParaRPr lang="en-IN" dirty="0">
              <a:latin typeface="Times New Roman" panose="02020603050405020304" pitchFamily="18" charset="0"/>
              <a:cs typeface="Times New Roman" panose="02020603050405020304" pitchFamily="18" charset="0"/>
              <a:sym typeface="+mn-ea"/>
            </a:endParaRPr>
          </a:p>
          <a:p>
            <a:pPr marL="0" indent="0" algn="just">
              <a:lnSpc>
                <a:spcPct val="200000"/>
              </a:lnSpc>
              <a:buNone/>
            </a:pPr>
            <a:r>
              <a:rPr lang="en-US" dirty="0">
                <a:latin typeface="Times New Roman" panose="02020603050405020304" pitchFamily="18" charset="0"/>
                <a:cs typeface="Times New Roman" panose="02020603050405020304" pitchFamily="18" charset="0"/>
                <a:sym typeface="+mn-ea"/>
              </a:rPr>
              <a:t>7.  WORKFLOW</a:t>
            </a:r>
            <a:endParaRPr lang="en-IN" dirty="0">
              <a:latin typeface="Times New Roman" panose="02020603050405020304" pitchFamily="18" charset="0"/>
              <a:cs typeface="Times New Roman" panose="02020603050405020304" pitchFamily="18" charset="0"/>
              <a:sym typeface="+mn-ea"/>
            </a:endParaRPr>
          </a:p>
          <a:p>
            <a:pPr marL="0" indent="0" algn="just">
              <a:lnSpc>
                <a:spcPct val="200000"/>
              </a:lnSpc>
              <a:buNone/>
            </a:pPr>
            <a:r>
              <a:rPr lang="en-US" altLang="en-IN" dirty="0">
                <a:latin typeface="Times New Roman" panose="02020603050405020304" pitchFamily="18" charset="0"/>
                <a:cs typeface="Times New Roman" panose="02020603050405020304" pitchFamily="18" charset="0"/>
                <a:sym typeface="+mn-ea"/>
              </a:rPr>
              <a:t>8.  DEPLOYMENT FLOWCHART</a:t>
            </a:r>
            <a:endParaRPr lang="en-IN" dirty="0">
              <a:latin typeface="Times New Roman" panose="02020603050405020304" pitchFamily="18" charset="0"/>
              <a:cs typeface="Times New Roman" panose="02020603050405020304" pitchFamily="18" charset="0"/>
            </a:endParaRPr>
          </a:p>
          <a:p>
            <a:pPr marL="0" indent="0" algn="just">
              <a:lnSpc>
                <a:spcPct val="200000"/>
              </a:lnSpc>
              <a:buNone/>
            </a:pPr>
            <a:r>
              <a:rPr lang="en-IN" dirty="0">
                <a:latin typeface="Times New Roman" panose="02020603050405020304" pitchFamily="18" charset="0"/>
                <a:cs typeface="Times New Roman" panose="02020603050405020304" pitchFamily="18" charset="0"/>
                <a:sym typeface="+mn-ea"/>
              </a:rPr>
              <a:t>9.  TIMELINE</a:t>
            </a:r>
            <a:endParaRPr lang="en-IN" dirty="0">
              <a:latin typeface="Times New Roman" panose="02020603050405020304" pitchFamily="18" charset="0"/>
              <a:cs typeface="Times New Roman" panose="02020603050405020304" pitchFamily="18" charset="0"/>
              <a:sym typeface="+mn-ea"/>
            </a:endParaRPr>
          </a:p>
          <a:p>
            <a:pPr marL="0" indent="0" algn="just">
              <a:lnSpc>
                <a:spcPct val="200000"/>
              </a:lnSpc>
              <a:buNone/>
            </a:pPr>
            <a:r>
              <a:rPr lang="en-IN" dirty="0">
                <a:latin typeface="Times New Roman" panose="02020603050405020304" pitchFamily="18" charset="0"/>
                <a:cs typeface="Times New Roman" panose="02020603050405020304" pitchFamily="18" charset="0"/>
              </a:rPr>
              <a:t>10.  PROJECT STRUCTURE</a:t>
            </a:r>
            <a:endParaRPr lang="en-IN" dirty="0">
              <a:latin typeface="Times New Roman" panose="02020603050405020304" pitchFamily="18" charset="0"/>
              <a:cs typeface="Times New Roman" panose="02020603050405020304" pitchFamily="18" charset="0"/>
            </a:endParaRPr>
          </a:p>
          <a:p>
            <a:pPr marL="342900" indent="-342900" algn="just">
              <a:lnSpc>
                <a:spcPct val="200000"/>
              </a:lnSpc>
              <a:buFont typeface="+mj-lt"/>
              <a:buAutoNum type="arabicPeriod"/>
            </a:pPr>
            <a:endParaRPr lang="en-US" dirty="0"/>
          </a:p>
        </p:txBody>
      </p:sp>
      <p:pic>
        <p:nvPicPr>
          <p:cNvPr id="5" name="Picture 4"/>
          <p:cNvPicPr>
            <a:picLocks noChangeAspect="1"/>
          </p:cNvPicPr>
          <p:nvPr/>
        </p:nvPicPr>
        <p:blipFill>
          <a:blip r:embed="rId1"/>
          <a:stretch>
            <a:fillRect/>
          </a:stretch>
        </p:blipFill>
        <p:spPr>
          <a:xfrm>
            <a:off x="83754" y="94591"/>
            <a:ext cx="1508891" cy="541067"/>
          </a:xfrm>
          <a:prstGeom prst="rect">
            <a:avLst/>
          </a:prstGeom>
        </p:spPr>
      </p:pic>
      <p:pic>
        <p:nvPicPr>
          <p:cNvPr id="6" name="Picture 5"/>
          <p:cNvPicPr>
            <a:picLocks noChangeAspect="1"/>
          </p:cNvPicPr>
          <p:nvPr/>
        </p:nvPicPr>
        <p:blipFill>
          <a:blip r:embed="rId2"/>
          <a:stretch>
            <a:fillRect/>
          </a:stretch>
        </p:blipFill>
        <p:spPr>
          <a:xfrm>
            <a:off x="10111633" y="94591"/>
            <a:ext cx="1996613" cy="4343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b="1"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7864" y="1825625"/>
            <a:ext cx="9152627" cy="4351338"/>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One social media tracking tool where it scans for over 300 platforms is </a:t>
            </a:r>
            <a:r>
              <a:rPr lang="en-US" sz="2400" dirty="0" err="1">
                <a:latin typeface="Times New Roman" panose="02020603050405020304" pitchFamily="18" charset="0"/>
                <a:cs typeface="Times New Roman" panose="02020603050405020304" pitchFamily="18" charset="0"/>
              </a:rPr>
              <a:t>Cyberninja</a:t>
            </a:r>
            <a:r>
              <a:rPr lang="en-US" sz="2400" dirty="0">
                <a:latin typeface="Times New Roman" panose="02020603050405020304" pitchFamily="18" charset="0"/>
                <a:cs typeface="Times New Roman" panose="02020603050405020304" pitchFamily="18" charset="0"/>
              </a:rPr>
              <a:t>. It can provide one with online activities, and its scanning services offer a network besides other platforms. The features of this tool include anonymous browsing with Tor, allowing proxy support, and batch processing. In such ways, digital footprints are searched and analyzed efficiently using </a:t>
            </a:r>
            <a:r>
              <a:rPr lang="en-US" sz="2400" dirty="0" err="1">
                <a:latin typeface="Times New Roman" panose="02020603050405020304" pitchFamily="18" charset="0"/>
                <a:cs typeface="Times New Roman" panose="02020603050405020304" pitchFamily="18" charset="0"/>
              </a:rPr>
              <a:t>Cyberninja</a:t>
            </a:r>
            <a:r>
              <a:rPr lang="en-US" sz="2400" dirty="0">
                <a:latin typeface="Times New Roman" panose="02020603050405020304" pitchFamily="18" charset="0"/>
                <a:cs typeface="Times New Roman" panose="02020603050405020304" pitchFamily="18" charset="0"/>
              </a:rPr>
              <a:t>, which proves to be an important element in investigating online presence for various scenarios.</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82958" y="94591"/>
            <a:ext cx="1508891" cy="541067"/>
          </a:xfrm>
          <a:prstGeom prst="rect">
            <a:avLst/>
          </a:prstGeom>
        </p:spPr>
      </p:pic>
      <p:pic>
        <p:nvPicPr>
          <p:cNvPr id="5" name="Picture 4"/>
          <p:cNvPicPr>
            <a:picLocks noChangeAspect="1"/>
          </p:cNvPicPr>
          <p:nvPr/>
        </p:nvPicPr>
        <p:blipFill>
          <a:blip r:embed="rId2"/>
          <a:stretch>
            <a:fillRect/>
          </a:stretch>
        </p:blipFill>
        <p:spPr>
          <a:xfrm>
            <a:off x="10072814" y="94591"/>
            <a:ext cx="1996613" cy="4343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OBJECTIVE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70008" y="1825625"/>
            <a:ext cx="9031856" cy="4351338"/>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Cyberninja</a:t>
            </a:r>
            <a:r>
              <a:rPr lang="en-US" sz="2400" dirty="0">
                <a:latin typeface="Times New Roman" panose="02020603050405020304" pitchFamily="18" charset="0"/>
                <a:cs typeface="Times New Roman" panose="02020603050405020304" pitchFamily="18" charset="0"/>
              </a:rPr>
              <a:t> platform is designed to provide an effective tool for tracking and analyzing online activity by searching usernames across a wide range of social media platforms and web spaces. It will thus identify suspected attackers or victims by uncovering relevant accounts and digital footprints, maintaining user privacy with attributes such as </a:t>
            </a:r>
            <a:r>
              <a:rPr lang="en-US" sz="2400" dirty="0" err="1">
                <a:latin typeface="Times New Roman" panose="02020603050405020304" pitchFamily="18" charset="0"/>
                <a:cs typeface="Times New Roman" panose="02020603050405020304" pitchFamily="18" charset="0"/>
              </a:rPr>
              <a:t>anonymo</a:t>
            </a:r>
            <a:r>
              <a:rPr lang="en-US" sz="2400" dirty="0">
                <a:latin typeface="Times New Roman" panose="02020603050405020304" pitchFamily="18" charset="0"/>
                <a:cs typeface="Times New Roman" panose="02020603050405020304" pitchFamily="18" charset="0"/>
              </a:rPr>
              <a:t>-browser and proxy support. It also provides options for versatile reporting and analysis to make it simpler and facilitate an investigation process in digital forensics and cyber investigations.</a:t>
            </a:r>
            <a:endParaRPr lang="en-US" sz="24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IN" dirty="0"/>
          </a:p>
        </p:txBody>
      </p:sp>
      <p:pic>
        <p:nvPicPr>
          <p:cNvPr id="4" name="Picture 3"/>
          <p:cNvPicPr>
            <a:picLocks noChangeAspect="1"/>
          </p:cNvPicPr>
          <p:nvPr/>
        </p:nvPicPr>
        <p:blipFill>
          <a:blip r:embed="rId1"/>
          <a:stretch>
            <a:fillRect/>
          </a:stretch>
        </p:blipFill>
        <p:spPr>
          <a:xfrm>
            <a:off x="83754" y="60085"/>
            <a:ext cx="1508891" cy="541067"/>
          </a:xfrm>
          <a:prstGeom prst="rect">
            <a:avLst/>
          </a:prstGeom>
        </p:spPr>
      </p:pic>
      <p:pic>
        <p:nvPicPr>
          <p:cNvPr id="5" name="Picture 4"/>
          <p:cNvPicPr>
            <a:picLocks noChangeAspect="1"/>
          </p:cNvPicPr>
          <p:nvPr/>
        </p:nvPicPr>
        <p:blipFill>
          <a:blip r:embed="rId2"/>
          <a:stretch>
            <a:fillRect/>
          </a:stretch>
        </p:blipFill>
        <p:spPr>
          <a:xfrm>
            <a:off x="10038309" y="94591"/>
            <a:ext cx="1996613" cy="4343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b="1"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56272" y="1825625"/>
            <a:ext cx="8893834" cy="4351338"/>
          </a:xfrm>
        </p:spPr>
        <p:txBody>
          <a:bodyPr>
            <a:normAutofit/>
          </a:bodyPr>
          <a:lstStyle/>
          <a:p>
            <a:pPr marL="0" indent="0" algn="just">
              <a:buNone/>
            </a:pPr>
            <a:r>
              <a:rPr lang="en-US" sz="2400" dirty="0" err="1">
                <a:latin typeface="Times New Roman" panose="02020603050405020304" pitchFamily="18" charset="0"/>
                <a:cs typeface="Times New Roman" panose="02020603050405020304" pitchFamily="18" charset="0"/>
              </a:rPr>
              <a:t>Cyberninja</a:t>
            </a:r>
            <a:r>
              <a:rPr lang="en-US" sz="2400" dirty="0">
                <a:latin typeface="Times New Roman" panose="02020603050405020304" pitchFamily="18" charset="0"/>
                <a:cs typeface="Times New Roman" panose="02020603050405020304" pitchFamily="18" charset="0"/>
              </a:rPr>
              <a:t> is a social media tracker that identifies the possibility of attackers or victims by looking up usernames on more than 300 platforms. The tool scans social networks and online platforms for a relevant account while also providing features like anonymous browsing through Tor, proxy support, and batch processing to handle multiple usernames at once. </a:t>
            </a:r>
            <a:r>
              <a:rPr lang="en-US" sz="2400" dirty="0" err="1">
                <a:latin typeface="Times New Roman" panose="02020603050405020304" pitchFamily="18" charset="0"/>
                <a:cs typeface="Times New Roman" panose="02020603050405020304" pitchFamily="18" charset="0"/>
              </a:rPr>
              <a:t>Cyberninja</a:t>
            </a:r>
            <a:r>
              <a:rPr lang="en-US" sz="2400" dirty="0">
                <a:latin typeface="Times New Roman" panose="02020603050405020304" pitchFamily="18" charset="0"/>
                <a:cs typeface="Times New Roman" panose="02020603050405020304" pitchFamily="18" charset="0"/>
              </a:rPr>
              <a:t> offers export options in CSV or JSON format, enabling extensive reporting and analysis. The flexible settings, especially site-specific searches, timeouts, and offline mode, make sure that it is basically an indispensable tool to track online activities and investigate digital footprints efficiently.</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83754" y="94591"/>
            <a:ext cx="1508891" cy="541067"/>
          </a:xfrm>
          <a:prstGeom prst="rect">
            <a:avLst/>
          </a:prstGeom>
        </p:spPr>
      </p:pic>
      <p:pic>
        <p:nvPicPr>
          <p:cNvPr id="5" name="Picture 4"/>
          <p:cNvPicPr>
            <a:picLocks noChangeAspect="1"/>
          </p:cNvPicPr>
          <p:nvPr/>
        </p:nvPicPr>
        <p:blipFill>
          <a:blip r:embed="rId2"/>
          <a:stretch>
            <a:fillRect/>
          </a:stretch>
        </p:blipFill>
        <p:spPr>
          <a:xfrm>
            <a:off x="10111633" y="60085"/>
            <a:ext cx="1996613" cy="4343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METHODOLOGY</a:t>
            </a:r>
            <a:endParaRPr lang="en-IN" dirty="0"/>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Development Approach:</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1.Requirement Analysis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2.Programming Language Selection</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Integration Process:</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1.Testing</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2.Automation Scripts</a:t>
            </a: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       3.Publishing in </a:t>
            </a:r>
            <a:r>
              <a:rPr lang="en-US" dirty="0" err="1">
                <a:latin typeface="Times New Roman" panose="02020603050405020304" pitchFamily="18" charset="0"/>
                <a:cs typeface="Times New Roman" panose="02020603050405020304" pitchFamily="18" charset="0"/>
              </a:rPr>
              <a:t>PyPi</a:t>
            </a:r>
            <a:r>
              <a:rPr lang="en-US" dirty="0">
                <a:latin typeface="Times New Roman" panose="02020603050405020304" pitchFamily="18" charset="0"/>
                <a:cs typeface="Times New Roman" panose="02020603050405020304" pitchFamily="18" charset="0"/>
              </a:rPr>
              <a:t> (pip)</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83754" y="94591"/>
            <a:ext cx="1508891" cy="541067"/>
          </a:xfrm>
          <a:prstGeom prst="rect">
            <a:avLst/>
          </a:prstGeom>
        </p:spPr>
      </p:pic>
      <p:pic>
        <p:nvPicPr>
          <p:cNvPr id="5" name="Picture 4"/>
          <p:cNvPicPr>
            <a:picLocks noChangeAspect="1"/>
          </p:cNvPicPr>
          <p:nvPr/>
        </p:nvPicPr>
        <p:blipFill>
          <a:blip r:embed="rId2"/>
          <a:stretch>
            <a:fillRect/>
          </a:stretch>
        </p:blipFill>
        <p:spPr>
          <a:xfrm>
            <a:off x="10038309" y="94591"/>
            <a:ext cx="1996613" cy="4343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7280" y="270234"/>
            <a:ext cx="4191497" cy="1325563"/>
          </a:xfrm>
        </p:spPr>
        <p:txBody>
          <a:bodyPr/>
          <a:lstStyle/>
          <a:p>
            <a:pPr algn="just">
              <a:lnSpc>
                <a:spcPct val="200000"/>
              </a:lnSpc>
            </a:pPr>
            <a:r>
              <a:rPr lang="en-US" dirty="0">
                <a:latin typeface="Times New Roman" panose="02020603050405020304" pitchFamily="18" charset="0"/>
                <a:cs typeface="Times New Roman" panose="02020603050405020304" pitchFamily="18" charset="0"/>
                <a:sym typeface="+mn-ea"/>
              </a:rPr>
              <a:t>  WORKFLOW</a:t>
            </a:r>
            <a:endParaRPr lang="en-IN" dirty="0">
              <a:latin typeface="Times New Roman" panose="02020603050405020304" pitchFamily="18" charset="0"/>
              <a:cs typeface="Times New Roman" panose="02020603050405020304" pitchFamily="18" charset="0"/>
              <a:sym typeface="+mn-ea"/>
            </a:endParaRPr>
          </a:p>
        </p:txBody>
      </p:sp>
      <p:pic>
        <p:nvPicPr>
          <p:cNvPr id="9" name="Picture 8"/>
          <p:cNvPicPr>
            <a:picLocks noChangeAspect="1"/>
          </p:cNvPicPr>
          <p:nvPr/>
        </p:nvPicPr>
        <p:blipFill>
          <a:blip r:embed="rId1"/>
          <a:stretch>
            <a:fillRect/>
          </a:stretch>
        </p:blipFill>
        <p:spPr>
          <a:xfrm>
            <a:off x="83754" y="60085"/>
            <a:ext cx="1508891" cy="541067"/>
          </a:xfrm>
          <a:prstGeom prst="rect">
            <a:avLst/>
          </a:prstGeom>
        </p:spPr>
      </p:pic>
      <p:pic>
        <p:nvPicPr>
          <p:cNvPr id="10" name="Picture 9"/>
          <p:cNvPicPr>
            <a:picLocks noChangeAspect="1"/>
          </p:cNvPicPr>
          <p:nvPr/>
        </p:nvPicPr>
        <p:blipFill>
          <a:blip r:embed="rId2"/>
          <a:stretch>
            <a:fillRect/>
          </a:stretch>
        </p:blipFill>
        <p:spPr>
          <a:xfrm>
            <a:off x="10076464" y="60085"/>
            <a:ext cx="1996613" cy="434378"/>
          </a:xfrm>
          <a:prstGeom prst="rect">
            <a:avLst/>
          </a:prstGeom>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68151" y="1739361"/>
            <a:ext cx="3312543" cy="435133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7280" y="270234"/>
            <a:ext cx="4191497" cy="1325563"/>
          </a:xfrm>
        </p:spPr>
        <p:txBody>
          <a:bodyPr/>
          <a:lstStyle/>
          <a:p>
            <a:r>
              <a:rPr lang="en-US" b="1" dirty="0">
                <a:latin typeface="Times New Roman" panose="02020603050405020304" pitchFamily="18" charset="0"/>
                <a:cs typeface="Times New Roman" panose="02020603050405020304" pitchFamily="18" charset="0"/>
              </a:rPr>
              <a:t>FLOWCHART</a:t>
            </a:r>
            <a:endParaRPr lang="en-IN"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a:stretch>
            <a:fillRect/>
          </a:stretch>
        </p:blipFill>
        <p:spPr>
          <a:xfrm>
            <a:off x="83754" y="60085"/>
            <a:ext cx="1508891" cy="541067"/>
          </a:xfrm>
          <a:prstGeom prst="rect">
            <a:avLst/>
          </a:prstGeom>
        </p:spPr>
      </p:pic>
      <p:pic>
        <p:nvPicPr>
          <p:cNvPr id="10" name="Picture 9"/>
          <p:cNvPicPr>
            <a:picLocks noChangeAspect="1"/>
          </p:cNvPicPr>
          <p:nvPr/>
        </p:nvPicPr>
        <p:blipFill>
          <a:blip r:embed="rId2"/>
          <a:stretch>
            <a:fillRect/>
          </a:stretch>
        </p:blipFill>
        <p:spPr>
          <a:xfrm>
            <a:off x="10076464" y="60085"/>
            <a:ext cx="1996613" cy="434378"/>
          </a:xfrm>
          <a:prstGeom prst="rect">
            <a:avLst/>
          </a:prstGeom>
        </p:spPr>
      </p:pic>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6158" y="1253694"/>
            <a:ext cx="10360325" cy="541452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9630"/>
            <a:ext cx="10515600" cy="1325563"/>
          </a:xfrm>
        </p:spPr>
        <p:txBody>
          <a:bodyPr/>
          <a:lstStyle/>
          <a:p>
            <a:r>
              <a:rPr lang="en-US" b="1" dirty="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TIMELINE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sz="3335" b="1" dirty="0">
                <a:latin typeface="Times New Roman" panose="02020603050405020304" pitchFamily="18" charset="0"/>
                <a:cs typeface="Times New Roman" panose="02020603050405020304" pitchFamily="18" charset="0"/>
                <a:sym typeface="+mn-ea"/>
              </a:rPr>
              <a:t>Week 1</a:t>
            </a:r>
            <a:r>
              <a:rPr lang="en-US" sz="3335" b="1" dirty="0">
                <a:latin typeface="Times New Roman" panose="02020603050405020304" pitchFamily="18" charset="0"/>
                <a:cs typeface="Times New Roman" panose="02020603050405020304" pitchFamily="18" charset="0"/>
              </a:rPr>
              <a:t>: </a:t>
            </a:r>
            <a:endParaRPr lang="en-US" sz="3335" b="1" dirty="0">
              <a:latin typeface="Times New Roman" panose="02020603050405020304" pitchFamily="18" charset="0"/>
              <a:cs typeface="Times New Roman" panose="02020603050405020304" pitchFamily="18" charset="0"/>
            </a:endParaRPr>
          </a:p>
          <a:p>
            <a:pPr marL="457200" lvl="1" indent="0">
              <a:buNone/>
            </a:pPr>
            <a:r>
              <a:rPr lang="en-US" sz="3000" dirty="0">
                <a:latin typeface="Times New Roman" panose="02020603050405020304" pitchFamily="18" charset="0"/>
                <a:cs typeface="Times New Roman" panose="02020603050405020304" pitchFamily="18" charset="0"/>
              </a:rPr>
              <a:t>-Planning and Requirement Analysis</a:t>
            </a:r>
            <a:endParaRPr lang="en-US" sz="3000" dirty="0">
              <a:latin typeface="Times New Roman" panose="02020603050405020304" pitchFamily="18" charset="0"/>
              <a:cs typeface="Times New Roman" panose="02020603050405020304" pitchFamily="18" charset="0"/>
            </a:endParaRPr>
          </a:p>
          <a:p>
            <a:pPr marL="0" indent="0">
              <a:buNone/>
            </a:pPr>
            <a:r>
              <a:rPr lang="en-US" sz="3335" b="1" dirty="0">
                <a:latin typeface="Times New Roman" panose="02020603050405020304" pitchFamily="18" charset="0"/>
                <a:cs typeface="Times New Roman" panose="02020603050405020304" pitchFamily="18" charset="0"/>
                <a:sym typeface="+mn-ea"/>
              </a:rPr>
              <a:t>Week 2-3</a:t>
            </a:r>
            <a:r>
              <a:rPr lang="en-US" sz="3335" b="1" dirty="0">
                <a:latin typeface="Times New Roman" panose="02020603050405020304" pitchFamily="18" charset="0"/>
                <a:cs typeface="Times New Roman" panose="02020603050405020304" pitchFamily="18" charset="0"/>
              </a:rPr>
              <a:t>:</a:t>
            </a:r>
            <a:r>
              <a:rPr lang="en-US" dirty="0"/>
              <a:t> </a:t>
            </a:r>
            <a:endParaRPr lang="en-US" dirty="0"/>
          </a:p>
          <a:p>
            <a:pPr marL="457200" lvl="1" indent="0">
              <a:buNone/>
            </a:pPr>
            <a:r>
              <a:rPr lang="en-US" sz="3000" dirty="0">
                <a:latin typeface="Times New Roman" panose="02020603050405020304" pitchFamily="18" charset="0"/>
                <a:cs typeface="Times New Roman" panose="02020603050405020304" pitchFamily="18" charset="0"/>
              </a:rPr>
              <a:t>-Development of Automation Scripts</a:t>
            </a:r>
            <a:endParaRPr lang="en-US" dirty="0"/>
          </a:p>
          <a:p>
            <a:pPr marL="0" indent="0">
              <a:buNone/>
            </a:pPr>
            <a:r>
              <a:rPr lang="en-US" sz="3335" b="1" dirty="0">
                <a:latin typeface="Times New Roman" panose="02020603050405020304" pitchFamily="18" charset="0"/>
                <a:cs typeface="Times New Roman" panose="02020603050405020304" pitchFamily="18" charset="0"/>
                <a:sym typeface="+mn-ea"/>
              </a:rPr>
              <a:t>Week 4-5</a:t>
            </a:r>
            <a:r>
              <a:rPr lang="en-US" sz="3335" b="1" dirty="0">
                <a:latin typeface="Times New Roman" panose="02020603050405020304" pitchFamily="18" charset="0"/>
                <a:cs typeface="Times New Roman" panose="02020603050405020304" pitchFamily="18" charset="0"/>
              </a:rPr>
              <a:t>: </a:t>
            </a:r>
            <a:endParaRPr lang="en-US" sz="3335" b="1" dirty="0">
              <a:latin typeface="Times New Roman" panose="02020603050405020304" pitchFamily="18" charset="0"/>
              <a:cs typeface="Times New Roman" panose="02020603050405020304" pitchFamily="18" charset="0"/>
            </a:endParaRPr>
          </a:p>
          <a:p>
            <a:pPr marL="457200" lvl="1" indent="0">
              <a:buNone/>
            </a:pPr>
            <a:r>
              <a:rPr lang="en-US" sz="3000" dirty="0">
                <a:latin typeface="Times New Roman" panose="02020603050405020304" pitchFamily="18" charset="0"/>
                <a:cs typeface="Times New Roman" panose="02020603050405020304" pitchFamily="18" charset="0"/>
              </a:rPr>
              <a:t>-Integration of Additional Tools</a:t>
            </a:r>
            <a:endParaRPr lang="en-US" sz="3000" dirty="0">
              <a:latin typeface="Times New Roman" panose="02020603050405020304" pitchFamily="18" charset="0"/>
              <a:cs typeface="Times New Roman" panose="02020603050405020304" pitchFamily="18" charset="0"/>
            </a:endParaRPr>
          </a:p>
          <a:p>
            <a:pPr marL="457200" lvl="1" indent="0">
              <a:buNone/>
            </a:pPr>
            <a:r>
              <a:rPr lang="en-US" sz="3000" dirty="0">
                <a:latin typeface="Times New Roman" panose="02020603050405020304" pitchFamily="18" charset="0"/>
                <a:cs typeface="Times New Roman" panose="02020603050405020304" pitchFamily="18" charset="0"/>
              </a:rPr>
              <a:t>-Configuration Management Implementation</a:t>
            </a:r>
            <a:endParaRPr lang="en-US" sz="3000" dirty="0">
              <a:latin typeface="Times New Roman" panose="02020603050405020304" pitchFamily="18" charset="0"/>
              <a:cs typeface="Times New Roman" panose="02020603050405020304" pitchFamily="18" charset="0"/>
            </a:endParaRPr>
          </a:p>
          <a:p>
            <a:pPr marL="0" indent="0">
              <a:buNone/>
            </a:pPr>
            <a:r>
              <a:rPr lang="en-US" sz="3335" b="1" dirty="0">
                <a:latin typeface="Times New Roman" panose="02020603050405020304" pitchFamily="18" charset="0"/>
                <a:cs typeface="Times New Roman" panose="02020603050405020304" pitchFamily="18" charset="0"/>
                <a:sym typeface="+mn-ea"/>
              </a:rPr>
              <a:t>Week 6</a:t>
            </a:r>
            <a:r>
              <a:rPr lang="en-US" sz="3335" b="1" dirty="0">
                <a:latin typeface="Times New Roman" panose="02020603050405020304" pitchFamily="18" charset="0"/>
                <a:cs typeface="Times New Roman" panose="02020603050405020304" pitchFamily="18" charset="0"/>
              </a:rPr>
              <a:t>: </a:t>
            </a:r>
            <a:endParaRPr lang="en-US" sz="3335" b="1" dirty="0">
              <a:latin typeface="Times New Roman" panose="02020603050405020304" pitchFamily="18" charset="0"/>
              <a:cs typeface="Times New Roman" panose="02020603050405020304" pitchFamily="18" charset="0"/>
            </a:endParaRPr>
          </a:p>
          <a:p>
            <a:pPr marL="457200" lvl="1" indent="0">
              <a:buNone/>
            </a:pPr>
            <a:r>
              <a:rPr lang="en-US" sz="3000" dirty="0">
                <a:latin typeface="Times New Roman" panose="02020603050405020304" pitchFamily="18" charset="0"/>
                <a:cs typeface="Times New Roman" panose="02020603050405020304" pitchFamily="18" charset="0"/>
              </a:rPr>
              <a:t>-Testing and Validation</a:t>
            </a:r>
            <a:endParaRPr lang="en-US" sz="3000" dirty="0">
              <a:latin typeface="Times New Roman" panose="02020603050405020304" pitchFamily="18" charset="0"/>
              <a:cs typeface="Times New Roman" panose="02020603050405020304" pitchFamily="18" charset="0"/>
            </a:endParaRPr>
          </a:p>
          <a:p>
            <a:pPr marL="457200" lvl="1" indent="0">
              <a:buNone/>
            </a:pPr>
            <a:r>
              <a:rPr lang="en-US" sz="3000" dirty="0">
                <a:latin typeface="Times New Roman" panose="02020603050405020304" pitchFamily="18" charset="0"/>
                <a:cs typeface="Times New Roman" panose="02020603050405020304" pitchFamily="18" charset="0"/>
              </a:rPr>
              <a:t>- Documentation and Presentation Preparation</a:t>
            </a:r>
            <a:endParaRPr lang="en-US" sz="3000" dirty="0">
              <a:latin typeface="Times New Roman" panose="02020603050405020304" pitchFamily="18" charset="0"/>
              <a:cs typeface="Times New Roman" panose="02020603050405020304" pitchFamily="18" charset="0"/>
            </a:endParaRPr>
          </a:p>
          <a:p>
            <a:pPr marL="457200" lvl="1" indent="0">
              <a:buNone/>
            </a:pPr>
            <a:r>
              <a:rPr lang="en-US" sz="3000" dirty="0">
                <a:latin typeface="Times New Roman" panose="02020603050405020304" pitchFamily="18" charset="0"/>
                <a:cs typeface="Times New Roman" panose="02020603050405020304" pitchFamily="18" charset="0"/>
              </a:rPr>
              <a:t>- Final Review and Deployment</a:t>
            </a:r>
            <a:endParaRPr lang="en-US" sz="3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83754" y="94591"/>
            <a:ext cx="1508891" cy="541067"/>
          </a:xfrm>
          <a:prstGeom prst="rect">
            <a:avLst/>
          </a:prstGeom>
        </p:spPr>
      </p:pic>
      <p:pic>
        <p:nvPicPr>
          <p:cNvPr id="5" name="Picture 4"/>
          <p:cNvPicPr>
            <a:picLocks noChangeAspect="1"/>
          </p:cNvPicPr>
          <p:nvPr/>
        </p:nvPicPr>
        <p:blipFill>
          <a:blip r:embed="rId2"/>
          <a:stretch>
            <a:fillRect/>
          </a:stretch>
        </p:blipFill>
        <p:spPr>
          <a:xfrm>
            <a:off x="9995176" y="94591"/>
            <a:ext cx="1996613" cy="43437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2950</Words>
  <Application>WPS Presentation</Application>
  <PresentationFormat>Widescreen</PresentationFormat>
  <Paragraphs>79</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Times New Roman</vt:lpstr>
      <vt:lpstr>Times New Roman</vt:lpstr>
      <vt:lpstr>Calibri Light</vt:lpstr>
      <vt:lpstr>Calibri</vt:lpstr>
      <vt:lpstr>Microsoft YaHei</vt:lpstr>
      <vt:lpstr>Arial Unicode MS</vt:lpstr>
      <vt:lpstr>Office Theme</vt:lpstr>
      <vt:lpstr>RATHINAM COLLEGE OF ARTS AND SCIENCE DEPARTMENT OF RSMART – RCAS  UG – B.Sc. – CS (CTIS)  Cyberninja: Social Media Tracking Tool </vt:lpstr>
      <vt:lpstr>                              CONTENTS</vt:lpstr>
      <vt:lpstr>                          INTRODUCTION</vt:lpstr>
      <vt:lpstr>                          OBJECTIVE</vt:lpstr>
      <vt:lpstr>                                ABSTRACT</vt:lpstr>
      <vt:lpstr>                      METHODOLOGY</vt:lpstr>
      <vt:lpstr>  WORKFLOW</vt:lpstr>
      <vt:lpstr>FLOWCHART</vt:lpstr>
      <vt:lpstr>                              TIMELINE</vt:lpstr>
      <vt:lpstr>                  PROJECT STRUCTURE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RATHINAM COLLEGE OF ARTS AND SCIENCE DEPARTMENT OF RSMART – RCAS  UG – B.Sc. – CS (CTIS)  Cyberninja: Social Media Tracking Tool</dc:title>
  <dc:creator>Guruvayurappan</dc:creator>
  <cp:lastModifiedBy>Vimal D</cp:lastModifiedBy>
  <cp:revision>12</cp:revision>
  <dcterms:created xsi:type="dcterms:W3CDTF">2024-10-03T04:39:00Z</dcterms:created>
  <dcterms:modified xsi:type="dcterms:W3CDTF">2025-02-26T06:07:16Z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852D3608B6584B2493B803331B35CD76_12</vt:lpwstr>
  </property>
  <property fmtid="{D5CDD505-2E9C-101B-9397-08002B2CF9AE}" pid="3" name="KSOProductBuildVer">
    <vt:lpwstr>1033-12.2.0.20323</vt:lpwstr>
  </property>
</Properties>
</file>