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694BC-0ED9-4F1A-BCCC-AAFBAA65298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DD06EF0-6277-417E-84B9-77949B197108}">
      <dgm:prSet/>
      <dgm:spPr/>
      <dgm:t>
        <a:bodyPr/>
        <a:lstStyle/>
        <a:p>
          <a:pPr>
            <a:defRPr cap="all"/>
          </a:pPr>
          <a:r>
            <a:rPr lang="en-IN" b="0" i="0"/>
            <a:t>Problem Statement</a:t>
          </a:r>
          <a:endParaRPr lang="en-US"/>
        </a:p>
      </dgm:t>
    </dgm:pt>
    <dgm:pt modelId="{899F0167-6A2A-4E05-ACF2-D358687A065C}" type="parTrans" cxnId="{5C8828C0-0F9B-41BC-B82D-29B2D356B3B4}">
      <dgm:prSet/>
      <dgm:spPr/>
      <dgm:t>
        <a:bodyPr/>
        <a:lstStyle/>
        <a:p>
          <a:endParaRPr lang="en-US"/>
        </a:p>
      </dgm:t>
    </dgm:pt>
    <dgm:pt modelId="{CF8D2FAF-6E47-4EB8-8F28-4DD45FF7DFE3}" type="sibTrans" cxnId="{5C8828C0-0F9B-41BC-B82D-29B2D356B3B4}">
      <dgm:prSet/>
      <dgm:spPr/>
      <dgm:t>
        <a:bodyPr/>
        <a:lstStyle/>
        <a:p>
          <a:endParaRPr lang="en-US"/>
        </a:p>
      </dgm:t>
    </dgm:pt>
    <dgm:pt modelId="{58C7D68A-D44A-4C0C-8E97-B895FE038BD0}">
      <dgm:prSet/>
      <dgm:spPr/>
      <dgm:t>
        <a:bodyPr/>
        <a:lstStyle/>
        <a:p>
          <a:pPr>
            <a:defRPr cap="all"/>
          </a:pPr>
          <a:r>
            <a:rPr lang="en-IN" b="0" i="0"/>
            <a:t>EDA(Exploratory Data Analytics)</a:t>
          </a:r>
          <a:endParaRPr lang="en-US"/>
        </a:p>
      </dgm:t>
    </dgm:pt>
    <dgm:pt modelId="{79F2BDE9-63C8-4903-801F-1A633D59B44B}" type="parTrans" cxnId="{B050C2AE-48D7-4E8A-9EA6-9E06524EAC3B}">
      <dgm:prSet/>
      <dgm:spPr/>
      <dgm:t>
        <a:bodyPr/>
        <a:lstStyle/>
        <a:p>
          <a:endParaRPr lang="en-US"/>
        </a:p>
      </dgm:t>
    </dgm:pt>
    <dgm:pt modelId="{93E35AE5-B787-4381-8940-B70D1CFF6D72}" type="sibTrans" cxnId="{B050C2AE-48D7-4E8A-9EA6-9E06524EAC3B}">
      <dgm:prSet/>
      <dgm:spPr/>
      <dgm:t>
        <a:bodyPr/>
        <a:lstStyle/>
        <a:p>
          <a:endParaRPr lang="en-US"/>
        </a:p>
      </dgm:t>
    </dgm:pt>
    <dgm:pt modelId="{0539145E-55A6-4D93-9E17-57141ECED5FD}">
      <dgm:prSet/>
      <dgm:spPr/>
      <dgm:t>
        <a:bodyPr/>
        <a:lstStyle/>
        <a:p>
          <a:pPr>
            <a:defRPr cap="all"/>
          </a:pPr>
          <a:r>
            <a:rPr lang="en-IN" b="0" i="0"/>
            <a:t>Data Pre-processing</a:t>
          </a:r>
          <a:endParaRPr lang="en-US"/>
        </a:p>
      </dgm:t>
    </dgm:pt>
    <dgm:pt modelId="{3CCFD271-03DC-4392-9FB2-134FB95AE176}" type="parTrans" cxnId="{1C6AF01D-F436-4E81-ABF7-D4F30D82D1F2}">
      <dgm:prSet/>
      <dgm:spPr/>
      <dgm:t>
        <a:bodyPr/>
        <a:lstStyle/>
        <a:p>
          <a:endParaRPr lang="en-US"/>
        </a:p>
      </dgm:t>
    </dgm:pt>
    <dgm:pt modelId="{8CA69B56-FBE8-4630-B3A1-B2122F6D7788}" type="sibTrans" cxnId="{1C6AF01D-F436-4E81-ABF7-D4F30D82D1F2}">
      <dgm:prSet/>
      <dgm:spPr/>
      <dgm:t>
        <a:bodyPr/>
        <a:lstStyle/>
        <a:p>
          <a:endParaRPr lang="en-US"/>
        </a:p>
      </dgm:t>
    </dgm:pt>
    <dgm:pt modelId="{C94964C9-5D43-45BF-B1F3-7D6D86366E35}">
      <dgm:prSet/>
      <dgm:spPr/>
      <dgm:t>
        <a:bodyPr/>
        <a:lstStyle/>
        <a:p>
          <a:pPr>
            <a:defRPr cap="all"/>
          </a:pPr>
          <a:r>
            <a:rPr lang="en-IN" b="0" i="0"/>
            <a:t>Modelling</a:t>
          </a:r>
          <a:endParaRPr lang="en-US"/>
        </a:p>
      </dgm:t>
    </dgm:pt>
    <dgm:pt modelId="{F70695A2-C7DE-4607-ADDD-18036C3D8EDF}" type="parTrans" cxnId="{A471EB63-7FFA-4CB6-8DE0-DF8E8E92CFF7}">
      <dgm:prSet/>
      <dgm:spPr/>
      <dgm:t>
        <a:bodyPr/>
        <a:lstStyle/>
        <a:p>
          <a:endParaRPr lang="en-US"/>
        </a:p>
      </dgm:t>
    </dgm:pt>
    <dgm:pt modelId="{3D5B3139-EA12-4206-BE50-2DEC0412A154}" type="sibTrans" cxnId="{A471EB63-7FFA-4CB6-8DE0-DF8E8E92CFF7}">
      <dgm:prSet/>
      <dgm:spPr/>
      <dgm:t>
        <a:bodyPr/>
        <a:lstStyle/>
        <a:p>
          <a:endParaRPr lang="en-US"/>
        </a:p>
      </dgm:t>
    </dgm:pt>
    <dgm:pt modelId="{00345851-9A03-48A5-ADD9-445787A4DAC5}">
      <dgm:prSet/>
      <dgm:spPr/>
      <dgm:t>
        <a:bodyPr/>
        <a:lstStyle/>
        <a:p>
          <a:pPr>
            <a:defRPr cap="all"/>
          </a:pPr>
          <a:r>
            <a:rPr lang="en-IN" b="0" i="0" dirty="0"/>
            <a:t>Improve Model Performance</a:t>
          </a:r>
          <a:endParaRPr lang="en-US" dirty="0"/>
        </a:p>
      </dgm:t>
    </dgm:pt>
    <dgm:pt modelId="{8ECD942D-9682-4D25-9BB7-0709D3C1E4A2}" type="parTrans" cxnId="{ACC7BFF1-1FA8-4994-9650-260C09618CCD}">
      <dgm:prSet/>
      <dgm:spPr/>
      <dgm:t>
        <a:bodyPr/>
        <a:lstStyle/>
        <a:p>
          <a:endParaRPr lang="en-US"/>
        </a:p>
      </dgm:t>
    </dgm:pt>
    <dgm:pt modelId="{87D97D2E-E651-4F8B-82C2-0DF0B8AB2645}" type="sibTrans" cxnId="{ACC7BFF1-1FA8-4994-9650-260C09618CCD}">
      <dgm:prSet/>
      <dgm:spPr/>
      <dgm:t>
        <a:bodyPr/>
        <a:lstStyle/>
        <a:p>
          <a:endParaRPr lang="en-US"/>
        </a:p>
      </dgm:t>
    </dgm:pt>
    <dgm:pt modelId="{7E375809-D5C1-46D8-8D05-1E2473753FC6}">
      <dgm:prSet/>
      <dgm:spPr/>
      <dgm:t>
        <a:bodyPr/>
        <a:lstStyle/>
        <a:p>
          <a:pPr>
            <a:defRPr cap="all"/>
          </a:pPr>
          <a:r>
            <a:rPr lang="en-US" dirty="0"/>
            <a:t>Model Selection and Hyper Tuning</a:t>
          </a:r>
        </a:p>
      </dgm:t>
    </dgm:pt>
    <dgm:pt modelId="{A5CEADE9-B780-42F1-87D8-959DFA595069}" type="parTrans" cxnId="{6CDDA882-F974-49E2-895A-10D584D92C43}">
      <dgm:prSet/>
      <dgm:spPr/>
      <dgm:t>
        <a:bodyPr/>
        <a:lstStyle/>
        <a:p>
          <a:endParaRPr lang="en-IN"/>
        </a:p>
      </dgm:t>
    </dgm:pt>
    <dgm:pt modelId="{2A90C6C9-B4CF-4D34-A80B-BFDD8074B9E0}" type="sibTrans" cxnId="{6CDDA882-F974-49E2-895A-10D584D92C43}">
      <dgm:prSet/>
      <dgm:spPr/>
      <dgm:t>
        <a:bodyPr/>
        <a:lstStyle/>
        <a:p>
          <a:endParaRPr lang="en-IN"/>
        </a:p>
      </dgm:t>
    </dgm:pt>
    <dgm:pt modelId="{185855D0-4474-43CD-935D-805A44F49CAD}">
      <dgm:prSet/>
      <dgm:spPr/>
      <dgm:t>
        <a:bodyPr/>
        <a:lstStyle/>
        <a:p>
          <a:pPr>
            <a:defRPr cap="all"/>
          </a:pPr>
          <a:r>
            <a:rPr lang="en-US" dirty="0"/>
            <a:t>Deployment</a:t>
          </a:r>
        </a:p>
      </dgm:t>
    </dgm:pt>
    <dgm:pt modelId="{1EE78E9B-BE93-4701-9333-25D1703DB5B5}" type="parTrans" cxnId="{CA73E71C-6855-49E8-8ECD-769F7C07ABB0}">
      <dgm:prSet/>
      <dgm:spPr/>
      <dgm:t>
        <a:bodyPr/>
        <a:lstStyle/>
        <a:p>
          <a:endParaRPr lang="en-IN"/>
        </a:p>
      </dgm:t>
    </dgm:pt>
    <dgm:pt modelId="{B3D1D0FF-3408-4587-B411-028D17C37C92}" type="sibTrans" cxnId="{CA73E71C-6855-49E8-8ECD-769F7C07ABB0}">
      <dgm:prSet/>
      <dgm:spPr/>
      <dgm:t>
        <a:bodyPr/>
        <a:lstStyle/>
        <a:p>
          <a:endParaRPr lang="en-IN"/>
        </a:p>
      </dgm:t>
    </dgm:pt>
    <dgm:pt modelId="{FB737A78-5F2B-4A9B-870C-6D08DB9E3AC5}">
      <dgm:prSet/>
      <dgm:spPr/>
      <dgm:t>
        <a:bodyPr/>
        <a:lstStyle/>
        <a:p>
          <a:pPr>
            <a:defRPr cap="all"/>
          </a:pPr>
          <a:r>
            <a:rPr lang="en-US" dirty="0"/>
            <a:t>Comparison to Benchmark</a:t>
          </a:r>
        </a:p>
      </dgm:t>
    </dgm:pt>
    <dgm:pt modelId="{E2E4CAC1-2D25-475A-9DB9-CB0E14933917}" type="parTrans" cxnId="{1EDE726C-29CA-4639-9369-6AE0FE388188}">
      <dgm:prSet/>
      <dgm:spPr/>
      <dgm:t>
        <a:bodyPr/>
        <a:lstStyle/>
        <a:p>
          <a:endParaRPr lang="en-IN"/>
        </a:p>
      </dgm:t>
    </dgm:pt>
    <dgm:pt modelId="{BE91D172-000C-4271-9AE9-7CE461F031D6}" type="sibTrans" cxnId="{1EDE726C-29CA-4639-9369-6AE0FE388188}">
      <dgm:prSet/>
      <dgm:spPr/>
      <dgm:t>
        <a:bodyPr/>
        <a:lstStyle/>
        <a:p>
          <a:endParaRPr lang="en-IN"/>
        </a:p>
      </dgm:t>
    </dgm:pt>
    <dgm:pt modelId="{6291668A-C3B2-42A1-957B-C80B54FD9E36}">
      <dgm:prSet/>
      <dgm:spPr/>
      <dgm:t>
        <a:bodyPr/>
        <a:lstStyle/>
        <a:p>
          <a:pPr>
            <a:defRPr cap="all"/>
          </a:pPr>
          <a:r>
            <a:rPr lang="en-US" dirty="0"/>
            <a:t>Implications</a:t>
          </a:r>
        </a:p>
      </dgm:t>
    </dgm:pt>
    <dgm:pt modelId="{88708127-BCCB-416E-8007-D44E261CCDF5}" type="parTrans" cxnId="{C49D3DE4-EDB7-4FAE-A7D3-29E7889FCE00}">
      <dgm:prSet/>
      <dgm:spPr/>
      <dgm:t>
        <a:bodyPr/>
        <a:lstStyle/>
        <a:p>
          <a:endParaRPr lang="en-IN"/>
        </a:p>
      </dgm:t>
    </dgm:pt>
    <dgm:pt modelId="{B69512C2-0101-4EAF-BAB6-B6DF6667F343}" type="sibTrans" cxnId="{C49D3DE4-EDB7-4FAE-A7D3-29E7889FCE00}">
      <dgm:prSet/>
      <dgm:spPr/>
      <dgm:t>
        <a:bodyPr/>
        <a:lstStyle/>
        <a:p>
          <a:endParaRPr lang="en-IN"/>
        </a:p>
      </dgm:t>
    </dgm:pt>
    <dgm:pt modelId="{1C346DBF-53E8-4EC9-8A38-99AE3A8887B5}">
      <dgm:prSet/>
      <dgm:spPr/>
      <dgm:t>
        <a:bodyPr/>
        <a:lstStyle/>
        <a:p>
          <a:pPr>
            <a:defRPr cap="all"/>
          </a:pPr>
          <a:r>
            <a:rPr lang="en-US" dirty="0"/>
            <a:t>Conclusions and Future Enhancements</a:t>
          </a:r>
        </a:p>
      </dgm:t>
    </dgm:pt>
    <dgm:pt modelId="{60368DC8-7789-4698-BF3B-F37EC01C7F6B}" type="parTrans" cxnId="{D6F84429-2CB0-4C5D-A38C-139639F3DF20}">
      <dgm:prSet/>
      <dgm:spPr/>
      <dgm:t>
        <a:bodyPr/>
        <a:lstStyle/>
        <a:p>
          <a:endParaRPr lang="en-IN"/>
        </a:p>
      </dgm:t>
    </dgm:pt>
    <dgm:pt modelId="{9020FA1E-96CA-4E5A-8DEB-F9743A8E10E2}" type="sibTrans" cxnId="{D6F84429-2CB0-4C5D-A38C-139639F3DF20}">
      <dgm:prSet/>
      <dgm:spPr/>
      <dgm:t>
        <a:bodyPr/>
        <a:lstStyle/>
        <a:p>
          <a:endParaRPr lang="en-IN"/>
        </a:p>
      </dgm:t>
    </dgm:pt>
    <dgm:pt modelId="{5D744CAA-4568-4D72-A229-673D22E5DDCA}">
      <dgm:prSet/>
      <dgm:spPr/>
      <dgm:t>
        <a:bodyPr/>
        <a:lstStyle/>
        <a:p>
          <a:pPr>
            <a:defRPr cap="all"/>
          </a:pPr>
          <a:r>
            <a:rPr lang="en-US" dirty="0"/>
            <a:t>Closing Reflections</a:t>
          </a:r>
        </a:p>
      </dgm:t>
    </dgm:pt>
    <dgm:pt modelId="{376E5262-7A39-408C-86C2-404CB747631A}" type="parTrans" cxnId="{AF9824C5-0650-4A6D-ACDF-ED14CDF6F6BB}">
      <dgm:prSet/>
      <dgm:spPr/>
      <dgm:t>
        <a:bodyPr/>
        <a:lstStyle/>
        <a:p>
          <a:endParaRPr lang="en-IN"/>
        </a:p>
      </dgm:t>
    </dgm:pt>
    <dgm:pt modelId="{0017135D-01A6-4888-93D2-A344BC0BD627}" type="sibTrans" cxnId="{AF9824C5-0650-4A6D-ACDF-ED14CDF6F6BB}">
      <dgm:prSet/>
      <dgm:spPr/>
      <dgm:t>
        <a:bodyPr/>
        <a:lstStyle/>
        <a:p>
          <a:endParaRPr lang="en-IN"/>
        </a:p>
      </dgm:t>
    </dgm:pt>
    <dgm:pt modelId="{E1D025C5-D8FA-4A69-AE09-71282F41DC62}" type="pres">
      <dgm:prSet presAssocID="{F39694BC-0ED9-4F1A-BCCC-AAFBAA652989}" presName="linear" presStyleCnt="0">
        <dgm:presLayoutVars>
          <dgm:animLvl val="lvl"/>
          <dgm:resizeHandles val="exact"/>
        </dgm:presLayoutVars>
      </dgm:prSet>
      <dgm:spPr/>
    </dgm:pt>
    <dgm:pt modelId="{ED7BFAC2-BBB6-4F7C-85E8-46F99692881D}" type="pres">
      <dgm:prSet presAssocID="{5DD06EF0-6277-417E-84B9-77949B197108}" presName="parentText" presStyleLbl="node1" presStyleIdx="0" presStyleCnt="11">
        <dgm:presLayoutVars>
          <dgm:chMax val="0"/>
          <dgm:bulletEnabled val="1"/>
        </dgm:presLayoutVars>
      </dgm:prSet>
      <dgm:spPr/>
    </dgm:pt>
    <dgm:pt modelId="{E60024EB-A96F-4250-87A1-35926B943526}" type="pres">
      <dgm:prSet presAssocID="{CF8D2FAF-6E47-4EB8-8F28-4DD45FF7DFE3}" presName="spacer" presStyleCnt="0"/>
      <dgm:spPr/>
    </dgm:pt>
    <dgm:pt modelId="{6BCB7B10-D40F-402E-A810-E912F633F558}" type="pres">
      <dgm:prSet presAssocID="{58C7D68A-D44A-4C0C-8E97-B895FE038BD0}" presName="parentText" presStyleLbl="node1" presStyleIdx="1" presStyleCnt="11">
        <dgm:presLayoutVars>
          <dgm:chMax val="0"/>
          <dgm:bulletEnabled val="1"/>
        </dgm:presLayoutVars>
      </dgm:prSet>
      <dgm:spPr/>
    </dgm:pt>
    <dgm:pt modelId="{B8FFE8C8-3947-4A83-B0AB-0D97667E4805}" type="pres">
      <dgm:prSet presAssocID="{93E35AE5-B787-4381-8940-B70D1CFF6D72}" presName="spacer" presStyleCnt="0"/>
      <dgm:spPr/>
    </dgm:pt>
    <dgm:pt modelId="{92AB19E5-6031-4C95-B2E3-7C240F1EAAE6}" type="pres">
      <dgm:prSet presAssocID="{0539145E-55A6-4D93-9E17-57141ECED5FD}" presName="parentText" presStyleLbl="node1" presStyleIdx="2" presStyleCnt="11">
        <dgm:presLayoutVars>
          <dgm:chMax val="0"/>
          <dgm:bulletEnabled val="1"/>
        </dgm:presLayoutVars>
      </dgm:prSet>
      <dgm:spPr/>
    </dgm:pt>
    <dgm:pt modelId="{71EA1094-E546-45F1-8354-F78E079593BA}" type="pres">
      <dgm:prSet presAssocID="{8CA69B56-FBE8-4630-B3A1-B2122F6D7788}" presName="spacer" presStyleCnt="0"/>
      <dgm:spPr/>
    </dgm:pt>
    <dgm:pt modelId="{61EA24EC-B784-4B0B-8E50-D81E6D5A8D52}" type="pres">
      <dgm:prSet presAssocID="{C94964C9-5D43-45BF-B1F3-7D6D86366E35}" presName="parentText" presStyleLbl="node1" presStyleIdx="3" presStyleCnt="11">
        <dgm:presLayoutVars>
          <dgm:chMax val="0"/>
          <dgm:bulletEnabled val="1"/>
        </dgm:presLayoutVars>
      </dgm:prSet>
      <dgm:spPr/>
    </dgm:pt>
    <dgm:pt modelId="{D0C87A42-DE53-49FF-8F56-C65E463DD3A5}" type="pres">
      <dgm:prSet presAssocID="{3D5B3139-EA12-4206-BE50-2DEC0412A154}" presName="spacer" presStyleCnt="0"/>
      <dgm:spPr/>
    </dgm:pt>
    <dgm:pt modelId="{8DA9D8BE-CD2B-418D-9C58-09858B5EC3B7}" type="pres">
      <dgm:prSet presAssocID="{00345851-9A03-48A5-ADD9-445787A4DAC5}" presName="parentText" presStyleLbl="node1" presStyleIdx="4" presStyleCnt="11">
        <dgm:presLayoutVars>
          <dgm:chMax val="0"/>
          <dgm:bulletEnabled val="1"/>
        </dgm:presLayoutVars>
      </dgm:prSet>
      <dgm:spPr/>
    </dgm:pt>
    <dgm:pt modelId="{C0BDD29E-B4B1-4F67-9D64-DFF3D15CE2B5}" type="pres">
      <dgm:prSet presAssocID="{87D97D2E-E651-4F8B-82C2-0DF0B8AB2645}" presName="spacer" presStyleCnt="0"/>
      <dgm:spPr/>
    </dgm:pt>
    <dgm:pt modelId="{E3277506-C9DA-44D1-85F8-DADC1FE19FB8}" type="pres">
      <dgm:prSet presAssocID="{7E375809-D5C1-46D8-8D05-1E2473753FC6}" presName="parentText" presStyleLbl="node1" presStyleIdx="5" presStyleCnt="11">
        <dgm:presLayoutVars>
          <dgm:chMax val="0"/>
          <dgm:bulletEnabled val="1"/>
        </dgm:presLayoutVars>
      </dgm:prSet>
      <dgm:spPr/>
    </dgm:pt>
    <dgm:pt modelId="{4DD79DAA-2BDC-46B5-8C8F-3BA0A6F65FFE}" type="pres">
      <dgm:prSet presAssocID="{2A90C6C9-B4CF-4D34-A80B-BFDD8074B9E0}" presName="spacer" presStyleCnt="0"/>
      <dgm:spPr/>
    </dgm:pt>
    <dgm:pt modelId="{CB9C04F2-BEA7-4A16-AD73-38A6B5794C0B}" type="pres">
      <dgm:prSet presAssocID="{185855D0-4474-43CD-935D-805A44F49CAD}" presName="parentText" presStyleLbl="node1" presStyleIdx="6" presStyleCnt="11">
        <dgm:presLayoutVars>
          <dgm:chMax val="0"/>
          <dgm:bulletEnabled val="1"/>
        </dgm:presLayoutVars>
      </dgm:prSet>
      <dgm:spPr/>
    </dgm:pt>
    <dgm:pt modelId="{61A3D4B9-D904-4390-B0B9-79B1FAC489DD}" type="pres">
      <dgm:prSet presAssocID="{B3D1D0FF-3408-4587-B411-028D17C37C92}" presName="spacer" presStyleCnt="0"/>
      <dgm:spPr/>
    </dgm:pt>
    <dgm:pt modelId="{34F24722-C0D8-4708-9837-64D1280EC563}" type="pres">
      <dgm:prSet presAssocID="{FB737A78-5F2B-4A9B-870C-6D08DB9E3AC5}" presName="parentText" presStyleLbl="node1" presStyleIdx="7" presStyleCnt="11">
        <dgm:presLayoutVars>
          <dgm:chMax val="0"/>
          <dgm:bulletEnabled val="1"/>
        </dgm:presLayoutVars>
      </dgm:prSet>
      <dgm:spPr/>
    </dgm:pt>
    <dgm:pt modelId="{89B8804A-8873-4E59-B046-764DB0AE34FC}" type="pres">
      <dgm:prSet presAssocID="{BE91D172-000C-4271-9AE9-7CE461F031D6}" presName="spacer" presStyleCnt="0"/>
      <dgm:spPr/>
    </dgm:pt>
    <dgm:pt modelId="{FAA3072D-57FC-4569-84CB-80F218982458}" type="pres">
      <dgm:prSet presAssocID="{6291668A-C3B2-42A1-957B-C80B54FD9E36}" presName="parentText" presStyleLbl="node1" presStyleIdx="8" presStyleCnt="11">
        <dgm:presLayoutVars>
          <dgm:chMax val="0"/>
          <dgm:bulletEnabled val="1"/>
        </dgm:presLayoutVars>
      </dgm:prSet>
      <dgm:spPr/>
    </dgm:pt>
    <dgm:pt modelId="{480720FC-C37E-444D-B82D-87B52D4D99FE}" type="pres">
      <dgm:prSet presAssocID="{B69512C2-0101-4EAF-BAB6-B6DF6667F343}" presName="spacer" presStyleCnt="0"/>
      <dgm:spPr/>
    </dgm:pt>
    <dgm:pt modelId="{F7CC439F-AAD9-4082-B2D1-D38A1A80552E}" type="pres">
      <dgm:prSet presAssocID="{1C346DBF-53E8-4EC9-8A38-99AE3A8887B5}" presName="parentText" presStyleLbl="node1" presStyleIdx="9" presStyleCnt="11">
        <dgm:presLayoutVars>
          <dgm:chMax val="0"/>
          <dgm:bulletEnabled val="1"/>
        </dgm:presLayoutVars>
      </dgm:prSet>
      <dgm:spPr/>
    </dgm:pt>
    <dgm:pt modelId="{DDE1461F-EE49-4262-A9A3-29575DC74768}" type="pres">
      <dgm:prSet presAssocID="{9020FA1E-96CA-4E5A-8DEB-F9743A8E10E2}" presName="spacer" presStyleCnt="0"/>
      <dgm:spPr/>
    </dgm:pt>
    <dgm:pt modelId="{18C2BE99-9FBE-40F8-8E27-6B72F164C780}" type="pres">
      <dgm:prSet presAssocID="{5D744CAA-4568-4D72-A229-673D22E5DDCA}" presName="parentText" presStyleLbl="node1" presStyleIdx="10" presStyleCnt="11">
        <dgm:presLayoutVars>
          <dgm:chMax val="0"/>
          <dgm:bulletEnabled val="1"/>
        </dgm:presLayoutVars>
      </dgm:prSet>
      <dgm:spPr/>
    </dgm:pt>
  </dgm:ptLst>
  <dgm:cxnLst>
    <dgm:cxn modelId="{CA73E71C-6855-49E8-8ECD-769F7C07ABB0}" srcId="{F39694BC-0ED9-4F1A-BCCC-AAFBAA652989}" destId="{185855D0-4474-43CD-935D-805A44F49CAD}" srcOrd="6" destOrd="0" parTransId="{1EE78E9B-BE93-4701-9333-25D1703DB5B5}" sibTransId="{B3D1D0FF-3408-4587-B411-028D17C37C92}"/>
    <dgm:cxn modelId="{1C6AF01D-F436-4E81-ABF7-D4F30D82D1F2}" srcId="{F39694BC-0ED9-4F1A-BCCC-AAFBAA652989}" destId="{0539145E-55A6-4D93-9E17-57141ECED5FD}" srcOrd="2" destOrd="0" parTransId="{3CCFD271-03DC-4392-9FB2-134FB95AE176}" sibTransId="{8CA69B56-FBE8-4630-B3A1-B2122F6D7788}"/>
    <dgm:cxn modelId="{D6F84429-2CB0-4C5D-A38C-139639F3DF20}" srcId="{F39694BC-0ED9-4F1A-BCCC-AAFBAA652989}" destId="{1C346DBF-53E8-4EC9-8A38-99AE3A8887B5}" srcOrd="9" destOrd="0" parTransId="{60368DC8-7789-4698-BF3B-F37EC01C7F6B}" sibTransId="{9020FA1E-96CA-4E5A-8DEB-F9743A8E10E2}"/>
    <dgm:cxn modelId="{5EFC6A2F-AFDA-4E9C-B37C-91D1B6DD8238}" type="presOf" srcId="{5D744CAA-4568-4D72-A229-673D22E5DDCA}" destId="{18C2BE99-9FBE-40F8-8E27-6B72F164C780}" srcOrd="0" destOrd="0" presId="urn:microsoft.com/office/officeart/2005/8/layout/vList2"/>
    <dgm:cxn modelId="{897B4036-D407-421F-89E2-016EE7881E40}" type="presOf" srcId="{C94964C9-5D43-45BF-B1F3-7D6D86366E35}" destId="{61EA24EC-B784-4B0B-8E50-D81E6D5A8D52}" srcOrd="0" destOrd="0" presId="urn:microsoft.com/office/officeart/2005/8/layout/vList2"/>
    <dgm:cxn modelId="{89B54061-E1D9-43B0-9122-709EEEF7FD9E}" type="presOf" srcId="{00345851-9A03-48A5-ADD9-445787A4DAC5}" destId="{8DA9D8BE-CD2B-418D-9C58-09858B5EC3B7}" srcOrd="0" destOrd="0" presId="urn:microsoft.com/office/officeart/2005/8/layout/vList2"/>
    <dgm:cxn modelId="{A471EB63-7FFA-4CB6-8DE0-DF8E8E92CFF7}" srcId="{F39694BC-0ED9-4F1A-BCCC-AAFBAA652989}" destId="{C94964C9-5D43-45BF-B1F3-7D6D86366E35}" srcOrd="3" destOrd="0" parTransId="{F70695A2-C7DE-4607-ADDD-18036C3D8EDF}" sibTransId="{3D5B3139-EA12-4206-BE50-2DEC0412A154}"/>
    <dgm:cxn modelId="{F196356B-F65A-4C26-A3B5-255F1FBFB986}" type="presOf" srcId="{1C346DBF-53E8-4EC9-8A38-99AE3A8887B5}" destId="{F7CC439F-AAD9-4082-B2D1-D38A1A80552E}" srcOrd="0" destOrd="0" presId="urn:microsoft.com/office/officeart/2005/8/layout/vList2"/>
    <dgm:cxn modelId="{1EDE726C-29CA-4639-9369-6AE0FE388188}" srcId="{F39694BC-0ED9-4F1A-BCCC-AAFBAA652989}" destId="{FB737A78-5F2B-4A9B-870C-6D08DB9E3AC5}" srcOrd="7" destOrd="0" parTransId="{E2E4CAC1-2D25-475A-9DB9-CB0E14933917}" sibTransId="{BE91D172-000C-4271-9AE9-7CE461F031D6}"/>
    <dgm:cxn modelId="{37E76C7C-A3BD-49C3-B106-0E90DC96AFA0}" type="presOf" srcId="{6291668A-C3B2-42A1-957B-C80B54FD9E36}" destId="{FAA3072D-57FC-4569-84CB-80F218982458}" srcOrd="0" destOrd="0" presId="urn:microsoft.com/office/officeart/2005/8/layout/vList2"/>
    <dgm:cxn modelId="{6CDDA882-F974-49E2-895A-10D584D92C43}" srcId="{F39694BC-0ED9-4F1A-BCCC-AAFBAA652989}" destId="{7E375809-D5C1-46D8-8D05-1E2473753FC6}" srcOrd="5" destOrd="0" parTransId="{A5CEADE9-B780-42F1-87D8-959DFA595069}" sibTransId="{2A90C6C9-B4CF-4D34-A80B-BFDD8074B9E0}"/>
    <dgm:cxn modelId="{0EC1EA85-C960-4B12-9699-D345518A27F4}" type="presOf" srcId="{7E375809-D5C1-46D8-8D05-1E2473753FC6}" destId="{E3277506-C9DA-44D1-85F8-DADC1FE19FB8}" srcOrd="0" destOrd="0" presId="urn:microsoft.com/office/officeart/2005/8/layout/vList2"/>
    <dgm:cxn modelId="{B788E68C-F3EB-47EC-B6CE-AF4E4D97352F}" type="presOf" srcId="{5DD06EF0-6277-417E-84B9-77949B197108}" destId="{ED7BFAC2-BBB6-4F7C-85E8-46F99692881D}" srcOrd="0" destOrd="0" presId="urn:microsoft.com/office/officeart/2005/8/layout/vList2"/>
    <dgm:cxn modelId="{0C1D2A9C-8D17-4E89-88B7-969BB60BBC2A}" type="presOf" srcId="{F39694BC-0ED9-4F1A-BCCC-AAFBAA652989}" destId="{E1D025C5-D8FA-4A69-AE09-71282F41DC62}" srcOrd="0" destOrd="0" presId="urn:microsoft.com/office/officeart/2005/8/layout/vList2"/>
    <dgm:cxn modelId="{B050C2AE-48D7-4E8A-9EA6-9E06524EAC3B}" srcId="{F39694BC-0ED9-4F1A-BCCC-AAFBAA652989}" destId="{58C7D68A-D44A-4C0C-8E97-B895FE038BD0}" srcOrd="1" destOrd="0" parTransId="{79F2BDE9-63C8-4903-801F-1A633D59B44B}" sibTransId="{93E35AE5-B787-4381-8940-B70D1CFF6D72}"/>
    <dgm:cxn modelId="{5C8828C0-0F9B-41BC-B82D-29B2D356B3B4}" srcId="{F39694BC-0ED9-4F1A-BCCC-AAFBAA652989}" destId="{5DD06EF0-6277-417E-84B9-77949B197108}" srcOrd="0" destOrd="0" parTransId="{899F0167-6A2A-4E05-ACF2-D358687A065C}" sibTransId="{CF8D2FAF-6E47-4EB8-8F28-4DD45FF7DFE3}"/>
    <dgm:cxn modelId="{2ADDB8C4-1E75-4813-803E-617D6FFC0B10}" type="presOf" srcId="{FB737A78-5F2B-4A9B-870C-6D08DB9E3AC5}" destId="{34F24722-C0D8-4708-9837-64D1280EC563}" srcOrd="0" destOrd="0" presId="urn:microsoft.com/office/officeart/2005/8/layout/vList2"/>
    <dgm:cxn modelId="{AF9824C5-0650-4A6D-ACDF-ED14CDF6F6BB}" srcId="{F39694BC-0ED9-4F1A-BCCC-AAFBAA652989}" destId="{5D744CAA-4568-4D72-A229-673D22E5DDCA}" srcOrd="10" destOrd="0" parTransId="{376E5262-7A39-408C-86C2-404CB747631A}" sibTransId="{0017135D-01A6-4888-93D2-A344BC0BD627}"/>
    <dgm:cxn modelId="{04A996C5-35C7-4C0B-8B24-C2B9549351D2}" type="presOf" srcId="{58C7D68A-D44A-4C0C-8E97-B895FE038BD0}" destId="{6BCB7B10-D40F-402E-A810-E912F633F558}" srcOrd="0" destOrd="0" presId="urn:microsoft.com/office/officeart/2005/8/layout/vList2"/>
    <dgm:cxn modelId="{C49D3DE4-EDB7-4FAE-A7D3-29E7889FCE00}" srcId="{F39694BC-0ED9-4F1A-BCCC-AAFBAA652989}" destId="{6291668A-C3B2-42A1-957B-C80B54FD9E36}" srcOrd="8" destOrd="0" parTransId="{88708127-BCCB-416E-8007-D44E261CCDF5}" sibTransId="{B69512C2-0101-4EAF-BAB6-B6DF6667F343}"/>
    <dgm:cxn modelId="{68D91BEA-85AF-4CF8-9CE6-75F5EFFD8815}" type="presOf" srcId="{0539145E-55A6-4D93-9E17-57141ECED5FD}" destId="{92AB19E5-6031-4C95-B2E3-7C240F1EAAE6}" srcOrd="0" destOrd="0" presId="urn:microsoft.com/office/officeart/2005/8/layout/vList2"/>
    <dgm:cxn modelId="{0A6C5BEF-AE3F-4359-B67D-9E9B398DF032}" type="presOf" srcId="{185855D0-4474-43CD-935D-805A44F49CAD}" destId="{CB9C04F2-BEA7-4A16-AD73-38A6B5794C0B}" srcOrd="0" destOrd="0" presId="urn:microsoft.com/office/officeart/2005/8/layout/vList2"/>
    <dgm:cxn modelId="{ACC7BFF1-1FA8-4994-9650-260C09618CCD}" srcId="{F39694BC-0ED9-4F1A-BCCC-AAFBAA652989}" destId="{00345851-9A03-48A5-ADD9-445787A4DAC5}" srcOrd="4" destOrd="0" parTransId="{8ECD942D-9682-4D25-9BB7-0709D3C1E4A2}" sibTransId="{87D97D2E-E651-4F8B-82C2-0DF0B8AB2645}"/>
    <dgm:cxn modelId="{1B9EF2CC-98FD-4462-9433-198B0AC4AC05}" type="presParOf" srcId="{E1D025C5-D8FA-4A69-AE09-71282F41DC62}" destId="{ED7BFAC2-BBB6-4F7C-85E8-46F99692881D}" srcOrd="0" destOrd="0" presId="urn:microsoft.com/office/officeart/2005/8/layout/vList2"/>
    <dgm:cxn modelId="{14FC4EAB-D0D1-4359-8508-4BC03414195B}" type="presParOf" srcId="{E1D025C5-D8FA-4A69-AE09-71282F41DC62}" destId="{E60024EB-A96F-4250-87A1-35926B943526}" srcOrd="1" destOrd="0" presId="urn:microsoft.com/office/officeart/2005/8/layout/vList2"/>
    <dgm:cxn modelId="{B7B670E9-6DE6-442B-8E5D-2093EB1CE054}" type="presParOf" srcId="{E1D025C5-D8FA-4A69-AE09-71282F41DC62}" destId="{6BCB7B10-D40F-402E-A810-E912F633F558}" srcOrd="2" destOrd="0" presId="urn:microsoft.com/office/officeart/2005/8/layout/vList2"/>
    <dgm:cxn modelId="{A929F15B-4FC6-4F6C-872D-D6E159451B41}" type="presParOf" srcId="{E1D025C5-D8FA-4A69-AE09-71282F41DC62}" destId="{B8FFE8C8-3947-4A83-B0AB-0D97667E4805}" srcOrd="3" destOrd="0" presId="urn:microsoft.com/office/officeart/2005/8/layout/vList2"/>
    <dgm:cxn modelId="{F8285B3B-C300-47E7-A867-32C68E6EA10B}" type="presParOf" srcId="{E1D025C5-D8FA-4A69-AE09-71282F41DC62}" destId="{92AB19E5-6031-4C95-B2E3-7C240F1EAAE6}" srcOrd="4" destOrd="0" presId="urn:microsoft.com/office/officeart/2005/8/layout/vList2"/>
    <dgm:cxn modelId="{A4791A4D-AF6A-4B93-B795-D01407FDC345}" type="presParOf" srcId="{E1D025C5-D8FA-4A69-AE09-71282F41DC62}" destId="{71EA1094-E546-45F1-8354-F78E079593BA}" srcOrd="5" destOrd="0" presId="urn:microsoft.com/office/officeart/2005/8/layout/vList2"/>
    <dgm:cxn modelId="{5451BAF1-359E-4B38-A918-66EDEB5B7672}" type="presParOf" srcId="{E1D025C5-D8FA-4A69-AE09-71282F41DC62}" destId="{61EA24EC-B784-4B0B-8E50-D81E6D5A8D52}" srcOrd="6" destOrd="0" presId="urn:microsoft.com/office/officeart/2005/8/layout/vList2"/>
    <dgm:cxn modelId="{D91089CE-9181-443B-A627-E94CB58BFC64}" type="presParOf" srcId="{E1D025C5-D8FA-4A69-AE09-71282F41DC62}" destId="{D0C87A42-DE53-49FF-8F56-C65E463DD3A5}" srcOrd="7" destOrd="0" presId="urn:microsoft.com/office/officeart/2005/8/layout/vList2"/>
    <dgm:cxn modelId="{C7E55BF8-B444-4A55-9537-B77A78C2A342}" type="presParOf" srcId="{E1D025C5-D8FA-4A69-AE09-71282F41DC62}" destId="{8DA9D8BE-CD2B-418D-9C58-09858B5EC3B7}" srcOrd="8" destOrd="0" presId="urn:microsoft.com/office/officeart/2005/8/layout/vList2"/>
    <dgm:cxn modelId="{E584DDDE-FB2F-4F17-A582-E8AB0A3CC737}" type="presParOf" srcId="{E1D025C5-D8FA-4A69-AE09-71282F41DC62}" destId="{C0BDD29E-B4B1-4F67-9D64-DFF3D15CE2B5}" srcOrd="9" destOrd="0" presId="urn:microsoft.com/office/officeart/2005/8/layout/vList2"/>
    <dgm:cxn modelId="{7D0D1C5F-2B1A-40C7-AD71-2D3F21DE7E41}" type="presParOf" srcId="{E1D025C5-D8FA-4A69-AE09-71282F41DC62}" destId="{E3277506-C9DA-44D1-85F8-DADC1FE19FB8}" srcOrd="10" destOrd="0" presId="urn:microsoft.com/office/officeart/2005/8/layout/vList2"/>
    <dgm:cxn modelId="{D7A84A60-8AD6-4818-A704-3BDBFB5F3CFA}" type="presParOf" srcId="{E1D025C5-D8FA-4A69-AE09-71282F41DC62}" destId="{4DD79DAA-2BDC-46B5-8C8F-3BA0A6F65FFE}" srcOrd="11" destOrd="0" presId="urn:microsoft.com/office/officeart/2005/8/layout/vList2"/>
    <dgm:cxn modelId="{26B35DB8-FB81-457A-BC28-89312C678DC7}" type="presParOf" srcId="{E1D025C5-D8FA-4A69-AE09-71282F41DC62}" destId="{CB9C04F2-BEA7-4A16-AD73-38A6B5794C0B}" srcOrd="12" destOrd="0" presId="urn:microsoft.com/office/officeart/2005/8/layout/vList2"/>
    <dgm:cxn modelId="{55F9F5DC-07CE-4431-B8D5-5DE4771D31CA}" type="presParOf" srcId="{E1D025C5-D8FA-4A69-AE09-71282F41DC62}" destId="{61A3D4B9-D904-4390-B0B9-79B1FAC489DD}" srcOrd="13" destOrd="0" presId="urn:microsoft.com/office/officeart/2005/8/layout/vList2"/>
    <dgm:cxn modelId="{30C2FB1E-57D8-4638-B2DB-D1275920407A}" type="presParOf" srcId="{E1D025C5-D8FA-4A69-AE09-71282F41DC62}" destId="{34F24722-C0D8-4708-9837-64D1280EC563}" srcOrd="14" destOrd="0" presId="urn:microsoft.com/office/officeart/2005/8/layout/vList2"/>
    <dgm:cxn modelId="{A5C9C84A-66A2-4BC4-9E59-314E2ABD765F}" type="presParOf" srcId="{E1D025C5-D8FA-4A69-AE09-71282F41DC62}" destId="{89B8804A-8873-4E59-B046-764DB0AE34FC}" srcOrd="15" destOrd="0" presId="urn:microsoft.com/office/officeart/2005/8/layout/vList2"/>
    <dgm:cxn modelId="{1FCA8B3E-7304-4EC2-92A0-5BED76710AE5}" type="presParOf" srcId="{E1D025C5-D8FA-4A69-AE09-71282F41DC62}" destId="{FAA3072D-57FC-4569-84CB-80F218982458}" srcOrd="16" destOrd="0" presId="urn:microsoft.com/office/officeart/2005/8/layout/vList2"/>
    <dgm:cxn modelId="{DEC4042F-F302-4D88-B4B7-D4DBA25EB40E}" type="presParOf" srcId="{E1D025C5-D8FA-4A69-AE09-71282F41DC62}" destId="{480720FC-C37E-444D-B82D-87B52D4D99FE}" srcOrd="17" destOrd="0" presId="urn:microsoft.com/office/officeart/2005/8/layout/vList2"/>
    <dgm:cxn modelId="{F196328C-C7A4-4731-AF4A-7262FE1BCD77}" type="presParOf" srcId="{E1D025C5-D8FA-4A69-AE09-71282F41DC62}" destId="{F7CC439F-AAD9-4082-B2D1-D38A1A80552E}" srcOrd="18" destOrd="0" presId="urn:microsoft.com/office/officeart/2005/8/layout/vList2"/>
    <dgm:cxn modelId="{BFEABF16-5C01-40EE-9EC8-55D89C39B771}" type="presParOf" srcId="{E1D025C5-D8FA-4A69-AE09-71282F41DC62}" destId="{DDE1461F-EE49-4262-A9A3-29575DC74768}" srcOrd="19" destOrd="0" presId="urn:microsoft.com/office/officeart/2005/8/layout/vList2"/>
    <dgm:cxn modelId="{98CDD3A2-064A-408B-90A9-EF39581910C8}" type="presParOf" srcId="{E1D025C5-D8FA-4A69-AE09-71282F41DC62}" destId="{18C2BE99-9FBE-40F8-8E27-6B72F164C780}"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963568-AE8F-4CE9-9850-6A5E0A724374}"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3AD68265-CA22-4784-A376-4686FC36793F}">
      <dgm:prSet/>
      <dgm:spPr/>
      <dgm:t>
        <a:bodyPr/>
        <a:lstStyle/>
        <a:p>
          <a:r>
            <a:rPr lang="en-IN"/>
            <a:t>Drop Missing Values</a:t>
          </a:r>
          <a:endParaRPr lang="en-US"/>
        </a:p>
      </dgm:t>
    </dgm:pt>
    <dgm:pt modelId="{00512332-FD5A-4591-BE01-6B8257EE0A84}" type="parTrans" cxnId="{8B9C2FDD-2F1D-4041-9780-9C0B09432A42}">
      <dgm:prSet/>
      <dgm:spPr/>
      <dgm:t>
        <a:bodyPr/>
        <a:lstStyle/>
        <a:p>
          <a:endParaRPr lang="en-US"/>
        </a:p>
      </dgm:t>
    </dgm:pt>
    <dgm:pt modelId="{07855E4F-9AC7-4D00-BE2C-EECF796E8640}" type="sibTrans" cxnId="{8B9C2FDD-2F1D-4041-9780-9C0B09432A42}">
      <dgm:prSet/>
      <dgm:spPr/>
      <dgm:t>
        <a:bodyPr/>
        <a:lstStyle/>
        <a:p>
          <a:endParaRPr lang="en-US"/>
        </a:p>
      </dgm:t>
    </dgm:pt>
    <dgm:pt modelId="{58B5BBE5-86BA-4C0E-B689-8770CDC74EE2}">
      <dgm:prSet/>
      <dgm:spPr/>
      <dgm:t>
        <a:bodyPr/>
        <a:lstStyle/>
        <a:p>
          <a:r>
            <a:rPr lang="en-IN"/>
            <a:t>Drop Duplicates</a:t>
          </a:r>
          <a:endParaRPr lang="en-US"/>
        </a:p>
      </dgm:t>
    </dgm:pt>
    <dgm:pt modelId="{E9C1D782-9517-4DDB-95AE-CBD090527232}" type="parTrans" cxnId="{6187AD05-7853-4FBD-876F-714F19655F92}">
      <dgm:prSet/>
      <dgm:spPr/>
      <dgm:t>
        <a:bodyPr/>
        <a:lstStyle/>
        <a:p>
          <a:endParaRPr lang="en-US"/>
        </a:p>
      </dgm:t>
    </dgm:pt>
    <dgm:pt modelId="{C3828CB3-625D-4709-B9E2-DA004A925790}" type="sibTrans" cxnId="{6187AD05-7853-4FBD-876F-714F19655F92}">
      <dgm:prSet/>
      <dgm:spPr/>
      <dgm:t>
        <a:bodyPr/>
        <a:lstStyle/>
        <a:p>
          <a:endParaRPr lang="en-US"/>
        </a:p>
      </dgm:t>
    </dgm:pt>
    <dgm:pt modelId="{4628EAA1-1E03-4806-ABC5-EEE1AF316F8B}">
      <dgm:prSet/>
      <dgm:spPr/>
      <dgm:t>
        <a:bodyPr/>
        <a:lstStyle/>
        <a:p>
          <a:r>
            <a:rPr lang="en-IN"/>
            <a:t>Remove HTML Tags</a:t>
          </a:r>
          <a:endParaRPr lang="en-US"/>
        </a:p>
      </dgm:t>
    </dgm:pt>
    <dgm:pt modelId="{8091552B-F32B-4154-90FB-42BB7D132E12}" type="parTrans" cxnId="{730AF27E-EA29-494B-BD94-2D349D082B41}">
      <dgm:prSet/>
      <dgm:spPr/>
      <dgm:t>
        <a:bodyPr/>
        <a:lstStyle/>
        <a:p>
          <a:endParaRPr lang="en-US"/>
        </a:p>
      </dgm:t>
    </dgm:pt>
    <dgm:pt modelId="{04FFD170-423C-488A-893C-220CB00703A0}" type="sibTrans" cxnId="{730AF27E-EA29-494B-BD94-2D349D082B41}">
      <dgm:prSet/>
      <dgm:spPr/>
      <dgm:t>
        <a:bodyPr/>
        <a:lstStyle/>
        <a:p>
          <a:endParaRPr lang="en-US"/>
        </a:p>
      </dgm:t>
    </dgm:pt>
    <dgm:pt modelId="{FB544FC6-A5DE-43C5-AE3D-C41F3371F58D}">
      <dgm:prSet/>
      <dgm:spPr/>
      <dgm:t>
        <a:bodyPr/>
        <a:lstStyle/>
        <a:p>
          <a:r>
            <a:rPr lang="en-IN"/>
            <a:t>Remove Accented Text</a:t>
          </a:r>
          <a:endParaRPr lang="en-US"/>
        </a:p>
      </dgm:t>
    </dgm:pt>
    <dgm:pt modelId="{AEED99B6-7DE4-469F-8EBA-1CE13D7E2BA1}" type="parTrans" cxnId="{D56C60F3-CC9E-4EB4-AF5A-DB666B9B7B10}">
      <dgm:prSet/>
      <dgm:spPr/>
      <dgm:t>
        <a:bodyPr/>
        <a:lstStyle/>
        <a:p>
          <a:endParaRPr lang="en-US"/>
        </a:p>
      </dgm:t>
    </dgm:pt>
    <dgm:pt modelId="{BFD40A60-9604-4D25-BBED-E8EB3D137BB7}" type="sibTrans" cxnId="{D56C60F3-CC9E-4EB4-AF5A-DB666B9B7B10}">
      <dgm:prSet/>
      <dgm:spPr/>
      <dgm:t>
        <a:bodyPr/>
        <a:lstStyle/>
        <a:p>
          <a:endParaRPr lang="en-US"/>
        </a:p>
      </dgm:t>
    </dgm:pt>
    <dgm:pt modelId="{59D6E481-CBFC-4C8F-A780-7A470EE3D76D}">
      <dgm:prSet/>
      <dgm:spPr/>
      <dgm:t>
        <a:bodyPr/>
        <a:lstStyle/>
        <a:p>
          <a:r>
            <a:rPr lang="en-IN"/>
            <a:t>Remove Punctuation </a:t>
          </a:r>
          <a:endParaRPr lang="en-US"/>
        </a:p>
      </dgm:t>
    </dgm:pt>
    <dgm:pt modelId="{0CF7F4A3-ACF4-4114-BD12-ABC9D094E561}" type="parTrans" cxnId="{490F7DD2-82F9-4964-AF23-72C941B2C614}">
      <dgm:prSet/>
      <dgm:spPr/>
      <dgm:t>
        <a:bodyPr/>
        <a:lstStyle/>
        <a:p>
          <a:endParaRPr lang="en-US"/>
        </a:p>
      </dgm:t>
    </dgm:pt>
    <dgm:pt modelId="{9CBA51D6-6155-422B-9EAC-558100B7DDF5}" type="sibTrans" cxnId="{490F7DD2-82F9-4964-AF23-72C941B2C614}">
      <dgm:prSet/>
      <dgm:spPr/>
      <dgm:t>
        <a:bodyPr/>
        <a:lstStyle/>
        <a:p>
          <a:endParaRPr lang="en-US"/>
        </a:p>
      </dgm:t>
    </dgm:pt>
    <dgm:pt modelId="{824856E9-1039-4289-9DD5-E9A5C75D08D6}">
      <dgm:prSet/>
      <dgm:spPr/>
      <dgm:t>
        <a:bodyPr/>
        <a:lstStyle/>
        <a:p>
          <a:r>
            <a:rPr lang="en-IN"/>
            <a:t>Remove Special Characters</a:t>
          </a:r>
          <a:endParaRPr lang="en-US"/>
        </a:p>
      </dgm:t>
    </dgm:pt>
    <dgm:pt modelId="{B4DDEED3-97BB-4EBF-9EEF-CDA8E4924655}" type="parTrans" cxnId="{455D8500-6BAE-4D08-BE28-20524CA4B32F}">
      <dgm:prSet/>
      <dgm:spPr/>
      <dgm:t>
        <a:bodyPr/>
        <a:lstStyle/>
        <a:p>
          <a:endParaRPr lang="en-US"/>
        </a:p>
      </dgm:t>
    </dgm:pt>
    <dgm:pt modelId="{431C94D9-38DF-49E4-B887-4EB8237F64F1}" type="sibTrans" cxnId="{455D8500-6BAE-4D08-BE28-20524CA4B32F}">
      <dgm:prSet/>
      <dgm:spPr/>
      <dgm:t>
        <a:bodyPr/>
        <a:lstStyle/>
        <a:p>
          <a:endParaRPr lang="en-US"/>
        </a:p>
      </dgm:t>
    </dgm:pt>
    <dgm:pt modelId="{C449F86B-C964-4506-849E-7EC19B8AA914}">
      <dgm:prSet/>
      <dgm:spPr/>
      <dgm:t>
        <a:bodyPr/>
        <a:lstStyle/>
        <a:p>
          <a:r>
            <a:rPr lang="en-IN"/>
            <a:t>Lemmatization</a:t>
          </a:r>
          <a:endParaRPr lang="en-US"/>
        </a:p>
      </dgm:t>
    </dgm:pt>
    <dgm:pt modelId="{4308ED9B-5D9C-4AAE-96D4-C8AD288F258A}" type="parTrans" cxnId="{73C8AE48-56CC-442C-84A4-AF6861E01272}">
      <dgm:prSet/>
      <dgm:spPr/>
      <dgm:t>
        <a:bodyPr/>
        <a:lstStyle/>
        <a:p>
          <a:endParaRPr lang="en-US"/>
        </a:p>
      </dgm:t>
    </dgm:pt>
    <dgm:pt modelId="{2213229B-B767-459C-8CC8-52C3D1CE6AD8}" type="sibTrans" cxnId="{73C8AE48-56CC-442C-84A4-AF6861E01272}">
      <dgm:prSet/>
      <dgm:spPr/>
      <dgm:t>
        <a:bodyPr/>
        <a:lstStyle/>
        <a:p>
          <a:endParaRPr lang="en-US"/>
        </a:p>
      </dgm:t>
    </dgm:pt>
    <dgm:pt modelId="{D97C67A3-70DF-4543-B1FA-4C178EC6B875}" type="pres">
      <dgm:prSet presAssocID="{DF963568-AE8F-4CE9-9850-6A5E0A724374}" presName="diagram" presStyleCnt="0">
        <dgm:presLayoutVars>
          <dgm:dir/>
          <dgm:resizeHandles val="exact"/>
        </dgm:presLayoutVars>
      </dgm:prSet>
      <dgm:spPr/>
    </dgm:pt>
    <dgm:pt modelId="{CAC76B42-207F-4345-9E5D-F1B18EFCF781}" type="pres">
      <dgm:prSet presAssocID="{3AD68265-CA22-4784-A376-4686FC36793F}" presName="node" presStyleLbl="node1" presStyleIdx="0" presStyleCnt="7">
        <dgm:presLayoutVars>
          <dgm:bulletEnabled val="1"/>
        </dgm:presLayoutVars>
      </dgm:prSet>
      <dgm:spPr/>
    </dgm:pt>
    <dgm:pt modelId="{2B7826C2-49BF-4A40-8609-62DFA851782D}" type="pres">
      <dgm:prSet presAssocID="{07855E4F-9AC7-4D00-BE2C-EECF796E8640}" presName="sibTrans" presStyleCnt="0"/>
      <dgm:spPr/>
    </dgm:pt>
    <dgm:pt modelId="{1A1073F1-DA1B-4147-A44D-0AEA558F8D24}" type="pres">
      <dgm:prSet presAssocID="{58B5BBE5-86BA-4C0E-B689-8770CDC74EE2}" presName="node" presStyleLbl="node1" presStyleIdx="1" presStyleCnt="7">
        <dgm:presLayoutVars>
          <dgm:bulletEnabled val="1"/>
        </dgm:presLayoutVars>
      </dgm:prSet>
      <dgm:spPr/>
    </dgm:pt>
    <dgm:pt modelId="{6BD39383-3471-4963-9977-23F834058F22}" type="pres">
      <dgm:prSet presAssocID="{C3828CB3-625D-4709-B9E2-DA004A925790}" presName="sibTrans" presStyleCnt="0"/>
      <dgm:spPr/>
    </dgm:pt>
    <dgm:pt modelId="{F63A4F88-262D-4A42-BA60-CF1511925C3E}" type="pres">
      <dgm:prSet presAssocID="{4628EAA1-1E03-4806-ABC5-EEE1AF316F8B}" presName="node" presStyleLbl="node1" presStyleIdx="2" presStyleCnt="7">
        <dgm:presLayoutVars>
          <dgm:bulletEnabled val="1"/>
        </dgm:presLayoutVars>
      </dgm:prSet>
      <dgm:spPr/>
    </dgm:pt>
    <dgm:pt modelId="{02D75F57-8842-4389-88C3-EAD1C20DC11E}" type="pres">
      <dgm:prSet presAssocID="{04FFD170-423C-488A-893C-220CB00703A0}" presName="sibTrans" presStyleCnt="0"/>
      <dgm:spPr/>
    </dgm:pt>
    <dgm:pt modelId="{C56CDDEB-4F5E-4B18-AE7E-DC5F2A3BBF57}" type="pres">
      <dgm:prSet presAssocID="{FB544FC6-A5DE-43C5-AE3D-C41F3371F58D}" presName="node" presStyleLbl="node1" presStyleIdx="3" presStyleCnt="7">
        <dgm:presLayoutVars>
          <dgm:bulletEnabled val="1"/>
        </dgm:presLayoutVars>
      </dgm:prSet>
      <dgm:spPr/>
    </dgm:pt>
    <dgm:pt modelId="{44FB9F85-E02C-4B6F-8412-E51005519771}" type="pres">
      <dgm:prSet presAssocID="{BFD40A60-9604-4D25-BBED-E8EB3D137BB7}" presName="sibTrans" presStyleCnt="0"/>
      <dgm:spPr/>
    </dgm:pt>
    <dgm:pt modelId="{551DF6E5-E85D-4442-81B8-E7AFA38DBD53}" type="pres">
      <dgm:prSet presAssocID="{59D6E481-CBFC-4C8F-A780-7A470EE3D76D}" presName="node" presStyleLbl="node1" presStyleIdx="4" presStyleCnt="7">
        <dgm:presLayoutVars>
          <dgm:bulletEnabled val="1"/>
        </dgm:presLayoutVars>
      </dgm:prSet>
      <dgm:spPr/>
    </dgm:pt>
    <dgm:pt modelId="{A88F90A9-AEC2-47F3-9997-D520B9AE9C25}" type="pres">
      <dgm:prSet presAssocID="{9CBA51D6-6155-422B-9EAC-558100B7DDF5}" presName="sibTrans" presStyleCnt="0"/>
      <dgm:spPr/>
    </dgm:pt>
    <dgm:pt modelId="{38664C79-8D84-41E4-8AF6-12D20BA5F30D}" type="pres">
      <dgm:prSet presAssocID="{824856E9-1039-4289-9DD5-E9A5C75D08D6}" presName="node" presStyleLbl="node1" presStyleIdx="5" presStyleCnt="7">
        <dgm:presLayoutVars>
          <dgm:bulletEnabled val="1"/>
        </dgm:presLayoutVars>
      </dgm:prSet>
      <dgm:spPr/>
    </dgm:pt>
    <dgm:pt modelId="{E16038B7-45E0-48A8-A81B-EF31DEDBFE71}" type="pres">
      <dgm:prSet presAssocID="{431C94D9-38DF-49E4-B887-4EB8237F64F1}" presName="sibTrans" presStyleCnt="0"/>
      <dgm:spPr/>
    </dgm:pt>
    <dgm:pt modelId="{216F634B-1EAC-4E1F-A4FD-993560A7C8FA}" type="pres">
      <dgm:prSet presAssocID="{C449F86B-C964-4506-849E-7EC19B8AA914}" presName="node" presStyleLbl="node1" presStyleIdx="6" presStyleCnt="7">
        <dgm:presLayoutVars>
          <dgm:bulletEnabled val="1"/>
        </dgm:presLayoutVars>
      </dgm:prSet>
      <dgm:spPr/>
    </dgm:pt>
  </dgm:ptLst>
  <dgm:cxnLst>
    <dgm:cxn modelId="{455D8500-6BAE-4D08-BE28-20524CA4B32F}" srcId="{DF963568-AE8F-4CE9-9850-6A5E0A724374}" destId="{824856E9-1039-4289-9DD5-E9A5C75D08D6}" srcOrd="5" destOrd="0" parTransId="{B4DDEED3-97BB-4EBF-9EEF-CDA8E4924655}" sibTransId="{431C94D9-38DF-49E4-B887-4EB8237F64F1}"/>
    <dgm:cxn modelId="{5285CB04-E845-41D7-944D-16DD392CFE39}" type="presOf" srcId="{C449F86B-C964-4506-849E-7EC19B8AA914}" destId="{216F634B-1EAC-4E1F-A4FD-993560A7C8FA}" srcOrd="0" destOrd="0" presId="urn:microsoft.com/office/officeart/2005/8/layout/default"/>
    <dgm:cxn modelId="{6187AD05-7853-4FBD-876F-714F19655F92}" srcId="{DF963568-AE8F-4CE9-9850-6A5E0A724374}" destId="{58B5BBE5-86BA-4C0E-B689-8770CDC74EE2}" srcOrd="1" destOrd="0" parTransId="{E9C1D782-9517-4DDB-95AE-CBD090527232}" sibTransId="{C3828CB3-625D-4709-B9E2-DA004A925790}"/>
    <dgm:cxn modelId="{B8D05B46-1ECE-4D38-8AEB-6B589F20B6FD}" type="presOf" srcId="{58B5BBE5-86BA-4C0E-B689-8770CDC74EE2}" destId="{1A1073F1-DA1B-4147-A44D-0AEA558F8D24}" srcOrd="0" destOrd="0" presId="urn:microsoft.com/office/officeart/2005/8/layout/default"/>
    <dgm:cxn modelId="{73C8AE48-56CC-442C-84A4-AF6861E01272}" srcId="{DF963568-AE8F-4CE9-9850-6A5E0A724374}" destId="{C449F86B-C964-4506-849E-7EC19B8AA914}" srcOrd="6" destOrd="0" parTransId="{4308ED9B-5D9C-4AAE-96D4-C8AD288F258A}" sibTransId="{2213229B-B767-459C-8CC8-52C3D1CE6AD8}"/>
    <dgm:cxn modelId="{45E5BA6E-9DB7-483A-834C-8C29AA88A59B}" type="presOf" srcId="{4628EAA1-1E03-4806-ABC5-EEE1AF316F8B}" destId="{F63A4F88-262D-4A42-BA60-CF1511925C3E}" srcOrd="0" destOrd="0" presId="urn:microsoft.com/office/officeart/2005/8/layout/default"/>
    <dgm:cxn modelId="{730AF27E-EA29-494B-BD94-2D349D082B41}" srcId="{DF963568-AE8F-4CE9-9850-6A5E0A724374}" destId="{4628EAA1-1E03-4806-ABC5-EEE1AF316F8B}" srcOrd="2" destOrd="0" parTransId="{8091552B-F32B-4154-90FB-42BB7D132E12}" sibTransId="{04FFD170-423C-488A-893C-220CB00703A0}"/>
    <dgm:cxn modelId="{66407FC5-AC2D-4078-9258-E47FC95B63E2}" type="presOf" srcId="{824856E9-1039-4289-9DD5-E9A5C75D08D6}" destId="{38664C79-8D84-41E4-8AF6-12D20BA5F30D}" srcOrd="0" destOrd="0" presId="urn:microsoft.com/office/officeart/2005/8/layout/default"/>
    <dgm:cxn modelId="{490F7DD2-82F9-4964-AF23-72C941B2C614}" srcId="{DF963568-AE8F-4CE9-9850-6A5E0A724374}" destId="{59D6E481-CBFC-4C8F-A780-7A470EE3D76D}" srcOrd="4" destOrd="0" parTransId="{0CF7F4A3-ACF4-4114-BD12-ABC9D094E561}" sibTransId="{9CBA51D6-6155-422B-9EAC-558100B7DDF5}"/>
    <dgm:cxn modelId="{8B9C2FDD-2F1D-4041-9780-9C0B09432A42}" srcId="{DF963568-AE8F-4CE9-9850-6A5E0A724374}" destId="{3AD68265-CA22-4784-A376-4686FC36793F}" srcOrd="0" destOrd="0" parTransId="{00512332-FD5A-4591-BE01-6B8257EE0A84}" sibTransId="{07855E4F-9AC7-4D00-BE2C-EECF796E8640}"/>
    <dgm:cxn modelId="{3E3DC9E8-A74D-4314-BB8B-C9B7C20D09FB}" type="presOf" srcId="{3AD68265-CA22-4784-A376-4686FC36793F}" destId="{CAC76B42-207F-4345-9E5D-F1B18EFCF781}" srcOrd="0" destOrd="0" presId="urn:microsoft.com/office/officeart/2005/8/layout/default"/>
    <dgm:cxn modelId="{D56C60F3-CC9E-4EB4-AF5A-DB666B9B7B10}" srcId="{DF963568-AE8F-4CE9-9850-6A5E0A724374}" destId="{FB544FC6-A5DE-43C5-AE3D-C41F3371F58D}" srcOrd="3" destOrd="0" parTransId="{AEED99B6-7DE4-469F-8EBA-1CE13D7E2BA1}" sibTransId="{BFD40A60-9604-4D25-BBED-E8EB3D137BB7}"/>
    <dgm:cxn modelId="{A3014FF6-F725-4995-9E48-BEF2AC757048}" type="presOf" srcId="{FB544FC6-A5DE-43C5-AE3D-C41F3371F58D}" destId="{C56CDDEB-4F5E-4B18-AE7E-DC5F2A3BBF57}" srcOrd="0" destOrd="0" presId="urn:microsoft.com/office/officeart/2005/8/layout/default"/>
    <dgm:cxn modelId="{88ED07F8-34D6-4947-83B8-D5D61B8A55F8}" type="presOf" srcId="{59D6E481-CBFC-4C8F-A780-7A470EE3D76D}" destId="{551DF6E5-E85D-4442-81B8-E7AFA38DBD53}" srcOrd="0" destOrd="0" presId="urn:microsoft.com/office/officeart/2005/8/layout/default"/>
    <dgm:cxn modelId="{A0BBEAFD-63F5-4D49-B703-4FF144F81121}" type="presOf" srcId="{DF963568-AE8F-4CE9-9850-6A5E0A724374}" destId="{D97C67A3-70DF-4543-B1FA-4C178EC6B875}" srcOrd="0" destOrd="0" presId="urn:microsoft.com/office/officeart/2005/8/layout/default"/>
    <dgm:cxn modelId="{D4260BFC-4D14-4838-BFE8-9181B6396A08}" type="presParOf" srcId="{D97C67A3-70DF-4543-B1FA-4C178EC6B875}" destId="{CAC76B42-207F-4345-9E5D-F1B18EFCF781}" srcOrd="0" destOrd="0" presId="urn:microsoft.com/office/officeart/2005/8/layout/default"/>
    <dgm:cxn modelId="{9BF289FA-CBD7-40D7-8F7B-5F6E087A1959}" type="presParOf" srcId="{D97C67A3-70DF-4543-B1FA-4C178EC6B875}" destId="{2B7826C2-49BF-4A40-8609-62DFA851782D}" srcOrd="1" destOrd="0" presId="urn:microsoft.com/office/officeart/2005/8/layout/default"/>
    <dgm:cxn modelId="{01937D9F-9D4B-4B86-8B3C-7AA67F19610E}" type="presParOf" srcId="{D97C67A3-70DF-4543-B1FA-4C178EC6B875}" destId="{1A1073F1-DA1B-4147-A44D-0AEA558F8D24}" srcOrd="2" destOrd="0" presId="urn:microsoft.com/office/officeart/2005/8/layout/default"/>
    <dgm:cxn modelId="{AFC98F25-38B2-4605-AFF4-BAB0430022A8}" type="presParOf" srcId="{D97C67A3-70DF-4543-B1FA-4C178EC6B875}" destId="{6BD39383-3471-4963-9977-23F834058F22}" srcOrd="3" destOrd="0" presId="urn:microsoft.com/office/officeart/2005/8/layout/default"/>
    <dgm:cxn modelId="{24D8A53F-B24C-4D86-B195-1343B34C3C77}" type="presParOf" srcId="{D97C67A3-70DF-4543-B1FA-4C178EC6B875}" destId="{F63A4F88-262D-4A42-BA60-CF1511925C3E}" srcOrd="4" destOrd="0" presId="urn:microsoft.com/office/officeart/2005/8/layout/default"/>
    <dgm:cxn modelId="{26FE8AA3-5BEC-45A9-9ED8-A86B53BA2D0D}" type="presParOf" srcId="{D97C67A3-70DF-4543-B1FA-4C178EC6B875}" destId="{02D75F57-8842-4389-88C3-EAD1C20DC11E}" srcOrd="5" destOrd="0" presId="urn:microsoft.com/office/officeart/2005/8/layout/default"/>
    <dgm:cxn modelId="{68FC9AAA-034F-45BD-B457-8DBFB344B0ED}" type="presParOf" srcId="{D97C67A3-70DF-4543-B1FA-4C178EC6B875}" destId="{C56CDDEB-4F5E-4B18-AE7E-DC5F2A3BBF57}" srcOrd="6" destOrd="0" presId="urn:microsoft.com/office/officeart/2005/8/layout/default"/>
    <dgm:cxn modelId="{ED402CA7-BDC3-41B1-8BA5-9E7FA72815EF}" type="presParOf" srcId="{D97C67A3-70DF-4543-B1FA-4C178EC6B875}" destId="{44FB9F85-E02C-4B6F-8412-E51005519771}" srcOrd="7" destOrd="0" presId="urn:microsoft.com/office/officeart/2005/8/layout/default"/>
    <dgm:cxn modelId="{EE45910E-BF97-4086-83CB-EB36BF721795}" type="presParOf" srcId="{D97C67A3-70DF-4543-B1FA-4C178EC6B875}" destId="{551DF6E5-E85D-4442-81B8-E7AFA38DBD53}" srcOrd="8" destOrd="0" presId="urn:microsoft.com/office/officeart/2005/8/layout/default"/>
    <dgm:cxn modelId="{B91362A2-19EE-43C9-877D-3E8CE27FA111}" type="presParOf" srcId="{D97C67A3-70DF-4543-B1FA-4C178EC6B875}" destId="{A88F90A9-AEC2-47F3-9997-D520B9AE9C25}" srcOrd="9" destOrd="0" presId="urn:microsoft.com/office/officeart/2005/8/layout/default"/>
    <dgm:cxn modelId="{1C812021-F5B3-48FC-B5CF-E8B4244E5E24}" type="presParOf" srcId="{D97C67A3-70DF-4543-B1FA-4C178EC6B875}" destId="{38664C79-8D84-41E4-8AF6-12D20BA5F30D}" srcOrd="10" destOrd="0" presId="urn:microsoft.com/office/officeart/2005/8/layout/default"/>
    <dgm:cxn modelId="{D92A6E7A-C931-4CCA-BE14-83BCCAF0AD50}" type="presParOf" srcId="{D97C67A3-70DF-4543-B1FA-4C178EC6B875}" destId="{E16038B7-45E0-48A8-A81B-EF31DEDBFE71}" srcOrd="11" destOrd="0" presId="urn:microsoft.com/office/officeart/2005/8/layout/default"/>
    <dgm:cxn modelId="{A606AD12-9711-4E47-A13B-5B614FF0F213}" type="presParOf" srcId="{D97C67A3-70DF-4543-B1FA-4C178EC6B875}" destId="{216F634B-1EAC-4E1F-A4FD-993560A7C8F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BFAC2-BBB6-4F7C-85E8-46F99692881D}">
      <dsp:nvSpPr>
        <dsp:cNvPr id="0" name=""/>
        <dsp:cNvSpPr/>
      </dsp:nvSpPr>
      <dsp:spPr>
        <a:xfrm>
          <a:off x="0" y="28943"/>
          <a:ext cx="5913437" cy="3744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IN" sz="1600" b="0" i="0" kern="1200"/>
            <a:t>Problem Statement</a:t>
          </a:r>
          <a:endParaRPr lang="en-US" sz="1600" kern="1200"/>
        </a:p>
      </dsp:txBody>
      <dsp:txXfrm>
        <a:off x="18277" y="47220"/>
        <a:ext cx="5876883" cy="337846"/>
      </dsp:txXfrm>
    </dsp:sp>
    <dsp:sp modelId="{6BCB7B10-D40F-402E-A810-E912F633F558}">
      <dsp:nvSpPr>
        <dsp:cNvPr id="0" name=""/>
        <dsp:cNvSpPr/>
      </dsp:nvSpPr>
      <dsp:spPr>
        <a:xfrm>
          <a:off x="0" y="449423"/>
          <a:ext cx="5913437" cy="374400"/>
        </a:xfrm>
        <a:prstGeom prst="roundRect">
          <a:avLst/>
        </a:prstGeom>
        <a:gradFill rotWithShape="0">
          <a:gsLst>
            <a:gs pos="0">
              <a:schemeClr val="accent2">
                <a:hueOff val="-339298"/>
                <a:satOff val="1118"/>
                <a:lumOff val="1196"/>
                <a:alphaOff val="0"/>
                <a:tint val="98000"/>
                <a:satMod val="110000"/>
                <a:lumMod val="104000"/>
              </a:schemeClr>
            </a:gs>
            <a:gs pos="69000">
              <a:schemeClr val="accent2">
                <a:hueOff val="-339298"/>
                <a:satOff val="1118"/>
                <a:lumOff val="1196"/>
                <a:alphaOff val="0"/>
                <a:shade val="88000"/>
                <a:satMod val="130000"/>
                <a:lumMod val="92000"/>
              </a:schemeClr>
            </a:gs>
            <a:gs pos="100000">
              <a:schemeClr val="accent2">
                <a:hueOff val="-339298"/>
                <a:satOff val="1118"/>
                <a:lumOff val="119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IN" sz="1600" b="0" i="0" kern="1200"/>
            <a:t>EDA(Exploratory Data Analytics)</a:t>
          </a:r>
          <a:endParaRPr lang="en-US" sz="1600" kern="1200"/>
        </a:p>
      </dsp:txBody>
      <dsp:txXfrm>
        <a:off x="18277" y="467700"/>
        <a:ext cx="5876883" cy="337846"/>
      </dsp:txXfrm>
    </dsp:sp>
    <dsp:sp modelId="{92AB19E5-6031-4C95-B2E3-7C240F1EAAE6}">
      <dsp:nvSpPr>
        <dsp:cNvPr id="0" name=""/>
        <dsp:cNvSpPr/>
      </dsp:nvSpPr>
      <dsp:spPr>
        <a:xfrm>
          <a:off x="0" y="869903"/>
          <a:ext cx="5913437" cy="374400"/>
        </a:xfrm>
        <a:prstGeom prst="roundRect">
          <a:avLst/>
        </a:prstGeom>
        <a:gradFill rotWithShape="0">
          <a:gsLst>
            <a:gs pos="0">
              <a:schemeClr val="accent2">
                <a:hueOff val="-678595"/>
                <a:satOff val="2237"/>
                <a:lumOff val="2392"/>
                <a:alphaOff val="0"/>
                <a:tint val="98000"/>
                <a:satMod val="110000"/>
                <a:lumMod val="104000"/>
              </a:schemeClr>
            </a:gs>
            <a:gs pos="69000">
              <a:schemeClr val="accent2">
                <a:hueOff val="-678595"/>
                <a:satOff val="2237"/>
                <a:lumOff val="2392"/>
                <a:alphaOff val="0"/>
                <a:shade val="88000"/>
                <a:satMod val="130000"/>
                <a:lumMod val="92000"/>
              </a:schemeClr>
            </a:gs>
            <a:gs pos="100000">
              <a:schemeClr val="accent2">
                <a:hueOff val="-678595"/>
                <a:satOff val="2237"/>
                <a:lumOff val="2392"/>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IN" sz="1600" b="0" i="0" kern="1200"/>
            <a:t>Data Pre-processing</a:t>
          </a:r>
          <a:endParaRPr lang="en-US" sz="1600" kern="1200"/>
        </a:p>
      </dsp:txBody>
      <dsp:txXfrm>
        <a:off x="18277" y="888180"/>
        <a:ext cx="5876883" cy="337846"/>
      </dsp:txXfrm>
    </dsp:sp>
    <dsp:sp modelId="{61EA24EC-B784-4B0B-8E50-D81E6D5A8D52}">
      <dsp:nvSpPr>
        <dsp:cNvPr id="0" name=""/>
        <dsp:cNvSpPr/>
      </dsp:nvSpPr>
      <dsp:spPr>
        <a:xfrm>
          <a:off x="0" y="1290383"/>
          <a:ext cx="5913437" cy="374400"/>
        </a:xfrm>
        <a:prstGeom prst="roundRect">
          <a:avLst/>
        </a:prstGeom>
        <a:gradFill rotWithShape="0">
          <a:gsLst>
            <a:gs pos="0">
              <a:schemeClr val="accent2">
                <a:hueOff val="-1017893"/>
                <a:satOff val="3355"/>
                <a:lumOff val="3588"/>
                <a:alphaOff val="0"/>
                <a:tint val="98000"/>
                <a:satMod val="110000"/>
                <a:lumMod val="104000"/>
              </a:schemeClr>
            </a:gs>
            <a:gs pos="69000">
              <a:schemeClr val="accent2">
                <a:hueOff val="-1017893"/>
                <a:satOff val="3355"/>
                <a:lumOff val="3588"/>
                <a:alphaOff val="0"/>
                <a:shade val="88000"/>
                <a:satMod val="130000"/>
                <a:lumMod val="92000"/>
              </a:schemeClr>
            </a:gs>
            <a:gs pos="100000">
              <a:schemeClr val="accent2">
                <a:hueOff val="-1017893"/>
                <a:satOff val="3355"/>
                <a:lumOff val="358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IN" sz="1600" b="0" i="0" kern="1200"/>
            <a:t>Modelling</a:t>
          </a:r>
          <a:endParaRPr lang="en-US" sz="1600" kern="1200"/>
        </a:p>
      </dsp:txBody>
      <dsp:txXfrm>
        <a:off x="18277" y="1308660"/>
        <a:ext cx="5876883" cy="337846"/>
      </dsp:txXfrm>
    </dsp:sp>
    <dsp:sp modelId="{8DA9D8BE-CD2B-418D-9C58-09858B5EC3B7}">
      <dsp:nvSpPr>
        <dsp:cNvPr id="0" name=""/>
        <dsp:cNvSpPr/>
      </dsp:nvSpPr>
      <dsp:spPr>
        <a:xfrm>
          <a:off x="0" y="1710863"/>
          <a:ext cx="5913437" cy="374400"/>
        </a:xfrm>
        <a:prstGeom prst="roundRect">
          <a:avLst/>
        </a:prstGeom>
        <a:gradFill rotWithShape="0">
          <a:gsLst>
            <a:gs pos="0">
              <a:schemeClr val="accent2">
                <a:hueOff val="-1357190"/>
                <a:satOff val="4474"/>
                <a:lumOff val="4784"/>
                <a:alphaOff val="0"/>
                <a:tint val="98000"/>
                <a:satMod val="110000"/>
                <a:lumMod val="104000"/>
              </a:schemeClr>
            </a:gs>
            <a:gs pos="69000">
              <a:schemeClr val="accent2">
                <a:hueOff val="-1357190"/>
                <a:satOff val="4474"/>
                <a:lumOff val="4784"/>
                <a:alphaOff val="0"/>
                <a:shade val="88000"/>
                <a:satMod val="130000"/>
                <a:lumMod val="92000"/>
              </a:schemeClr>
            </a:gs>
            <a:gs pos="100000">
              <a:schemeClr val="accent2">
                <a:hueOff val="-1357190"/>
                <a:satOff val="4474"/>
                <a:lumOff val="478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IN" sz="1600" b="0" i="0" kern="1200" dirty="0"/>
            <a:t>Improve Model Performance</a:t>
          </a:r>
          <a:endParaRPr lang="en-US" sz="1600" kern="1200" dirty="0"/>
        </a:p>
      </dsp:txBody>
      <dsp:txXfrm>
        <a:off x="18277" y="1729140"/>
        <a:ext cx="5876883" cy="337846"/>
      </dsp:txXfrm>
    </dsp:sp>
    <dsp:sp modelId="{E3277506-C9DA-44D1-85F8-DADC1FE19FB8}">
      <dsp:nvSpPr>
        <dsp:cNvPr id="0" name=""/>
        <dsp:cNvSpPr/>
      </dsp:nvSpPr>
      <dsp:spPr>
        <a:xfrm>
          <a:off x="0" y="2131343"/>
          <a:ext cx="5913437" cy="374400"/>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US" sz="1600" kern="1200" dirty="0"/>
            <a:t>Model Selection and Hyper Tuning</a:t>
          </a:r>
        </a:p>
      </dsp:txBody>
      <dsp:txXfrm>
        <a:off x="18277" y="2149620"/>
        <a:ext cx="5876883" cy="337846"/>
      </dsp:txXfrm>
    </dsp:sp>
    <dsp:sp modelId="{CB9C04F2-BEA7-4A16-AD73-38A6B5794C0B}">
      <dsp:nvSpPr>
        <dsp:cNvPr id="0" name=""/>
        <dsp:cNvSpPr/>
      </dsp:nvSpPr>
      <dsp:spPr>
        <a:xfrm>
          <a:off x="0" y="2551823"/>
          <a:ext cx="5913437" cy="374400"/>
        </a:xfrm>
        <a:prstGeom prst="roundRect">
          <a:avLst/>
        </a:prstGeom>
        <a:gradFill rotWithShape="0">
          <a:gsLst>
            <a:gs pos="0">
              <a:schemeClr val="accent2">
                <a:hueOff val="-2035785"/>
                <a:satOff val="6711"/>
                <a:lumOff val="7177"/>
                <a:alphaOff val="0"/>
                <a:tint val="98000"/>
                <a:satMod val="110000"/>
                <a:lumMod val="104000"/>
              </a:schemeClr>
            </a:gs>
            <a:gs pos="69000">
              <a:schemeClr val="accent2">
                <a:hueOff val="-2035785"/>
                <a:satOff val="6711"/>
                <a:lumOff val="7177"/>
                <a:alphaOff val="0"/>
                <a:shade val="88000"/>
                <a:satMod val="130000"/>
                <a:lumMod val="92000"/>
              </a:schemeClr>
            </a:gs>
            <a:gs pos="100000">
              <a:schemeClr val="accent2">
                <a:hueOff val="-2035785"/>
                <a:satOff val="6711"/>
                <a:lumOff val="717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US" sz="1600" kern="1200" dirty="0"/>
            <a:t>Deployment</a:t>
          </a:r>
        </a:p>
      </dsp:txBody>
      <dsp:txXfrm>
        <a:off x="18277" y="2570100"/>
        <a:ext cx="5876883" cy="337846"/>
      </dsp:txXfrm>
    </dsp:sp>
    <dsp:sp modelId="{34F24722-C0D8-4708-9837-64D1280EC563}">
      <dsp:nvSpPr>
        <dsp:cNvPr id="0" name=""/>
        <dsp:cNvSpPr/>
      </dsp:nvSpPr>
      <dsp:spPr>
        <a:xfrm>
          <a:off x="0" y="2972303"/>
          <a:ext cx="5913437" cy="374400"/>
        </a:xfrm>
        <a:prstGeom prst="roundRect">
          <a:avLst/>
        </a:prstGeom>
        <a:gradFill rotWithShape="0">
          <a:gsLst>
            <a:gs pos="0">
              <a:schemeClr val="accent2">
                <a:hueOff val="-2375083"/>
                <a:satOff val="7829"/>
                <a:lumOff val="8373"/>
                <a:alphaOff val="0"/>
                <a:tint val="98000"/>
                <a:satMod val="110000"/>
                <a:lumMod val="104000"/>
              </a:schemeClr>
            </a:gs>
            <a:gs pos="69000">
              <a:schemeClr val="accent2">
                <a:hueOff val="-2375083"/>
                <a:satOff val="7829"/>
                <a:lumOff val="8373"/>
                <a:alphaOff val="0"/>
                <a:shade val="88000"/>
                <a:satMod val="130000"/>
                <a:lumMod val="92000"/>
              </a:schemeClr>
            </a:gs>
            <a:gs pos="100000">
              <a:schemeClr val="accent2">
                <a:hueOff val="-2375083"/>
                <a:satOff val="7829"/>
                <a:lumOff val="837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US" sz="1600" kern="1200" dirty="0"/>
            <a:t>Comparison to Benchmark</a:t>
          </a:r>
        </a:p>
      </dsp:txBody>
      <dsp:txXfrm>
        <a:off x="18277" y="2990580"/>
        <a:ext cx="5876883" cy="337846"/>
      </dsp:txXfrm>
    </dsp:sp>
    <dsp:sp modelId="{FAA3072D-57FC-4569-84CB-80F218982458}">
      <dsp:nvSpPr>
        <dsp:cNvPr id="0" name=""/>
        <dsp:cNvSpPr/>
      </dsp:nvSpPr>
      <dsp:spPr>
        <a:xfrm>
          <a:off x="0" y="3392784"/>
          <a:ext cx="5913437" cy="374400"/>
        </a:xfrm>
        <a:prstGeom prst="roundRect">
          <a:avLst/>
        </a:prstGeom>
        <a:gradFill rotWithShape="0">
          <a:gsLst>
            <a:gs pos="0">
              <a:schemeClr val="accent2">
                <a:hueOff val="-2714380"/>
                <a:satOff val="8948"/>
                <a:lumOff val="9569"/>
                <a:alphaOff val="0"/>
                <a:tint val="98000"/>
                <a:satMod val="110000"/>
                <a:lumMod val="104000"/>
              </a:schemeClr>
            </a:gs>
            <a:gs pos="69000">
              <a:schemeClr val="accent2">
                <a:hueOff val="-2714380"/>
                <a:satOff val="8948"/>
                <a:lumOff val="9569"/>
                <a:alphaOff val="0"/>
                <a:shade val="88000"/>
                <a:satMod val="130000"/>
                <a:lumMod val="92000"/>
              </a:schemeClr>
            </a:gs>
            <a:gs pos="100000">
              <a:schemeClr val="accent2">
                <a:hueOff val="-2714380"/>
                <a:satOff val="8948"/>
                <a:lumOff val="9569"/>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US" sz="1600" kern="1200" dirty="0"/>
            <a:t>Implications</a:t>
          </a:r>
        </a:p>
      </dsp:txBody>
      <dsp:txXfrm>
        <a:off x="18277" y="3411061"/>
        <a:ext cx="5876883" cy="337846"/>
      </dsp:txXfrm>
    </dsp:sp>
    <dsp:sp modelId="{F7CC439F-AAD9-4082-B2D1-D38A1A80552E}">
      <dsp:nvSpPr>
        <dsp:cNvPr id="0" name=""/>
        <dsp:cNvSpPr/>
      </dsp:nvSpPr>
      <dsp:spPr>
        <a:xfrm>
          <a:off x="0" y="3813264"/>
          <a:ext cx="5913437" cy="374400"/>
        </a:xfrm>
        <a:prstGeom prst="roundRect">
          <a:avLst/>
        </a:prstGeom>
        <a:gradFill rotWithShape="0">
          <a:gsLst>
            <a:gs pos="0">
              <a:schemeClr val="accent2">
                <a:hueOff val="-3053678"/>
                <a:satOff val="10066"/>
                <a:lumOff val="10765"/>
                <a:alphaOff val="0"/>
                <a:tint val="98000"/>
                <a:satMod val="110000"/>
                <a:lumMod val="104000"/>
              </a:schemeClr>
            </a:gs>
            <a:gs pos="69000">
              <a:schemeClr val="accent2">
                <a:hueOff val="-3053678"/>
                <a:satOff val="10066"/>
                <a:lumOff val="10765"/>
                <a:alphaOff val="0"/>
                <a:shade val="88000"/>
                <a:satMod val="130000"/>
                <a:lumMod val="92000"/>
              </a:schemeClr>
            </a:gs>
            <a:gs pos="100000">
              <a:schemeClr val="accent2">
                <a:hueOff val="-3053678"/>
                <a:satOff val="10066"/>
                <a:lumOff val="10765"/>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US" sz="1600" kern="1200" dirty="0"/>
            <a:t>Conclusions and Future Enhancements</a:t>
          </a:r>
        </a:p>
      </dsp:txBody>
      <dsp:txXfrm>
        <a:off x="18277" y="3831541"/>
        <a:ext cx="5876883" cy="337846"/>
      </dsp:txXfrm>
    </dsp:sp>
    <dsp:sp modelId="{18C2BE99-9FBE-40F8-8E27-6B72F164C780}">
      <dsp:nvSpPr>
        <dsp:cNvPr id="0" name=""/>
        <dsp:cNvSpPr/>
      </dsp:nvSpPr>
      <dsp:spPr>
        <a:xfrm>
          <a:off x="0" y="4233744"/>
          <a:ext cx="5913437" cy="37440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cap="all"/>
          </a:pPr>
          <a:r>
            <a:rPr lang="en-US" sz="1600" kern="1200" dirty="0"/>
            <a:t>Closing Reflections</a:t>
          </a:r>
        </a:p>
      </dsp:txBody>
      <dsp:txXfrm>
        <a:off x="18277" y="4252021"/>
        <a:ext cx="5876883" cy="337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76B42-207F-4345-9E5D-F1B18EFCF781}">
      <dsp:nvSpPr>
        <dsp:cNvPr id="0" name=""/>
        <dsp:cNvSpPr/>
      </dsp:nvSpPr>
      <dsp:spPr>
        <a:xfrm>
          <a:off x="2813" y="211273"/>
          <a:ext cx="2232266" cy="1339360"/>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Drop Missing Values</a:t>
          </a:r>
          <a:endParaRPr lang="en-US" sz="2600" kern="1200"/>
        </a:p>
      </dsp:txBody>
      <dsp:txXfrm>
        <a:off x="2813" y="211273"/>
        <a:ext cx="2232266" cy="1339360"/>
      </dsp:txXfrm>
    </dsp:sp>
    <dsp:sp modelId="{1A1073F1-DA1B-4147-A44D-0AEA558F8D24}">
      <dsp:nvSpPr>
        <dsp:cNvPr id="0" name=""/>
        <dsp:cNvSpPr/>
      </dsp:nvSpPr>
      <dsp:spPr>
        <a:xfrm>
          <a:off x="2458307" y="211273"/>
          <a:ext cx="2232266" cy="1339360"/>
        </a:xfrm>
        <a:prstGeom prst="rect">
          <a:avLst/>
        </a:prstGeom>
        <a:gradFill rotWithShape="0">
          <a:gsLst>
            <a:gs pos="0">
              <a:schemeClr val="accent2">
                <a:hueOff val="-565496"/>
                <a:satOff val="1864"/>
                <a:lumOff val="1994"/>
                <a:alphaOff val="0"/>
                <a:tint val="98000"/>
                <a:satMod val="110000"/>
                <a:lumMod val="104000"/>
              </a:schemeClr>
            </a:gs>
            <a:gs pos="69000">
              <a:schemeClr val="accent2">
                <a:hueOff val="-565496"/>
                <a:satOff val="1864"/>
                <a:lumOff val="1994"/>
                <a:alphaOff val="0"/>
                <a:shade val="88000"/>
                <a:satMod val="130000"/>
                <a:lumMod val="92000"/>
              </a:schemeClr>
            </a:gs>
            <a:gs pos="100000">
              <a:schemeClr val="accent2">
                <a:hueOff val="-565496"/>
                <a:satOff val="1864"/>
                <a:lumOff val="199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Drop Duplicates</a:t>
          </a:r>
          <a:endParaRPr lang="en-US" sz="2600" kern="1200"/>
        </a:p>
      </dsp:txBody>
      <dsp:txXfrm>
        <a:off x="2458307" y="211273"/>
        <a:ext cx="2232266" cy="1339360"/>
      </dsp:txXfrm>
    </dsp:sp>
    <dsp:sp modelId="{F63A4F88-262D-4A42-BA60-CF1511925C3E}">
      <dsp:nvSpPr>
        <dsp:cNvPr id="0" name=""/>
        <dsp:cNvSpPr/>
      </dsp:nvSpPr>
      <dsp:spPr>
        <a:xfrm>
          <a:off x="4913800" y="211273"/>
          <a:ext cx="2232266" cy="1339360"/>
        </a:xfrm>
        <a:prstGeom prst="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Remove HTML Tags</a:t>
          </a:r>
          <a:endParaRPr lang="en-US" sz="2600" kern="1200"/>
        </a:p>
      </dsp:txBody>
      <dsp:txXfrm>
        <a:off x="4913800" y="211273"/>
        <a:ext cx="2232266" cy="1339360"/>
      </dsp:txXfrm>
    </dsp:sp>
    <dsp:sp modelId="{C56CDDEB-4F5E-4B18-AE7E-DC5F2A3BBF57}">
      <dsp:nvSpPr>
        <dsp:cNvPr id="0" name=""/>
        <dsp:cNvSpPr/>
      </dsp:nvSpPr>
      <dsp:spPr>
        <a:xfrm>
          <a:off x="7369294" y="211273"/>
          <a:ext cx="2232266" cy="1339360"/>
        </a:xfrm>
        <a:prstGeom prst="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Remove Accented Text</a:t>
          </a:r>
          <a:endParaRPr lang="en-US" sz="2600" kern="1200"/>
        </a:p>
      </dsp:txBody>
      <dsp:txXfrm>
        <a:off x="7369294" y="211273"/>
        <a:ext cx="2232266" cy="1339360"/>
      </dsp:txXfrm>
    </dsp:sp>
    <dsp:sp modelId="{551DF6E5-E85D-4442-81B8-E7AFA38DBD53}">
      <dsp:nvSpPr>
        <dsp:cNvPr id="0" name=""/>
        <dsp:cNvSpPr/>
      </dsp:nvSpPr>
      <dsp:spPr>
        <a:xfrm>
          <a:off x="1230560" y="1773860"/>
          <a:ext cx="2232266" cy="1339360"/>
        </a:xfrm>
        <a:prstGeom prst="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Remove Punctuation </a:t>
          </a:r>
          <a:endParaRPr lang="en-US" sz="2600" kern="1200"/>
        </a:p>
      </dsp:txBody>
      <dsp:txXfrm>
        <a:off x="1230560" y="1773860"/>
        <a:ext cx="2232266" cy="1339360"/>
      </dsp:txXfrm>
    </dsp:sp>
    <dsp:sp modelId="{38664C79-8D84-41E4-8AF6-12D20BA5F30D}">
      <dsp:nvSpPr>
        <dsp:cNvPr id="0" name=""/>
        <dsp:cNvSpPr/>
      </dsp:nvSpPr>
      <dsp:spPr>
        <a:xfrm>
          <a:off x="3686054" y="1773860"/>
          <a:ext cx="2232266" cy="1339360"/>
        </a:xfrm>
        <a:prstGeom prst="rect">
          <a:avLst/>
        </a:prstGeom>
        <a:gradFill rotWithShape="0">
          <a:gsLst>
            <a:gs pos="0">
              <a:schemeClr val="accent2">
                <a:hueOff val="-2827479"/>
                <a:satOff val="9321"/>
                <a:lumOff val="9968"/>
                <a:alphaOff val="0"/>
                <a:tint val="98000"/>
                <a:satMod val="110000"/>
                <a:lumMod val="104000"/>
              </a:schemeClr>
            </a:gs>
            <a:gs pos="69000">
              <a:schemeClr val="accent2">
                <a:hueOff val="-2827479"/>
                <a:satOff val="9321"/>
                <a:lumOff val="9968"/>
                <a:alphaOff val="0"/>
                <a:shade val="88000"/>
                <a:satMod val="130000"/>
                <a:lumMod val="92000"/>
              </a:schemeClr>
            </a:gs>
            <a:gs pos="100000">
              <a:schemeClr val="accent2">
                <a:hueOff val="-2827479"/>
                <a:satOff val="9321"/>
                <a:lumOff val="996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Remove Special Characters</a:t>
          </a:r>
          <a:endParaRPr lang="en-US" sz="2600" kern="1200"/>
        </a:p>
      </dsp:txBody>
      <dsp:txXfrm>
        <a:off x="3686054" y="1773860"/>
        <a:ext cx="2232266" cy="1339360"/>
      </dsp:txXfrm>
    </dsp:sp>
    <dsp:sp modelId="{216F634B-1EAC-4E1F-A4FD-993560A7C8FA}">
      <dsp:nvSpPr>
        <dsp:cNvPr id="0" name=""/>
        <dsp:cNvSpPr/>
      </dsp:nvSpPr>
      <dsp:spPr>
        <a:xfrm>
          <a:off x="6141547" y="1773860"/>
          <a:ext cx="2232266" cy="1339360"/>
        </a:xfrm>
        <a:prstGeom prst="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Lemmatization</a:t>
          </a:r>
          <a:endParaRPr lang="en-US" sz="2600" kern="1200"/>
        </a:p>
      </dsp:txBody>
      <dsp:txXfrm>
        <a:off x="6141547" y="1773860"/>
        <a:ext cx="2232266" cy="13393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316E82-DA29-4069-AF4A-5A5A91A61DFD}" type="datetimeFigureOut">
              <a:rPr lang="en-IN" smtClean="0"/>
              <a:t>22-01-2021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B5E44E8-79F2-4AEB-AFCB-9FF8180E799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82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16E82-DA29-4069-AF4A-5A5A91A61DFD}"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5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16E82-DA29-4069-AF4A-5A5A91A61DFD}"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0441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A1316E82-DA29-4069-AF4A-5A5A91A61DFD}" type="datetimeFigureOut">
              <a:rPr lang="en-IN" smtClean="0"/>
              <a:t>22-01-2021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spTree>
    <p:extLst>
      <p:ext uri="{BB962C8B-B14F-4D97-AF65-F5344CB8AC3E}">
        <p14:creationId xmlns:p14="http://schemas.microsoft.com/office/powerpoint/2010/main" val="174780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16E82-DA29-4069-AF4A-5A5A91A61DFD}"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74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16E82-DA29-4069-AF4A-5A5A91A61DFD}" type="datetimeFigureOut">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551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316E82-DA29-4069-AF4A-5A5A91A61DFD}"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E44E8-79F2-4AEB-AFCB-9FF8180E799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10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316E82-DA29-4069-AF4A-5A5A91A61DFD}" type="datetimeFigureOut">
              <a:rPr lang="en-IN" smtClean="0"/>
              <a:t>22-01-2021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5E44E8-79F2-4AEB-AFCB-9FF8180E799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7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316E82-DA29-4069-AF4A-5A5A91A61DFD}" type="datetimeFigureOut">
              <a:rPr lang="en-IN" smtClean="0"/>
              <a:t>22-01-2021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5E44E8-79F2-4AEB-AFCB-9FF8180E799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62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16E82-DA29-4069-AF4A-5A5A91A61DFD}" type="datetimeFigureOut">
              <a:rPr lang="en-IN" smtClean="0"/>
              <a:t>22-01-2021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5E44E8-79F2-4AEB-AFCB-9FF8180E7998}" type="slidenum">
              <a:rPr lang="en-IN" smtClean="0"/>
              <a:t>‹#›</a:t>
            </a:fld>
            <a:endParaRPr lang="en-IN"/>
          </a:p>
        </p:txBody>
      </p:sp>
    </p:spTree>
    <p:extLst>
      <p:ext uri="{BB962C8B-B14F-4D97-AF65-F5344CB8AC3E}">
        <p14:creationId xmlns:p14="http://schemas.microsoft.com/office/powerpoint/2010/main" val="58657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316E82-DA29-4069-AF4A-5A5A91A61DFD}" type="datetimeFigureOut">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E44E8-79F2-4AEB-AFCB-9FF8180E799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582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316E82-DA29-4069-AF4A-5A5A91A61DFD}" type="datetimeFigureOut">
              <a:rPr lang="en-IN" smtClean="0"/>
              <a:t>22-01-2021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B5E44E8-79F2-4AEB-AFCB-9FF8180E799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949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316E82-DA29-4069-AF4A-5A5A91A61DFD}" type="datetimeFigureOut">
              <a:rPr lang="en-IN" smtClean="0"/>
              <a:t>22-01-2021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5E44E8-79F2-4AEB-AFCB-9FF8180E799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92386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Vimal2308/NLP-Capstone-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8F6B0045-096E-4F15-BBBA-0B25D7BD1284}"/>
              </a:ext>
            </a:extLst>
          </p:cNvPr>
          <p:cNvSpPr>
            <a:spLocks noGrp="1"/>
          </p:cNvSpPr>
          <p:nvPr>
            <p:ph type="ctrTitle"/>
          </p:nvPr>
        </p:nvSpPr>
        <p:spPr>
          <a:xfrm>
            <a:off x="5140235" y="1027937"/>
            <a:ext cx="6083708" cy="3711894"/>
          </a:xfrm>
        </p:spPr>
        <p:txBody>
          <a:bodyPr anchor="ctr">
            <a:normAutofit/>
          </a:bodyPr>
          <a:lstStyle/>
          <a:p>
            <a:r>
              <a:rPr lang="en-IN" sz="5400"/>
              <a:t>Automatic Ticket Assignment System</a:t>
            </a:r>
          </a:p>
        </p:txBody>
      </p:sp>
      <p:sp>
        <p:nvSpPr>
          <p:cNvPr id="3" name="Subtitle 2">
            <a:extLst>
              <a:ext uri="{FF2B5EF4-FFF2-40B4-BE49-F238E27FC236}">
                <a16:creationId xmlns:a16="http://schemas.microsoft.com/office/drawing/2014/main" id="{9132B19F-9ED0-4AC1-961B-8074E6C61AA0}"/>
              </a:ext>
            </a:extLst>
          </p:cNvPr>
          <p:cNvSpPr>
            <a:spLocks noGrp="1"/>
          </p:cNvSpPr>
          <p:nvPr>
            <p:ph type="subTitle" idx="1"/>
          </p:nvPr>
        </p:nvSpPr>
        <p:spPr>
          <a:xfrm>
            <a:off x="968057" y="1376120"/>
            <a:ext cx="3254899" cy="642294"/>
          </a:xfrm>
        </p:spPr>
        <p:txBody>
          <a:bodyPr anchor="ctr">
            <a:normAutofit/>
          </a:bodyPr>
          <a:lstStyle/>
          <a:p>
            <a:pPr algn="r"/>
            <a:r>
              <a:rPr lang="en-IN" dirty="0"/>
              <a:t>FINAL report</a:t>
            </a:r>
          </a:p>
          <a:p>
            <a:pPr algn="r"/>
            <a:endParaRPr lang="en-IN" dirty="0"/>
          </a:p>
        </p:txBody>
      </p:sp>
      <p:cxnSp>
        <p:nvCxnSpPr>
          <p:cNvPr id="12" name="Straight Connector 11">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Subtitle 2">
            <a:extLst>
              <a:ext uri="{FF2B5EF4-FFF2-40B4-BE49-F238E27FC236}">
                <a16:creationId xmlns:a16="http://schemas.microsoft.com/office/drawing/2014/main" id="{58C6E7BC-3065-4AFE-A35E-BC49EB789BC3}"/>
              </a:ext>
            </a:extLst>
          </p:cNvPr>
          <p:cNvSpPr txBox="1">
            <a:spLocks/>
          </p:cNvSpPr>
          <p:nvPr/>
        </p:nvSpPr>
        <p:spPr>
          <a:xfrm>
            <a:off x="968057" y="4037890"/>
            <a:ext cx="3254899" cy="2286000"/>
          </a:xfrm>
          <a:prstGeom prst="rect">
            <a:avLst/>
          </a:prstGeom>
        </p:spPr>
        <p:txBody>
          <a:bodyPr vert="horz" lIns="91440" tIns="91440" rIns="91440" bIns="91440" rtlCol="0" anchor="ctr">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r"/>
            <a:r>
              <a:rPr lang="en-IN" sz="1400" dirty="0"/>
              <a:t>Vasundhara Madan</a:t>
            </a:r>
          </a:p>
          <a:p>
            <a:pPr algn="r"/>
            <a:r>
              <a:rPr lang="en-IN" sz="1400" dirty="0"/>
              <a:t>Vimal Pandey</a:t>
            </a:r>
          </a:p>
          <a:p>
            <a:pPr algn="r"/>
            <a:r>
              <a:rPr lang="en-IN" sz="1400" dirty="0"/>
              <a:t>Pradeep Kumar vp</a:t>
            </a:r>
          </a:p>
          <a:p>
            <a:pPr algn="r"/>
            <a:r>
              <a:rPr lang="en-IN" sz="1400" dirty="0"/>
              <a:t>Raghav Agarwal</a:t>
            </a:r>
          </a:p>
          <a:p>
            <a:pPr algn="r"/>
            <a:r>
              <a:rPr lang="en-IN" sz="1400" dirty="0"/>
              <a:t>Apurba Banerjee</a:t>
            </a:r>
          </a:p>
          <a:p>
            <a:pPr algn="r"/>
            <a:endParaRPr lang="en-IN" dirty="0"/>
          </a:p>
        </p:txBody>
      </p:sp>
      <p:sp>
        <p:nvSpPr>
          <p:cNvPr id="4" name="TextBox 3">
            <a:extLst>
              <a:ext uri="{FF2B5EF4-FFF2-40B4-BE49-F238E27FC236}">
                <a16:creationId xmlns:a16="http://schemas.microsoft.com/office/drawing/2014/main" id="{740C2982-67EF-46A7-BAF9-3463E239930E}"/>
              </a:ext>
            </a:extLst>
          </p:cNvPr>
          <p:cNvSpPr txBox="1"/>
          <p:nvPr/>
        </p:nvSpPr>
        <p:spPr>
          <a:xfrm>
            <a:off x="1111348" y="3059668"/>
            <a:ext cx="3885330" cy="369332"/>
          </a:xfrm>
          <a:prstGeom prst="rect">
            <a:avLst/>
          </a:prstGeom>
          <a:noFill/>
        </p:spPr>
        <p:txBody>
          <a:bodyPr wrap="square" rtlCol="0">
            <a:spAutoFit/>
          </a:bodyPr>
          <a:lstStyle/>
          <a:p>
            <a:r>
              <a:rPr lang="en-IN" dirty="0"/>
              <a:t>Mentor: Dr. Sandeep Raghuwanshi</a:t>
            </a:r>
          </a:p>
        </p:txBody>
      </p:sp>
    </p:spTree>
    <p:extLst>
      <p:ext uri="{BB962C8B-B14F-4D97-AF65-F5344CB8AC3E}">
        <p14:creationId xmlns:p14="http://schemas.microsoft.com/office/powerpoint/2010/main" val="236931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11730-7D9C-42DE-AACC-9441E2E829BE}"/>
              </a:ext>
            </a:extLst>
          </p:cNvPr>
          <p:cNvSpPr>
            <a:spLocks noGrp="1"/>
          </p:cNvSpPr>
          <p:nvPr>
            <p:ph idx="1"/>
          </p:nvPr>
        </p:nvSpPr>
        <p:spPr>
          <a:xfrm>
            <a:off x="1451579" y="2015734"/>
            <a:ext cx="4162555" cy="3450613"/>
          </a:xfrm>
        </p:spPr>
        <p:txBody>
          <a:bodyPr>
            <a:normAutofit fontScale="77500" lnSpcReduction="20000"/>
          </a:bodyPr>
          <a:lstStyle/>
          <a:p>
            <a:r>
              <a:rPr lang="en-IN" dirty="0"/>
              <a:t>AI Based Classification Models</a:t>
            </a:r>
          </a:p>
          <a:p>
            <a:pPr lvl="1"/>
            <a:r>
              <a:rPr lang="en-IN" dirty="0"/>
              <a:t>Vectorised Full Description column using Glove embedding with embedding size as 300</a:t>
            </a:r>
          </a:p>
          <a:p>
            <a:pPr lvl="1"/>
            <a:r>
              <a:rPr lang="en-IN" dirty="0"/>
              <a:t>Label encoding of the target variable i.e. Assignment group</a:t>
            </a:r>
          </a:p>
          <a:p>
            <a:pPr lvl="1"/>
            <a:r>
              <a:rPr lang="en-IN" dirty="0"/>
              <a:t>Different AI based classification models were used and following accuracies were found</a:t>
            </a:r>
          </a:p>
          <a:p>
            <a:r>
              <a:rPr lang="en-IN" dirty="0"/>
              <a:t>OBSERVATIONS:</a:t>
            </a:r>
          </a:p>
          <a:p>
            <a:pPr lvl="1"/>
            <a:r>
              <a:rPr lang="en-IN" dirty="0"/>
              <a:t>All the AI based model are overfitting.</a:t>
            </a:r>
          </a:p>
          <a:p>
            <a:pPr lvl="1"/>
            <a:r>
              <a:rPr lang="en-IN" dirty="0"/>
              <a:t>Hyper tuning of the models in required to further improve the performance all the while ensuring that the model doesn’t overfit</a:t>
            </a:r>
          </a:p>
          <a:p>
            <a:endParaRPr lang="en-IN" dirty="0"/>
          </a:p>
        </p:txBody>
      </p:sp>
      <p:graphicFrame>
        <p:nvGraphicFramePr>
          <p:cNvPr id="5" name="Table 4">
            <a:extLst>
              <a:ext uri="{FF2B5EF4-FFF2-40B4-BE49-F238E27FC236}">
                <a16:creationId xmlns:a16="http://schemas.microsoft.com/office/drawing/2014/main" id="{BA4E8670-E4CA-43F4-B859-3D7E0DEC38FC}"/>
              </a:ext>
            </a:extLst>
          </p:cNvPr>
          <p:cNvGraphicFramePr>
            <a:graphicFrameLocks noGrp="1"/>
          </p:cNvGraphicFramePr>
          <p:nvPr>
            <p:extLst>
              <p:ext uri="{D42A27DB-BD31-4B8C-83A1-F6EECF244321}">
                <p14:modId xmlns:p14="http://schemas.microsoft.com/office/powerpoint/2010/main" val="4266035323"/>
              </p:ext>
            </p:extLst>
          </p:nvPr>
        </p:nvGraphicFramePr>
        <p:xfrm>
          <a:off x="6094412" y="2320550"/>
          <a:ext cx="5089405" cy="2437547"/>
        </p:xfrm>
        <a:graphic>
          <a:graphicData uri="http://schemas.openxmlformats.org/drawingml/2006/table">
            <a:tbl>
              <a:tblPr firstRow="1" bandRow="1">
                <a:tableStyleId>{5C22544A-7EE6-4342-B048-85BDC9FD1C3A}</a:tableStyleId>
              </a:tblPr>
              <a:tblGrid>
                <a:gridCol w="2236645">
                  <a:extLst>
                    <a:ext uri="{9D8B030D-6E8A-4147-A177-3AD203B41FA5}">
                      <a16:colId xmlns:a16="http://schemas.microsoft.com/office/drawing/2014/main" val="479549801"/>
                    </a:ext>
                  </a:extLst>
                </a:gridCol>
                <a:gridCol w="1426380">
                  <a:extLst>
                    <a:ext uri="{9D8B030D-6E8A-4147-A177-3AD203B41FA5}">
                      <a16:colId xmlns:a16="http://schemas.microsoft.com/office/drawing/2014/main" val="1622237490"/>
                    </a:ext>
                  </a:extLst>
                </a:gridCol>
                <a:gridCol w="1426380">
                  <a:extLst>
                    <a:ext uri="{9D8B030D-6E8A-4147-A177-3AD203B41FA5}">
                      <a16:colId xmlns:a16="http://schemas.microsoft.com/office/drawing/2014/main" val="1953968372"/>
                    </a:ext>
                  </a:extLst>
                </a:gridCol>
              </a:tblGrid>
              <a:tr h="630257">
                <a:tc>
                  <a:txBody>
                    <a:bodyPr/>
                    <a:lstStyle/>
                    <a:p>
                      <a:r>
                        <a:rPr lang="en-IN" sz="2100"/>
                        <a:t>Model Type</a:t>
                      </a:r>
                    </a:p>
                  </a:txBody>
                  <a:tcPr marL="106804" marR="106804" marT="53402" marB="53402"/>
                </a:tc>
                <a:tc>
                  <a:txBody>
                    <a:bodyPr/>
                    <a:lstStyle/>
                    <a:p>
                      <a:r>
                        <a:rPr lang="en-IN" sz="2100"/>
                        <a:t>Training Accuracy</a:t>
                      </a:r>
                    </a:p>
                  </a:txBody>
                  <a:tcPr marL="106804" marR="106804" marT="53402" marB="53402"/>
                </a:tc>
                <a:tc>
                  <a:txBody>
                    <a:bodyPr/>
                    <a:lstStyle/>
                    <a:p>
                      <a:r>
                        <a:rPr lang="en-IN" sz="2100"/>
                        <a:t>Test Accuracy</a:t>
                      </a:r>
                    </a:p>
                  </a:txBody>
                  <a:tcPr marL="106804" marR="106804" marT="53402" marB="53402"/>
                </a:tc>
                <a:extLst>
                  <a:ext uri="{0D108BD9-81ED-4DB2-BD59-A6C34878D82A}">
                    <a16:rowId xmlns:a16="http://schemas.microsoft.com/office/drawing/2014/main" val="3262513748"/>
                  </a:ext>
                </a:extLst>
              </a:tr>
              <a:tr h="630257">
                <a:tc>
                  <a:txBody>
                    <a:bodyPr/>
                    <a:lstStyle/>
                    <a:p>
                      <a:r>
                        <a:rPr lang="en-IN" sz="2000"/>
                        <a:t>Simple Dense NN</a:t>
                      </a:r>
                    </a:p>
                  </a:txBody>
                  <a:tcPr marL="106804" marR="106804" marT="53402" marB="53402"/>
                </a:tc>
                <a:tc>
                  <a:txBody>
                    <a:bodyPr/>
                    <a:lstStyle/>
                    <a:p>
                      <a:pPr marL="0" indent="-228600" algn="l" defTabSz="914400" rtl="0" eaLnBrk="1" latinLnBrk="0" hangingPunct="1">
                        <a:lnSpc>
                          <a:spcPct val="115000"/>
                        </a:lnSpc>
                        <a:spcAft>
                          <a:spcPts val="0"/>
                        </a:spcAft>
                      </a:pPr>
                      <a:r>
                        <a:rPr lang="en-IN" sz="2000" kern="1200" dirty="0">
                          <a:solidFill>
                            <a:schemeClr val="dk1"/>
                          </a:solidFill>
                          <a:latin typeface="+mn-lt"/>
                          <a:ea typeface="+mn-ea"/>
                          <a:cs typeface="+mn-cs"/>
                        </a:rPr>
                        <a:t>51.76</a:t>
                      </a:r>
                    </a:p>
                  </a:txBody>
                  <a:tcPr marL="106680" marR="106680" marT="53340" marB="53340"/>
                </a:tc>
                <a:tc>
                  <a:txBody>
                    <a:bodyPr/>
                    <a:lstStyle/>
                    <a:p>
                      <a:pPr marL="0" indent="-228600" algn="l" defTabSz="914400" rtl="0" eaLnBrk="1" latinLnBrk="0" hangingPunct="1">
                        <a:lnSpc>
                          <a:spcPct val="115000"/>
                        </a:lnSpc>
                        <a:spcAft>
                          <a:spcPts val="0"/>
                        </a:spcAft>
                      </a:pPr>
                      <a:r>
                        <a:rPr lang="en-IN" sz="2000" kern="1200">
                          <a:solidFill>
                            <a:schemeClr val="dk1"/>
                          </a:solidFill>
                          <a:latin typeface="+mn-lt"/>
                          <a:ea typeface="+mn-ea"/>
                          <a:cs typeface="+mn-cs"/>
                        </a:rPr>
                        <a:t>49.21</a:t>
                      </a:r>
                    </a:p>
                  </a:txBody>
                  <a:tcPr marL="106680" marR="106680" marT="53340" marB="53340"/>
                </a:tc>
                <a:extLst>
                  <a:ext uri="{0D108BD9-81ED-4DB2-BD59-A6C34878D82A}">
                    <a16:rowId xmlns:a16="http://schemas.microsoft.com/office/drawing/2014/main" val="1581017243"/>
                  </a:ext>
                </a:extLst>
              </a:tr>
              <a:tr h="630257">
                <a:tc>
                  <a:txBody>
                    <a:bodyPr/>
                    <a:lstStyle/>
                    <a:p>
                      <a:r>
                        <a:rPr lang="en-IN" sz="2000" dirty="0"/>
                        <a:t>Convolutional NN</a:t>
                      </a:r>
                    </a:p>
                  </a:txBody>
                  <a:tcPr marL="106804" marR="106804" marT="53402" marB="53402"/>
                </a:tc>
                <a:tc>
                  <a:txBody>
                    <a:bodyPr/>
                    <a:lstStyle/>
                    <a:p>
                      <a:pPr marL="0" indent="-228600" algn="l" defTabSz="914400" rtl="0" eaLnBrk="1" latinLnBrk="0" hangingPunct="1">
                        <a:lnSpc>
                          <a:spcPct val="115000"/>
                        </a:lnSpc>
                        <a:spcAft>
                          <a:spcPts val="0"/>
                        </a:spcAft>
                      </a:pPr>
                      <a:r>
                        <a:rPr lang="en-IN" sz="2000" kern="1200" dirty="0">
                          <a:solidFill>
                            <a:schemeClr val="dk1"/>
                          </a:solidFill>
                          <a:latin typeface="+mn-lt"/>
                          <a:ea typeface="+mn-ea"/>
                          <a:cs typeface="+mn-cs"/>
                        </a:rPr>
                        <a:t>58.31</a:t>
                      </a:r>
                    </a:p>
                  </a:txBody>
                  <a:tcPr marL="106680" marR="106680" marT="53340" marB="53340"/>
                </a:tc>
                <a:tc>
                  <a:txBody>
                    <a:bodyPr/>
                    <a:lstStyle/>
                    <a:p>
                      <a:pPr marL="0" indent="-228600" algn="l" defTabSz="914400" rtl="0" eaLnBrk="1" latinLnBrk="0" hangingPunct="1">
                        <a:lnSpc>
                          <a:spcPct val="115000"/>
                        </a:lnSpc>
                        <a:spcAft>
                          <a:spcPts val="0"/>
                        </a:spcAft>
                      </a:pPr>
                      <a:r>
                        <a:rPr lang="en-IN" sz="2000" kern="1200" dirty="0">
                          <a:solidFill>
                            <a:schemeClr val="dk1"/>
                          </a:solidFill>
                          <a:latin typeface="+mn-lt"/>
                          <a:ea typeface="+mn-ea"/>
                          <a:cs typeface="+mn-cs"/>
                        </a:rPr>
                        <a:t>57.77</a:t>
                      </a:r>
                    </a:p>
                  </a:txBody>
                  <a:tcPr marL="106680" marR="106680" marT="53340" marB="53340"/>
                </a:tc>
                <a:extLst>
                  <a:ext uri="{0D108BD9-81ED-4DB2-BD59-A6C34878D82A}">
                    <a16:rowId xmlns:a16="http://schemas.microsoft.com/office/drawing/2014/main" val="1533971061"/>
                  </a:ext>
                </a:extLst>
              </a:tr>
              <a:tr h="374747">
                <a:tc>
                  <a:txBody>
                    <a:bodyPr/>
                    <a:lstStyle/>
                    <a:p>
                      <a:r>
                        <a:rPr lang="en-IN" sz="2000" dirty="0"/>
                        <a:t>RNN Based LSTM</a:t>
                      </a:r>
                    </a:p>
                  </a:txBody>
                  <a:tcPr marL="106804" marR="106804" marT="53402" marB="53402"/>
                </a:tc>
                <a:tc>
                  <a:txBody>
                    <a:bodyPr/>
                    <a:lstStyle/>
                    <a:p>
                      <a:pPr marL="0" indent="-228600" algn="l" defTabSz="914400" rtl="0" eaLnBrk="1" latinLnBrk="0" hangingPunct="1">
                        <a:lnSpc>
                          <a:spcPct val="115000"/>
                        </a:lnSpc>
                        <a:spcAft>
                          <a:spcPts val="0"/>
                        </a:spcAft>
                      </a:pPr>
                      <a:r>
                        <a:rPr lang="en-IN" sz="2000" kern="1200">
                          <a:solidFill>
                            <a:schemeClr val="dk1"/>
                          </a:solidFill>
                          <a:latin typeface="+mn-lt"/>
                          <a:ea typeface="+mn-ea"/>
                          <a:cs typeface="+mn-cs"/>
                        </a:rPr>
                        <a:t>59.23</a:t>
                      </a:r>
                    </a:p>
                  </a:txBody>
                  <a:tcPr marL="106680" marR="106680" marT="53340" marB="53340"/>
                </a:tc>
                <a:tc>
                  <a:txBody>
                    <a:bodyPr/>
                    <a:lstStyle/>
                    <a:p>
                      <a:pPr marL="0" indent="-228600" algn="l" defTabSz="914400" rtl="0" eaLnBrk="1" latinLnBrk="0" hangingPunct="1">
                        <a:lnSpc>
                          <a:spcPct val="115000"/>
                        </a:lnSpc>
                        <a:spcAft>
                          <a:spcPts val="0"/>
                        </a:spcAft>
                      </a:pPr>
                      <a:r>
                        <a:rPr lang="en-IN" sz="2000" kern="1200" dirty="0">
                          <a:solidFill>
                            <a:schemeClr val="dk1"/>
                          </a:solidFill>
                          <a:latin typeface="+mn-lt"/>
                          <a:ea typeface="+mn-ea"/>
                          <a:cs typeface="+mn-cs"/>
                        </a:rPr>
                        <a:t>56.81</a:t>
                      </a:r>
                    </a:p>
                  </a:txBody>
                  <a:tcPr marL="106680" marR="106680" marT="53340" marB="53340"/>
                </a:tc>
                <a:extLst>
                  <a:ext uri="{0D108BD9-81ED-4DB2-BD59-A6C34878D82A}">
                    <a16:rowId xmlns:a16="http://schemas.microsoft.com/office/drawing/2014/main" val="3081351237"/>
                  </a:ext>
                </a:extLst>
              </a:tr>
            </a:tbl>
          </a:graphicData>
        </a:graphic>
      </p:graphicFrame>
      <p:sp>
        <p:nvSpPr>
          <p:cNvPr id="7" name="Rectangle 6">
            <a:extLst>
              <a:ext uri="{FF2B5EF4-FFF2-40B4-BE49-F238E27FC236}">
                <a16:creationId xmlns:a16="http://schemas.microsoft.com/office/drawing/2014/main" id="{DE65550A-A012-43DD-992F-560A38A917CD}"/>
              </a:ext>
            </a:extLst>
          </p:cNvPr>
          <p:cNvSpPr/>
          <p:nvPr/>
        </p:nvSpPr>
        <p:spPr>
          <a:xfrm>
            <a:off x="1451579" y="806878"/>
            <a:ext cx="9479018" cy="584775"/>
          </a:xfrm>
          <a:prstGeom prst="rect">
            <a:avLst/>
          </a:prstGeom>
        </p:spPr>
        <p:txBody>
          <a:bodyPr wrap="square">
            <a:spAutoFit/>
          </a:bodyPr>
          <a:lstStyle/>
          <a:p>
            <a:r>
              <a:rPr lang="en-IN" sz="3200" dirty="0"/>
              <a:t>MODELLING</a:t>
            </a:r>
          </a:p>
        </p:txBody>
      </p:sp>
    </p:spTree>
    <p:extLst>
      <p:ext uri="{BB962C8B-B14F-4D97-AF65-F5344CB8AC3E}">
        <p14:creationId xmlns:p14="http://schemas.microsoft.com/office/powerpoint/2010/main" val="155093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799F-DF4F-4D9B-A54C-06749EBAFE6B}"/>
              </a:ext>
            </a:extLst>
          </p:cNvPr>
          <p:cNvSpPr>
            <a:spLocks noGrp="1"/>
          </p:cNvSpPr>
          <p:nvPr>
            <p:ph type="title"/>
          </p:nvPr>
        </p:nvSpPr>
        <p:spPr>
          <a:xfrm>
            <a:off x="519501" y="452718"/>
            <a:ext cx="10242283" cy="728968"/>
          </a:xfrm>
        </p:spPr>
        <p:txBody>
          <a:bodyPr>
            <a:normAutofit fontScale="90000"/>
          </a:bodyPr>
          <a:lstStyle/>
          <a:p>
            <a:r>
              <a:rPr lang="en-IN" dirty="0"/>
              <a:t>AI Based Models: Architectural Details</a:t>
            </a:r>
          </a:p>
        </p:txBody>
      </p:sp>
      <p:sp>
        <p:nvSpPr>
          <p:cNvPr id="3" name="Text Placeholder 2">
            <a:extLst>
              <a:ext uri="{FF2B5EF4-FFF2-40B4-BE49-F238E27FC236}">
                <a16:creationId xmlns:a16="http://schemas.microsoft.com/office/drawing/2014/main" id="{75A3CBCB-748C-41D6-B0B6-C8FD9C36A439}"/>
              </a:ext>
            </a:extLst>
          </p:cNvPr>
          <p:cNvSpPr>
            <a:spLocks noGrp="1"/>
          </p:cNvSpPr>
          <p:nvPr>
            <p:ph type="body" idx="1"/>
          </p:nvPr>
        </p:nvSpPr>
        <p:spPr>
          <a:xfrm>
            <a:off x="632947" y="1432567"/>
            <a:ext cx="2946866" cy="576262"/>
          </a:xfrm>
        </p:spPr>
        <p:txBody>
          <a:bodyPr/>
          <a:lstStyle/>
          <a:p>
            <a:r>
              <a:rPr lang="en-IN" dirty="0">
                <a:solidFill>
                  <a:schemeClr val="accent1"/>
                </a:solidFill>
              </a:rPr>
              <a:t>Simple Dense NN</a:t>
            </a:r>
          </a:p>
        </p:txBody>
      </p:sp>
      <p:sp>
        <p:nvSpPr>
          <p:cNvPr id="4" name="Text Placeholder 3">
            <a:extLst>
              <a:ext uri="{FF2B5EF4-FFF2-40B4-BE49-F238E27FC236}">
                <a16:creationId xmlns:a16="http://schemas.microsoft.com/office/drawing/2014/main" id="{138E9C9B-BECA-466F-8673-10A54340C2A7}"/>
              </a:ext>
            </a:extLst>
          </p:cNvPr>
          <p:cNvSpPr>
            <a:spLocks noGrp="1"/>
          </p:cNvSpPr>
          <p:nvPr>
            <p:ph type="body" sz="half" idx="15"/>
          </p:nvPr>
        </p:nvSpPr>
        <p:spPr>
          <a:xfrm>
            <a:off x="652463" y="2118367"/>
            <a:ext cx="2927350" cy="3589338"/>
          </a:xfrm>
        </p:spPr>
        <p:txBody>
          <a:bodyPr>
            <a:normAutofit/>
          </a:bodyPr>
          <a:lstStyle/>
          <a:p>
            <a:pPr marL="285750" indent="-285750">
              <a:buFont typeface="Arial" panose="020B0604020202020204" pitchFamily="34" charset="0"/>
              <a:buChar char="•"/>
            </a:pPr>
            <a:r>
              <a:rPr lang="en-IN" sz="1300" dirty="0"/>
              <a:t>Input Dense Layer wit 512 neurons/nodes and ‘he_normal’ initializer </a:t>
            </a:r>
          </a:p>
          <a:p>
            <a:pPr marL="285750" indent="-285750">
              <a:buFont typeface="Arial" panose="020B0604020202020204" pitchFamily="34" charset="0"/>
              <a:buChar char="•"/>
            </a:pPr>
            <a:r>
              <a:rPr lang="en-IN" sz="1300" dirty="0"/>
              <a:t>3 hidden layers with 512 neurons in each layer, relu activation </a:t>
            </a:r>
          </a:p>
          <a:p>
            <a:pPr marL="285750" indent="-285750">
              <a:buFont typeface="Arial" panose="020B0604020202020204" pitchFamily="34" charset="0"/>
              <a:buChar char="•"/>
            </a:pPr>
            <a:r>
              <a:rPr lang="en-IN" sz="1300" dirty="0"/>
              <a:t>Every hidden layer is followed by Batch Normalization layer and Dropout layer with dropout ratio of 0.3</a:t>
            </a:r>
          </a:p>
          <a:p>
            <a:pPr marL="285750" indent="-285750">
              <a:buFont typeface="Arial" panose="020B0604020202020204" pitchFamily="34" charset="0"/>
              <a:buChar char="•"/>
            </a:pPr>
            <a:r>
              <a:rPr lang="en-IN" sz="1300" dirty="0"/>
              <a:t>Output layer with activation function softmax</a:t>
            </a:r>
          </a:p>
        </p:txBody>
      </p:sp>
      <p:sp>
        <p:nvSpPr>
          <p:cNvPr id="5" name="Text Placeholder 4">
            <a:extLst>
              <a:ext uri="{FF2B5EF4-FFF2-40B4-BE49-F238E27FC236}">
                <a16:creationId xmlns:a16="http://schemas.microsoft.com/office/drawing/2014/main" id="{B418A6C0-019B-46A9-8C65-8E3BD0981BA9}"/>
              </a:ext>
            </a:extLst>
          </p:cNvPr>
          <p:cNvSpPr>
            <a:spLocks noGrp="1"/>
          </p:cNvSpPr>
          <p:nvPr>
            <p:ph type="body" sz="quarter" idx="3"/>
          </p:nvPr>
        </p:nvSpPr>
        <p:spPr>
          <a:xfrm>
            <a:off x="3883659" y="1432567"/>
            <a:ext cx="2936241" cy="576262"/>
          </a:xfrm>
        </p:spPr>
        <p:txBody>
          <a:bodyPr/>
          <a:lstStyle/>
          <a:p>
            <a:r>
              <a:rPr lang="en-IN" dirty="0">
                <a:solidFill>
                  <a:schemeClr val="accent1"/>
                </a:solidFill>
              </a:rPr>
              <a:t>Convolutional NN</a:t>
            </a:r>
          </a:p>
        </p:txBody>
      </p:sp>
      <p:sp>
        <p:nvSpPr>
          <p:cNvPr id="6" name="Text Placeholder 5">
            <a:extLst>
              <a:ext uri="{FF2B5EF4-FFF2-40B4-BE49-F238E27FC236}">
                <a16:creationId xmlns:a16="http://schemas.microsoft.com/office/drawing/2014/main" id="{EF3F4C67-5E8A-47F8-81CC-E1AF5AC1A78C}"/>
              </a:ext>
            </a:extLst>
          </p:cNvPr>
          <p:cNvSpPr>
            <a:spLocks noGrp="1"/>
          </p:cNvSpPr>
          <p:nvPr>
            <p:ph type="body" sz="half" idx="16"/>
          </p:nvPr>
        </p:nvSpPr>
        <p:spPr>
          <a:xfrm>
            <a:off x="3873106" y="2118367"/>
            <a:ext cx="2946794" cy="3589338"/>
          </a:xfrm>
        </p:spPr>
        <p:txBody>
          <a:bodyPr>
            <a:noAutofit/>
          </a:bodyPr>
          <a:lstStyle/>
          <a:p>
            <a:pPr marL="285750" indent="-285750">
              <a:buFont typeface="Arial" panose="020B0604020202020204" pitchFamily="34" charset="0"/>
              <a:buChar char="•"/>
            </a:pPr>
            <a:r>
              <a:rPr lang="en-IN" sz="1200" dirty="0"/>
              <a:t>Input layer with max length as 200</a:t>
            </a:r>
          </a:p>
          <a:p>
            <a:pPr marL="285750" indent="-285750">
              <a:buFont typeface="Arial" panose="020B0604020202020204" pitchFamily="34" charset="0"/>
              <a:buChar char="•"/>
            </a:pPr>
            <a:r>
              <a:rPr lang="en-IN" sz="1200" dirty="0"/>
              <a:t>Embedding layer with emb. size as 300</a:t>
            </a:r>
          </a:p>
          <a:p>
            <a:pPr marL="285750" indent="-285750">
              <a:buFont typeface="Arial" panose="020B0604020202020204" pitchFamily="34" charset="0"/>
              <a:buChar char="•"/>
            </a:pPr>
            <a:r>
              <a:rPr lang="en-IN" sz="1200" dirty="0"/>
              <a:t>5 layers of (Conv1D+MaxPool1D) with kernel size in each Conv1D layer as 2,3,4,5,6 and nodes=128, activation: relu</a:t>
            </a:r>
          </a:p>
          <a:p>
            <a:pPr marL="285750" indent="-285750">
              <a:buFont typeface="Arial" panose="020B0604020202020204" pitchFamily="34" charset="0"/>
              <a:buChar char="•"/>
            </a:pPr>
            <a:r>
              <a:rPr lang="en-IN" sz="1200" dirty="0"/>
              <a:t>2 layers of (Conv1D+dropout+Batch Norm+MaxPool1D) with 128 nodes in each Conv1D,kernel size 5,activation: relu,  dropout ratio 0.5,</a:t>
            </a:r>
          </a:p>
          <a:p>
            <a:pPr marL="285750" indent="-285750">
              <a:buFont typeface="Arial" panose="020B0604020202020204" pitchFamily="34" charset="0"/>
              <a:buChar char="•"/>
            </a:pPr>
            <a:r>
              <a:rPr lang="en-IN" sz="1200" dirty="0"/>
              <a:t>Next flatten followed by dense layer of 1024 and 512 resp.</a:t>
            </a:r>
          </a:p>
          <a:p>
            <a:pPr marL="285750" indent="-285750">
              <a:buFont typeface="Arial" panose="020B0604020202020204" pitchFamily="34" charset="0"/>
              <a:buChar char="•"/>
            </a:pPr>
            <a:r>
              <a:rPr lang="en-IN" sz="1200" dirty="0"/>
              <a:t>Output layer with 74 nodes and softmax activation  </a:t>
            </a:r>
          </a:p>
        </p:txBody>
      </p:sp>
      <p:sp>
        <p:nvSpPr>
          <p:cNvPr id="7" name="Text Placeholder 6">
            <a:extLst>
              <a:ext uri="{FF2B5EF4-FFF2-40B4-BE49-F238E27FC236}">
                <a16:creationId xmlns:a16="http://schemas.microsoft.com/office/drawing/2014/main" id="{63077191-3AD6-4978-B2A2-ABCF24C85849}"/>
              </a:ext>
            </a:extLst>
          </p:cNvPr>
          <p:cNvSpPr>
            <a:spLocks noGrp="1"/>
          </p:cNvSpPr>
          <p:nvPr>
            <p:ph type="body" sz="quarter" idx="13"/>
          </p:nvPr>
        </p:nvSpPr>
        <p:spPr>
          <a:xfrm>
            <a:off x="7124700" y="1432567"/>
            <a:ext cx="2932113" cy="576262"/>
          </a:xfrm>
        </p:spPr>
        <p:txBody>
          <a:bodyPr/>
          <a:lstStyle/>
          <a:p>
            <a:r>
              <a:rPr lang="en-IN" dirty="0">
                <a:solidFill>
                  <a:schemeClr val="accent1"/>
                </a:solidFill>
              </a:rPr>
              <a:t>LSTM</a:t>
            </a:r>
          </a:p>
        </p:txBody>
      </p:sp>
      <p:sp>
        <p:nvSpPr>
          <p:cNvPr id="8" name="Text Placeholder 7">
            <a:extLst>
              <a:ext uri="{FF2B5EF4-FFF2-40B4-BE49-F238E27FC236}">
                <a16:creationId xmlns:a16="http://schemas.microsoft.com/office/drawing/2014/main" id="{D256D502-87E2-449E-9B8E-806B01A854A9}"/>
              </a:ext>
            </a:extLst>
          </p:cNvPr>
          <p:cNvSpPr>
            <a:spLocks noGrp="1"/>
          </p:cNvSpPr>
          <p:nvPr>
            <p:ph type="body" sz="half" idx="17"/>
          </p:nvPr>
        </p:nvSpPr>
        <p:spPr>
          <a:xfrm>
            <a:off x="7124700" y="2118367"/>
            <a:ext cx="2932113" cy="3589338"/>
          </a:xfrm>
        </p:spPr>
        <p:txBody>
          <a:bodyPr>
            <a:noAutofit/>
          </a:bodyPr>
          <a:lstStyle/>
          <a:p>
            <a:pPr marL="285750" indent="-285750">
              <a:buFont typeface="Arial" panose="020B0604020202020204" pitchFamily="34" charset="0"/>
              <a:buChar char="•"/>
            </a:pPr>
            <a:r>
              <a:rPr lang="en-IN" sz="1200" dirty="0"/>
              <a:t>Embedding layer with max length: 200, dense emb size 300</a:t>
            </a:r>
          </a:p>
          <a:p>
            <a:pPr marL="285750" indent="-285750">
              <a:buFont typeface="Arial" panose="020B0604020202020204" pitchFamily="34" charset="0"/>
              <a:buChar char="•"/>
            </a:pPr>
            <a:r>
              <a:rPr lang="en-IN" sz="1200" dirty="0"/>
              <a:t>Bidirectional LSTM Layer with 256 units </a:t>
            </a:r>
          </a:p>
          <a:p>
            <a:pPr marL="285750" indent="-285750">
              <a:buFont typeface="Arial" panose="020B0604020202020204" pitchFamily="34" charset="0"/>
              <a:buChar char="•"/>
            </a:pPr>
            <a:r>
              <a:rPr lang="en-IN" sz="1200" dirty="0"/>
              <a:t>3 units of (Dense + Activation + Dropout) layers</a:t>
            </a:r>
          </a:p>
          <a:p>
            <a:pPr marL="285750" indent="-285750">
              <a:buFont typeface="Arial" panose="020B0604020202020204" pitchFamily="34" charset="0"/>
              <a:buChar char="•"/>
            </a:pPr>
            <a:r>
              <a:rPr lang="en-IN" sz="1200" dirty="0"/>
              <a:t>Every dense layer has 512 nodes</a:t>
            </a:r>
          </a:p>
          <a:p>
            <a:pPr marL="285750" indent="-285750">
              <a:buFont typeface="Arial" panose="020B0604020202020204" pitchFamily="34" charset="0"/>
              <a:buChar char="•"/>
            </a:pPr>
            <a:r>
              <a:rPr lang="en-IN" sz="1200" dirty="0"/>
              <a:t>Activation function used is ReLu</a:t>
            </a:r>
          </a:p>
          <a:p>
            <a:pPr marL="285750" indent="-285750">
              <a:buFont typeface="Arial" panose="020B0604020202020204" pitchFamily="34" charset="0"/>
              <a:buChar char="•"/>
            </a:pPr>
            <a:r>
              <a:rPr lang="en-IN" sz="1200" dirty="0"/>
              <a:t>Dropout layer with a dropout ratio of 0.5 is used</a:t>
            </a:r>
          </a:p>
          <a:p>
            <a:pPr marL="285750" indent="-285750">
              <a:buFont typeface="Arial" panose="020B0604020202020204" pitchFamily="34" charset="0"/>
              <a:buChar char="•"/>
            </a:pPr>
            <a:r>
              <a:rPr lang="en-IN" sz="1200" dirty="0"/>
              <a:t>Output dense layer with 74 units along with softmax activation is used </a:t>
            </a:r>
          </a:p>
        </p:txBody>
      </p:sp>
    </p:spTree>
    <p:extLst>
      <p:ext uri="{BB962C8B-B14F-4D97-AF65-F5344CB8AC3E}">
        <p14:creationId xmlns:p14="http://schemas.microsoft.com/office/powerpoint/2010/main" val="237174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9BA44-CA07-472E-B22C-BAFDEDB84167}"/>
              </a:ext>
            </a:extLst>
          </p:cNvPr>
          <p:cNvSpPr>
            <a:spLocks noGrp="1"/>
          </p:cNvSpPr>
          <p:nvPr>
            <p:ph type="title"/>
          </p:nvPr>
        </p:nvSpPr>
        <p:spPr>
          <a:xfrm>
            <a:off x="844476" y="1600199"/>
            <a:ext cx="3539266" cy="4297680"/>
          </a:xfrm>
        </p:spPr>
        <p:txBody>
          <a:bodyPr anchor="ctr">
            <a:normAutofit/>
          </a:bodyPr>
          <a:lstStyle/>
          <a:p>
            <a:r>
              <a:rPr lang="en-IN" dirty="0"/>
              <a:t>How to improve model performance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CFB17B-6D07-450F-8E89-16D1758AF1D2}"/>
              </a:ext>
            </a:extLst>
          </p:cNvPr>
          <p:cNvSpPr>
            <a:spLocks noGrp="1"/>
          </p:cNvSpPr>
          <p:nvPr>
            <p:ph idx="1"/>
          </p:nvPr>
        </p:nvSpPr>
        <p:spPr>
          <a:xfrm>
            <a:off x="4924851" y="1600199"/>
            <a:ext cx="6130003" cy="4297680"/>
          </a:xfrm>
        </p:spPr>
        <p:txBody>
          <a:bodyPr anchor="ctr">
            <a:normAutofit lnSpcReduction="10000"/>
          </a:bodyPr>
          <a:lstStyle/>
          <a:p>
            <a:pPr>
              <a:lnSpc>
                <a:spcPct val="110000"/>
              </a:lnSpc>
            </a:pPr>
            <a:r>
              <a:rPr lang="en-IN" sz="1700" dirty="0"/>
              <a:t>To improve model performance, we will try out following:</a:t>
            </a:r>
          </a:p>
          <a:p>
            <a:pPr lvl="1">
              <a:lnSpc>
                <a:spcPct val="110000"/>
              </a:lnSpc>
            </a:pPr>
            <a:r>
              <a:rPr lang="en-IN" sz="1700" dirty="0"/>
              <a:t>Try glove embeddings with size 100, 200 and 300</a:t>
            </a:r>
          </a:p>
          <a:p>
            <a:pPr lvl="1">
              <a:lnSpc>
                <a:spcPct val="110000"/>
              </a:lnSpc>
            </a:pPr>
            <a:r>
              <a:rPr lang="en-IN" sz="1700" dirty="0"/>
              <a:t>Try to learn embeddings instead of using glove embeddings</a:t>
            </a:r>
          </a:p>
          <a:p>
            <a:pPr lvl="1">
              <a:lnSpc>
                <a:spcPct val="110000"/>
              </a:lnSpc>
            </a:pPr>
            <a:r>
              <a:rPr lang="en-IN" sz="1700" dirty="0"/>
              <a:t>Try bigram and trigrams also with TF-IDF</a:t>
            </a:r>
          </a:p>
          <a:p>
            <a:pPr lvl="1">
              <a:lnSpc>
                <a:spcPct val="110000"/>
              </a:lnSpc>
            </a:pPr>
            <a:r>
              <a:rPr lang="en-IN" sz="1700" dirty="0"/>
              <a:t>For LSTM model, try unidirectional as well as bidirectional LSTM</a:t>
            </a:r>
          </a:p>
          <a:p>
            <a:pPr lvl="1">
              <a:lnSpc>
                <a:spcPct val="110000"/>
              </a:lnSpc>
            </a:pPr>
            <a:r>
              <a:rPr lang="en-IN" sz="1700" dirty="0"/>
              <a:t>For LSTM model, try different no. of LSTM layers with 64, 128 and 256 LSTM units in each layer</a:t>
            </a:r>
          </a:p>
          <a:p>
            <a:pPr lvl="1">
              <a:lnSpc>
                <a:spcPct val="110000"/>
              </a:lnSpc>
            </a:pPr>
            <a:r>
              <a:rPr lang="en-IN" sz="1700" dirty="0"/>
              <a:t>Try different optimizers like Adam, RMSProp by varying the learning rate</a:t>
            </a:r>
          </a:p>
          <a:p>
            <a:pPr lvl="1">
              <a:lnSpc>
                <a:spcPct val="110000"/>
              </a:lnSpc>
            </a:pPr>
            <a:r>
              <a:rPr lang="en-IN" sz="1700" dirty="0"/>
              <a:t>Try different activation functions like ReLu, P-ReLu, Leaky ReLU etc</a:t>
            </a:r>
          </a:p>
          <a:p>
            <a:pPr lvl="1">
              <a:lnSpc>
                <a:spcPct val="110000"/>
              </a:lnSpc>
            </a:pPr>
            <a:r>
              <a:rPr lang="en-IN" sz="1700" dirty="0"/>
              <a:t>Try working with data belonging to top 5 and top 10 groups to address the class imbalance issue</a:t>
            </a:r>
          </a:p>
          <a:p>
            <a:pPr>
              <a:lnSpc>
                <a:spcPct val="110000"/>
              </a:lnSpc>
            </a:pPr>
            <a:endParaRPr lang="en-IN" sz="1700" dirty="0"/>
          </a:p>
          <a:p>
            <a:pPr>
              <a:lnSpc>
                <a:spcPct val="110000"/>
              </a:lnSpc>
            </a:pPr>
            <a:endParaRPr lang="en-IN" sz="1700" dirty="0"/>
          </a:p>
          <a:p>
            <a:pPr>
              <a:lnSpc>
                <a:spcPct val="110000"/>
              </a:lnSpc>
            </a:pPr>
            <a:endParaRPr lang="en-IN" sz="1700" dirty="0"/>
          </a:p>
        </p:txBody>
      </p:sp>
    </p:spTree>
    <p:extLst>
      <p:ext uri="{BB962C8B-B14F-4D97-AF65-F5344CB8AC3E}">
        <p14:creationId xmlns:p14="http://schemas.microsoft.com/office/powerpoint/2010/main" val="422266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 name="Rectangle 2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BBC6EB2-0838-42BF-81C1-999B015DA928}"/>
              </a:ext>
            </a:extLst>
          </p:cNvPr>
          <p:cNvSpPr txBox="1"/>
          <p:nvPr/>
        </p:nvSpPr>
        <p:spPr>
          <a:xfrm>
            <a:off x="1451580" y="804520"/>
            <a:ext cx="3530157"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700" cap="all" dirty="0">
                <a:latin typeface="+mj-lt"/>
                <a:ea typeface="+mj-ea"/>
                <a:cs typeface="+mj-cs"/>
              </a:rPr>
              <a:t>Model Selection and Hyper Tuning</a:t>
            </a:r>
          </a:p>
        </p:txBody>
      </p:sp>
      <p:sp>
        <p:nvSpPr>
          <p:cNvPr id="34" name="Rectangle 3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777446DC-872B-49BD-AA21-D2A412112FB9}"/>
              </a:ext>
            </a:extLst>
          </p:cNvPr>
          <p:cNvSpPr txBox="1"/>
          <p:nvPr/>
        </p:nvSpPr>
        <p:spPr>
          <a:xfrm>
            <a:off x="1451581" y="2015732"/>
            <a:ext cx="3526523" cy="3450613"/>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sz="1400" b="1" dirty="0">
                <a:solidFill>
                  <a:schemeClr val="accent1"/>
                </a:solidFill>
              </a:rPr>
              <a:t>ML Based Classifier:</a:t>
            </a:r>
          </a:p>
          <a:p>
            <a:pPr defTabSz="914400">
              <a:lnSpc>
                <a:spcPct val="110000"/>
              </a:lnSpc>
              <a:spcAft>
                <a:spcPts val="600"/>
              </a:spcAft>
              <a:buClr>
                <a:schemeClr val="accent1"/>
              </a:buClr>
              <a:buSzPct val="100000"/>
            </a:pPr>
            <a:r>
              <a:rPr lang="en-US" sz="1100" b="1" dirty="0"/>
              <a:t>Approach 1: TF-IDF with Bi-grams</a:t>
            </a:r>
          </a:p>
          <a:p>
            <a:pPr defTabSz="914400">
              <a:lnSpc>
                <a:spcPct val="110000"/>
              </a:lnSpc>
              <a:spcAft>
                <a:spcPts val="600"/>
              </a:spcAft>
              <a:buClr>
                <a:schemeClr val="accent1"/>
              </a:buClr>
              <a:buSzPct val="100000"/>
            </a:pPr>
            <a:r>
              <a:rPr lang="en-US" sz="1100" dirty="0"/>
              <a:t>Here we analyzed how the performance of the above models changed when we used bi-gram TF-IDF. Following accuracies were observed.</a:t>
            </a:r>
          </a:p>
          <a:p>
            <a:pPr defTabSz="914400">
              <a:lnSpc>
                <a:spcPct val="110000"/>
              </a:lnSpc>
              <a:spcAft>
                <a:spcPts val="600"/>
              </a:spcAft>
              <a:buClr>
                <a:schemeClr val="accent1"/>
              </a:buClr>
              <a:buSzPct val="100000"/>
            </a:pPr>
            <a:r>
              <a:rPr lang="en-US" sz="1100" b="1" dirty="0"/>
              <a:t>Approach 2: TF-IDF with Tri-grams</a:t>
            </a:r>
          </a:p>
          <a:p>
            <a:pPr defTabSz="914400">
              <a:lnSpc>
                <a:spcPct val="110000"/>
              </a:lnSpc>
              <a:spcAft>
                <a:spcPts val="600"/>
              </a:spcAft>
              <a:buClr>
                <a:schemeClr val="accent1"/>
              </a:buClr>
              <a:buSzPct val="100000"/>
            </a:pPr>
            <a:r>
              <a:rPr lang="en-US" sz="1100" dirty="0"/>
              <a:t>Here we analyzed how the performance of the above models changed when we used tri-gram TF-IDF. Following accuracies were observed:</a:t>
            </a:r>
          </a:p>
          <a:p>
            <a:pPr defTabSz="914400">
              <a:lnSpc>
                <a:spcPct val="110000"/>
              </a:lnSpc>
              <a:buClr>
                <a:schemeClr val="accent1"/>
              </a:buClr>
              <a:buSzPct val="100000"/>
            </a:pPr>
            <a:r>
              <a:rPr lang="en-US" sz="1100" b="1" dirty="0"/>
              <a:t>Conclusion</a:t>
            </a:r>
          </a:p>
          <a:p>
            <a:pPr defTabSz="914400">
              <a:lnSpc>
                <a:spcPct val="110000"/>
              </a:lnSpc>
              <a:buClr>
                <a:schemeClr val="accent1"/>
              </a:buClr>
              <a:buSzPct val="100000"/>
            </a:pPr>
            <a:r>
              <a:rPr lang="en-US" sz="1100" dirty="0"/>
              <a:t>Comparing the ML based classifier accuracies w.r.t TF-IDF using uni-gram, bi-gram and tri-gram, it can be seen that SVM model performs best with TF-IDF using uni-gram.</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grpSp>
        <p:nvGrpSpPr>
          <p:cNvPr id="36" name="Group 3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7" name="Rectangle 3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B1A392B-6576-4905-BD74-07DE7594BBDD}"/>
              </a:ext>
            </a:extLst>
          </p:cNvPr>
          <p:cNvPicPr/>
          <p:nvPr/>
        </p:nvPicPr>
        <p:blipFill>
          <a:blip r:embed="rId3"/>
          <a:stretch>
            <a:fillRect/>
          </a:stretch>
        </p:blipFill>
        <p:spPr>
          <a:xfrm>
            <a:off x="6093926" y="1898834"/>
            <a:ext cx="4821551" cy="2301194"/>
          </a:xfrm>
          <a:prstGeom prst="rect">
            <a:avLst/>
          </a:prstGeom>
        </p:spPr>
      </p:pic>
      <p:pic>
        <p:nvPicPr>
          <p:cNvPr id="42" name="Picture 4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52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Unidirectional LSTM with embedding size 100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size:100</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unidirectional LSTM with 128/256 nodes in each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relu</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relu</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relu</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43" name="Picture 42">
            <a:extLst>
              <a:ext uri="{FF2B5EF4-FFF2-40B4-BE49-F238E27FC236}">
                <a16:creationId xmlns:a16="http://schemas.microsoft.com/office/drawing/2014/main" id="{4FFDC63B-EBEE-4858-BF6B-10100CEEBB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66340" y="4933314"/>
            <a:ext cx="5448300" cy="1495425"/>
          </a:xfrm>
          <a:prstGeom prst="rect">
            <a:avLst/>
          </a:prstGeom>
          <a:noFill/>
          <a:ln>
            <a:noFill/>
          </a:ln>
        </p:spPr>
      </p:pic>
    </p:spTree>
    <p:extLst>
      <p:ext uri="{BB962C8B-B14F-4D97-AF65-F5344CB8AC3E}">
        <p14:creationId xmlns:p14="http://schemas.microsoft.com/office/powerpoint/2010/main" val="211081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Unidirectional LSTM with embedding size 200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size:200</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unidirectional LSTM with 128/256 nodes in each layer</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1" name="Picture 10">
            <a:extLst>
              <a:ext uri="{FF2B5EF4-FFF2-40B4-BE49-F238E27FC236}">
                <a16:creationId xmlns:a16="http://schemas.microsoft.com/office/drawing/2014/main" id="{89F95553-0B5B-4A1F-8F65-A3EFAA1253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66338" y="4901627"/>
            <a:ext cx="5495925" cy="1476375"/>
          </a:xfrm>
          <a:prstGeom prst="rect">
            <a:avLst/>
          </a:prstGeom>
          <a:noFill/>
          <a:ln>
            <a:noFill/>
          </a:ln>
        </p:spPr>
      </p:pic>
    </p:spTree>
    <p:extLst>
      <p:ext uri="{BB962C8B-B14F-4D97-AF65-F5344CB8AC3E}">
        <p14:creationId xmlns:p14="http://schemas.microsoft.com/office/powerpoint/2010/main" val="727965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lnSpcReduction="10000"/>
          </a:bodyPr>
          <a:lstStyle/>
          <a:p>
            <a:pPr lvl="0" defTabSz="914400">
              <a:lnSpc>
                <a:spcPct val="110000"/>
              </a:lnSpc>
              <a:spcAft>
                <a:spcPts val="600"/>
              </a:spcAft>
              <a:buClr>
                <a:schemeClr val="accent1"/>
              </a:buClr>
              <a:buSzPct val="100000"/>
            </a:pPr>
            <a:r>
              <a:rPr lang="en-US" sz="1400" b="1" dirty="0">
                <a:solidFill>
                  <a:schemeClr val="accent1"/>
                </a:solidFill>
              </a:rPr>
              <a:t>Unidirectional LSTM with embedding size 300</a:t>
            </a:r>
          </a:p>
          <a:p>
            <a:pPr defTabSz="914400">
              <a:lnSpc>
                <a:spcPct val="110000"/>
              </a:lnSpc>
              <a:spcAft>
                <a:spcPts val="600"/>
              </a:spcAft>
              <a:buClr>
                <a:schemeClr val="accent1"/>
              </a:buClr>
              <a:buSzPct val="100000"/>
            </a:pPr>
            <a:r>
              <a:rPr lang="en-US" sz="1100" b="1" dirty="0"/>
              <a:t>Architectural Details:</a:t>
            </a:r>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Embedding layer of dense embedding size:300</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2 layers of unidirectional LSTM with 128/256 nodes in each layer</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Dense layer with 128 neurons, activation: relu</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Dense layer with 128 neurons, activation: relu</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Dense layer with 64 neurons, activation: relu</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2" name="Picture 11">
            <a:extLst>
              <a:ext uri="{FF2B5EF4-FFF2-40B4-BE49-F238E27FC236}">
                <a16:creationId xmlns:a16="http://schemas.microsoft.com/office/drawing/2014/main" id="{2DCB5A84-3C79-4F38-A01E-50CC3B0100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66338" y="4869054"/>
            <a:ext cx="5467350" cy="1428750"/>
          </a:xfrm>
          <a:prstGeom prst="rect">
            <a:avLst/>
          </a:prstGeom>
          <a:noFill/>
          <a:ln>
            <a:noFill/>
          </a:ln>
        </p:spPr>
      </p:pic>
    </p:spTree>
    <p:extLst>
      <p:ext uri="{BB962C8B-B14F-4D97-AF65-F5344CB8AC3E}">
        <p14:creationId xmlns:p14="http://schemas.microsoft.com/office/powerpoint/2010/main" val="38634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Bidirectional LSTM with embedding size 100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size:100</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bidirectional LSTM with 128/256 nodes in each layer</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1" name="Picture 10">
            <a:extLst>
              <a:ext uri="{FF2B5EF4-FFF2-40B4-BE49-F238E27FC236}">
                <a16:creationId xmlns:a16="http://schemas.microsoft.com/office/drawing/2014/main" id="{25504414-C2E3-4802-820D-2EB10D4549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07814" y="4404235"/>
            <a:ext cx="5486400" cy="1390650"/>
          </a:xfrm>
          <a:prstGeom prst="rect">
            <a:avLst/>
          </a:prstGeom>
          <a:noFill/>
          <a:ln>
            <a:noFill/>
          </a:ln>
        </p:spPr>
      </p:pic>
    </p:spTree>
    <p:extLst>
      <p:ext uri="{BB962C8B-B14F-4D97-AF65-F5344CB8AC3E}">
        <p14:creationId xmlns:p14="http://schemas.microsoft.com/office/powerpoint/2010/main" val="2904199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Bidirectional LSTM with embedding size 200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size:200</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bidirectional LSTM with 128/256 nodes in each layer</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2" name="Picture 11">
            <a:extLst>
              <a:ext uri="{FF2B5EF4-FFF2-40B4-BE49-F238E27FC236}">
                <a16:creationId xmlns:a16="http://schemas.microsoft.com/office/drawing/2014/main" id="{2E63F110-4D48-458E-A412-62670B3AA4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6389" y="4437022"/>
            <a:ext cx="5467350" cy="1447800"/>
          </a:xfrm>
          <a:prstGeom prst="rect">
            <a:avLst/>
          </a:prstGeom>
          <a:noFill/>
          <a:ln>
            <a:noFill/>
          </a:ln>
        </p:spPr>
      </p:pic>
    </p:spTree>
    <p:extLst>
      <p:ext uri="{BB962C8B-B14F-4D97-AF65-F5344CB8AC3E}">
        <p14:creationId xmlns:p14="http://schemas.microsoft.com/office/powerpoint/2010/main" val="287809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Bidirectional LSTM with embedding size 300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size:300</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bidirectional LSTM with 128/256 nodes in each layer</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1" name="Picture 10">
            <a:extLst>
              <a:ext uri="{FF2B5EF4-FFF2-40B4-BE49-F238E27FC236}">
                <a16:creationId xmlns:a16="http://schemas.microsoft.com/office/drawing/2014/main" id="{694F0FE2-8E37-458D-853E-6E2BE45942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66338" y="4510300"/>
            <a:ext cx="5419725" cy="1381125"/>
          </a:xfrm>
          <a:prstGeom prst="rect">
            <a:avLst/>
          </a:prstGeom>
          <a:noFill/>
          <a:ln>
            <a:noFill/>
          </a:ln>
        </p:spPr>
      </p:pic>
    </p:spTree>
    <p:extLst>
      <p:ext uri="{BB962C8B-B14F-4D97-AF65-F5344CB8AC3E}">
        <p14:creationId xmlns:p14="http://schemas.microsoft.com/office/powerpoint/2010/main" val="29781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ACDBF10-838C-4CF9-B8BF-0A43B27EF4F9}"/>
              </a:ext>
            </a:extLst>
          </p:cNvPr>
          <p:cNvSpPr>
            <a:spLocks noGrp="1"/>
          </p:cNvSpPr>
          <p:nvPr>
            <p:ph type="title"/>
          </p:nvPr>
        </p:nvSpPr>
        <p:spPr>
          <a:xfrm>
            <a:off x="1451579" y="2303047"/>
            <a:ext cx="3272093" cy="2674198"/>
          </a:xfrm>
        </p:spPr>
        <p:txBody>
          <a:bodyPr anchor="t">
            <a:normAutofit/>
          </a:bodyPr>
          <a:lstStyle/>
          <a:p>
            <a:r>
              <a:rPr lang="en-IN"/>
              <a:t>Contents</a:t>
            </a:r>
          </a:p>
        </p:txBody>
      </p:sp>
      <p:cxnSp>
        <p:nvCxnSpPr>
          <p:cNvPr id="31" name="Straight Connector 30">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3"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5" name="Picture 34">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161E683-6382-451D-B508-D63791459AF0}"/>
              </a:ext>
            </a:extLst>
          </p:cNvPr>
          <p:cNvGraphicFramePr>
            <a:graphicFrameLocks noGrp="1"/>
          </p:cNvGraphicFramePr>
          <p:nvPr>
            <p:ph idx="1"/>
            <p:extLst>
              <p:ext uri="{D42A27DB-BD31-4B8C-83A1-F6EECF244321}">
                <p14:modId xmlns:p14="http://schemas.microsoft.com/office/powerpoint/2010/main" val="242013340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996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4"/>
            <a:ext cx="6034827" cy="5565307"/>
          </a:xfrm>
          <a:prstGeom prst="rect">
            <a:avLst/>
          </a:prstGeom>
        </p:spPr>
        <p:txBody>
          <a:bodyPr vert="horz" lIns="91440" tIns="45720" rIns="91440" bIns="45720" rtlCol="0" anchor="t">
            <a:normAutofit/>
          </a:bodyPr>
          <a:lstStyle/>
          <a:p>
            <a:pPr lvl="0"/>
            <a:r>
              <a:rPr lang="en-US" sz="1400" b="1" dirty="0">
                <a:solidFill>
                  <a:schemeClr val="accent1"/>
                </a:solidFill>
              </a:rPr>
              <a:t>Simple LSTM Model</a:t>
            </a:r>
          </a:p>
          <a:p>
            <a:pPr lvl="0"/>
            <a:endParaRPr lang="en-IN" sz="1400" b="1" dirty="0">
              <a:solidFill>
                <a:schemeClr val="accent1"/>
              </a:solidFill>
            </a:endParaRPr>
          </a:p>
          <a:p>
            <a:pPr defTabSz="914400">
              <a:lnSpc>
                <a:spcPct val="110000"/>
              </a:lnSpc>
              <a:spcAft>
                <a:spcPts val="600"/>
              </a:spcAft>
              <a:buClr>
                <a:schemeClr val="accent1"/>
              </a:buClr>
              <a:buSzPct val="100000"/>
            </a:pPr>
            <a:r>
              <a:rPr lang="en-US" sz="1100" b="1" dirty="0"/>
              <a:t>Architectural Details:</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with trained embeddings of size 100</a:t>
            </a:r>
            <a:endParaRPr lang="en-IN" sz="1100" dirty="0"/>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Unidirectional LSTM Layer with 128 nodes</a:t>
            </a:r>
            <a:endParaRPr lang="en-IN" sz="1100" dirty="0"/>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Dropout ratio: 0.3 and Recurrent Dropout:0.2</a:t>
            </a:r>
            <a:endParaRPr lang="en-IN" sz="1100" dirty="0"/>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units and relu activation function</a:t>
            </a:r>
            <a:endParaRPr lang="en-IN" sz="1100" dirty="0"/>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units and softmax activation function</a:t>
            </a:r>
            <a:endParaRPr lang="en-IN" sz="1100" dirty="0"/>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with learning rate 0.001</a:t>
            </a:r>
          </a:p>
          <a:p>
            <a:pPr defTabSz="914400">
              <a:lnSpc>
                <a:spcPct val="110000"/>
              </a:lnSpc>
              <a:spcAft>
                <a:spcPts val="600"/>
              </a:spcAft>
              <a:buClr>
                <a:schemeClr val="accent1"/>
              </a:buClr>
              <a:buSzPct val="100000"/>
            </a:pPr>
            <a:r>
              <a:rPr lang="en-US" sz="1100" b="1" dirty="0"/>
              <a:t>Embedding used:</a:t>
            </a:r>
          </a:p>
          <a:p>
            <a:pPr marL="171450" lvl="0" indent="-171450">
              <a:buFont typeface="Arial" panose="020B0604020202020204" pitchFamily="34" charset="0"/>
              <a:buChar char="•"/>
            </a:pPr>
            <a:r>
              <a:rPr lang="en-US" sz="1100" dirty="0"/>
              <a:t>Trained Embeddings size 100</a:t>
            </a:r>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endParaRPr lang="en-IN" sz="1100" dirty="0"/>
          </a:p>
          <a:p>
            <a:r>
              <a:rPr lang="en-US" sz="1600" b="1" dirty="0">
                <a:solidFill>
                  <a:schemeClr val="accent1"/>
                </a:solidFill>
              </a:rPr>
              <a:t>Observations:</a:t>
            </a:r>
            <a:endParaRPr lang="en-IN" sz="1600" b="1" dirty="0">
              <a:solidFill>
                <a:schemeClr val="accent1"/>
              </a:solidFill>
            </a:endParaRP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Trained Embedding seems to give better model accuracy as compared to Glove Embeddings</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LSTM units in LSTM layer give better accuracy</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In each case, we observed that RMS Prop optimizer gave a better accuracy as compared to Adam optimizer</a:t>
            </a:r>
            <a:endParaRPr lang="en-IN" sz="1100" dirty="0"/>
          </a:p>
          <a:p>
            <a:pPr defTabSz="914400">
              <a:lnSpc>
                <a:spcPct val="110000"/>
              </a:lnSpc>
              <a:spcAft>
                <a:spcPts val="600"/>
              </a:spcAft>
              <a:buClr>
                <a:schemeClr val="accent1"/>
              </a:buClr>
              <a:buSzPct val="100000"/>
            </a:pPr>
            <a:endParaRPr lang="en-US" sz="1100" dirty="0"/>
          </a:p>
        </p:txBody>
      </p:sp>
      <p:pic>
        <p:nvPicPr>
          <p:cNvPr id="13" name="Picture 12">
            <a:extLst>
              <a:ext uri="{FF2B5EF4-FFF2-40B4-BE49-F238E27FC236}">
                <a16:creationId xmlns:a16="http://schemas.microsoft.com/office/drawing/2014/main" id="{B1324DF4-F1EC-4292-B797-33C9FBD9C6C7}"/>
              </a:ext>
            </a:extLst>
          </p:cNvPr>
          <p:cNvPicPr/>
          <p:nvPr/>
        </p:nvPicPr>
        <p:blipFill>
          <a:blip r:embed="rId3"/>
          <a:stretch>
            <a:fillRect/>
          </a:stretch>
        </p:blipFill>
        <p:spPr>
          <a:xfrm>
            <a:off x="4662487" y="3407018"/>
            <a:ext cx="2867025" cy="742950"/>
          </a:xfrm>
          <a:prstGeom prst="rect">
            <a:avLst/>
          </a:prstGeom>
        </p:spPr>
      </p:pic>
    </p:spTree>
    <p:extLst>
      <p:ext uri="{BB962C8B-B14F-4D97-AF65-F5344CB8AC3E}">
        <p14:creationId xmlns:p14="http://schemas.microsoft.com/office/powerpoint/2010/main" val="305492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8506-75A5-432A-8612-477DD870349B}"/>
              </a:ext>
            </a:extLst>
          </p:cNvPr>
          <p:cNvSpPr>
            <a:spLocks noGrp="1"/>
          </p:cNvSpPr>
          <p:nvPr>
            <p:ph type="title"/>
          </p:nvPr>
        </p:nvSpPr>
        <p:spPr/>
        <p:txBody>
          <a:bodyPr/>
          <a:lstStyle/>
          <a:p>
            <a:r>
              <a:rPr lang="en-US" b="1" dirty="0"/>
              <a:t>Final AI Based Model Selected</a:t>
            </a:r>
            <a:br>
              <a:rPr lang="en-IN" b="1" dirty="0"/>
            </a:br>
            <a:endParaRPr lang="en-IN" dirty="0"/>
          </a:p>
        </p:txBody>
      </p:sp>
      <p:sp>
        <p:nvSpPr>
          <p:cNvPr id="3" name="Content Placeholder 2">
            <a:extLst>
              <a:ext uri="{FF2B5EF4-FFF2-40B4-BE49-F238E27FC236}">
                <a16:creationId xmlns:a16="http://schemas.microsoft.com/office/drawing/2014/main" id="{9405E9A7-4939-4008-A1C5-A65F5C43A62B}"/>
              </a:ext>
            </a:extLst>
          </p:cNvPr>
          <p:cNvSpPr>
            <a:spLocks noGrp="1"/>
          </p:cNvSpPr>
          <p:nvPr>
            <p:ph idx="1"/>
          </p:nvPr>
        </p:nvSpPr>
        <p:spPr/>
        <p:txBody>
          <a:bodyPr/>
          <a:lstStyle/>
          <a:p>
            <a:pPr lvl="0"/>
            <a:r>
              <a:rPr lang="en-US" dirty="0"/>
              <a:t>Bidirectional LSTM with trained embeddings of size 300 with RMS Prop Optimizer</a:t>
            </a:r>
            <a:endParaRPr lang="en-IN" dirty="0"/>
          </a:p>
          <a:p>
            <a:pPr lvl="0"/>
            <a:r>
              <a:rPr lang="en-US" dirty="0"/>
              <a:t>Accuracy: 62.2% which is an improvement compared to the LSTM model we started out with i.e. 56.81%.</a:t>
            </a:r>
            <a:endParaRPr lang="en-IN" dirty="0"/>
          </a:p>
          <a:p>
            <a:pPr lvl="0"/>
            <a:r>
              <a:rPr lang="en-US" dirty="0"/>
              <a:t>Saved the best performing model to ‘best_model.h5’ file and the corresponding weights to ‘best_weights.h5’ for future reference.</a:t>
            </a:r>
            <a:endParaRPr lang="en-IN" dirty="0"/>
          </a:p>
          <a:p>
            <a:pPr lvl="0"/>
            <a:r>
              <a:rPr lang="en-US" dirty="0"/>
              <a:t>After performing hyper-tuning the LSTM model, we were able to improve the accuracy by around 5.39%</a:t>
            </a:r>
            <a:endParaRPr lang="en-IN" dirty="0"/>
          </a:p>
          <a:p>
            <a:endParaRPr lang="en-IN" dirty="0"/>
          </a:p>
        </p:txBody>
      </p:sp>
    </p:spTree>
    <p:extLst>
      <p:ext uri="{BB962C8B-B14F-4D97-AF65-F5344CB8AC3E}">
        <p14:creationId xmlns:p14="http://schemas.microsoft.com/office/powerpoint/2010/main" val="107000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02EBD0A-5C16-4813-8EA7-A2EB7C11D17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Predictions using best model</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22EF0E1-4F78-45EA-A346-A512F98FD8DC}"/>
              </a:ext>
            </a:extLst>
          </p:cNvPr>
          <p:cNvPicPr>
            <a:picLocks noGrp="1"/>
          </p:cNvPicPr>
          <p:nvPr>
            <p:ph idx="1"/>
          </p:nvPr>
        </p:nvPicPr>
        <p:blipFill>
          <a:blip r:embed="rId3"/>
          <a:stretch>
            <a:fillRect/>
          </a:stretch>
        </p:blipFill>
        <p:spPr>
          <a:xfrm>
            <a:off x="4901659" y="1116345"/>
            <a:ext cx="5716349"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456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529D6D-5BC2-4829-9AE3-5AADABE0E9D7}"/>
              </a:ext>
            </a:extLst>
          </p:cNvPr>
          <p:cNvSpPr>
            <a:spLocks noGrp="1"/>
          </p:cNvSpPr>
          <p:nvPr>
            <p:ph type="title"/>
          </p:nvPr>
        </p:nvSpPr>
        <p:spPr>
          <a:xfrm>
            <a:off x="812205" y="804519"/>
            <a:ext cx="3241820" cy="4431360"/>
          </a:xfrm>
        </p:spPr>
        <p:txBody>
          <a:bodyPr anchor="ctr">
            <a:normAutofit/>
          </a:bodyPr>
          <a:lstStyle/>
          <a:p>
            <a:r>
              <a:rPr lang="en-IN" dirty="0"/>
              <a:t>Top 10 groups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4E0532-8D06-4114-958E-5969B3ADF77C}"/>
              </a:ext>
            </a:extLst>
          </p:cNvPr>
          <p:cNvSpPr>
            <a:spLocks noGrp="1"/>
          </p:cNvSpPr>
          <p:nvPr>
            <p:ph idx="1"/>
          </p:nvPr>
        </p:nvSpPr>
        <p:spPr>
          <a:xfrm>
            <a:off x="4637863" y="804520"/>
            <a:ext cx="6102559" cy="4431359"/>
          </a:xfrm>
        </p:spPr>
        <p:txBody>
          <a:bodyPr anchor="ctr">
            <a:normAutofit/>
          </a:bodyPr>
          <a:lstStyle/>
          <a:p>
            <a:pPr marL="0" indent="0">
              <a:lnSpc>
                <a:spcPct val="110000"/>
              </a:lnSpc>
              <a:buNone/>
            </a:pPr>
            <a:r>
              <a:rPr lang="en-US" sz="1300" dirty="0"/>
              <a:t>Since the dataset provided is highly imbalanced. Almost 47% of the tickets are assigned to GRP_0 and the remaining 53% tickets were distributed or assigned to remaining 73 functional groups. This imbalanced class data causes the model to perform with only 60% accuracy. Thus, we decided to have subset of the data to include records that only belong to top 10 groups.</a:t>
            </a:r>
            <a:endParaRPr lang="en-IN" sz="1300" dirty="0"/>
          </a:p>
          <a:p>
            <a:pPr marL="0" indent="0">
              <a:lnSpc>
                <a:spcPct val="110000"/>
              </a:lnSpc>
              <a:buNone/>
            </a:pPr>
            <a:r>
              <a:rPr lang="en-US" sz="1300" b="1" dirty="0"/>
              <a:t>Train-Test Split for Top 10 groups</a:t>
            </a:r>
            <a:endParaRPr lang="en-IN" sz="1300" b="1" dirty="0"/>
          </a:p>
          <a:p>
            <a:pPr lvl="0">
              <a:lnSpc>
                <a:spcPct val="110000"/>
              </a:lnSpc>
            </a:pPr>
            <a:r>
              <a:rPr lang="en-US" sz="1300" dirty="0"/>
              <a:t>Dataset was split in 0.85:0.15 ratio to get training and test data </a:t>
            </a:r>
            <a:endParaRPr lang="en-IN" sz="1300" dirty="0"/>
          </a:p>
          <a:p>
            <a:pPr lvl="0">
              <a:lnSpc>
                <a:spcPct val="110000"/>
              </a:lnSpc>
            </a:pPr>
            <a:r>
              <a:rPr lang="en-US" sz="1300" dirty="0"/>
              <a:t>Total no. of records: 6349</a:t>
            </a:r>
            <a:endParaRPr lang="en-IN" sz="1300" dirty="0"/>
          </a:p>
          <a:p>
            <a:pPr lvl="0">
              <a:lnSpc>
                <a:spcPct val="110000"/>
              </a:lnSpc>
            </a:pPr>
            <a:r>
              <a:rPr lang="en-US" sz="1300" dirty="0"/>
              <a:t>Total no. of training records: 5396</a:t>
            </a:r>
            <a:endParaRPr lang="en-IN" sz="1300" dirty="0"/>
          </a:p>
          <a:p>
            <a:pPr lvl="0">
              <a:lnSpc>
                <a:spcPct val="110000"/>
              </a:lnSpc>
            </a:pPr>
            <a:r>
              <a:rPr lang="en-US" sz="1300" dirty="0"/>
              <a:t>Total no. of test records: 953</a:t>
            </a:r>
          </a:p>
          <a:p>
            <a:pPr marL="0" indent="0">
              <a:lnSpc>
                <a:spcPct val="110000"/>
              </a:lnSpc>
              <a:buNone/>
            </a:pPr>
            <a:r>
              <a:rPr lang="en-US" sz="1300" dirty="0"/>
              <a:t>After fitting and compiling the above model, following accuracy was observed:</a:t>
            </a:r>
          </a:p>
          <a:p>
            <a:pPr marL="0" indent="0">
              <a:lnSpc>
                <a:spcPct val="110000"/>
              </a:lnSpc>
              <a:buNone/>
            </a:pPr>
            <a:endParaRPr lang="en-US" sz="1300" dirty="0"/>
          </a:p>
          <a:p>
            <a:pPr marL="0" indent="0">
              <a:lnSpc>
                <a:spcPct val="110000"/>
              </a:lnSpc>
              <a:buNone/>
            </a:pPr>
            <a:endParaRPr lang="en-US" sz="1300" dirty="0"/>
          </a:p>
          <a:p>
            <a:pPr marL="0" indent="0">
              <a:lnSpc>
                <a:spcPct val="110000"/>
              </a:lnSpc>
              <a:buNone/>
            </a:pPr>
            <a:r>
              <a:rPr lang="en-US" sz="1300" b="1" dirty="0"/>
              <a:t>Accuracy: 74.29%</a:t>
            </a:r>
            <a:endParaRPr lang="en-IN" sz="1300" b="1" dirty="0"/>
          </a:p>
          <a:p>
            <a:pPr marL="0" indent="0">
              <a:lnSpc>
                <a:spcPct val="110000"/>
              </a:lnSpc>
              <a:buNone/>
            </a:pPr>
            <a:endParaRPr lang="en-IN" sz="1300" dirty="0"/>
          </a:p>
          <a:p>
            <a:pPr marL="0" lvl="0" indent="0">
              <a:lnSpc>
                <a:spcPct val="110000"/>
              </a:lnSpc>
              <a:buNone/>
            </a:pPr>
            <a:endParaRPr lang="en-IN" sz="1300" dirty="0"/>
          </a:p>
          <a:p>
            <a:pPr>
              <a:lnSpc>
                <a:spcPct val="110000"/>
              </a:lnSpc>
            </a:pPr>
            <a:endParaRPr lang="en-IN" sz="1300" dirty="0"/>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11" name="Picture 10">
            <a:extLst>
              <a:ext uri="{FF2B5EF4-FFF2-40B4-BE49-F238E27FC236}">
                <a16:creationId xmlns:a16="http://schemas.microsoft.com/office/drawing/2014/main" id="{A00F5FEF-FABD-4D30-A48B-F48A009A2F7A}"/>
              </a:ext>
            </a:extLst>
          </p:cNvPr>
          <p:cNvPicPr/>
          <p:nvPr/>
        </p:nvPicPr>
        <p:blipFill>
          <a:blip r:embed="rId3"/>
          <a:stretch>
            <a:fillRect/>
          </a:stretch>
        </p:blipFill>
        <p:spPr>
          <a:xfrm>
            <a:off x="4636288" y="3749474"/>
            <a:ext cx="1676400" cy="533400"/>
          </a:xfrm>
          <a:prstGeom prst="rect">
            <a:avLst/>
          </a:prstGeom>
        </p:spPr>
      </p:pic>
    </p:spTree>
    <p:extLst>
      <p:ext uri="{BB962C8B-B14F-4D97-AF65-F5344CB8AC3E}">
        <p14:creationId xmlns:p14="http://schemas.microsoft.com/office/powerpoint/2010/main" val="416944621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529D6D-5BC2-4829-9AE3-5AADABE0E9D7}"/>
              </a:ext>
            </a:extLst>
          </p:cNvPr>
          <p:cNvSpPr>
            <a:spLocks noGrp="1"/>
          </p:cNvSpPr>
          <p:nvPr>
            <p:ph type="title"/>
          </p:nvPr>
        </p:nvSpPr>
        <p:spPr>
          <a:xfrm>
            <a:off x="812205" y="804519"/>
            <a:ext cx="3241820" cy="4431360"/>
          </a:xfrm>
        </p:spPr>
        <p:txBody>
          <a:bodyPr anchor="ctr">
            <a:normAutofit/>
          </a:bodyPr>
          <a:lstStyle/>
          <a:p>
            <a:r>
              <a:rPr lang="en-IN" dirty="0"/>
              <a:t>Top 5 groups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4E0532-8D06-4114-958E-5969B3ADF77C}"/>
              </a:ext>
            </a:extLst>
          </p:cNvPr>
          <p:cNvSpPr>
            <a:spLocks noGrp="1"/>
          </p:cNvSpPr>
          <p:nvPr>
            <p:ph idx="1"/>
          </p:nvPr>
        </p:nvSpPr>
        <p:spPr>
          <a:xfrm>
            <a:off x="4637863" y="804520"/>
            <a:ext cx="6102559" cy="4431359"/>
          </a:xfrm>
        </p:spPr>
        <p:txBody>
          <a:bodyPr anchor="ctr">
            <a:normAutofit/>
          </a:bodyPr>
          <a:lstStyle/>
          <a:p>
            <a:pPr marL="0" indent="0">
              <a:buNone/>
            </a:pPr>
            <a:r>
              <a:rPr lang="en-US" sz="1400" dirty="0"/>
              <a:t>We tried to further filter the original dataset to get records belonging to top 5 functional groups and see it the accuracy was further improved or not.</a:t>
            </a:r>
            <a:endParaRPr lang="en-IN" sz="1400" dirty="0"/>
          </a:p>
          <a:p>
            <a:pPr marL="0" indent="0">
              <a:lnSpc>
                <a:spcPct val="110000"/>
              </a:lnSpc>
              <a:buNone/>
            </a:pPr>
            <a:r>
              <a:rPr lang="en-US" sz="1400" b="1" dirty="0"/>
              <a:t>Train-Test Split for Top 5 groups</a:t>
            </a:r>
            <a:endParaRPr lang="en-IN" sz="1400" b="1" dirty="0"/>
          </a:p>
          <a:p>
            <a:pPr lvl="0"/>
            <a:r>
              <a:rPr lang="en-US" sz="1400" dirty="0"/>
              <a:t>Dataset was split in 0.85:0.15 ratio to get training and test data </a:t>
            </a:r>
            <a:endParaRPr lang="en-IN" sz="1400" dirty="0"/>
          </a:p>
          <a:p>
            <a:pPr lvl="0"/>
            <a:r>
              <a:rPr lang="en-US" sz="1400" dirty="0"/>
              <a:t>Total no. of records: 5365</a:t>
            </a:r>
            <a:endParaRPr lang="en-IN" sz="1400" dirty="0"/>
          </a:p>
          <a:p>
            <a:pPr lvl="0"/>
            <a:r>
              <a:rPr lang="en-US" sz="1400" dirty="0"/>
              <a:t>Total no. of training records: 4560</a:t>
            </a:r>
            <a:endParaRPr lang="en-IN" sz="1400" dirty="0"/>
          </a:p>
          <a:p>
            <a:pPr lvl="0"/>
            <a:r>
              <a:rPr lang="en-US" sz="1400" dirty="0"/>
              <a:t>Total no. of test records: 805</a:t>
            </a:r>
            <a:endParaRPr lang="en-IN" sz="1400" dirty="0"/>
          </a:p>
          <a:p>
            <a:pPr marL="0" indent="0">
              <a:lnSpc>
                <a:spcPct val="110000"/>
              </a:lnSpc>
              <a:buNone/>
            </a:pPr>
            <a:r>
              <a:rPr lang="en-US" sz="1400" dirty="0"/>
              <a:t>After fitting and compiling the above model, following accuracy was observed:</a:t>
            </a:r>
          </a:p>
          <a:p>
            <a:pPr marL="0" indent="0">
              <a:lnSpc>
                <a:spcPct val="110000"/>
              </a:lnSpc>
              <a:buNone/>
            </a:pPr>
            <a:endParaRPr lang="en-US" sz="1400" dirty="0"/>
          </a:p>
          <a:p>
            <a:pPr marL="0" indent="0">
              <a:lnSpc>
                <a:spcPct val="110000"/>
              </a:lnSpc>
              <a:buNone/>
            </a:pPr>
            <a:endParaRPr lang="en-US" sz="1400" dirty="0"/>
          </a:p>
          <a:p>
            <a:pPr marL="0" indent="0">
              <a:buNone/>
            </a:pPr>
            <a:r>
              <a:rPr lang="en-US" sz="1400" b="1" dirty="0"/>
              <a:t>Accuracy: 89.57%</a:t>
            </a:r>
            <a:endParaRPr lang="en-IN" sz="1400" b="1" dirty="0"/>
          </a:p>
          <a:p>
            <a:pPr marL="0" indent="0">
              <a:lnSpc>
                <a:spcPct val="110000"/>
              </a:lnSpc>
              <a:buNone/>
            </a:pPr>
            <a:endParaRPr lang="en-IN" sz="1300" dirty="0"/>
          </a:p>
          <a:p>
            <a:pPr marL="0" lvl="0" indent="0">
              <a:lnSpc>
                <a:spcPct val="110000"/>
              </a:lnSpc>
              <a:buNone/>
            </a:pPr>
            <a:endParaRPr lang="en-IN" sz="1300" dirty="0"/>
          </a:p>
          <a:p>
            <a:pPr>
              <a:lnSpc>
                <a:spcPct val="110000"/>
              </a:lnSpc>
            </a:pPr>
            <a:endParaRPr lang="en-IN" sz="1300" dirty="0"/>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9" name="Picture 8">
            <a:extLst>
              <a:ext uri="{FF2B5EF4-FFF2-40B4-BE49-F238E27FC236}">
                <a16:creationId xmlns:a16="http://schemas.microsoft.com/office/drawing/2014/main" id="{14B73200-9D91-4677-A183-900447223100}"/>
              </a:ext>
            </a:extLst>
          </p:cNvPr>
          <p:cNvPicPr/>
          <p:nvPr/>
        </p:nvPicPr>
        <p:blipFill>
          <a:blip r:embed="rId3"/>
          <a:stretch>
            <a:fillRect/>
          </a:stretch>
        </p:blipFill>
        <p:spPr>
          <a:xfrm>
            <a:off x="4762897" y="3548571"/>
            <a:ext cx="1581150" cy="523875"/>
          </a:xfrm>
          <a:prstGeom prst="rect">
            <a:avLst/>
          </a:prstGeom>
        </p:spPr>
      </p:pic>
    </p:spTree>
    <p:extLst>
      <p:ext uri="{BB962C8B-B14F-4D97-AF65-F5344CB8AC3E}">
        <p14:creationId xmlns:p14="http://schemas.microsoft.com/office/powerpoint/2010/main" val="78022608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3EB25-BFC6-4AE2-84BB-3BAF74C5F12E}"/>
              </a:ext>
            </a:extLst>
          </p:cNvPr>
          <p:cNvSpPr>
            <a:spLocks noGrp="1"/>
          </p:cNvSpPr>
          <p:nvPr>
            <p:ph type="title"/>
          </p:nvPr>
        </p:nvSpPr>
        <p:spPr>
          <a:xfrm>
            <a:off x="849683" y="1240076"/>
            <a:ext cx="2727813" cy="4584527"/>
          </a:xfrm>
        </p:spPr>
        <p:txBody>
          <a:bodyPr vert="horz" lIns="91440" tIns="45720" rIns="91440" bIns="45720" rtlCol="0" anchor="t">
            <a:normAutofit/>
          </a:bodyPr>
          <a:lstStyle/>
          <a:p>
            <a:r>
              <a:rPr lang="en-US" sz="3000" b="0" i="0" kern="1200" cap="all">
                <a:solidFill>
                  <a:srgbClr val="FFFFFF"/>
                </a:solidFill>
                <a:effectLst/>
                <a:latin typeface="+mj-lt"/>
                <a:ea typeface="+mj-ea"/>
                <a:cs typeface="+mj-cs"/>
              </a:rPr>
              <a:t>Deployment</a:t>
            </a:r>
          </a:p>
        </p:txBody>
      </p:sp>
      <p:sp>
        <p:nvSpPr>
          <p:cNvPr id="3" name="TextBox 2">
            <a:extLst>
              <a:ext uri="{FF2B5EF4-FFF2-40B4-BE49-F238E27FC236}">
                <a16:creationId xmlns:a16="http://schemas.microsoft.com/office/drawing/2014/main" id="{357A0FA5-DA1C-45F5-B777-822941ADDCE5}"/>
              </a:ext>
            </a:extLst>
          </p:cNvPr>
          <p:cNvSpPr txBox="1"/>
          <p:nvPr/>
        </p:nvSpPr>
        <p:spPr>
          <a:xfrm>
            <a:off x="4705594" y="1240077"/>
            <a:ext cx="6034827" cy="4916465"/>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sz="1100" b="1" dirty="0"/>
              <a:t>Pickling</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We used python’s pickle module to serialize the best model object and created a pickle file i.e. “auto_ticket_assignment.pkl”.</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a:p>
            <a:pPr defTabSz="914400">
              <a:lnSpc>
                <a:spcPct val="110000"/>
              </a:lnSpc>
              <a:spcAft>
                <a:spcPts val="600"/>
              </a:spcAft>
              <a:buClr>
                <a:schemeClr val="accent1"/>
              </a:buClr>
              <a:buSzPct val="100000"/>
            </a:pPr>
            <a:r>
              <a:rPr lang="en-US" sz="1100" b="1" dirty="0"/>
              <a:t>Flask- RESTful</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Next, we used Flask to create a RESTful API which loads the best fit model object from the pickle file to predict the group.</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a:p>
            <a:pPr defTabSz="914400">
              <a:lnSpc>
                <a:spcPct val="110000"/>
              </a:lnSpc>
              <a:spcAft>
                <a:spcPts val="600"/>
              </a:spcAft>
              <a:buClr>
                <a:schemeClr val="accent1"/>
              </a:buClr>
              <a:buSzPct val="100000"/>
            </a:pPr>
            <a:r>
              <a:rPr lang="en-US" sz="1100" b="1" dirty="0"/>
              <a:t>Deploying Flask API on IIS</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Installed the CGI feature</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Installed wfastcgi package on the python environment.</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Enabled wfastcgi and configured Fast CGI Settings in IIS</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Setting up the flask API on IIS.</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Setting up the handler mappings for the Flask API.</a:t>
            </a:r>
          </a:p>
          <a:p>
            <a:pPr lvl="0" indent="-228600" defTabSz="914400">
              <a:lnSpc>
                <a:spcPct val="110000"/>
              </a:lnSpc>
              <a:spcAft>
                <a:spcPts val="600"/>
              </a:spcAft>
              <a:buClr>
                <a:schemeClr val="accent1"/>
              </a:buClr>
              <a:buSzPct val="100000"/>
              <a:buFont typeface="Arial" panose="020B0604020202020204" pitchFamily="34" charset="0"/>
              <a:buChar char="•"/>
            </a:pPr>
            <a:endParaRPr lang="en-US" sz="1100" dirty="0"/>
          </a:p>
          <a:p>
            <a:pPr defTabSz="914400">
              <a:lnSpc>
                <a:spcPct val="110000"/>
              </a:lnSpc>
              <a:spcAft>
                <a:spcPts val="600"/>
              </a:spcAft>
              <a:buClr>
                <a:schemeClr val="accent1"/>
              </a:buClr>
              <a:buSzPct val="100000"/>
            </a:pPr>
            <a:r>
              <a:rPr lang="en-US" sz="1100" b="1" dirty="0"/>
              <a:t>Testing Flask API through Postman</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We used Postman application to test Flask API which predicts the group. The API takes ticket description as the input and gives group as the output.</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spTree>
    <p:extLst>
      <p:ext uri="{BB962C8B-B14F-4D97-AF65-F5344CB8AC3E}">
        <p14:creationId xmlns:p14="http://schemas.microsoft.com/office/powerpoint/2010/main" val="2906654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1072-784B-4D36-8790-56227E995476}"/>
              </a:ext>
            </a:extLst>
          </p:cNvPr>
          <p:cNvSpPr>
            <a:spLocks noGrp="1"/>
          </p:cNvSpPr>
          <p:nvPr>
            <p:ph type="title"/>
          </p:nvPr>
        </p:nvSpPr>
        <p:spPr/>
        <p:txBody>
          <a:bodyPr/>
          <a:lstStyle/>
          <a:p>
            <a:r>
              <a:rPr lang="en-IN" dirty="0"/>
              <a:t>Comparison to benchmark</a:t>
            </a:r>
          </a:p>
        </p:txBody>
      </p:sp>
      <p:sp>
        <p:nvSpPr>
          <p:cNvPr id="3" name="Content Placeholder 2">
            <a:extLst>
              <a:ext uri="{FF2B5EF4-FFF2-40B4-BE49-F238E27FC236}">
                <a16:creationId xmlns:a16="http://schemas.microsoft.com/office/drawing/2014/main" id="{9D440CB8-B510-4249-A9FD-99359357D89B}"/>
              </a:ext>
            </a:extLst>
          </p:cNvPr>
          <p:cNvSpPr>
            <a:spLocks noGrp="1"/>
          </p:cNvSpPr>
          <p:nvPr>
            <p:ph idx="1"/>
          </p:nvPr>
        </p:nvSpPr>
        <p:spPr/>
        <p:txBody>
          <a:bodyPr>
            <a:normAutofit fontScale="85000" lnSpcReduction="20000"/>
          </a:bodyPr>
          <a:lstStyle/>
          <a:p>
            <a:r>
              <a:rPr lang="en-US" dirty="0"/>
              <a:t>We started out with RNN Based LSTM Model with an accuracy of 56.81% which was our benchmark. However, after employing hyper tuning techniques and varying the model architecture, optimizer etc. we were able to achieve an accuracy of 62.2%</a:t>
            </a:r>
            <a:endParaRPr lang="en-IN" dirty="0"/>
          </a:p>
          <a:p>
            <a:r>
              <a:rPr lang="en-US" dirty="0"/>
              <a:t>We were able to improve the accuracy on the benchmark by 5.39%.</a:t>
            </a:r>
            <a:endParaRPr lang="en-IN" dirty="0"/>
          </a:p>
          <a:p>
            <a:r>
              <a:rPr lang="en-US" dirty="0"/>
              <a:t>We hoped to increase the model accuracy up to 80% with the original dataset. However, since the original dataset was highly imbalanced, we could only improve the accuracy to 62.2% and 64.26% with AI-Based Classifier and ML-Based Classifier respectively.</a:t>
            </a:r>
            <a:endParaRPr lang="en-IN" dirty="0"/>
          </a:p>
          <a:p>
            <a:r>
              <a:rPr lang="en-US" dirty="0"/>
              <a:t>To prove our hypothesis, we later tried to create 2 different datasets - one with top 10 groups and other with top 5 groups. We tried to fit and compile the model created for original dataset on top 10 and top 5 groups dataset and achieved an accuracy of ~75% and ~90%. This proves our assumption that the reason for low accuracy on original dataset is because of data imbalance.</a:t>
            </a:r>
            <a:endParaRPr lang="en-IN" dirty="0"/>
          </a:p>
          <a:p>
            <a:endParaRPr lang="en-IN" dirty="0"/>
          </a:p>
        </p:txBody>
      </p:sp>
    </p:spTree>
    <p:extLst>
      <p:ext uri="{BB962C8B-B14F-4D97-AF65-F5344CB8AC3E}">
        <p14:creationId xmlns:p14="http://schemas.microsoft.com/office/powerpoint/2010/main" val="1652548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1072-784B-4D36-8790-56227E995476}"/>
              </a:ext>
            </a:extLst>
          </p:cNvPr>
          <p:cNvSpPr>
            <a:spLocks noGrp="1"/>
          </p:cNvSpPr>
          <p:nvPr>
            <p:ph type="title"/>
          </p:nvPr>
        </p:nvSpPr>
        <p:spPr/>
        <p:txBody>
          <a:bodyPr/>
          <a:lstStyle/>
          <a:p>
            <a:r>
              <a:rPr lang="en-IN" dirty="0"/>
              <a:t>Implications</a:t>
            </a:r>
          </a:p>
        </p:txBody>
      </p:sp>
      <p:sp>
        <p:nvSpPr>
          <p:cNvPr id="3" name="Content Placeholder 2">
            <a:extLst>
              <a:ext uri="{FF2B5EF4-FFF2-40B4-BE49-F238E27FC236}">
                <a16:creationId xmlns:a16="http://schemas.microsoft.com/office/drawing/2014/main" id="{9D440CB8-B510-4249-A9FD-99359357D89B}"/>
              </a:ext>
            </a:extLst>
          </p:cNvPr>
          <p:cNvSpPr>
            <a:spLocks noGrp="1"/>
          </p:cNvSpPr>
          <p:nvPr>
            <p:ph idx="1"/>
          </p:nvPr>
        </p:nvSpPr>
        <p:spPr/>
        <p:txBody>
          <a:bodyPr>
            <a:normAutofit fontScale="85000" lnSpcReduction="20000"/>
          </a:bodyPr>
          <a:lstStyle/>
          <a:p>
            <a:pPr lvl="0"/>
            <a:r>
              <a:rPr lang="en-US" dirty="0"/>
              <a:t>With manual ticket assignment in Incident Management Process, 1 FTE spends around 15 mins on SOP review for each incident before assigning it to a functional group.</a:t>
            </a:r>
            <a:endParaRPr lang="en-IN" dirty="0"/>
          </a:p>
          <a:p>
            <a:pPr lvl="0"/>
            <a:r>
              <a:rPr lang="en-US" dirty="0"/>
              <a:t>Guided by AI-ML techniques, we have built a classifier that allows organizations to automatically assign tickets to correct group instantaneously.</a:t>
            </a:r>
            <a:endParaRPr lang="en-IN" dirty="0"/>
          </a:p>
          <a:p>
            <a:pPr lvl="0"/>
            <a:r>
              <a:rPr lang="en-US" dirty="0"/>
              <a:t>By using this AI-ML based automated ticket assignment mechanism, organizations can achieve following:</a:t>
            </a:r>
            <a:endParaRPr lang="en-IN" dirty="0"/>
          </a:p>
          <a:p>
            <a:pPr lvl="1"/>
            <a:r>
              <a:rPr lang="en-US" dirty="0"/>
              <a:t>FTE Cost Saving</a:t>
            </a:r>
            <a:endParaRPr lang="en-IN" dirty="0"/>
          </a:p>
          <a:p>
            <a:pPr lvl="1"/>
            <a:r>
              <a:rPr lang="en-US" dirty="0"/>
              <a:t>Time saving</a:t>
            </a:r>
            <a:endParaRPr lang="en-IN" dirty="0"/>
          </a:p>
          <a:p>
            <a:pPr lvl="1"/>
            <a:r>
              <a:rPr lang="en-US" dirty="0"/>
              <a:t>Better support staff allocation </a:t>
            </a:r>
            <a:endParaRPr lang="en-IN" dirty="0"/>
          </a:p>
          <a:p>
            <a:pPr lvl="1"/>
            <a:r>
              <a:rPr lang="en-US" dirty="0"/>
              <a:t>Improve Customer Service experience by reducing the no. of queued incident tickets</a:t>
            </a:r>
            <a:endParaRPr lang="en-IN" dirty="0"/>
          </a:p>
          <a:p>
            <a:pPr lvl="1"/>
            <a:r>
              <a:rPr lang="en-US" dirty="0"/>
              <a:t>Better SLA Management</a:t>
            </a:r>
            <a:endParaRPr lang="en-IN" dirty="0"/>
          </a:p>
          <a:p>
            <a:pPr lvl="1"/>
            <a:r>
              <a:rPr lang="en-US" dirty="0"/>
              <a:t>Overall improved turnaround time for a request/incident</a:t>
            </a:r>
            <a:endParaRPr lang="en-IN" dirty="0"/>
          </a:p>
          <a:p>
            <a:endParaRPr lang="en-IN" dirty="0"/>
          </a:p>
        </p:txBody>
      </p:sp>
    </p:spTree>
    <p:extLst>
      <p:ext uri="{BB962C8B-B14F-4D97-AF65-F5344CB8AC3E}">
        <p14:creationId xmlns:p14="http://schemas.microsoft.com/office/powerpoint/2010/main" val="50259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1072-784B-4D36-8790-56227E995476}"/>
              </a:ext>
            </a:extLst>
          </p:cNvPr>
          <p:cNvSpPr>
            <a:spLocks noGrp="1"/>
          </p:cNvSpPr>
          <p:nvPr>
            <p:ph type="title"/>
          </p:nvPr>
        </p:nvSpPr>
        <p:spPr/>
        <p:txBody>
          <a:bodyPr/>
          <a:lstStyle/>
          <a:p>
            <a:r>
              <a:rPr lang="en-US" b="1" dirty="0"/>
              <a:t>Conclusion and Future Enhancements</a:t>
            </a:r>
            <a:endParaRPr lang="en-IN" b="1" dirty="0"/>
          </a:p>
        </p:txBody>
      </p:sp>
      <p:sp>
        <p:nvSpPr>
          <p:cNvPr id="3" name="Content Placeholder 2">
            <a:extLst>
              <a:ext uri="{FF2B5EF4-FFF2-40B4-BE49-F238E27FC236}">
                <a16:creationId xmlns:a16="http://schemas.microsoft.com/office/drawing/2014/main" id="{9D440CB8-B510-4249-A9FD-99359357D89B}"/>
              </a:ext>
            </a:extLst>
          </p:cNvPr>
          <p:cNvSpPr>
            <a:spLocks noGrp="1"/>
          </p:cNvSpPr>
          <p:nvPr>
            <p:ph idx="1"/>
          </p:nvPr>
        </p:nvSpPr>
        <p:spPr/>
        <p:txBody>
          <a:bodyPr>
            <a:normAutofit fontScale="85000" lnSpcReduction="10000"/>
          </a:bodyPr>
          <a:lstStyle/>
          <a:p>
            <a:pPr lvl="0"/>
            <a:r>
              <a:rPr lang="en-US" dirty="0"/>
              <a:t>The original dataset presented to us had a total of 74 functional groups to which tickets were assigned. However, ~47% of the tickets belonged to just one group i.e. GRP_0. 53% tickets belonged to remaining 73 groups. This shows data presented to us was highly imbalanced.</a:t>
            </a:r>
            <a:endParaRPr lang="en-IN" dirty="0"/>
          </a:p>
          <a:p>
            <a:pPr lvl="0"/>
            <a:r>
              <a:rPr lang="en-US" dirty="0"/>
              <a:t>For many functional groups in the dataset, there was very little training data for the models. </a:t>
            </a:r>
            <a:endParaRPr lang="en-IN" dirty="0"/>
          </a:p>
          <a:p>
            <a:pPr lvl="0"/>
            <a:r>
              <a:rPr lang="en-US" dirty="0"/>
              <a:t>As a future enhancement, we can use text generative model to get more set of training examples which would potentially lead to better model performance.</a:t>
            </a:r>
            <a:endParaRPr lang="en-IN" dirty="0"/>
          </a:p>
          <a:p>
            <a:pPr lvl="0"/>
            <a:r>
              <a:rPr lang="en-US" dirty="0"/>
              <a:t>The original dataset presented to us is multilingual. The embeddings used in this project are English word embeddings. We can even use non-English pre-trained word embeddings. </a:t>
            </a:r>
            <a:endParaRPr lang="en-IN" dirty="0"/>
          </a:p>
          <a:p>
            <a:pPr lvl="0"/>
            <a:r>
              <a:rPr lang="en-US" dirty="0"/>
              <a:t>As a future enhancement, we can use some other multilingual deep learning-based models like mBert.</a:t>
            </a:r>
            <a:endParaRPr lang="en-IN" dirty="0"/>
          </a:p>
          <a:p>
            <a:pPr marL="0" indent="0">
              <a:buNone/>
            </a:pPr>
            <a:endParaRPr lang="en-IN" dirty="0"/>
          </a:p>
        </p:txBody>
      </p:sp>
    </p:spTree>
    <p:extLst>
      <p:ext uri="{BB962C8B-B14F-4D97-AF65-F5344CB8AC3E}">
        <p14:creationId xmlns:p14="http://schemas.microsoft.com/office/powerpoint/2010/main" val="1485043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1072-784B-4D36-8790-56227E995476}"/>
              </a:ext>
            </a:extLst>
          </p:cNvPr>
          <p:cNvSpPr>
            <a:spLocks noGrp="1"/>
          </p:cNvSpPr>
          <p:nvPr>
            <p:ph type="title"/>
          </p:nvPr>
        </p:nvSpPr>
        <p:spPr/>
        <p:txBody>
          <a:bodyPr/>
          <a:lstStyle/>
          <a:p>
            <a:r>
              <a:rPr lang="en-US" b="1" dirty="0"/>
              <a:t>Closing Reflections</a:t>
            </a:r>
            <a:endParaRPr lang="en-IN" b="1" dirty="0"/>
          </a:p>
        </p:txBody>
      </p:sp>
      <p:sp>
        <p:nvSpPr>
          <p:cNvPr id="3" name="Content Placeholder 2">
            <a:extLst>
              <a:ext uri="{FF2B5EF4-FFF2-40B4-BE49-F238E27FC236}">
                <a16:creationId xmlns:a16="http://schemas.microsoft.com/office/drawing/2014/main" id="{9D440CB8-B510-4249-A9FD-99359357D89B}"/>
              </a:ext>
            </a:extLst>
          </p:cNvPr>
          <p:cNvSpPr>
            <a:spLocks noGrp="1"/>
          </p:cNvSpPr>
          <p:nvPr>
            <p:ph idx="1"/>
          </p:nvPr>
        </p:nvSpPr>
        <p:spPr/>
        <p:txBody>
          <a:bodyPr>
            <a:normAutofit/>
          </a:bodyPr>
          <a:lstStyle/>
          <a:p>
            <a:pPr lvl="0">
              <a:buFont typeface="Wingdings" panose="05000000000000000000" pitchFamily="2" charset="2"/>
              <a:buChar char="v"/>
            </a:pPr>
            <a:r>
              <a:rPr lang="en-US" dirty="0"/>
              <a:t>Pre-Processing, Data Visualization and EDA </a:t>
            </a:r>
            <a:endParaRPr lang="en-IN" dirty="0"/>
          </a:p>
          <a:p>
            <a:pPr>
              <a:buFont typeface="Wingdings" panose="05000000000000000000" pitchFamily="2" charset="2"/>
              <a:buChar char="v"/>
            </a:pPr>
            <a:r>
              <a:rPr lang="en-US" dirty="0"/>
              <a:t>Model Building </a:t>
            </a:r>
            <a:endParaRPr lang="en-IN" dirty="0"/>
          </a:p>
          <a:p>
            <a:pPr>
              <a:buFont typeface="Wingdings" panose="05000000000000000000" pitchFamily="2" charset="2"/>
              <a:buChar char="v"/>
            </a:pPr>
            <a:r>
              <a:rPr lang="en-US" dirty="0"/>
              <a:t>Test the model and Fine Tuning</a:t>
            </a:r>
            <a:endParaRPr lang="en-IN" dirty="0"/>
          </a:p>
          <a:p>
            <a:pPr>
              <a:buFont typeface="Wingdings" panose="05000000000000000000" pitchFamily="2" charset="2"/>
              <a:buChar char="v"/>
            </a:pPr>
            <a:r>
              <a:rPr lang="en-US" dirty="0"/>
              <a:t>We learnt how to deploy the model on IIS as Flask RESTful API</a:t>
            </a:r>
            <a:endParaRPr lang="en-IN" dirty="0"/>
          </a:p>
          <a:p>
            <a:pPr>
              <a:buFont typeface="Wingdings" panose="05000000000000000000" pitchFamily="2" charset="2"/>
              <a:buChar char="v"/>
            </a:pPr>
            <a:r>
              <a:rPr lang="en-US" dirty="0"/>
              <a:t>Project Closure</a:t>
            </a:r>
            <a:endParaRPr lang="en-IN" dirty="0"/>
          </a:p>
          <a:p>
            <a:pPr marL="0" indent="0">
              <a:buNone/>
            </a:pPr>
            <a:r>
              <a:rPr lang="en-US" dirty="0"/>
              <a:t>All the project artifacts are available at: </a:t>
            </a:r>
            <a:r>
              <a:rPr lang="en-US" u="sng" dirty="0">
                <a:hlinkClick r:id="rId2"/>
              </a:rPr>
              <a:t>Vimal2308/NLP-Capstone-Project: NLP Capstone Project (github.com)</a:t>
            </a:r>
            <a:endParaRPr lang="en-IN" dirty="0"/>
          </a:p>
          <a:p>
            <a:pPr marL="0" indent="0">
              <a:buNone/>
            </a:pPr>
            <a:endParaRPr lang="en-IN" dirty="0"/>
          </a:p>
        </p:txBody>
      </p:sp>
    </p:spTree>
    <p:extLst>
      <p:ext uri="{BB962C8B-B14F-4D97-AF65-F5344CB8AC3E}">
        <p14:creationId xmlns:p14="http://schemas.microsoft.com/office/powerpoint/2010/main" val="10985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535D-80C9-4032-9ED7-BDA45985B8DF}"/>
              </a:ext>
            </a:extLst>
          </p:cNvPr>
          <p:cNvSpPr>
            <a:spLocks noGrp="1"/>
          </p:cNvSpPr>
          <p:nvPr>
            <p:ph type="title"/>
          </p:nvPr>
        </p:nvSpPr>
        <p:spPr>
          <a:xfrm>
            <a:off x="648930" y="629267"/>
            <a:ext cx="9252154" cy="1016654"/>
          </a:xfrm>
        </p:spPr>
        <p:txBody>
          <a:bodyPr>
            <a:normAutofit/>
          </a:bodyPr>
          <a:lstStyle/>
          <a:p>
            <a:r>
              <a:rPr lang="en-IN" dirty="0">
                <a:solidFill>
                  <a:srgbClr val="EBEBEB"/>
                </a:solidFill>
              </a:rPr>
              <a:t>Problem Statement</a:t>
            </a:r>
          </a:p>
        </p:txBody>
      </p:sp>
      <p:sp>
        <p:nvSpPr>
          <p:cNvPr id="8" name="Content Placeholder 7">
            <a:extLst>
              <a:ext uri="{FF2B5EF4-FFF2-40B4-BE49-F238E27FC236}">
                <a16:creationId xmlns:a16="http://schemas.microsoft.com/office/drawing/2014/main" id="{727E8A94-633C-4F8D-9626-EC5801097CB0}"/>
              </a:ext>
            </a:extLst>
          </p:cNvPr>
          <p:cNvSpPr>
            <a:spLocks noGrp="1"/>
          </p:cNvSpPr>
          <p:nvPr>
            <p:ph idx="1"/>
          </p:nvPr>
        </p:nvSpPr>
        <p:spPr>
          <a:xfrm>
            <a:off x="4950107" y="2210657"/>
            <a:ext cx="6588409" cy="3658689"/>
          </a:xfrm>
        </p:spPr>
        <p:txBody>
          <a:bodyPr>
            <a:normAutofit fontScale="77500" lnSpcReduction="20000"/>
          </a:bodyPr>
          <a:lstStyle/>
          <a:p>
            <a:pPr marL="0" lvl="0" indent="0">
              <a:lnSpc>
                <a:spcPct val="90000"/>
              </a:lnSpc>
              <a:spcBef>
                <a:spcPts val="0"/>
              </a:spcBef>
              <a:buNone/>
            </a:pPr>
            <a:r>
              <a:rPr lang="en-IN" sz="1600" dirty="0">
                <a:latin typeface="Calibri"/>
                <a:ea typeface="Calibri"/>
                <a:cs typeface="Calibri"/>
                <a:sym typeface="Calibri"/>
              </a:rPr>
              <a:t>In the support process, incoming incidents are analysed and assessed by organization’s support teams to fulfil the request. In many organizations, better allocation and effective usage of the valuable support resources will directly result in substantial cost savings.</a:t>
            </a:r>
          </a:p>
          <a:p>
            <a:pPr marL="0" lvl="0" indent="0">
              <a:lnSpc>
                <a:spcPct val="90000"/>
              </a:lnSpc>
              <a:spcBef>
                <a:spcPts val="0"/>
              </a:spcBef>
              <a:buNone/>
            </a:pPr>
            <a:endParaRPr lang="en-IN" sz="1600" dirty="0">
              <a:latin typeface="Calibri"/>
              <a:ea typeface="Calibri"/>
              <a:cs typeface="Calibri"/>
              <a:sym typeface="Calibri"/>
            </a:endParaRPr>
          </a:p>
          <a:p>
            <a:pPr marL="0" lvl="0" indent="0">
              <a:lnSpc>
                <a:spcPct val="90000"/>
              </a:lnSpc>
              <a:spcBef>
                <a:spcPts val="0"/>
              </a:spcBef>
              <a:buNone/>
            </a:pPr>
            <a:r>
              <a:rPr lang="en-IN" sz="1600" dirty="0">
                <a:latin typeface="Calibri"/>
                <a:ea typeface="Calibri"/>
                <a:cs typeface="Calibri"/>
                <a:sym typeface="Calibri"/>
              </a:rPr>
              <a:t>However, successful closure is not the only thing which matters in customer satisfaction. SLA management of incident must be managed effectively. Generally, manually assigning the incident has some challenges as follows</a:t>
            </a:r>
          </a:p>
          <a:p>
            <a:pPr marL="0" lvl="0" indent="0">
              <a:lnSpc>
                <a:spcPct val="90000"/>
              </a:lnSpc>
              <a:spcBef>
                <a:spcPts val="0"/>
              </a:spcBef>
              <a:buNone/>
            </a:pPr>
            <a:endParaRPr lang="en-IN" sz="1600" b="1" dirty="0">
              <a:latin typeface="Calibri"/>
              <a:ea typeface="Calibri"/>
              <a:cs typeface="Calibri"/>
              <a:sym typeface="Calibri"/>
            </a:endParaRPr>
          </a:p>
          <a:p>
            <a:pPr marL="0" lvl="0" indent="0">
              <a:lnSpc>
                <a:spcPct val="90000"/>
              </a:lnSpc>
              <a:spcBef>
                <a:spcPts val="0"/>
              </a:spcBef>
              <a:buNone/>
            </a:pPr>
            <a:r>
              <a:rPr lang="en-IN" sz="1600" b="1" dirty="0">
                <a:latin typeface="Calibri"/>
                <a:ea typeface="Calibri"/>
                <a:cs typeface="Calibri"/>
                <a:sym typeface="Calibri"/>
              </a:rPr>
              <a:t>Problem Statement:</a:t>
            </a:r>
            <a:endParaRPr lang="en-IN" sz="1600" dirty="0"/>
          </a:p>
          <a:p>
            <a:pPr marL="0" lvl="0" indent="0">
              <a:lnSpc>
                <a:spcPct val="90000"/>
              </a:lnSpc>
              <a:spcBef>
                <a:spcPts val="0"/>
              </a:spcBef>
              <a:buNone/>
            </a:pPr>
            <a:endParaRPr lang="en-IN" sz="1600" dirty="0">
              <a:latin typeface="Calibri"/>
              <a:ea typeface="Calibri"/>
              <a:cs typeface="Calibri"/>
              <a:sym typeface="Calibri"/>
            </a:endParaRPr>
          </a:p>
          <a:p>
            <a:pPr marL="0" lvl="0" indent="0">
              <a:lnSpc>
                <a:spcPct val="90000"/>
              </a:lnSpc>
              <a:spcBef>
                <a:spcPts val="0"/>
              </a:spcBef>
              <a:buNone/>
            </a:pPr>
            <a:r>
              <a:rPr lang="en-IN" sz="1600" dirty="0">
                <a:latin typeface="Calibri"/>
                <a:ea typeface="Calibri"/>
                <a:cs typeface="Calibri"/>
                <a:sym typeface="Calibri"/>
              </a:rPr>
              <a:t>❖ More resource usage and expenses. </a:t>
            </a:r>
          </a:p>
          <a:p>
            <a:pPr marL="0" lvl="0" indent="0">
              <a:lnSpc>
                <a:spcPct val="90000"/>
              </a:lnSpc>
              <a:spcBef>
                <a:spcPts val="0"/>
              </a:spcBef>
              <a:buNone/>
            </a:pPr>
            <a:r>
              <a:rPr lang="en-IN" sz="1600" dirty="0">
                <a:latin typeface="Calibri"/>
                <a:ea typeface="Calibri"/>
                <a:cs typeface="Calibri"/>
                <a:sym typeface="Calibri"/>
              </a:rPr>
              <a:t>❖ Human errors - Incidents get assigned to incorrect groups </a:t>
            </a:r>
          </a:p>
          <a:p>
            <a:pPr marL="0" lvl="0" indent="0">
              <a:lnSpc>
                <a:spcPct val="90000"/>
              </a:lnSpc>
              <a:spcBef>
                <a:spcPts val="0"/>
              </a:spcBef>
              <a:buNone/>
            </a:pPr>
            <a:r>
              <a:rPr lang="en-IN" sz="1600" dirty="0">
                <a:latin typeface="Calibri"/>
                <a:ea typeface="Calibri"/>
                <a:cs typeface="Calibri"/>
                <a:sym typeface="Calibri"/>
              </a:rPr>
              <a:t>❖ Delay in assigning the incidents </a:t>
            </a:r>
          </a:p>
          <a:p>
            <a:pPr marL="0" lvl="0" indent="0">
              <a:lnSpc>
                <a:spcPct val="90000"/>
              </a:lnSpc>
              <a:spcBef>
                <a:spcPts val="0"/>
              </a:spcBef>
              <a:buNone/>
            </a:pPr>
            <a:r>
              <a:rPr lang="en-IN" sz="1600" dirty="0">
                <a:latin typeface="Calibri"/>
                <a:ea typeface="Calibri"/>
                <a:cs typeface="Calibri"/>
                <a:sym typeface="Calibri"/>
              </a:rPr>
              <a:t>❖ More resolution times </a:t>
            </a:r>
          </a:p>
          <a:p>
            <a:pPr marL="0" lvl="0" indent="0">
              <a:lnSpc>
                <a:spcPct val="90000"/>
              </a:lnSpc>
              <a:spcBef>
                <a:spcPts val="0"/>
              </a:spcBef>
              <a:buNone/>
            </a:pPr>
            <a:r>
              <a:rPr lang="en-IN" sz="1600" dirty="0">
                <a:latin typeface="Calibri"/>
                <a:ea typeface="Calibri"/>
                <a:cs typeface="Calibri"/>
                <a:sym typeface="Calibri"/>
              </a:rPr>
              <a:t>❖ If an incident takes more time in analysis, other productive tasks get affected for the Service Desk</a:t>
            </a:r>
          </a:p>
          <a:p>
            <a:pPr marL="0" lvl="0" indent="0">
              <a:lnSpc>
                <a:spcPct val="90000"/>
              </a:lnSpc>
              <a:spcBef>
                <a:spcPts val="0"/>
              </a:spcBef>
              <a:buNone/>
            </a:pPr>
            <a:endParaRPr lang="en-IN" sz="1600" dirty="0">
              <a:latin typeface="Calibri"/>
              <a:ea typeface="Calibri"/>
              <a:cs typeface="Calibri"/>
              <a:sym typeface="Calibri"/>
            </a:endParaRPr>
          </a:p>
          <a:p>
            <a:pPr marL="0" lvl="0" indent="0">
              <a:lnSpc>
                <a:spcPct val="90000"/>
              </a:lnSpc>
              <a:spcBef>
                <a:spcPts val="0"/>
              </a:spcBef>
              <a:buNone/>
            </a:pPr>
            <a:endParaRPr lang="en-IN" sz="1600" dirty="0">
              <a:latin typeface="Calibri"/>
              <a:ea typeface="Calibri"/>
              <a:cs typeface="Calibri"/>
              <a:sym typeface="Calibri"/>
            </a:endParaRPr>
          </a:p>
          <a:p>
            <a:pPr marL="0" lvl="0" indent="0">
              <a:lnSpc>
                <a:spcPct val="90000"/>
              </a:lnSpc>
              <a:spcBef>
                <a:spcPts val="0"/>
              </a:spcBef>
              <a:buNone/>
            </a:pPr>
            <a:r>
              <a:rPr lang="en-IN" sz="1600" b="1" dirty="0">
                <a:latin typeface="Calibri"/>
                <a:ea typeface="Calibri"/>
                <a:cs typeface="Calibri"/>
                <a:sym typeface="Calibri"/>
              </a:rPr>
              <a:t>Objective:</a:t>
            </a:r>
          </a:p>
          <a:p>
            <a:pPr marL="0" lvl="0" indent="0">
              <a:lnSpc>
                <a:spcPct val="90000"/>
              </a:lnSpc>
              <a:spcBef>
                <a:spcPts val="0"/>
              </a:spcBef>
              <a:buNone/>
            </a:pPr>
            <a:endParaRPr lang="en-IN" sz="1600" dirty="0"/>
          </a:p>
          <a:p>
            <a:pPr marL="0" lvl="0" indent="0">
              <a:lnSpc>
                <a:spcPct val="90000"/>
              </a:lnSpc>
              <a:spcBef>
                <a:spcPts val="0"/>
              </a:spcBef>
              <a:buNone/>
            </a:pPr>
            <a:r>
              <a:rPr lang="en-IN" sz="1600" dirty="0">
                <a:latin typeface="Calibri"/>
                <a:ea typeface="Calibri"/>
                <a:cs typeface="Calibri"/>
                <a:sym typeface="Calibri"/>
              </a:rPr>
              <a:t>❖ From the given problem description, we could see that the existing system is able to assign 75% of the tickets correctly. </a:t>
            </a:r>
            <a:endParaRPr lang="en-IN" sz="1600" dirty="0"/>
          </a:p>
          <a:p>
            <a:pPr marL="0" lvl="0" indent="0">
              <a:lnSpc>
                <a:spcPct val="90000"/>
              </a:lnSpc>
              <a:spcBef>
                <a:spcPts val="0"/>
              </a:spcBef>
              <a:buNone/>
            </a:pPr>
            <a:r>
              <a:rPr lang="en-IN" sz="1600" dirty="0">
                <a:latin typeface="Calibri"/>
                <a:ea typeface="Calibri"/>
                <a:cs typeface="Calibri"/>
                <a:sym typeface="Calibri"/>
              </a:rPr>
              <a:t>❖ Build an AI-based classifier model to assign the tickets to right functional groups by analysing the given description with an accuracy of 60%-80%.</a:t>
            </a:r>
          </a:p>
          <a:p>
            <a:pPr>
              <a:lnSpc>
                <a:spcPct val="90000"/>
              </a:lnSpc>
            </a:pPr>
            <a:endParaRPr lang="en-US" sz="1100" dirty="0"/>
          </a:p>
        </p:txBody>
      </p:sp>
      <p:pic>
        <p:nvPicPr>
          <p:cNvPr id="4" name="Content Placeholder 3">
            <a:extLst>
              <a:ext uri="{FF2B5EF4-FFF2-40B4-BE49-F238E27FC236}">
                <a16:creationId xmlns:a16="http://schemas.microsoft.com/office/drawing/2014/main" id="{815A3BF9-91D9-43AF-ADB6-3D57E7776C43}"/>
              </a:ext>
            </a:extLst>
          </p:cNvPr>
          <p:cNvPicPr>
            <a:picLocks noChangeAspect="1"/>
          </p:cNvPicPr>
          <p:nvPr/>
        </p:nvPicPr>
        <p:blipFill>
          <a:blip r:embed="rId2"/>
          <a:stretch>
            <a:fillRect/>
          </a:stretch>
        </p:blipFill>
        <p:spPr>
          <a:xfrm>
            <a:off x="653484" y="3089346"/>
            <a:ext cx="3981199" cy="1313795"/>
          </a:xfrm>
          <a:prstGeom prst="rect">
            <a:avLst/>
          </a:prstGeom>
          <a:effectLst/>
        </p:spPr>
      </p:pic>
    </p:spTree>
    <p:extLst>
      <p:ext uri="{BB962C8B-B14F-4D97-AF65-F5344CB8AC3E}">
        <p14:creationId xmlns:p14="http://schemas.microsoft.com/office/powerpoint/2010/main" val="33585920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09A63-8CAB-4C1F-A594-25B0ED78399B}"/>
              </a:ext>
            </a:extLst>
          </p:cNvPr>
          <p:cNvSpPr txBox="1"/>
          <p:nvPr/>
        </p:nvSpPr>
        <p:spPr>
          <a:xfrm>
            <a:off x="3186332" y="2693963"/>
            <a:ext cx="6140548" cy="1200329"/>
          </a:xfrm>
          <a:prstGeom prst="rect">
            <a:avLst/>
          </a:prstGeom>
          <a:noFill/>
        </p:spPr>
        <p:txBody>
          <a:bodyPr wrap="square" rtlCol="0">
            <a:spAutoFit/>
          </a:bodyPr>
          <a:lstStyle/>
          <a:p>
            <a:r>
              <a:rPr lang="en-IN" sz="7200" dirty="0">
                <a:solidFill>
                  <a:schemeClr val="accent1"/>
                </a:solidFill>
              </a:rPr>
              <a:t>THANK YOU</a:t>
            </a:r>
          </a:p>
        </p:txBody>
      </p:sp>
    </p:spTree>
    <p:extLst>
      <p:ext uri="{BB962C8B-B14F-4D97-AF65-F5344CB8AC3E}">
        <p14:creationId xmlns:p14="http://schemas.microsoft.com/office/powerpoint/2010/main" val="400678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E9DB5-0269-416F-85FB-A6DC3C12B7FB}"/>
              </a:ext>
            </a:extLst>
          </p:cNvPr>
          <p:cNvSpPr>
            <a:spLocks noGrp="1"/>
          </p:cNvSpPr>
          <p:nvPr>
            <p:ph type="title"/>
          </p:nvPr>
        </p:nvSpPr>
        <p:spPr>
          <a:xfrm>
            <a:off x="844476" y="1600199"/>
            <a:ext cx="3539266" cy="4297680"/>
          </a:xfrm>
        </p:spPr>
        <p:txBody>
          <a:bodyPr anchor="ctr">
            <a:normAutofit/>
          </a:bodyPr>
          <a:lstStyle/>
          <a:p>
            <a:r>
              <a:rPr lang="en-IN"/>
              <a:t>Data Findings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1B1E4E-2F89-44B7-947D-E99330AC5004}"/>
              </a:ext>
            </a:extLst>
          </p:cNvPr>
          <p:cNvSpPr>
            <a:spLocks noGrp="1"/>
          </p:cNvSpPr>
          <p:nvPr>
            <p:ph idx="1"/>
          </p:nvPr>
        </p:nvSpPr>
        <p:spPr>
          <a:xfrm>
            <a:off x="4924851" y="1600199"/>
            <a:ext cx="6130003" cy="4297680"/>
          </a:xfrm>
        </p:spPr>
        <p:txBody>
          <a:bodyPr anchor="ctr">
            <a:normAutofit/>
          </a:bodyPr>
          <a:lstStyle/>
          <a:p>
            <a:pPr>
              <a:lnSpc>
                <a:spcPct val="110000"/>
              </a:lnSpc>
            </a:pPr>
            <a:r>
              <a:rPr lang="en-IN" sz="1400" dirty="0"/>
              <a:t>The dataset contains 8500 records with 4 attributes i.e. Short Description, Description, Caller and Assignment Group, which is the target column.</a:t>
            </a:r>
          </a:p>
          <a:p>
            <a:pPr>
              <a:lnSpc>
                <a:spcPct val="110000"/>
              </a:lnSpc>
            </a:pPr>
            <a:r>
              <a:rPr lang="en-IN" sz="1400" dirty="0"/>
              <a:t>Each column is of data type object.</a:t>
            </a:r>
          </a:p>
          <a:p>
            <a:pPr>
              <a:lnSpc>
                <a:spcPct val="110000"/>
              </a:lnSpc>
            </a:pPr>
            <a:r>
              <a:rPr lang="en-IN" sz="1400" dirty="0"/>
              <a:t>There are 7481 unique Short Description types for the given dataset. “Password Reset” is most frequently occurring Short Description.</a:t>
            </a:r>
          </a:p>
          <a:p>
            <a:pPr>
              <a:lnSpc>
                <a:spcPct val="110000"/>
              </a:lnSpc>
            </a:pPr>
            <a:r>
              <a:rPr lang="en-IN" sz="1400" dirty="0"/>
              <a:t>There are 74 different Assignment groups. Almost 47% of the tickets are assigned to GRP_0 and 53% of the tickets are assigned to the remaining 73 assignment groups.</a:t>
            </a:r>
          </a:p>
          <a:p>
            <a:pPr>
              <a:lnSpc>
                <a:spcPct val="110000"/>
              </a:lnSpc>
            </a:pPr>
            <a:r>
              <a:rPr lang="en-IN" sz="1400" dirty="0"/>
              <a:t>Imbalanced class data</a:t>
            </a:r>
          </a:p>
          <a:p>
            <a:pPr>
              <a:lnSpc>
                <a:spcPct val="110000"/>
              </a:lnSpc>
            </a:pPr>
            <a:r>
              <a:rPr lang="en-IN" sz="1400" dirty="0"/>
              <a:t>There are 9 records with missing values- 8 records with missing/</a:t>
            </a:r>
            <a:r>
              <a:rPr lang="en-IN" sz="1400" dirty="0" err="1"/>
              <a:t>NaN</a:t>
            </a:r>
            <a:r>
              <a:rPr lang="en-IN" sz="1400" dirty="0"/>
              <a:t> Short description and 1 record with missing/</a:t>
            </a:r>
            <a:r>
              <a:rPr lang="en-IN" sz="1400" dirty="0" err="1"/>
              <a:t>NaN</a:t>
            </a:r>
            <a:r>
              <a:rPr lang="en-IN" sz="1400" dirty="0"/>
              <a:t> Description. </a:t>
            </a:r>
          </a:p>
          <a:p>
            <a:pPr>
              <a:lnSpc>
                <a:spcPct val="110000"/>
              </a:lnSpc>
            </a:pPr>
            <a:r>
              <a:rPr lang="en-IN" sz="1400" dirty="0"/>
              <a:t>There are 83 records with duplicate values.</a:t>
            </a:r>
          </a:p>
          <a:p>
            <a:pPr>
              <a:lnSpc>
                <a:spcPct val="110000"/>
              </a:lnSpc>
            </a:pPr>
            <a:r>
              <a:rPr lang="en-IN" sz="1400" dirty="0"/>
              <a:t>The data belongs to 29 different languages. Almost 84% of the records belong to English language.</a:t>
            </a:r>
          </a:p>
          <a:p>
            <a:pPr>
              <a:lnSpc>
                <a:spcPct val="110000"/>
              </a:lnSpc>
            </a:pPr>
            <a:endParaRPr lang="en-IN" sz="1400" dirty="0"/>
          </a:p>
          <a:p>
            <a:pPr>
              <a:lnSpc>
                <a:spcPct val="110000"/>
              </a:lnSpc>
            </a:pPr>
            <a:endParaRPr lang="en-IN" sz="1400" dirty="0"/>
          </a:p>
        </p:txBody>
      </p:sp>
    </p:spTree>
    <p:extLst>
      <p:ext uri="{BB962C8B-B14F-4D97-AF65-F5344CB8AC3E}">
        <p14:creationId xmlns:p14="http://schemas.microsoft.com/office/powerpoint/2010/main" val="422368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9E9C0C8-658F-4BF0-98D2-561FEB4F023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1945" b="19125"/>
          <a:stretch/>
        </p:blipFill>
        <p:spPr>
          <a:xfrm>
            <a:off x="305" y="10"/>
            <a:ext cx="12191695" cy="6857990"/>
          </a:xfrm>
          <a:prstGeom prst="rect">
            <a:avLst/>
          </a:prstGeom>
        </p:spPr>
      </p:pic>
      <p:sp>
        <p:nvSpPr>
          <p:cNvPr id="1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8" name="Rectangle 1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D13A437-EE78-48FA-A3B8-A706A5A400DD}"/>
              </a:ext>
            </a:extLst>
          </p:cNvPr>
          <p:cNvSpPr>
            <a:spLocks noGrp="1"/>
          </p:cNvSpPr>
          <p:nvPr>
            <p:ph type="title"/>
          </p:nvPr>
        </p:nvSpPr>
        <p:spPr>
          <a:xfrm>
            <a:off x="1130271" y="1193800"/>
            <a:ext cx="3193050" cy="4699000"/>
          </a:xfrm>
        </p:spPr>
        <p:txBody>
          <a:bodyPr anchor="ctr">
            <a:normAutofit/>
          </a:bodyPr>
          <a:lstStyle/>
          <a:p>
            <a:r>
              <a:rPr lang="en-IN"/>
              <a:t>Exploratory Data Analysis(EDA)</a:t>
            </a:r>
          </a:p>
        </p:txBody>
      </p:sp>
      <p:cxnSp>
        <p:nvCxnSpPr>
          <p:cNvPr id="20" name="Straight Connector 1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4B8F9F-EF06-4213-A42F-CF0CC94CC895}"/>
              </a:ext>
            </a:extLst>
          </p:cNvPr>
          <p:cNvSpPr>
            <a:spLocks noGrp="1"/>
          </p:cNvSpPr>
          <p:nvPr>
            <p:ph idx="1"/>
          </p:nvPr>
        </p:nvSpPr>
        <p:spPr>
          <a:xfrm>
            <a:off x="4976636" y="1193800"/>
            <a:ext cx="6085091" cy="4699000"/>
          </a:xfrm>
        </p:spPr>
        <p:txBody>
          <a:bodyPr anchor="ctr">
            <a:normAutofit/>
          </a:bodyPr>
          <a:lstStyle/>
          <a:p>
            <a:pPr>
              <a:lnSpc>
                <a:spcPct val="110000"/>
              </a:lnSpc>
            </a:pPr>
            <a:r>
              <a:rPr lang="en-IN" sz="1300" dirty="0"/>
              <a:t>It is Data Analysis Process where a number of techniques are used to better understand the dataset being used.</a:t>
            </a:r>
          </a:p>
          <a:p>
            <a:pPr>
              <a:lnSpc>
                <a:spcPct val="110000"/>
              </a:lnSpc>
            </a:pPr>
            <a:r>
              <a:rPr lang="en-IN" sz="1300" dirty="0"/>
              <a:t>It helps clean up a dataset.</a:t>
            </a:r>
          </a:p>
          <a:p>
            <a:pPr>
              <a:lnSpc>
                <a:spcPct val="110000"/>
              </a:lnSpc>
            </a:pPr>
            <a:r>
              <a:rPr lang="en-IN" sz="1300" dirty="0"/>
              <a:t>It gives you a better understanding of the variables and the relationships between them.</a:t>
            </a:r>
          </a:p>
          <a:p>
            <a:pPr>
              <a:lnSpc>
                <a:spcPct val="110000"/>
              </a:lnSpc>
            </a:pPr>
            <a:r>
              <a:rPr lang="en-IN" sz="1300" dirty="0"/>
              <a:t>Created custom columns to study and better understand the data. Following columns were created:</a:t>
            </a:r>
          </a:p>
          <a:p>
            <a:pPr lvl="1">
              <a:lnSpc>
                <a:spcPct val="110000"/>
              </a:lnSpc>
              <a:buFont typeface="Wingdings" panose="05000000000000000000" pitchFamily="2" charset="2"/>
              <a:buChar char="v"/>
            </a:pPr>
            <a:r>
              <a:rPr lang="en-IN" sz="1300" dirty="0"/>
              <a:t>Created a custom column “Full Description” by concatenating “Short description” and “Description” column.</a:t>
            </a:r>
          </a:p>
          <a:p>
            <a:pPr lvl="1">
              <a:lnSpc>
                <a:spcPct val="110000"/>
              </a:lnSpc>
              <a:buFont typeface="Wingdings" panose="05000000000000000000" pitchFamily="2" charset="2"/>
              <a:buChar char="v"/>
            </a:pPr>
            <a:r>
              <a:rPr lang="en-IN" sz="1300" dirty="0"/>
              <a:t>Added few custom columns like </a:t>
            </a:r>
            <a:r>
              <a:rPr lang="en-IN" sz="1300" dirty="0" err="1"/>
              <a:t>Char_len</a:t>
            </a:r>
            <a:r>
              <a:rPr lang="en-IN" sz="1300" dirty="0"/>
              <a:t> and </a:t>
            </a:r>
            <a:r>
              <a:rPr lang="en-IN" sz="1300" dirty="0" err="1"/>
              <a:t>Word_len</a:t>
            </a:r>
            <a:r>
              <a:rPr lang="en-IN" sz="1300" dirty="0"/>
              <a:t> to study the no. of characters and no. of words in Full Description column for every record.</a:t>
            </a:r>
          </a:p>
          <a:p>
            <a:pPr lvl="1">
              <a:lnSpc>
                <a:spcPct val="110000"/>
              </a:lnSpc>
              <a:buFont typeface="Wingdings" panose="05000000000000000000" pitchFamily="2" charset="2"/>
              <a:buChar char="v"/>
            </a:pPr>
            <a:r>
              <a:rPr lang="en-IN" sz="1300" dirty="0"/>
              <a:t>Added a ‘language’ column to study to detect the language type for every record</a:t>
            </a:r>
          </a:p>
          <a:p>
            <a:pPr lvl="1">
              <a:lnSpc>
                <a:spcPct val="110000"/>
              </a:lnSpc>
              <a:buFont typeface="Wingdings" panose="05000000000000000000" pitchFamily="2" charset="2"/>
              <a:buChar char="v"/>
            </a:pPr>
            <a:r>
              <a:rPr lang="en-IN" sz="1300" dirty="0"/>
              <a:t>Added a column ‘STOPWORDS’ to study the stop words in Full Description column of every record.</a:t>
            </a:r>
          </a:p>
          <a:p>
            <a:pPr>
              <a:lnSpc>
                <a:spcPct val="110000"/>
              </a:lnSpc>
            </a:pPr>
            <a:r>
              <a:rPr lang="en-IN" sz="1300" dirty="0"/>
              <a:t>The min length of Full Description is 3 where as the max length for Full Description is 13104.</a:t>
            </a:r>
          </a:p>
        </p:txBody>
      </p:sp>
      <p:sp>
        <p:nvSpPr>
          <p:cNvPr id="2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6713364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32E6-3331-44DD-9A8A-C3DB29C96BE1}"/>
              </a:ext>
            </a:extLst>
          </p:cNvPr>
          <p:cNvSpPr>
            <a:spLocks noGrp="1"/>
          </p:cNvSpPr>
          <p:nvPr>
            <p:ph type="title"/>
          </p:nvPr>
        </p:nvSpPr>
        <p:spPr>
          <a:xfrm>
            <a:off x="1451579" y="804519"/>
            <a:ext cx="9603275" cy="1049235"/>
          </a:xfrm>
        </p:spPr>
        <p:txBody>
          <a:bodyPr>
            <a:normAutofit/>
          </a:bodyPr>
          <a:lstStyle/>
          <a:p>
            <a:r>
              <a:rPr lang="en-IN"/>
              <a:t>Data Pre-processing</a:t>
            </a:r>
          </a:p>
        </p:txBody>
      </p:sp>
      <p:graphicFrame>
        <p:nvGraphicFramePr>
          <p:cNvPr id="5" name="Content Placeholder 2">
            <a:extLst>
              <a:ext uri="{FF2B5EF4-FFF2-40B4-BE49-F238E27FC236}">
                <a16:creationId xmlns:a16="http://schemas.microsoft.com/office/drawing/2014/main" id="{CFA81EB0-BB77-48F2-9439-104F495D881C}"/>
              </a:ext>
            </a:extLst>
          </p:cNvPr>
          <p:cNvGraphicFramePr>
            <a:graphicFrameLocks noGrp="1"/>
          </p:cNvGraphicFramePr>
          <p:nvPr>
            <p:ph idx="1"/>
            <p:extLst>
              <p:ext uri="{D42A27DB-BD31-4B8C-83A1-F6EECF244321}">
                <p14:modId xmlns:p14="http://schemas.microsoft.com/office/powerpoint/2010/main" val="454120445"/>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136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905CFAD9-EABE-4F83-B098-604752164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9" name="Picture 78">
            <a:extLst>
              <a:ext uri="{FF2B5EF4-FFF2-40B4-BE49-F238E27FC236}">
                <a16:creationId xmlns:a16="http://schemas.microsoft.com/office/drawing/2014/main" id="{C99610E4-6194-4817-B152-498995E771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1" name="Straight Connector 80">
            <a:extLst>
              <a:ext uri="{FF2B5EF4-FFF2-40B4-BE49-F238E27FC236}">
                <a16:creationId xmlns:a16="http://schemas.microsoft.com/office/drawing/2014/main" id="{D885E9F4-7DB6-4B77-B1FF-80BFCE8127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639A2B-C30C-4F6F-B847-6960F3CF8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5" name="Rectangle 84">
            <a:extLst>
              <a:ext uri="{FF2B5EF4-FFF2-40B4-BE49-F238E27FC236}">
                <a16:creationId xmlns:a16="http://schemas.microsoft.com/office/drawing/2014/main" id="{C92F0448-E3EB-43E2-A7BE-0767BBFAC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C450B77-9635-4D12-A13F-BD687A078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207E334-1611-474D-AF33-092589716FC3}"/>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a:t>Visual Analysis</a:t>
            </a:r>
          </a:p>
        </p:txBody>
      </p:sp>
      <p:grpSp>
        <p:nvGrpSpPr>
          <p:cNvPr id="89" name="Group 88">
            <a:extLst>
              <a:ext uri="{FF2B5EF4-FFF2-40B4-BE49-F238E27FC236}">
                <a16:creationId xmlns:a16="http://schemas.microsoft.com/office/drawing/2014/main" id="{3AAEC439-0F1D-4A17-BFD6-D1B5C0D0BC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418" y="477854"/>
            <a:ext cx="3690924" cy="1899398"/>
            <a:chOff x="7807230" y="2012810"/>
            <a:chExt cx="3251252" cy="3459865"/>
          </a:xfrm>
        </p:grpSpPr>
        <p:sp>
          <p:nvSpPr>
            <p:cNvPr id="90" name="Rectangle 89">
              <a:extLst>
                <a:ext uri="{FF2B5EF4-FFF2-40B4-BE49-F238E27FC236}">
                  <a16:creationId xmlns:a16="http://schemas.microsoft.com/office/drawing/2014/main" id="{1E6FCC67-2214-4BE2-9F21-F49F4C236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6CE4255-9F6B-41BF-9501-B899244CB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19EDB37A-16BC-49A4-ACF6-FCCF980B214D}"/>
              </a:ext>
            </a:extLst>
          </p:cNvPr>
          <p:cNvPicPr/>
          <p:nvPr/>
        </p:nvPicPr>
        <p:blipFill>
          <a:blip r:embed="rId3"/>
          <a:stretch>
            <a:fillRect/>
          </a:stretch>
        </p:blipFill>
        <p:spPr>
          <a:xfrm>
            <a:off x="1054091" y="637525"/>
            <a:ext cx="2869626" cy="1578294"/>
          </a:xfrm>
          <a:prstGeom prst="rect">
            <a:avLst/>
          </a:prstGeom>
        </p:spPr>
      </p:pic>
      <p:cxnSp>
        <p:nvCxnSpPr>
          <p:cNvPr id="93" name="Straight Connector 92">
            <a:extLst>
              <a:ext uri="{FF2B5EF4-FFF2-40B4-BE49-F238E27FC236}">
                <a16:creationId xmlns:a16="http://schemas.microsoft.com/office/drawing/2014/main" id="{F113F62F-D278-402A-8D44-9436FBDDEF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5" name="Rectangle 94">
            <a:extLst>
              <a:ext uri="{FF2B5EF4-FFF2-40B4-BE49-F238E27FC236}">
                <a16:creationId xmlns:a16="http://schemas.microsoft.com/office/drawing/2014/main" id="{2D14D26D-FA2C-4871-965F-AF84BF27D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132" y="5447610"/>
            <a:ext cx="163726" cy="164592"/>
          </a:xfrm>
          <a:prstGeom prst="rect">
            <a:avLst/>
          </a:prstGeom>
          <a:solidFill>
            <a:srgbClr val="FF265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B87C1468-C83E-4DF0-AFC4-12F245CDE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509" y="2542318"/>
            <a:ext cx="3690924" cy="3074978"/>
            <a:chOff x="7807230" y="2012810"/>
            <a:chExt cx="3251252" cy="3459865"/>
          </a:xfrm>
        </p:grpSpPr>
        <p:sp>
          <p:nvSpPr>
            <p:cNvPr id="98" name="Rectangle 97">
              <a:extLst>
                <a:ext uri="{FF2B5EF4-FFF2-40B4-BE49-F238E27FC236}">
                  <a16:creationId xmlns:a16="http://schemas.microsoft.com/office/drawing/2014/main" id="{FBE08E73-922F-4869-89A7-AC072C1D1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826C6EE4-1C42-4228-BF45-D59469A7B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2" name="Picture 31">
            <a:extLst>
              <a:ext uri="{FF2B5EF4-FFF2-40B4-BE49-F238E27FC236}">
                <a16:creationId xmlns:a16="http://schemas.microsoft.com/office/drawing/2014/main" id="{8D21B865-5C0C-4D1F-B258-10F49B98ECEC}"/>
              </a:ext>
            </a:extLst>
          </p:cNvPr>
          <p:cNvPicPr/>
          <p:nvPr/>
        </p:nvPicPr>
        <p:blipFill>
          <a:blip r:embed="rId4"/>
          <a:stretch>
            <a:fillRect/>
          </a:stretch>
        </p:blipFill>
        <p:spPr>
          <a:xfrm>
            <a:off x="1010317" y="2706910"/>
            <a:ext cx="2954931" cy="2740699"/>
          </a:xfrm>
          <a:prstGeom prst="rect">
            <a:avLst/>
          </a:prstGeom>
        </p:spPr>
      </p:pic>
      <p:grpSp>
        <p:nvGrpSpPr>
          <p:cNvPr id="101" name="Group 100">
            <a:extLst>
              <a:ext uri="{FF2B5EF4-FFF2-40B4-BE49-F238E27FC236}">
                <a16:creationId xmlns:a16="http://schemas.microsoft.com/office/drawing/2014/main" id="{3D4A2946-485C-49BF-94BB-D9D9FBC484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1429" y="472933"/>
            <a:ext cx="3690924" cy="3074978"/>
            <a:chOff x="7807230" y="2012810"/>
            <a:chExt cx="3251252" cy="3459865"/>
          </a:xfrm>
        </p:grpSpPr>
        <p:sp>
          <p:nvSpPr>
            <p:cNvPr id="102" name="Rectangle 101">
              <a:extLst>
                <a:ext uri="{FF2B5EF4-FFF2-40B4-BE49-F238E27FC236}">
                  <a16:creationId xmlns:a16="http://schemas.microsoft.com/office/drawing/2014/main" id="{EB6FEC13-B4A8-4F3B-A04B-D374B62F9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697E0C27-BECF-43D8-97F1-F118ED901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836AF633-939E-4BA8-8FDF-9ABCD78F5E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0779" y="971139"/>
            <a:ext cx="3357848" cy="2073470"/>
          </a:xfrm>
          <a:prstGeom prst="rect">
            <a:avLst/>
          </a:prstGeom>
        </p:spPr>
      </p:pic>
      <p:grpSp>
        <p:nvGrpSpPr>
          <p:cNvPr id="105" name="Group 104">
            <a:extLst>
              <a:ext uri="{FF2B5EF4-FFF2-40B4-BE49-F238E27FC236}">
                <a16:creationId xmlns:a16="http://schemas.microsoft.com/office/drawing/2014/main" id="{D0B9AD04-3903-4A8C-8ADF-1C5565AD92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6017" y="3709644"/>
            <a:ext cx="3690924" cy="1899398"/>
            <a:chOff x="7807230" y="2012810"/>
            <a:chExt cx="3251252" cy="3459865"/>
          </a:xfrm>
        </p:grpSpPr>
        <p:sp>
          <p:nvSpPr>
            <p:cNvPr id="106" name="Rectangle 105">
              <a:extLst>
                <a:ext uri="{FF2B5EF4-FFF2-40B4-BE49-F238E27FC236}">
                  <a16:creationId xmlns:a16="http://schemas.microsoft.com/office/drawing/2014/main" id="{FE2944F0-51D4-4652-A3C2-49992A6B3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63F763EE-62BD-49BF-B944-5AC2E130E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rgbClr val="FFFFFE"/>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descr="Graphical user interface, text, application&#10;&#10;Description automatically generated">
            <a:extLst>
              <a:ext uri="{FF2B5EF4-FFF2-40B4-BE49-F238E27FC236}">
                <a16:creationId xmlns:a16="http://schemas.microsoft.com/office/drawing/2014/main" id="{8326D11F-A4DE-4C1F-92E8-3D1CD9B25C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55458" y="4057846"/>
            <a:ext cx="3360091" cy="1201232"/>
          </a:xfrm>
          <a:prstGeom prst="rect">
            <a:avLst/>
          </a:prstGeom>
        </p:spPr>
      </p:pic>
      <p:pic>
        <p:nvPicPr>
          <p:cNvPr id="109" name="Picture 108">
            <a:extLst>
              <a:ext uri="{FF2B5EF4-FFF2-40B4-BE49-F238E27FC236}">
                <a16:creationId xmlns:a16="http://schemas.microsoft.com/office/drawing/2014/main" id="{97D4C8B4-0BAB-48B7-9D89-C26EAAAEF0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1" name="Straight Connector 110">
            <a:extLst>
              <a:ext uri="{FF2B5EF4-FFF2-40B4-BE49-F238E27FC236}">
                <a16:creationId xmlns:a16="http://schemas.microsoft.com/office/drawing/2014/main" id="{747D456C-D333-4F88-931F-EC1EB7648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11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AD3D-4DE8-456C-802C-879DA8974979}"/>
              </a:ext>
            </a:extLst>
          </p:cNvPr>
          <p:cNvSpPr>
            <a:spLocks noGrp="1"/>
          </p:cNvSpPr>
          <p:nvPr>
            <p:ph type="title"/>
          </p:nvPr>
        </p:nvSpPr>
        <p:spPr>
          <a:xfrm>
            <a:off x="1451579" y="804519"/>
            <a:ext cx="9603275" cy="1049235"/>
          </a:xfrm>
        </p:spPr>
        <p:txBody>
          <a:bodyPr>
            <a:normAutofit/>
          </a:bodyPr>
          <a:lstStyle/>
          <a:p>
            <a:r>
              <a:rPr lang="en-IN" dirty="0"/>
              <a:t>Modelling</a:t>
            </a:r>
          </a:p>
        </p:txBody>
      </p:sp>
      <p:sp>
        <p:nvSpPr>
          <p:cNvPr id="3" name="Content Placeholder 2">
            <a:extLst>
              <a:ext uri="{FF2B5EF4-FFF2-40B4-BE49-F238E27FC236}">
                <a16:creationId xmlns:a16="http://schemas.microsoft.com/office/drawing/2014/main" id="{6A56FFBD-300C-4AFF-B3D6-374F71685D67}"/>
              </a:ext>
            </a:extLst>
          </p:cNvPr>
          <p:cNvSpPr>
            <a:spLocks noGrp="1"/>
          </p:cNvSpPr>
          <p:nvPr>
            <p:ph idx="1"/>
          </p:nvPr>
        </p:nvSpPr>
        <p:spPr>
          <a:xfrm>
            <a:off x="6892299" y="2015734"/>
            <a:ext cx="4162555" cy="3667614"/>
          </a:xfrm>
        </p:spPr>
        <p:txBody>
          <a:bodyPr>
            <a:normAutofit lnSpcReduction="10000"/>
          </a:bodyPr>
          <a:lstStyle/>
          <a:p>
            <a:pPr>
              <a:lnSpc>
                <a:spcPct val="110000"/>
              </a:lnSpc>
            </a:pPr>
            <a:r>
              <a:rPr lang="en-IN" sz="1400" dirty="0"/>
              <a:t>We have used ML based classification models as well as AI based classification models to assign tickets to functional groups.</a:t>
            </a:r>
          </a:p>
          <a:p>
            <a:pPr>
              <a:lnSpc>
                <a:spcPct val="110000"/>
              </a:lnSpc>
            </a:pPr>
            <a:r>
              <a:rPr lang="en-IN" sz="1400" dirty="0"/>
              <a:t>ML Based Classification models with TF-IDF</a:t>
            </a:r>
          </a:p>
          <a:p>
            <a:pPr lvl="1">
              <a:lnSpc>
                <a:spcPct val="110000"/>
              </a:lnSpc>
            </a:pPr>
            <a:r>
              <a:rPr lang="en-IN" sz="1400" dirty="0"/>
              <a:t>Full Description column i.e. Short description + Description has been vectorised to TF-IDF using </a:t>
            </a:r>
            <a:r>
              <a:rPr lang="en-IN" sz="1400" dirty="0" err="1"/>
              <a:t>TfidfVectorizer</a:t>
            </a:r>
            <a:r>
              <a:rPr lang="en-IN" sz="1400" dirty="0"/>
              <a:t> using unigrams</a:t>
            </a:r>
          </a:p>
          <a:p>
            <a:pPr lvl="1">
              <a:lnSpc>
                <a:spcPct val="110000"/>
              </a:lnSpc>
            </a:pPr>
            <a:r>
              <a:rPr lang="en-IN" sz="1400" dirty="0"/>
              <a:t>Select top 5000 features using Chi-squared test</a:t>
            </a:r>
          </a:p>
          <a:p>
            <a:pPr lvl="1">
              <a:lnSpc>
                <a:spcPct val="110000"/>
              </a:lnSpc>
            </a:pPr>
            <a:r>
              <a:rPr lang="en-IN" sz="1400" dirty="0"/>
              <a:t>Different ML based classifications models were used and following accuracies were found</a:t>
            </a:r>
          </a:p>
          <a:p>
            <a:pPr lvl="1">
              <a:lnSpc>
                <a:spcPct val="110000"/>
              </a:lnSpc>
            </a:pPr>
            <a:r>
              <a:rPr lang="en-IN" sz="1400" dirty="0"/>
              <a:t>Note: Random Forest Classifier model is overfitting</a:t>
            </a:r>
          </a:p>
          <a:p>
            <a:pPr marL="457200" lvl="1" indent="0">
              <a:lnSpc>
                <a:spcPct val="110000"/>
              </a:lnSpc>
              <a:buNone/>
            </a:pPr>
            <a:endParaRPr lang="en-IN" sz="1400" dirty="0"/>
          </a:p>
          <a:p>
            <a:pPr lvl="1">
              <a:lnSpc>
                <a:spcPct val="110000"/>
              </a:lnSpc>
            </a:pPr>
            <a:endParaRPr lang="en-IN" sz="1400" dirty="0"/>
          </a:p>
        </p:txBody>
      </p:sp>
      <p:graphicFrame>
        <p:nvGraphicFramePr>
          <p:cNvPr id="4" name="Table 4">
            <a:extLst>
              <a:ext uri="{FF2B5EF4-FFF2-40B4-BE49-F238E27FC236}">
                <a16:creationId xmlns:a16="http://schemas.microsoft.com/office/drawing/2014/main" id="{8FB4D092-AF7B-48EE-92AB-575BF1CDF990}"/>
              </a:ext>
            </a:extLst>
          </p:cNvPr>
          <p:cNvGraphicFramePr>
            <a:graphicFrameLocks noGrp="1"/>
          </p:cNvGraphicFramePr>
          <p:nvPr>
            <p:extLst>
              <p:ext uri="{D42A27DB-BD31-4B8C-83A1-F6EECF244321}">
                <p14:modId xmlns:p14="http://schemas.microsoft.com/office/powerpoint/2010/main" val="1667210492"/>
              </p:ext>
            </p:extLst>
          </p:nvPr>
        </p:nvGraphicFramePr>
        <p:xfrm>
          <a:off x="1451579" y="2276312"/>
          <a:ext cx="4960444" cy="2929459"/>
        </p:xfrm>
        <a:graphic>
          <a:graphicData uri="http://schemas.openxmlformats.org/drawingml/2006/table">
            <a:tbl>
              <a:tblPr firstRow="1" bandRow="1">
                <a:solidFill>
                  <a:srgbClr val="F2F2F2">
                    <a:alpha val="30196"/>
                  </a:srgbClr>
                </a:solidFill>
                <a:tableStyleId>{5C22544A-7EE6-4342-B048-85BDC9FD1C3A}</a:tableStyleId>
              </a:tblPr>
              <a:tblGrid>
                <a:gridCol w="1618101">
                  <a:extLst>
                    <a:ext uri="{9D8B030D-6E8A-4147-A177-3AD203B41FA5}">
                      <a16:colId xmlns:a16="http://schemas.microsoft.com/office/drawing/2014/main" val="479549801"/>
                    </a:ext>
                  </a:extLst>
                </a:gridCol>
                <a:gridCol w="1825406">
                  <a:extLst>
                    <a:ext uri="{9D8B030D-6E8A-4147-A177-3AD203B41FA5}">
                      <a16:colId xmlns:a16="http://schemas.microsoft.com/office/drawing/2014/main" val="1622237490"/>
                    </a:ext>
                  </a:extLst>
                </a:gridCol>
                <a:gridCol w="1516937">
                  <a:extLst>
                    <a:ext uri="{9D8B030D-6E8A-4147-A177-3AD203B41FA5}">
                      <a16:colId xmlns:a16="http://schemas.microsoft.com/office/drawing/2014/main" val="1953968372"/>
                    </a:ext>
                  </a:extLst>
                </a:gridCol>
              </a:tblGrid>
              <a:tr h="452156">
                <a:tc>
                  <a:txBody>
                    <a:bodyPr/>
                    <a:lstStyle/>
                    <a:p>
                      <a:r>
                        <a:rPr lang="en-IN" sz="1500" b="0" cap="none" spc="0" dirty="0">
                          <a:solidFill>
                            <a:schemeClr val="bg1"/>
                          </a:solidFill>
                        </a:rPr>
                        <a:t>Model Type</a:t>
                      </a:r>
                    </a:p>
                  </a:txBody>
                  <a:tcPr marL="124184" marR="95526" marT="95526" marB="95526"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r>
                        <a:rPr lang="en-IN" sz="1500" b="0" cap="none" spc="0">
                          <a:solidFill>
                            <a:schemeClr val="bg1"/>
                          </a:solidFill>
                        </a:rPr>
                        <a:t>Training Accuracy</a:t>
                      </a:r>
                    </a:p>
                  </a:txBody>
                  <a:tcPr marL="124184" marR="95526" marT="95526" marB="95526" anchor="ctr">
                    <a:lnL w="12700" cmpd="sng">
                      <a:noFill/>
                    </a:lnL>
                    <a:lnR w="12700" cmpd="sng">
                      <a:noFill/>
                    </a:lnR>
                    <a:lnT w="19050" cap="flat" cmpd="sng" algn="ctr">
                      <a:noFill/>
                      <a:prstDash val="solid"/>
                    </a:lnT>
                    <a:lnB w="38100" cmpd="sng">
                      <a:noFill/>
                    </a:lnB>
                    <a:solidFill>
                      <a:schemeClr val="accent1"/>
                    </a:solidFill>
                  </a:tcPr>
                </a:tc>
                <a:tc>
                  <a:txBody>
                    <a:bodyPr/>
                    <a:lstStyle/>
                    <a:p>
                      <a:r>
                        <a:rPr lang="en-IN" sz="1500" b="0" cap="none" spc="0">
                          <a:solidFill>
                            <a:schemeClr val="bg1"/>
                          </a:solidFill>
                        </a:rPr>
                        <a:t>Test Accuracy</a:t>
                      </a:r>
                    </a:p>
                  </a:txBody>
                  <a:tcPr marL="124184" marR="95526" marT="95526" marB="95526"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262513748"/>
                  </a:ext>
                </a:extLst>
              </a:tr>
              <a:tr h="675049">
                <a:tc>
                  <a:txBody>
                    <a:bodyPr/>
                    <a:lstStyle/>
                    <a:p>
                      <a:r>
                        <a:rPr lang="en-IN" sz="1500" cap="none" spc="0">
                          <a:solidFill>
                            <a:schemeClr val="tx1"/>
                          </a:solidFill>
                        </a:rPr>
                        <a:t>Naïve Bayes Classifier</a:t>
                      </a:r>
                    </a:p>
                  </a:txBody>
                  <a:tcPr marL="124184" marR="95526" marT="95526" marB="95526">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IN" sz="1500" cap="none" spc="0">
                          <a:solidFill>
                            <a:schemeClr val="tx1"/>
                          </a:solidFill>
                        </a:rPr>
                        <a:t>57.05</a:t>
                      </a:r>
                    </a:p>
                  </a:txBody>
                  <a:tcPr marL="124184" marR="95526" marT="95526" marB="95526">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IN" sz="1500" cap="none" spc="0">
                          <a:solidFill>
                            <a:schemeClr val="tx1"/>
                          </a:solidFill>
                        </a:rPr>
                        <a:t>57.53</a:t>
                      </a:r>
                    </a:p>
                  </a:txBody>
                  <a:tcPr marL="124184" marR="95526" marT="95526" marB="95526">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688579837"/>
                  </a:ext>
                </a:extLst>
              </a:tr>
              <a:tr h="452156">
                <a:tc>
                  <a:txBody>
                    <a:bodyPr/>
                    <a:lstStyle/>
                    <a:p>
                      <a:r>
                        <a:rPr lang="en-IN" sz="1500" cap="none" spc="0">
                          <a:solidFill>
                            <a:schemeClr val="tx1"/>
                          </a:solidFill>
                        </a:rPr>
                        <a:t>SVM Classifier</a:t>
                      </a:r>
                    </a:p>
                  </a:txBody>
                  <a:tcPr marL="124184" marR="95526" marT="95526" marB="9552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500" cap="none" spc="0">
                          <a:solidFill>
                            <a:schemeClr val="tx1"/>
                          </a:solidFill>
                        </a:rPr>
                        <a:t>66.48</a:t>
                      </a:r>
                    </a:p>
                  </a:txBody>
                  <a:tcPr marL="124184" marR="95526" marT="95526" marB="9552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500" cap="none" spc="0">
                          <a:solidFill>
                            <a:schemeClr val="tx1"/>
                          </a:solidFill>
                        </a:rPr>
                        <a:t>64.26</a:t>
                      </a:r>
                    </a:p>
                  </a:txBody>
                  <a:tcPr marL="124184" marR="95526" marT="95526" marB="95526">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81017243"/>
                  </a:ext>
                </a:extLst>
              </a:tr>
              <a:tr h="675049">
                <a:tc>
                  <a:txBody>
                    <a:bodyPr/>
                    <a:lstStyle/>
                    <a:p>
                      <a:r>
                        <a:rPr lang="en-IN" sz="1500" cap="none" spc="0">
                          <a:solidFill>
                            <a:schemeClr val="tx1"/>
                          </a:solidFill>
                        </a:rPr>
                        <a:t>Decision Tree Classifier</a:t>
                      </a:r>
                    </a:p>
                  </a:txBody>
                  <a:tcPr marL="124184" marR="95526" marT="95526" marB="95526">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IN" sz="1500" cap="none" spc="0">
                          <a:solidFill>
                            <a:schemeClr val="tx1"/>
                          </a:solidFill>
                        </a:rPr>
                        <a:t>63.07</a:t>
                      </a:r>
                    </a:p>
                  </a:txBody>
                  <a:tcPr marL="124184" marR="95526" marT="95526" marB="95526">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IN" sz="1500" cap="none" spc="0">
                          <a:solidFill>
                            <a:schemeClr val="tx1"/>
                          </a:solidFill>
                        </a:rPr>
                        <a:t>60.95</a:t>
                      </a:r>
                    </a:p>
                  </a:txBody>
                  <a:tcPr marL="124184" marR="95526" marT="95526" marB="95526">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533971061"/>
                  </a:ext>
                </a:extLst>
              </a:tr>
              <a:tr h="675049">
                <a:tc>
                  <a:txBody>
                    <a:bodyPr/>
                    <a:lstStyle/>
                    <a:p>
                      <a:r>
                        <a:rPr lang="en-IN" sz="1500" cap="none" spc="0">
                          <a:solidFill>
                            <a:schemeClr val="tx1"/>
                          </a:solidFill>
                        </a:rPr>
                        <a:t>Random Forest Classifier </a:t>
                      </a:r>
                    </a:p>
                  </a:txBody>
                  <a:tcPr marL="124184" marR="95526" marT="95526" marB="9552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500" cap="none" spc="0">
                          <a:solidFill>
                            <a:schemeClr val="tx1"/>
                          </a:solidFill>
                        </a:rPr>
                        <a:t>95.06</a:t>
                      </a:r>
                    </a:p>
                  </a:txBody>
                  <a:tcPr marL="124184" marR="95526" marT="95526" marB="9552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500" cap="none" spc="0" dirty="0">
                          <a:solidFill>
                            <a:schemeClr val="tx1"/>
                          </a:solidFill>
                        </a:rPr>
                        <a:t>64.1</a:t>
                      </a:r>
                    </a:p>
                  </a:txBody>
                  <a:tcPr marL="124184" marR="95526" marT="95526" marB="95526">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81351237"/>
                  </a:ext>
                </a:extLst>
              </a:tr>
            </a:tbl>
          </a:graphicData>
        </a:graphic>
      </p:graphicFrame>
    </p:spTree>
    <p:extLst>
      <p:ext uri="{BB962C8B-B14F-4D97-AF65-F5344CB8AC3E}">
        <p14:creationId xmlns:p14="http://schemas.microsoft.com/office/powerpoint/2010/main" val="9312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FC2B6-FAA1-4585-A1BC-5D3A69CEC50D}"/>
              </a:ext>
            </a:extLst>
          </p:cNvPr>
          <p:cNvSpPr>
            <a:spLocks noGrp="1"/>
          </p:cNvSpPr>
          <p:nvPr>
            <p:ph idx="1"/>
          </p:nvPr>
        </p:nvSpPr>
        <p:spPr>
          <a:xfrm>
            <a:off x="1451579" y="2015734"/>
            <a:ext cx="4162555" cy="3450613"/>
          </a:xfrm>
        </p:spPr>
        <p:txBody>
          <a:bodyPr>
            <a:normAutofit fontScale="92500" lnSpcReduction="20000"/>
          </a:bodyPr>
          <a:lstStyle/>
          <a:p>
            <a:pPr>
              <a:lnSpc>
                <a:spcPct val="110000"/>
              </a:lnSpc>
            </a:pPr>
            <a:r>
              <a:rPr lang="en-IN" dirty="0"/>
              <a:t>ML Based Classifier with Glove Embeddings</a:t>
            </a:r>
          </a:p>
          <a:p>
            <a:pPr lvl="1">
              <a:lnSpc>
                <a:spcPct val="110000"/>
              </a:lnSpc>
            </a:pPr>
            <a:r>
              <a:rPr lang="en-IN" dirty="0"/>
              <a:t>Vectorised Full Description column using Glove embedding with embedding size as 300</a:t>
            </a:r>
          </a:p>
          <a:p>
            <a:pPr lvl="1">
              <a:lnSpc>
                <a:spcPct val="110000"/>
              </a:lnSpc>
            </a:pPr>
            <a:r>
              <a:rPr lang="en-IN" dirty="0"/>
              <a:t>Label encoding of the target variable i.e. Assignment group</a:t>
            </a:r>
          </a:p>
          <a:p>
            <a:pPr lvl="1">
              <a:lnSpc>
                <a:spcPct val="110000"/>
              </a:lnSpc>
            </a:pPr>
            <a:r>
              <a:rPr lang="en-IN" dirty="0"/>
              <a:t>Different ML based classification models were used and following accuracies were found</a:t>
            </a:r>
          </a:p>
          <a:p>
            <a:pPr lvl="1">
              <a:lnSpc>
                <a:spcPct val="110000"/>
              </a:lnSpc>
            </a:pPr>
            <a:r>
              <a:rPr lang="en-IN" dirty="0"/>
              <a:t>Note: Using glove embeddings, all the models are overfitting</a:t>
            </a:r>
          </a:p>
          <a:p>
            <a:pPr lvl="1">
              <a:lnSpc>
                <a:spcPct val="110000"/>
              </a:lnSpc>
            </a:pPr>
            <a:endParaRPr lang="en-IN" dirty="0"/>
          </a:p>
          <a:p>
            <a:pPr>
              <a:lnSpc>
                <a:spcPct val="110000"/>
              </a:lnSpc>
            </a:pPr>
            <a:endParaRPr lang="en-IN" dirty="0"/>
          </a:p>
        </p:txBody>
      </p:sp>
      <p:graphicFrame>
        <p:nvGraphicFramePr>
          <p:cNvPr id="5" name="Table 4">
            <a:extLst>
              <a:ext uri="{FF2B5EF4-FFF2-40B4-BE49-F238E27FC236}">
                <a16:creationId xmlns:a16="http://schemas.microsoft.com/office/drawing/2014/main" id="{8895B05B-7265-4368-9FBC-BAFA8681D385}"/>
              </a:ext>
            </a:extLst>
          </p:cNvPr>
          <p:cNvGraphicFramePr>
            <a:graphicFrameLocks noGrp="1"/>
          </p:cNvGraphicFramePr>
          <p:nvPr>
            <p:extLst>
              <p:ext uri="{D42A27DB-BD31-4B8C-83A1-F6EECF244321}">
                <p14:modId xmlns:p14="http://schemas.microsoft.com/office/powerpoint/2010/main" val="1374011105"/>
              </p:ext>
            </p:extLst>
          </p:nvPr>
        </p:nvGraphicFramePr>
        <p:xfrm>
          <a:off x="6094411" y="2369759"/>
          <a:ext cx="4960444" cy="2742565"/>
        </p:xfrm>
        <a:graphic>
          <a:graphicData uri="http://schemas.openxmlformats.org/drawingml/2006/table">
            <a:tbl>
              <a:tblPr firstRow="1" bandRow="1">
                <a:tableStyleId>{5C22544A-7EE6-4342-B048-85BDC9FD1C3A}</a:tableStyleId>
              </a:tblPr>
              <a:tblGrid>
                <a:gridCol w="2130814">
                  <a:extLst>
                    <a:ext uri="{9D8B030D-6E8A-4147-A177-3AD203B41FA5}">
                      <a16:colId xmlns:a16="http://schemas.microsoft.com/office/drawing/2014/main" val="479549801"/>
                    </a:ext>
                  </a:extLst>
                </a:gridCol>
                <a:gridCol w="1414815">
                  <a:extLst>
                    <a:ext uri="{9D8B030D-6E8A-4147-A177-3AD203B41FA5}">
                      <a16:colId xmlns:a16="http://schemas.microsoft.com/office/drawing/2014/main" val="1622237490"/>
                    </a:ext>
                  </a:extLst>
                </a:gridCol>
                <a:gridCol w="1414815">
                  <a:extLst>
                    <a:ext uri="{9D8B030D-6E8A-4147-A177-3AD203B41FA5}">
                      <a16:colId xmlns:a16="http://schemas.microsoft.com/office/drawing/2014/main" val="1953968372"/>
                    </a:ext>
                  </a:extLst>
                </a:gridCol>
              </a:tblGrid>
              <a:tr h="762969">
                <a:tc>
                  <a:txBody>
                    <a:bodyPr/>
                    <a:lstStyle/>
                    <a:p>
                      <a:r>
                        <a:rPr lang="en-IN" sz="2000"/>
                        <a:t>Model Type</a:t>
                      </a:r>
                    </a:p>
                  </a:txBody>
                  <a:tcPr marL="103104" marR="103104" marT="51552" marB="51552"/>
                </a:tc>
                <a:tc>
                  <a:txBody>
                    <a:bodyPr/>
                    <a:lstStyle/>
                    <a:p>
                      <a:r>
                        <a:rPr lang="en-IN" sz="2000"/>
                        <a:t>Training Accuracy</a:t>
                      </a:r>
                    </a:p>
                  </a:txBody>
                  <a:tcPr marL="103104" marR="103104" marT="51552" marB="51552"/>
                </a:tc>
                <a:tc>
                  <a:txBody>
                    <a:bodyPr/>
                    <a:lstStyle/>
                    <a:p>
                      <a:r>
                        <a:rPr lang="en-IN" sz="2000"/>
                        <a:t>Test Accuracy</a:t>
                      </a:r>
                    </a:p>
                  </a:txBody>
                  <a:tcPr marL="103104" marR="103104" marT="51552" marB="51552"/>
                </a:tc>
                <a:extLst>
                  <a:ext uri="{0D108BD9-81ED-4DB2-BD59-A6C34878D82A}">
                    <a16:rowId xmlns:a16="http://schemas.microsoft.com/office/drawing/2014/main" val="3262513748"/>
                  </a:ext>
                </a:extLst>
              </a:tr>
              <a:tr h="453658">
                <a:tc>
                  <a:txBody>
                    <a:bodyPr/>
                    <a:lstStyle/>
                    <a:p>
                      <a:r>
                        <a:rPr lang="en-IN" sz="2000" dirty="0"/>
                        <a:t>SVM Classifier</a:t>
                      </a:r>
                    </a:p>
                  </a:txBody>
                  <a:tcPr marL="103104" marR="103104" marT="51552" marB="51552"/>
                </a:tc>
                <a:tc>
                  <a:txBody>
                    <a:bodyPr/>
                    <a:lstStyle/>
                    <a:p>
                      <a:r>
                        <a:rPr lang="en-IN" sz="2000"/>
                        <a:t>89.25</a:t>
                      </a:r>
                    </a:p>
                  </a:txBody>
                  <a:tcPr marL="103104" marR="103104" marT="51552" marB="51552"/>
                </a:tc>
                <a:tc>
                  <a:txBody>
                    <a:bodyPr/>
                    <a:lstStyle/>
                    <a:p>
                      <a:r>
                        <a:rPr lang="en-IN" sz="2000"/>
                        <a:t>66.59</a:t>
                      </a:r>
                    </a:p>
                  </a:txBody>
                  <a:tcPr marL="103104" marR="103104" marT="51552" marB="51552"/>
                </a:tc>
                <a:extLst>
                  <a:ext uri="{0D108BD9-81ED-4DB2-BD59-A6C34878D82A}">
                    <a16:rowId xmlns:a16="http://schemas.microsoft.com/office/drawing/2014/main" val="1581017243"/>
                  </a:ext>
                </a:extLst>
              </a:tr>
              <a:tr h="762969">
                <a:tc>
                  <a:txBody>
                    <a:bodyPr/>
                    <a:lstStyle/>
                    <a:p>
                      <a:r>
                        <a:rPr lang="en-IN" sz="2000"/>
                        <a:t>Decision Tree Classifier</a:t>
                      </a:r>
                    </a:p>
                  </a:txBody>
                  <a:tcPr marL="103104" marR="103104" marT="51552" marB="51552"/>
                </a:tc>
                <a:tc>
                  <a:txBody>
                    <a:bodyPr/>
                    <a:lstStyle/>
                    <a:p>
                      <a:r>
                        <a:rPr lang="en-IN" sz="2000"/>
                        <a:t>62.27</a:t>
                      </a:r>
                    </a:p>
                  </a:txBody>
                  <a:tcPr marL="103104" marR="103104" marT="51552" marB="51552"/>
                </a:tc>
                <a:tc>
                  <a:txBody>
                    <a:bodyPr/>
                    <a:lstStyle/>
                    <a:p>
                      <a:r>
                        <a:rPr lang="en-IN" sz="2000"/>
                        <a:t>55.87</a:t>
                      </a:r>
                    </a:p>
                  </a:txBody>
                  <a:tcPr marL="103104" marR="103104" marT="51552" marB="51552"/>
                </a:tc>
                <a:extLst>
                  <a:ext uri="{0D108BD9-81ED-4DB2-BD59-A6C34878D82A}">
                    <a16:rowId xmlns:a16="http://schemas.microsoft.com/office/drawing/2014/main" val="1533971061"/>
                  </a:ext>
                </a:extLst>
              </a:tr>
              <a:tr h="762969">
                <a:tc>
                  <a:txBody>
                    <a:bodyPr/>
                    <a:lstStyle/>
                    <a:p>
                      <a:r>
                        <a:rPr lang="en-IN" sz="2000"/>
                        <a:t>Random Forest Classifier </a:t>
                      </a:r>
                    </a:p>
                  </a:txBody>
                  <a:tcPr marL="103104" marR="103104" marT="51552" marB="51552"/>
                </a:tc>
                <a:tc>
                  <a:txBody>
                    <a:bodyPr/>
                    <a:lstStyle/>
                    <a:p>
                      <a:r>
                        <a:rPr lang="en-IN" sz="2000"/>
                        <a:t>95.16</a:t>
                      </a:r>
                    </a:p>
                  </a:txBody>
                  <a:tcPr marL="103104" marR="103104" marT="51552" marB="51552"/>
                </a:tc>
                <a:tc>
                  <a:txBody>
                    <a:bodyPr/>
                    <a:lstStyle/>
                    <a:p>
                      <a:r>
                        <a:rPr lang="en-IN" sz="2000" dirty="0"/>
                        <a:t>61.43</a:t>
                      </a:r>
                    </a:p>
                  </a:txBody>
                  <a:tcPr marL="103104" marR="103104" marT="51552" marB="51552"/>
                </a:tc>
                <a:extLst>
                  <a:ext uri="{0D108BD9-81ED-4DB2-BD59-A6C34878D82A}">
                    <a16:rowId xmlns:a16="http://schemas.microsoft.com/office/drawing/2014/main" val="3081351237"/>
                  </a:ext>
                </a:extLst>
              </a:tr>
            </a:tbl>
          </a:graphicData>
        </a:graphic>
      </p:graphicFrame>
      <p:sp>
        <p:nvSpPr>
          <p:cNvPr id="7" name="Rectangle 6">
            <a:extLst>
              <a:ext uri="{FF2B5EF4-FFF2-40B4-BE49-F238E27FC236}">
                <a16:creationId xmlns:a16="http://schemas.microsoft.com/office/drawing/2014/main" id="{5434788F-CF3F-4B55-A419-4977E48432DB}"/>
              </a:ext>
            </a:extLst>
          </p:cNvPr>
          <p:cNvSpPr/>
          <p:nvPr/>
        </p:nvSpPr>
        <p:spPr>
          <a:xfrm>
            <a:off x="1451579" y="806878"/>
            <a:ext cx="9479018" cy="584775"/>
          </a:xfrm>
          <a:prstGeom prst="rect">
            <a:avLst/>
          </a:prstGeom>
        </p:spPr>
        <p:txBody>
          <a:bodyPr wrap="square">
            <a:spAutoFit/>
          </a:bodyPr>
          <a:lstStyle/>
          <a:p>
            <a:r>
              <a:rPr lang="en-IN" sz="3200" dirty="0"/>
              <a:t>MODELLING</a:t>
            </a:r>
          </a:p>
        </p:txBody>
      </p:sp>
    </p:spTree>
    <p:extLst>
      <p:ext uri="{BB962C8B-B14F-4D97-AF65-F5344CB8AC3E}">
        <p14:creationId xmlns:p14="http://schemas.microsoft.com/office/powerpoint/2010/main" val="2446148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0</TotalTime>
  <Words>2970</Words>
  <Application>Microsoft Office PowerPoint</Application>
  <PresentationFormat>Widescreen</PresentationFormat>
  <Paragraphs>366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Gill Sans MT</vt:lpstr>
      <vt:lpstr>Wingdings</vt:lpstr>
      <vt:lpstr>Gallery</vt:lpstr>
      <vt:lpstr>Automatic Ticket Assignment System</vt:lpstr>
      <vt:lpstr>Contents</vt:lpstr>
      <vt:lpstr>Problem Statement</vt:lpstr>
      <vt:lpstr>Data Findings</vt:lpstr>
      <vt:lpstr>Exploratory Data Analysis(EDA)</vt:lpstr>
      <vt:lpstr>Data Pre-processing</vt:lpstr>
      <vt:lpstr>Visual Analysis</vt:lpstr>
      <vt:lpstr>Modelling</vt:lpstr>
      <vt:lpstr>PowerPoint Presentation</vt:lpstr>
      <vt:lpstr>PowerPoint Presentation</vt:lpstr>
      <vt:lpstr>AI Based Models: Architectural Details</vt:lpstr>
      <vt:lpstr>How to improve model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AI Based Model Selected </vt:lpstr>
      <vt:lpstr>Predictions using best model</vt:lpstr>
      <vt:lpstr>Top 10 groups </vt:lpstr>
      <vt:lpstr>Top 5 groups </vt:lpstr>
      <vt:lpstr>Deployment</vt:lpstr>
      <vt:lpstr>Comparison to benchmark</vt:lpstr>
      <vt:lpstr>Implications</vt:lpstr>
      <vt:lpstr>Conclusion and Future Enhancements</vt:lpstr>
      <vt:lpstr>Closing Reflections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Ticket Assignment System</dc:title>
  <dc:creator>Madan, Vasundhara</dc:creator>
  <cp:lastModifiedBy>Madan, Vasundhara</cp:lastModifiedBy>
  <cp:revision>1</cp:revision>
  <dcterms:created xsi:type="dcterms:W3CDTF">2021-01-23T10:08:24Z</dcterms:created>
  <dcterms:modified xsi:type="dcterms:W3CDTF">2021-01-23T10:08:42Z</dcterms:modified>
</cp:coreProperties>
</file>