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CB44AA-32A5-46F0-A3D0-3EAD20DCA698}">
          <p14:sldIdLst>
            <p14:sldId id="256"/>
            <p14:sldId id="257"/>
            <p14:sldId id="258"/>
            <p14:sldId id="260"/>
            <p14:sldId id="259"/>
            <p14:sldId id="261"/>
            <p14:sldId id="262"/>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l V" initials="VV" lastIdx="2" clrIdx="0">
    <p:extLst>
      <p:ext uri="{19B8F6BF-5375-455C-9EA6-DF929625EA0E}">
        <p15:presenceInfo xmlns:p15="http://schemas.microsoft.com/office/powerpoint/2012/main" userId="3fc607cec0bd4d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7T13:11:46.70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09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08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41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94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4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34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60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09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2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843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49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8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9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23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74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0981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07E49-8F2C-C345-6F10-D3BEFF116529}"/>
              </a:ext>
            </a:extLst>
          </p:cNvPr>
          <p:cNvSpPr>
            <a:spLocks noGrp="1"/>
          </p:cNvSpPr>
          <p:nvPr>
            <p:ph type="title"/>
          </p:nvPr>
        </p:nvSpPr>
        <p:spPr>
          <a:xfrm>
            <a:off x="668847" y="1102179"/>
            <a:ext cx="10364451" cy="4958153"/>
          </a:xfrm>
        </p:spPr>
        <p:txBody>
          <a:bodyPr>
            <a:normAutofit fontScale="90000"/>
          </a:bodyPr>
          <a:lstStyle/>
          <a:p>
            <a:r>
              <a:rPr lang="en-US" dirty="0"/>
              <a:t>                  </a:t>
            </a:r>
            <a:r>
              <a:rPr lang="en-US" sz="2800" dirty="0"/>
              <a:t>PROJECT WORK PRESENTATION</a:t>
            </a:r>
            <a:br>
              <a:rPr lang="en-US" dirty="0"/>
            </a:br>
            <a:br>
              <a:rPr lang="en-US" dirty="0"/>
            </a:br>
            <a:r>
              <a:rPr lang="en-US" dirty="0"/>
              <a:t>   </a:t>
            </a:r>
            <a:r>
              <a:rPr lang="en-US" sz="4800" dirty="0">
                <a:solidFill>
                  <a:schemeClr val="accent4"/>
                </a:solidFill>
              </a:rPr>
              <a:t>COLLEGE MANAGEMENT SYSTEM</a:t>
            </a:r>
            <a:br>
              <a:rPr lang="en-US" sz="4800" dirty="0"/>
            </a:br>
            <a:r>
              <a:rPr lang="en-US" sz="1800" dirty="0"/>
              <a:t>                                                       SUBMITTED BY  </a:t>
            </a:r>
            <a:br>
              <a:rPr lang="en-US" sz="1800" dirty="0"/>
            </a:br>
            <a:br>
              <a:rPr lang="en-US" sz="1800" dirty="0"/>
            </a:br>
            <a:r>
              <a:rPr lang="en-US" sz="1800" dirty="0"/>
              <a:t>                TANU SHREE                                            HARISHMANIKANDAN                                         </a:t>
            </a:r>
            <a:br>
              <a:rPr lang="en-US" sz="1800" dirty="0"/>
            </a:br>
            <a:r>
              <a:rPr lang="en-US" sz="1800" dirty="0"/>
              <a:t>                MOHAN BALAJI                                         VIMAL KUMAR V</a:t>
            </a:r>
            <a:br>
              <a:rPr lang="en-US" sz="1800" dirty="0"/>
            </a:br>
            <a:r>
              <a:rPr lang="en-US" sz="1800" dirty="0"/>
              <a:t>                SAYALI  BAFNA</a:t>
            </a:r>
            <a:br>
              <a:rPr lang="en-US" dirty="0"/>
            </a:br>
            <a:r>
              <a:rPr lang="en-US" dirty="0"/>
              <a:t>                    </a:t>
            </a:r>
            <a:br>
              <a:rPr lang="en-US" dirty="0"/>
            </a:br>
            <a:r>
              <a:rPr lang="en-US" dirty="0"/>
              <a:t>                     </a:t>
            </a:r>
            <a:r>
              <a:rPr lang="en-US" sz="3200" b="1" dirty="0">
                <a:solidFill>
                  <a:schemeClr val="accent2"/>
                </a:solidFill>
              </a:rPr>
              <a:t>Under the guidance of </a:t>
            </a:r>
            <a:br>
              <a:rPr lang="en-US" sz="3200" b="1" dirty="0">
                <a:solidFill>
                  <a:schemeClr val="accent2"/>
                </a:solidFill>
              </a:rPr>
            </a:br>
            <a:r>
              <a:rPr lang="en-US" sz="3200" b="1" dirty="0">
                <a:solidFill>
                  <a:schemeClr val="accent2"/>
                </a:solidFill>
              </a:rPr>
              <a:t>                        </a:t>
            </a:r>
            <a:r>
              <a:rPr lang="en-US" sz="4900" b="1" dirty="0">
                <a:solidFill>
                  <a:schemeClr val="tx1">
                    <a:lumMod val="75000"/>
                    <a:lumOff val="25000"/>
                  </a:schemeClr>
                </a:solidFill>
              </a:rPr>
              <a:t>Pooja Mehta</a:t>
            </a:r>
            <a:br>
              <a:rPr lang="en-US" sz="3200" b="1" dirty="0">
                <a:solidFill>
                  <a:schemeClr val="accent2"/>
                </a:solidFill>
              </a:rPr>
            </a:br>
            <a:r>
              <a:rPr lang="en-US" sz="3200" b="1" dirty="0">
                <a:solidFill>
                  <a:schemeClr val="accent2"/>
                </a:solidFill>
              </a:rPr>
              <a:t>              </a:t>
            </a:r>
            <a:br>
              <a:rPr lang="en-US" dirty="0"/>
            </a:br>
            <a:r>
              <a:rPr lang="en-US" dirty="0"/>
              <a:t>                          </a:t>
            </a:r>
            <a:br>
              <a:rPr lang="en-US" dirty="0"/>
            </a:br>
            <a:endParaRPr lang="en-IN" dirty="0"/>
          </a:p>
        </p:txBody>
      </p:sp>
      <p:pic>
        <p:nvPicPr>
          <p:cNvPr id="7" name="Content Placeholder 6">
            <a:extLst>
              <a:ext uri="{FF2B5EF4-FFF2-40B4-BE49-F238E27FC236}">
                <a16:creationId xmlns:a16="http://schemas.microsoft.com/office/drawing/2014/main" id="{75F80301-F798-0A99-C517-00B3BD08143B}"/>
              </a:ext>
            </a:extLst>
          </p:cNvPr>
          <p:cNvPicPr>
            <a:picLocks noGrp="1" noChangeAspect="1"/>
          </p:cNvPicPr>
          <p:nvPr>
            <p:ph sz="quarter" idx="13"/>
          </p:nvPr>
        </p:nvPicPr>
        <p:blipFill>
          <a:blip r:embed="rId2"/>
          <a:stretch>
            <a:fillRect/>
          </a:stretch>
        </p:blipFill>
        <p:spPr>
          <a:xfrm>
            <a:off x="4084983" y="212271"/>
            <a:ext cx="3627782" cy="889908"/>
          </a:xfrm>
        </p:spPr>
      </p:pic>
    </p:spTree>
    <p:extLst>
      <p:ext uri="{BB962C8B-B14F-4D97-AF65-F5344CB8AC3E}">
        <p14:creationId xmlns:p14="http://schemas.microsoft.com/office/powerpoint/2010/main" val="134292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0879E2-9C3E-CB9E-9CD7-22010B4707A9}"/>
              </a:ext>
            </a:extLst>
          </p:cNvPr>
          <p:cNvSpPr>
            <a:spLocks noGrp="1"/>
          </p:cNvSpPr>
          <p:nvPr>
            <p:ph type="title"/>
          </p:nvPr>
        </p:nvSpPr>
        <p:spPr/>
        <p:txBody>
          <a:bodyPr/>
          <a:lstStyle/>
          <a:p>
            <a:r>
              <a:rPr lang="en-IN" dirty="0"/>
              <a:t>                 </a:t>
            </a:r>
            <a:r>
              <a:rPr lang="en-IN" dirty="0">
                <a:solidFill>
                  <a:schemeClr val="accent4"/>
                </a:solidFill>
              </a:rPr>
              <a:t>CONCLUSION</a:t>
            </a:r>
          </a:p>
        </p:txBody>
      </p:sp>
      <p:sp>
        <p:nvSpPr>
          <p:cNvPr id="8" name="Content Placeholder 7">
            <a:extLst>
              <a:ext uri="{FF2B5EF4-FFF2-40B4-BE49-F238E27FC236}">
                <a16:creationId xmlns:a16="http://schemas.microsoft.com/office/drawing/2014/main" id="{DBE1DDA2-209C-80CB-980F-486285E22E97}"/>
              </a:ext>
            </a:extLst>
          </p:cNvPr>
          <p:cNvSpPr>
            <a:spLocks noGrp="1"/>
          </p:cNvSpPr>
          <p:nvPr>
            <p:ph idx="1"/>
          </p:nvPr>
        </p:nvSpPr>
        <p:spPr>
          <a:xfrm>
            <a:off x="677334" y="1721797"/>
            <a:ext cx="8596668" cy="4319566"/>
          </a:xfrm>
        </p:spPr>
        <p:txBody>
          <a:bodyPr>
            <a:normAutofit fontScale="77500" lnSpcReduction="20000"/>
          </a:bodyPr>
          <a:lstStyle/>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The project entitled as</a:t>
            </a: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 College Management System</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is the system that deals with the issues related to a particular institution.</a:t>
            </a:r>
          </a:p>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successfully implemented with all the features mentioned in system requirements specification.</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designed keeping in view the day to day problems faced by a college.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Deployment of our application will certainly help the college to reduce unnecessary wastage of time in personally going to each department for some information.</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Awareness and right information about any college is essential for both the development of student as well as faculty. So this serves the right purpose in achieving the desired requirements of both the communities</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91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213-D95D-8672-ED72-E0FBEFA8B195}"/>
              </a:ext>
            </a:extLst>
          </p:cNvPr>
          <p:cNvSpPr>
            <a:spLocks noGrp="1"/>
          </p:cNvSpPr>
          <p:nvPr>
            <p:ph type="title"/>
          </p:nvPr>
        </p:nvSpPr>
        <p:spPr/>
        <p:txBody>
          <a:bodyPr/>
          <a:lstStyle/>
          <a:p>
            <a:r>
              <a:rPr lang="en-US" dirty="0"/>
              <a:t>                  </a:t>
            </a:r>
            <a:r>
              <a:rPr lang="en-US" sz="4800" dirty="0">
                <a:solidFill>
                  <a:schemeClr val="accent5"/>
                </a:solidFill>
              </a:rPr>
              <a:t>INTRODUCTION</a:t>
            </a:r>
            <a:endParaRPr lang="en-IN" sz="4800" dirty="0">
              <a:solidFill>
                <a:schemeClr val="accent5"/>
              </a:solidFill>
            </a:endParaRPr>
          </a:p>
        </p:txBody>
      </p:sp>
      <p:sp>
        <p:nvSpPr>
          <p:cNvPr id="3" name="Content Placeholder 2">
            <a:extLst>
              <a:ext uri="{FF2B5EF4-FFF2-40B4-BE49-F238E27FC236}">
                <a16:creationId xmlns:a16="http://schemas.microsoft.com/office/drawing/2014/main" id="{A4A9C020-2028-EDD4-7E77-F126F73DA178}"/>
              </a:ext>
            </a:extLst>
          </p:cNvPr>
          <p:cNvSpPr>
            <a:spLocks noGrp="1"/>
          </p:cNvSpPr>
          <p:nvPr>
            <p:ph idx="1"/>
          </p:nvPr>
        </p:nvSpPr>
        <p:spPr>
          <a:xfrm>
            <a:off x="677334" y="2160589"/>
            <a:ext cx="9322700" cy="3880773"/>
          </a:xfrm>
        </p:spPr>
        <p:txBody>
          <a:bodyPr>
            <a:normAutofit/>
          </a:bodyPr>
          <a:lstStyle/>
          <a:p>
            <a:r>
              <a:rPr lang="en-US" sz="2400" dirty="0"/>
              <a:t>The COLLEGE MANAGEMENT SYSTEM can be used to store student information, course, faculty, department etc. admin can edit, delete and add any student, course, subject                                      using this system. </a:t>
            </a:r>
          </a:p>
          <a:p>
            <a:r>
              <a:rPr lang="en-US" sz="2400" dirty="0"/>
              <a:t>This System facilitates colleges to ,maintain the functionality related to college employees and their students. </a:t>
            </a:r>
          </a:p>
          <a:p>
            <a:r>
              <a:rPr lang="en-US" sz="2400" dirty="0"/>
              <a:t>College Management System provides the easiest way to manage all functionalities of a college.  </a:t>
            </a:r>
            <a:endParaRPr lang="en-IN" sz="2400" dirty="0"/>
          </a:p>
        </p:txBody>
      </p:sp>
    </p:spTree>
    <p:extLst>
      <p:ext uri="{BB962C8B-B14F-4D97-AF65-F5344CB8AC3E}">
        <p14:creationId xmlns:p14="http://schemas.microsoft.com/office/powerpoint/2010/main" val="387964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8E29-4400-CCEC-E529-7541394B7558}"/>
              </a:ext>
            </a:extLst>
          </p:cNvPr>
          <p:cNvSpPr>
            <a:spLocks noGrp="1"/>
          </p:cNvSpPr>
          <p:nvPr>
            <p:ph type="title"/>
          </p:nvPr>
        </p:nvSpPr>
        <p:spPr/>
        <p:txBody>
          <a:bodyPr/>
          <a:lstStyle/>
          <a:p>
            <a:r>
              <a:rPr lang="en-US" dirty="0"/>
              <a:t>                       </a:t>
            </a:r>
            <a:r>
              <a:rPr lang="en-US" sz="4800" dirty="0">
                <a:solidFill>
                  <a:schemeClr val="accent4"/>
                </a:solidFill>
              </a:rPr>
              <a:t>OBJECTIVE</a:t>
            </a:r>
            <a:endParaRPr lang="en-IN" sz="4800" dirty="0">
              <a:solidFill>
                <a:schemeClr val="accent4"/>
              </a:solidFill>
            </a:endParaRPr>
          </a:p>
        </p:txBody>
      </p:sp>
      <p:sp>
        <p:nvSpPr>
          <p:cNvPr id="3" name="Content Placeholder 2">
            <a:extLst>
              <a:ext uri="{FF2B5EF4-FFF2-40B4-BE49-F238E27FC236}">
                <a16:creationId xmlns:a16="http://schemas.microsoft.com/office/drawing/2014/main" id="{60AC2D6B-FD3F-6922-D494-08DDEBE2C73C}"/>
              </a:ext>
            </a:extLst>
          </p:cNvPr>
          <p:cNvSpPr>
            <a:spLocks noGrp="1"/>
          </p:cNvSpPr>
          <p:nvPr>
            <p:ph idx="1"/>
          </p:nvPr>
        </p:nvSpPr>
        <p:spPr>
          <a:xfrm>
            <a:off x="677334" y="2160589"/>
            <a:ext cx="9731262" cy="3880773"/>
          </a:xfrm>
        </p:spPr>
        <p:txBody>
          <a:bodyPr>
            <a:normAutofit/>
          </a:bodyPr>
          <a:lstStyle/>
          <a:p>
            <a:r>
              <a:rPr lang="en-US" sz="2400" dirty="0"/>
              <a:t>The main objective of college management system is to automate all functionalities of a college. </a:t>
            </a:r>
          </a:p>
          <a:p>
            <a:r>
              <a:rPr lang="en-US" sz="2400" dirty="0"/>
              <a:t>Using this system you can manage all college student details , faculty details, course details, subject details etc.</a:t>
            </a:r>
          </a:p>
          <a:p>
            <a:r>
              <a:rPr lang="en-US" sz="2400" dirty="0"/>
              <a:t>College Management System enables you to view or update data and information about students and staff easily. </a:t>
            </a:r>
            <a:endParaRPr lang="en-IN" sz="2400" dirty="0"/>
          </a:p>
        </p:txBody>
      </p:sp>
    </p:spTree>
    <p:extLst>
      <p:ext uri="{BB962C8B-B14F-4D97-AF65-F5344CB8AC3E}">
        <p14:creationId xmlns:p14="http://schemas.microsoft.com/office/powerpoint/2010/main" val="35166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AD53-4078-2482-B999-4EE50882B0D9}"/>
              </a:ext>
            </a:extLst>
          </p:cNvPr>
          <p:cNvSpPr>
            <a:spLocks noGrp="1"/>
          </p:cNvSpPr>
          <p:nvPr>
            <p:ph type="title"/>
          </p:nvPr>
        </p:nvSpPr>
        <p:spPr/>
        <p:txBody>
          <a:bodyPr/>
          <a:lstStyle/>
          <a:p>
            <a:r>
              <a:rPr lang="en-IN" dirty="0"/>
              <a:t>                </a:t>
            </a:r>
            <a:r>
              <a:rPr lang="en-IN" dirty="0">
                <a:solidFill>
                  <a:schemeClr val="accent4"/>
                </a:solidFill>
              </a:rPr>
              <a:t>Technologies Used</a:t>
            </a:r>
          </a:p>
        </p:txBody>
      </p:sp>
      <p:sp>
        <p:nvSpPr>
          <p:cNvPr id="3" name="Content Placeholder 2">
            <a:extLst>
              <a:ext uri="{FF2B5EF4-FFF2-40B4-BE49-F238E27FC236}">
                <a16:creationId xmlns:a16="http://schemas.microsoft.com/office/drawing/2014/main" id="{A921A787-55F0-5A73-1F88-2A0E374009B1}"/>
              </a:ext>
            </a:extLst>
          </p:cNvPr>
          <p:cNvSpPr>
            <a:spLocks noGrp="1"/>
          </p:cNvSpPr>
          <p:nvPr>
            <p:ph idx="1"/>
          </p:nvPr>
        </p:nvSpPr>
        <p:spPr/>
        <p:txBody>
          <a:bodyPr/>
          <a:lstStyle/>
          <a:p>
            <a:r>
              <a:rPr lang="en-IN" sz="2800" dirty="0"/>
              <a:t>Java 8</a:t>
            </a:r>
          </a:p>
          <a:p>
            <a:r>
              <a:rPr lang="en-IN" sz="2800" dirty="0"/>
              <a:t>Spring Boot 2.2.6+</a:t>
            </a:r>
          </a:p>
          <a:p>
            <a:r>
              <a:rPr lang="en-IN" sz="2800" dirty="0"/>
              <a:t>Spring Framework 5.2.5+</a:t>
            </a:r>
          </a:p>
          <a:p>
            <a:r>
              <a:rPr lang="en-IN" sz="2800" dirty="0"/>
              <a:t>Maven 3.2</a:t>
            </a:r>
          </a:p>
          <a:p>
            <a:r>
              <a:rPr lang="en-IN" sz="2800" dirty="0"/>
              <a:t>Spring Data JPA( Hibernate)</a:t>
            </a:r>
          </a:p>
          <a:p>
            <a:r>
              <a:rPr lang="en-IN" sz="2800" dirty="0"/>
              <a:t>MySQL</a:t>
            </a:r>
          </a:p>
          <a:p>
            <a:r>
              <a:rPr lang="en-IN" sz="2800" dirty="0"/>
              <a:t>Thymeleaf</a:t>
            </a:r>
          </a:p>
          <a:p>
            <a:endParaRPr lang="en-IN" dirty="0"/>
          </a:p>
        </p:txBody>
      </p:sp>
    </p:spTree>
    <p:extLst>
      <p:ext uri="{BB962C8B-B14F-4D97-AF65-F5344CB8AC3E}">
        <p14:creationId xmlns:p14="http://schemas.microsoft.com/office/powerpoint/2010/main" val="41046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2E69-2C45-6301-E313-48412CB6891E}"/>
              </a:ext>
            </a:extLst>
          </p:cNvPr>
          <p:cNvSpPr>
            <a:spLocks noGrp="1"/>
          </p:cNvSpPr>
          <p:nvPr>
            <p:ph type="title"/>
          </p:nvPr>
        </p:nvSpPr>
        <p:spPr/>
        <p:txBody>
          <a:bodyPr>
            <a:normAutofit/>
          </a:bodyPr>
          <a:lstStyle/>
          <a:p>
            <a:r>
              <a:rPr lang="en-IN" sz="4800" dirty="0">
                <a:solidFill>
                  <a:schemeClr val="accent4"/>
                </a:solidFill>
              </a:rPr>
              <a:t>REQUIREMENT SPECIFICATIONS</a:t>
            </a:r>
          </a:p>
        </p:txBody>
      </p:sp>
      <p:sp>
        <p:nvSpPr>
          <p:cNvPr id="4" name="Text Placeholder 3">
            <a:extLst>
              <a:ext uri="{FF2B5EF4-FFF2-40B4-BE49-F238E27FC236}">
                <a16:creationId xmlns:a16="http://schemas.microsoft.com/office/drawing/2014/main" id="{C9E05201-DAA8-61C0-6483-7766B0FA8B31}"/>
              </a:ext>
            </a:extLst>
          </p:cNvPr>
          <p:cNvSpPr>
            <a:spLocks noGrp="1"/>
          </p:cNvSpPr>
          <p:nvPr>
            <p:ph type="body" idx="1"/>
          </p:nvPr>
        </p:nvSpPr>
        <p:spPr/>
        <p:txBody>
          <a:bodyPr/>
          <a:lstStyle/>
          <a:p>
            <a:r>
              <a:rPr lang="en-IN" dirty="0"/>
              <a:t>Hardware Configuration</a:t>
            </a:r>
          </a:p>
        </p:txBody>
      </p:sp>
      <p:sp>
        <p:nvSpPr>
          <p:cNvPr id="3" name="Content Placeholder 2">
            <a:extLst>
              <a:ext uri="{FF2B5EF4-FFF2-40B4-BE49-F238E27FC236}">
                <a16:creationId xmlns:a16="http://schemas.microsoft.com/office/drawing/2014/main" id="{EBC19B1B-737E-4768-5FD5-86F59BA967B9}"/>
              </a:ext>
            </a:extLst>
          </p:cNvPr>
          <p:cNvSpPr>
            <a:spLocks noGrp="1"/>
          </p:cNvSpPr>
          <p:nvPr>
            <p:ph sz="half" idx="2"/>
          </p:nvPr>
        </p:nvSpPr>
        <p:spPr/>
        <p:txBody>
          <a:bodyPr>
            <a:normAutofit/>
          </a:bodyPr>
          <a:lstStyle/>
          <a:p>
            <a:r>
              <a:rPr lang="en-IN" sz="2400" dirty="0"/>
              <a:t>  System : P IV or above</a:t>
            </a:r>
          </a:p>
          <a:p>
            <a:r>
              <a:rPr lang="en-IN" sz="2400" dirty="0"/>
              <a:t>  RAM : 1 GB</a:t>
            </a:r>
          </a:p>
          <a:p>
            <a:r>
              <a:rPr lang="en-IN" sz="2400" dirty="0"/>
              <a:t>  Hard Disk : 10 GB</a:t>
            </a:r>
          </a:p>
          <a:p>
            <a:r>
              <a:rPr lang="en-IN" sz="2400" dirty="0"/>
              <a:t>  Operating System : Windows 8 &amp; above</a:t>
            </a:r>
          </a:p>
          <a:p>
            <a:pPr marL="0" indent="0">
              <a:buNone/>
            </a:pPr>
            <a:endParaRPr lang="en-IN" sz="2800" dirty="0"/>
          </a:p>
        </p:txBody>
      </p:sp>
      <p:sp>
        <p:nvSpPr>
          <p:cNvPr id="5" name="Text Placeholder 4">
            <a:extLst>
              <a:ext uri="{FF2B5EF4-FFF2-40B4-BE49-F238E27FC236}">
                <a16:creationId xmlns:a16="http://schemas.microsoft.com/office/drawing/2014/main" id="{A243E502-15EC-BDD2-3073-84276ACF806F}"/>
              </a:ext>
            </a:extLst>
          </p:cNvPr>
          <p:cNvSpPr>
            <a:spLocks noGrp="1"/>
          </p:cNvSpPr>
          <p:nvPr>
            <p:ph type="body" sz="quarter" idx="3"/>
          </p:nvPr>
        </p:nvSpPr>
        <p:spPr/>
        <p:txBody>
          <a:bodyPr/>
          <a:lstStyle/>
          <a:p>
            <a:r>
              <a:rPr lang="en-IN" dirty="0"/>
              <a:t>Software Configuration</a:t>
            </a:r>
          </a:p>
        </p:txBody>
      </p:sp>
      <p:sp>
        <p:nvSpPr>
          <p:cNvPr id="6" name="Content Placeholder 5">
            <a:extLst>
              <a:ext uri="{FF2B5EF4-FFF2-40B4-BE49-F238E27FC236}">
                <a16:creationId xmlns:a16="http://schemas.microsoft.com/office/drawing/2014/main" id="{2C4023DB-7893-B58F-6C8A-A3CADCE1D217}"/>
              </a:ext>
            </a:extLst>
          </p:cNvPr>
          <p:cNvSpPr>
            <a:spLocks noGrp="1"/>
          </p:cNvSpPr>
          <p:nvPr>
            <p:ph sz="quarter" idx="4"/>
          </p:nvPr>
        </p:nvSpPr>
        <p:spPr/>
        <p:txBody>
          <a:bodyPr>
            <a:normAutofit/>
          </a:bodyPr>
          <a:lstStyle/>
          <a:p>
            <a:r>
              <a:rPr lang="en-IN" sz="2400" dirty="0"/>
              <a:t>Software IDE : Eclipse</a:t>
            </a:r>
          </a:p>
          <a:p>
            <a:r>
              <a:rPr lang="en-IN" sz="2400" dirty="0"/>
              <a:t>Language : Java</a:t>
            </a:r>
          </a:p>
          <a:p>
            <a:r>
              <a:rPr lang="en-IN" sz="2400" dirty="0"/>
              <a:t>Back End : My SQL server</a:t>
            </a:r>
          </a:p>
        </p:txBody>
      </p:sp>
    </p:spTree>
    <p:extLst>
      <p:ext uri="{BB962C8B-B14F-4D97-AF65-F5344CB8AC3E}">
        <p14:creationId xmlns:p14="http://schemas.microsoft.com/office/powerpoint/2010/main" val="395339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BCB83-F303-EED4-8607-ADEA97BF4D56}"/>
              </a:ext>
            </a:extLst>
          </p:cNvPr>
          <p:cNvSpPr>
            <a:spLocks noGrp="1"/>
          </p:cNvSpPr>
          <p:nvPr>
            <p:ph type="title"/>
          </p:nvPr>
        </p:nvSpPr>
        <p:spPr/>
        <p:txBody>
          <a:bodyPr>
            <a:normAutofit/>
          </a:bodyPr>
          <a:lstStyle/>
          <a:p>
            <a:r>
              <a:rPr lang="en-IN" sz="4800" dirty="0"/>
              <a:t>             </a:t>
            </a:r>
            <a:r>
              <a:rPr lang="en-IN" sz="4800" dirty="0">
                <a:solidFill>
                  <a:schemeClr val="accent4"/>
                </a:solidFill>
              </a:rPr>
              <a:t>Proposed System</a:t>
            </a:r>
          </a:p>
        </p:txBody>
      </p:sp>
      <p:sp>
        <p:nvSpPr>
          <p:cNvPr id="8" name="Content Placeholder 7">
            <a:extLst>
              <a:ext uri="{FF2B5EF4-FFF2-40B4-BE49-F238E27FC236}">
                <a16:creationId xmlns:a16="http://schemas.microsoft.com/office/drawing/2014/main" id="{B88BED02-654F-2DC8-7F88-11B31965008E}"/>
              </a:ext>
            </a:extLst>
          </p:cNvPr>
          <p:cNvSpPr>
            <a:spLocks noGrp="1"/>
          </p:cNvSpPr>
          <p:nvPr>
            <p:ph idx="1"/>
          </p:nvPr>
        </p:nvSpPr>
        <p:spPr>
          <a:xfrm>
            <a:off x="428017" y="2160589"/>
            <a:ext cx="9854119" cy="3880773"/>
          </a:xfrm>
        </p:spPr>
        <p:txBody>
          <a:bodyPr/>
          <a:lstStyle/>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This is a web-related application that permits us to approach the entire knowledge regarding the college, employees, students, faculties etc.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In order to solve these problems, a new system has been created, that attempts to operate the whole procedure considering the database integration approach.</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21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3BFC-F604-0A1C-15FF-76E4A755E03B}"/>
              </a:ext>
            </a:extLst>
          </p:cNvPr>
          <p:cNvSpPr>
            <a:spLocks noGrp="1"/>
          </p:cNvSpPr>
          <p:nvPr>
            <p:ph type="title" idx="4294967295"/>
          </p:nvPr>
        </p:nvSpPr>
        <p:spPr>
          <a:xfrm>
            <a:off x="0" y="609600"/>
            <a:ext cx="8596313" cy="1320800"/>
          </a:xfrm>
        </p:spPr>
        <p:txBody>
          <a:bodyPr/>
          <a:lstStyle/>
          <a:p>
            <a:r>
              <a:rPr lang="en-IN" dirty="0"/>
              <a:t>            </a:t>
            </a:r>
            <a:r>
              <a:rPr lang="en-IN" dirty="0">
                <a:solidFill>
                  <a:schemeClr val="accent4"/>
                </a:solidFill>
              </a:rPr>
              <a:t>Spring Annotations</a:t>
            </a:r>
          </a:p>
        </p:txBody>
      </p:sp>
      <p:graphicFrame>
        <p:nvGraphicFramePr>
          <p:cNvPr id="4" name="Table 4">
            <a:extLst>
              <a:ext uri="{FF2B5EF4-FFF2-40B4-BE49-F238E27FC236}">
                <a16:creationId xmlns:a16="http://schemas.microsoft.com/office/drawing/2014/main" id="{523075BF-E648-2D5D-46E8-FA6DD83ED8A6}"/>
              </a:ext>
            </a:extLst>
          </p:cNvPr>
          <p:cNvGraphicFramePr>
            <a:graphicFrameLocks noGrp="1"/>
          </p:cNvGraphicFramePr>
          <p:nvPr>
            <p:ph idx="4294967295"/>
            <p:extLst>
              <p:ext uri="{D42A27DB-BD31-4B8C-83A1-F6EECF244321}">
                <p14:modId xmlns:p14="http://schemas.microsoft.com/office/powerpoint/2010/main" val="655915404"/>
              </p:ext>
            </p:extLst>
          </p:nvPr>
        </p:nvGraphicFramePr>
        <p:xfrm>
          <a:off x="373711" y="1331913"/>
          <a:ext cx="10861482" cy="4384737"/>
        </p:xfrm>
        <a:graphic>
          <a:graphicData uri="http://schemas.openxmlformats.org/drawingml/2006/table">
            <a:tbl>
              <a:tblPr firstRow="1" bandRow="1">
                <a:tableStyleId>{5C22544A-7EE6-4342-B048-85BDC9FD1C3A}</a:tableStyleId>
              </a:tblPr>
              <a:tblGrid>
                <a:gridCol w="1852972">
                  <a:extLst>
                    <a:ext uri="{9D8B030D-6E8A-4147-A177-3AD203B41FA5}">
                      <a16:colId xmlns:a16="http://schemas.microsoft.com/office/drawing/2014/main" val="2776071343"/>
                    </a:ext>
                  </a:extLst>
                </a:gridCol>
                <a:gridCol w="9008510">
                  <a:extLst>
                    <a:ext uri="{9D8B030D-6E8A-4147-A177-3AD203B41FA5}">
                      <a16:colId xmlns:a16="http://schemas.microsoft.com/office/drawing/2014/main" val="1697931717"/>
                    </a:ext>
                  </a:extLst>
                </a:gridCol>
              </a:tblGrid>
              <a:tr h="309983">
                <a:tc>
                  <a:txBody>
                    <a:bodyPr/>
                    <a:lstStyle/>
                    <a:p>
                      <a:endParaRPr lang="en-IN" b="0" dirty="0"/>
                    </a:p>
                  </a:txBody>
                  <a:tcPr/>
                </a:tc>
                <a:tc>
                  <a:txBody>
                    <a:bodyPr/>
                    <a:lstStyle/>
                    <a:p>
                      <a:endParaRPr lang="en-IN"/>
                    </a:p>
                  </a:txBody>
                  <a:tcPr/>
                </a:tc>
                <a:extLst>
                  <a:ext uri="{0D108BD9-81ED-4DB2-BD59-A6C34878D82A}">
                    <a16:rowId xmlns:a16="http://schemas.microsoft.com/office/drawing/2014/main" val="4000781663"/>
                  </a:ext>
                </a:extLst>
              </a:tr>
              <a:tr h="867082">
                <a:tc>
                  <a:txBody>
                    <a:bodyPr/>
                    <a:lstStyle/>
                    <a:p>
                      <a:endParaRPr lang="en-IN" b="1" dirty="0"/>
                    </a:p>
                  </a:txBody>
                  <a:tcPr/>
                </a:tc>
                <a:tc>
                  <a:txBody>
                    <a:bodyPr/>
                    <a:lstStyle/>
                    <a:p>
                      <a:endParaRPr lang="en-IN" dirty="0"/>
                    </a:p>
                  </a:txBody>
                  <a:tcPr/>
                </a:tc>
                <a:extLst>
                  <a:ext uri="{0D108BD9-81ED-4DB2-BD59-A6C34878D82A}">
                    <a16:rowId xmlns:a16="http://schemas.microsoft.com/office/drawing/2014/main" val="3611580935"/>
                  </a:ext>
                </a:extLst>
              </a:tr>
              <a:tr h="68621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90938411"/>
                  </a:ext>
                </a:extLst>
              </a:tr>
              <a:tr h="72256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73435124"/>
                  </a:ext>
                </a:extLst>
              </a:tr>
              <a:tr h="50579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9478922"/>
                  </a:ext>
                </a:extLst>
              </a:tr>
              <a:tr h="50579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6604319"/>
                  </a:ext>
                </a:extLst>
              </a:tr>
              <a:tr h="3099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txBody>
                  <a:tcPr/>
                </a:tc>
                <a:tc>
                  <a:txBody>
                    <a:bodyPr/>
                    <a:lstStyle/>
                    <a:p>
                      <a:endParaRPr lang="en-IN" dirty="0"/>
                    </a:p>
                  </a:txBody>
                  <a:tcPr/>
                </a:tc>
                <a:extLst>
                  <a:ext uri="{0D108BD9-81ED-4DB2-BD59-A6C34878D82A}">
                    <a16:rowId xmlns:a16="http://schemas.microsoft.com/office/drawing/2014/main" val="583131390"/>
                  </a:ext>
                </a:extLst>
              </a:tr>
              <a:tr h="309983">
                <a:tc>
                  <a:txBody>
                    <a:bodyPr/>
                    <a:lstStyle/>
                    <a:p>
                      <a:endParaRPr lang="en-IN"/>
                    </a:p>
                  </a:txBody>
                  <a:tcPr/>
                </a:tc>
                <a:tc>
                  <a:txBody>
                    <a:bodyPr/>
                    <a:lstStyle/>
                    <a:p>
                      <a:endParaRPr lang="en-IN" dirty="0"/>
                    </a:p>
                  </a:txBody>
                  <a:tcPr/>
                </a:tc>
                <a:extLst>
                  <a:ext uri="{0D108BD9-81ED-4DB2-BD59-A6C34878D82A}">
                    <a16:rowId xmlns:a16="http://schemas.microsoft.com/office/drawing/2014/main" val="3584254076"/>
                  </a:ext>
                </a:extLst>
              </a:tr>
            </a:tbl>
          </a:graphicData>
        </a:graphic>
      </p:graphicFrame>
    </p:spTree>
    <p:extLst>
      <p:ext uri="{BB962C8B-B14F-4D97-AF65-F5344CB8AC3E}">
        <p14:creationId xmlns:p14="http://schemas.microsoft.com/office/powerpoint/2010/main" val="299697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B79A2F0-2474-0B34-A882-ACE71938FFC0}"/>
              </a:ext>
            </a:extLst>
          </p:cNvPr>
          <p:cNvGraphicFramePr>
            <a:graphicFrameLocks noGrp="1"/>
          </p:cNvGraphicFramePr>
          <p:nvPr>
            <p:extLst>
              <p:ext uri="{D42A27DB-BD31-4B8C-83A1-F6EECF244321}">
                <p14:modId xmlns:p14="http://schemas.microsoft.com/office/powerpoint/2010/main" val="1932596308"/>
              </p:ext>
            </p:extLst>
          </p:nvPr>
        </p:nvGraphicFramePr>
        <p:xfrm>
          <a:off x="2032000" y="739301"/>
          <a:ext cx="8128000" cy="4709160"/>
        </p:xfrm>
        <a:graphic>
          <a:graphicData uri="http://schemas.openxmlformats.org/drawingml/2006/table">
            <a:tbl>
              <a:tblPr firstRow="1" bandRow="1">
                <a:tableStyleId>{5C22544A-7EE6-4342-B048-85BDC9FD1C3A}</a:tableStyleId>
              </a:tblPr>
              <a:tblGrid>
                <a:gridCol w="2160621">
                  <a:extLst>
                    <a:ext uri="{9D8B030D-6E8A-4147-A177-3AD203B41FA5}">
                      <a16:colId xmlns:a16="http://schemas.microsoft.com/office/drawing/2014/main" val="3853637559"/>
                    </a:ext>
                  </a:extLst>
                </a:gridCol>
                <a:gridCol w="5967379">
                  <a:extLst>
                    <a:ext uri="{9D8B030D-6E8A-4147-A177-3AD203B41FA5}">
                      <a16:colId xmlns:a16="http://schemas.microsoft.com/office/drawing/2014/main" val="512475761"/>
                    </a:ext>
                  </a:extLst>
                </a:gridCol>
              </a:tblGrid>
              <a:tr h="363471">
                <a:tc>
                  <a:txBody>
                    <a:bodyPr/>
                    <a:lstStyle/>
                    <a:p>
                      <a:endParaRPr lang="en-IN" dirty="0"/>
                    </a:p>
                  </a:txBody>
                  <a:tcPr/>
                </a:tc>
                <a:tc>
                  <a:txBody>
                    <a:bodyPr/>
                    <a:lstStyle/>
                    <a:p>
                      <a:endParaRPr lang="en-IN"/>
                    </a:p>
                  </a:txBody>
                  <a:tcPr/>
                </a:tc>
                <a:extLst>
                  <a:ext uri="{0D108BD9-81ED-4DB2-BD59-A6C34878D82A}">
                    <a16:rowId xmlns:a16="http://schemas.microsoft.com/office/drawing/2014/main" val="3934509563"/>
                  </a:ext>
                </a:extLst>
              </a:tr>
              <a:tr h="5097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@Controller</a:t>
                      </a:r>
                    </a:p>
                    <a:p>
                      <a:endParaRPr lang="en-IN" dirty="0"/>
                    </a:p>
                  </a:txBody>
                  <a:tcPr/>
                </a:tc>
                <a:tc>
                  <a:txBody>
                    <a:bodyPr/>
                    <a:lstStyle/>
                    <a:p>
                      <a:r>
                        <a:rPr lang="en-IN" sz="1800" b="0" i="0" kern="1200" dirty="0">
                          <a:solidFill>
                            <a:schemeClr val="dk1"/>
                          </a:solidFill>
                          <a:effectLst/>
                          <a:latin typeface="+mn-lt"/>
                          <a:ea typeface="+mn-ea"/>
                          <a:cs typeface="+mn-cs"/>
                        </a:rPr>
                        <a:t>import </a:t>
                      </a:r>
                      <a:r>
                        <a:rPr lang="en-IN" sz="1800" b="0" i="0" kern="1200" dirty="0" err="1">
                          <a:solidFill>
                            <a:schemeClr val="dk1"/>
                          </a:solidFill>
                          <a:effectLst/>
                          <a:latin typeface="+mn-lt"/>
                          <a:ea typeface="+mn-ea"/>
                          <a:cs typeface="+mn-cs"/>
                        </a:rPr>
                        <a:t>org.springframework.stereotype.Controller</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842747870"/>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@RequestMapping</a:t>
                      </a:r>
                    </a:p>
                    <a:p>
                      <a:endParaRPr lang="en-IN" dirty="0"/>
                    </a:p>
                  </a:txBody>
                  <a:tcPr/>
                </a:tc>
                <a:tc>
                  <a:txBody>
                    <a:bodyPr/>
                    <a:lstStyle/>
                    <a:p>
                      <a:br>
                        <a:rPr lang="en-IN" dirty="0"/>
                      </a:br>
                      <a:r>
                        <a:rPr lang="en-IN" dirty="0" err="1"/>
                        <a:t>importorg.springframework.web.bind.annotation.RequestMapping</a:t>
                      </a:r>
                      <a:endParaRPr lang="en-IN" dirty="0"/>
                    </a:p>
                  </a:txBody>
                  <a:tcPr marL="22860" marR="22860" marT="22860" marB="22860" anchor="ctr"/>
                </a:tc>
                <a:extLst>
                  <a:ext uri="{0D108BD9-81ED-4DB2-BD59-A6C34878D82A}">
                    <a16:rowId xmlns:a16="http://schemas.microsoft.com/office/drawing/2014/main" val="2285032300"/>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@PathVariable</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importorg.springframework.web.bind.annotation.PathVariable</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061335151"/>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@RequestParam</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importorg.springframework.web.bind.annotation.RequestParam</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726214234"/>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@ModelAttribute</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importorg.springframework.web.bind.annotation.ModelAttribute</a:t>
                      </a:r>
                      <a:endParaRPr lang="en-IN" dirty="0"/>
                    </a:p>
                  </a:txBody>
                  <a:tcPr/>
                </a:tc>
                <a:extLst>
                  <a:ext uri="{0D108BD9-81ED-4DB2-BD59-A6C34878D82A}">
                    <a16:rowId xmlns:a16="http://schemas.microsoft.com/office/drawing/2014/main" val="1176314897"/>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@SessionAttributes</a:t>
                      </a:r>
                    </a:p>
                    <a:p>
                      <a:endParaRPr lang="en-IN" dirty="0"/>
                    </a:p>
                  </a:txBody>
                  <a:tcPr/>
                </a:tc>
                <a:tc>
                  <a:txBody>
                    <a:bodyPr/>
                    <a:lstStyle/>
                    <a:p>
                      <a:r>
                        <a:rPr lang="en-IN" dirty="0"/>
                        <a:t>importorg.springframework.web.bind.annotation.SessionAttributes;</a:t>
                      </a:r>
                    </a:p>
                  </a:txBody>
                  <a:tcPr marL="22860" marR="22860" marT="22860" marB="22860" anchor="ctr"/>
                </a:tc>
                <a:extLst>
                  <a:ext uri="{0D108BD9-81ED-4DB2-BD59-A6C34878D82A}">
                    <a16:rowId xmlns:a16="http://schemas.microsoft.com/office/drawing/2014/main" val="3898199199"/>
                  </a:ext>
                </a:extLst>
              </a:tr>
            </a:tbl>
          </a:graphicData>
        </a:graphic>
      </p:graphicFrame>
    </p:spTree>
    <p:extLst>
      <p:ext uri="{BB962C8B-B14F-4D97-AF65-F5344CB8AC3E}">
        <p14:creationId xmlns:p14="http://schemas.microsoft.com/office/powerpoint/2010/main" val="105255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5F60-1731-5F2F-EED1-D4378D6409C5}"/>
              </a:ext>
            </a:extLst>
          </p:cNvPr>
          <p:cNvSpPr>
            <a:spLocks noGrp="1"/>
          </p:cNvSpPr>
          <p:nvPr>
            <p:ph type="title"/>
          </p:nvPr>
        </p:nvSpPr>
        <p:spPr/>
        <p:txBody>
          <a:bodyPr/>
          <a:lstStyle/>
          <a:p>
            <a:r>
              <a:rPr lang="en-IN" dirty="0"/>
              <a:t>                         </a:t>
            </a:r>
            <a:r>
              <a:rPr lang="en-IN" dirty="0">
                <a:solidFill>
                  <a:schemeClr val="accent4"/>
                </a:solidFill>
              </a:rPr>
              <a:t>Backend</a:t>
            </a:r>
          </a:p>
        </p:txBody>
      </p:sp>
      <p:sp>
        <p:nvSpPr>
          <p:cNvPr id="3" name="Content Placeholder 2">
            <a:extLst>
              <a:ext uri="{FF2B5EF4-FFF2-40B4-BE49-F238E27FC236}">
                <a16:creationId xmlns:a16="http://schemas.microsoft.com/office/drawing/2014/main" id="{FB38989A-145D-EFA1-8CBC-90DDC05969BA}"/>
              </a:ext>
            </a:extLst>
          </p:cNvPr>
          <p:cNvSpPr>
            <a:spLocks noGrp="1"/>
          </p:cNvSpPr>
          <p:nvPr>
            <p:ph idx="1"/>
          </p:nvPr>
        </p:nvSpPr>
        <p:spPr>
          <a:xfrm>
            <a:off x="677334" y="2169267"/>
            <a:ext cx="8596668" cy="3803515"/>
          </a:xfrm>
        </p:spPr>
        <p:txBody>
          <a:bodyPr>
            <a:normAutofit fontScale="25000" lnSpcReduction="20000"/>
          </a:bodyPr>
          <a:lstStyle/>
          <a:p>
            <a:r>
              <a:rPr lang="en-IN" sz="5600" b="1" i="0" dirty="0">
                <a:solidFill>
                  <a:srgbClr val="000000"/>
                </a:solidFill>
                <a:effectLst/>
                <a:latin typeface="Arial" panose="020B0604020202020204" pitchFamily="34" charset="0"/>
              </a:rPr>
              <a:t>@Service</a:t>
            </a:r>
          </a:p>
          <a:p>
            <a:pPr marL="0" indent="0">
              <a:buNone/>
            </a:pPr>
            <a:r>
              <a:rPr lang="en-IN" sz="5600" b="1" dirty="0">
                <a:solidFill>
                  <a:srgbClr val="000000"/>
                </a:solidFill>
                <a:latin typeface="Arial" panose="020B0604020202020204" pitchFamily="34" charset="0"/>
              </a:rPr>
              <a:t>      </a:t>
            </a:r>
            <a:r>
              <a:rPr lang="en-US" sz="5600" b="0" i="0" dirty="0">
                <a:solidFill>
                  <a:srgbClr val="000000"/>
                </a:solidFill>
                <a:effectLst/>
                <a:latin typeface="Arial" panose="020B0604020202020204" pitchFamily="34" charset="0"/>
              </a:rPr>
              <a:t>Annotate all your service classes with @Service. All your business logic should be in Service classes.</a:t>
            </a:r>
          </a:p>
          <a:p>
            <a:pPr marL="0" indent="0">
              <a:buNone/>
            </a:pPr>
            <a:r>
              <a:rPr lang="en-US" sz="5600" dirty="0">
                <a:solidFill>
                  <a:srgbClr val="000000"/>
                </a:solidFill>
                <a:latin typeface="Arial" panose="020B0604020202020204" pitchFamily="34" charset="0"/>
              </a:rPr>
              <a:t>  @Service</a:t>
            </a:r>
          </a:p>
          <a:p>
            <a:pPr marL="0" indent="0">
              <a:buNone/>
            </a:pPr>
            <a:r>
              <a:rPr lang="en-US" sz="5600" b="0" i="0" dirty="0">
                <a:solidFill>
                  <a:srgbClr val="000000"/>
                </a:solidFill>
                <a:effectLst/>
                <a:latin typeface="Arial" panose="020B0604020202020204" pitchFamily="34" charset="0"/>
              </a:rPr>
              <a:t>     public class </a:t>
            </a:r>
            <a:r>
              <a:rPr lang="en-US" sz="5600" b="0" i="0" dirty="0" err="1">
                <a:solidFill>
                  <a:srgbClr val="000000"/>
                </a:solidFill>
                <a:effectLst/>
                <a:latin typeface="Arial" panose="020B0604020202020204" pitchFamily="34" charset="0"/>
              </a:rPr>
              <a:t>CompanyServiceImpl</a:t>
            </a:r>
            <a:r>
              <a:rPr lang="en-US" sz="5600" b="0" i="0" dirty="0">
                <a:solidFill>
                  <a:srgbClr val="000000"/>
                </a:solidFill>
                <a:effectLst/>
                <a:latin typeface="Arial" panose="020B0604020202020204" pitchFamily="34" charset="0"/>
              </a:rPr>
              <a:t> implements </a:t>
            </a:r>
            <a:r>
              <a:rPr lang="en-US" sz="5600" b="0" i="0" dirty="0" err="1">
                <a:solidFill>
                  <a:srgbClr val="000000"/>
                </a:solidFill>
                <a:effectLst/>
                <a:latin typeface="Arial" panose="020B0604020202020204" pitchFamily="34" charset="0"/>
              </a:rPr>
              <a:t>Company</a:t>
            </a:r>
            <a:r>
              <a:rPr lang="en-US" sz="5600" dirty="0" err="1">
                <a:solidFill>
                  <a:srgbClr val="000000"/>
                </a:solidFill>
                <a:latin typeface="Arial" panose="020B0604020202020204" pitchFamily="34" charset="0"/>
              </a:rPr>
              <a:t>Service</a:t>
            </a:r>
            <a:r>
              <a:rPr lang="en-US" sz="5600" dirty="0">
                <a:solidFill>
                  <a:srgbClr val="000000"/>
                </a:solidFill>
                <a:latin typeface="Arial" panose="020B0604020202020204" pitchFamily="34" charset="0"/>
              </a:rPr>
              <a:t> {</a:t>
            </a:r>
          </a:p>
          <a:p>
            <a:pPr marL="0" indent="0">
              <a:buNone/>
            </a:pPr>
            <a:r>
              <a:rPr lang="en-US" sz="5600" b="0" i="0" dirty="0">
                <a:solidFill>
                  <a:srgbClr val="000000"/>
                </a:solidFill>
                <a:effectLst/>
                <a:latin typeface="Arial" panose="020B0604020202020204" pitchFamily="34" charset="0"/>
              </a:rPr>
              <a:t>     ……</a:t>
            </a:r>
          </a:p>
          <a:p>
            <a:pPr marL="0" indent="0">
              <a:buNone/>
            </a:pPr>
            <a:r>
              <a:rPr lang="en-US" sz="5600" dirty="0">
                <a:solidFill>
                  <a:srgbClr val="000000"/>
                </a:solidFill>
                <a:latin typeface="Arial" panose="020B0604020202020204" pitchFamily="34" charset="0"/>
              </a:rPr>
              <a:t>     }</a:t>
            </a:r>
          </a:p>
          <a:p>
            <a:r>
              <a:rPr lang="en-US" sz="5600" b="1" dirty="0">
                <a:solidFill>
                  <a:srgbClr val="000000"/>
                </a:solidFill>
                <a:latin typeface="Arial" panose="020B0604020202020204" pitchFamily="34" charset="0"/>
              </a:rPr>
              <a:t>@ Repository</a:t>
            </a:r>
          </a:p>
          <a:p>
            <a:pPr marL="0" indent="0">
              <a:buNone/>
            </a:pPr>
            <a:r>
              <a:rPr lang="en-US" sz="5600" b="0" i="0" dirty="0">
                <a:solidFill>
                  <a:srgbClr val="000000"/>
                </a:solidFill>
                <a:effectLst/>
                <a:latin typeface="Arial" panose="020B0604020202020204" pitchFamily="34" charset="0"/>
              </a:rPr>
              <a:t>   Annotate all your DAO classes with @Repository. All your database access logic     should be in DAO classes.</a:t>
            </a:r>
          </a:p>
          <a:p>
            <a:pPr marL="0" indent="0">
              <a:buNone/>
            </a:pPr>
            <a:r>
              <a:rPr lang="en-US" sz="5600" b="0" i="0" dirty="0">
                <a:solidFill>
                  <a:srgbClr val="000000"/>
                </a:solidFill>
                <a:effectLst/>
                <a:latin typeface="Arial" panose="020B0604020202020204" pitchFamily="34" charset="0"/>
              </a:rPr>
              <a:t>@Repository</a:t>
            </a:r>
          </a:p>
          <a:p>
            <a:pPr marL="0" indent="0">
              <a:buNone/>
            </a:pPr>
            <a:r>
              <a:rPr kumimoji="0" lang="en-US" altLang="en-US" sz="5600" b="0" i="0" u="none" strike="noStrike" cap="none" normalizeH="0" baseline="0" dirty="0">
                <a:ln>
                  <a:noFill/>
                </a:ln>
                <a:solidFill>
                  <a:srgbClr val="000000"/>
                </a:solidFill>
                <a:effectLst/>
                <a:latin typeface="Arial Unicode MS"/>
              </a:rPr>
              <a:t>public class </a:t>
            </a:r>
            <a:r>
              <a:rPr kumimoji="0" lang="en-US" altLang="en-US" sz="5600" b="0" i="0" u="none" strike="noStrike" cap="none" normalizeH="0" baseline="0" dirty="0" err="1">
                <a:ln>
                  <a:noFill/>
                </a:ln>
                <a:solidFill>
                  <a:srgbClr val="000000"/>
                </a:solidFill>
                <a:effectLst/>
                <a:latin typeface="Arial Unicode MS"/>
              </a:rPr>
              <a:t>CompanyDAOImpl</a:t>
            </a:r>
            <a:r>
              <a:rPr kumimoji="0" lang="en-US" altLang="en-US" sz="5600" b="0" i="0" u="none" strike="noStrike" cap="none" normalizeH="0" baseline="0" dirty="0">
                <a:ln>
                  <a:noFill/>
                </a:ln>
                <a:solidFill>
                  <a:srgbClr val="000000"/>
                </a:solidFill>
                <a:effectLst/>
                <a:latin typeface="Arial Unicode MS"/>
              </a:rPr>
              <a:t> implements </a:t>
            </a:r>
            <a:r>
              <a:rPr kumimoji="0" lang="en-US" altLang="en-US" sz="5600" b="0" i="0" u="none" strike="noStrike" cap="none" normalizeH="0" baseline="0" dirty="0" err="1">
                <a:ln>
                  <a:noFill/>
                </a:ln>
                <a:solidFill>
                  <a:srgbClr val="000000"/>
                </a:solidFill>
                <a:effectLst/>
                <a:latin typeface="Arial Unicode MS"/>
              </a:rPr>
              <a:t>CompanyDAO</a:t>
            </a:r>
            <a:r>
              <a:rPr kumimoji="0" lang="en-US" altLang="en-US" sz="5600" b="0" i="0" u="none" strike="noStrike" cap="none" normalizeH="0" baseline="0" dirty="0">
                <a:ln>
                  <a:noFill/>
                </a:ln>
                <a:solidFill>
                  <a:srgbClr val="000000"/>
                </a:solidFill>
                <a:effectLst/>
                <a:latin typeface="Arial Unicode MS"/>
              </a:rPr>
              <a:t> {</a:t>
            </a:r>
            <a:r>
              <a:rPr kumimoji="0" lang="en-US" altLang="en-US" sz="5600" b="0" i="0" u="none" strike="noStrike" cap="none" normalizeH="0" baseline="0" dirty="0">
                <a:ln>
                  <a:noFill/>
                </a:ln>
                <a:solidFill>
                  <a:schemeClr val="tx1"/>
                </a:solidFill>
                <a:effectLst/>
              </a:rPr>
              <a:t> </a:t>
            </a:r>
            <a:endParaRPr kumimoji="0" lang="en-US" altLang="en-US" sz="5600" b="0" i="0" u="none" strike="noStrike" cap="none" normalizeH="0" baseline="0" dirty="0">
              <a:ln>
                <a:noFill/>
              </a:ln>
              <a:solidFill>
                <a:schemeClr val="tx1"/>
              </a:solidFill>
              <a:effectLst/>
              <a:latin typeface="Arial" panose="020B0604020202020204" pitchFamily="34" charset="0"/>
            </a:endParaRPr>
          </a:p>
          <a:p>
            <a:pPr marL="0" indent="0">
              <a:buNone/>
            </a:pPr>
            <a:r>
              <a:rPr lang="en-US" sz="5600" b="0" i="0" dirty="0">
                <a:solidFill>
                  <a:srgbClr val="000000"/>
                </a:solidFill>
                <a:effectLst/>
                <a:latin typeface="Arial" panose="020B0604020202020204" pitchFamily="34" charset="0"/>
              </a:rPr>
              <a:t>…..</a:t>
            </a:r>
          </a:p>
          <a:p>
            <a:pPr marL="0" indent="0">
              <a:buNone/>
            </a:pPr>
            <a:r>
              <a:rPr lang="en-US" sz="5600" b="0" i="0" dirty="0">
                <a:solidFill>
                  <a:srgbClr val="000000"/>
                </a:solidFill>
                <a:effectLst/>
                <a:latin typeface="Arial" panose="020B0604020202020204" pitchFamily="34" charset="0"/>
              </a:rPr>
              <a:t>}</a:t>
            </a:r>
          </a:p>
          <a:p>
            <a:pPr marL="0" indent="0">
              <a:buNone/>
            </a:pPr>
            <a:endParaRPr lang="en-US" sz="5600" b="0" i="0" dirty="0">
              <a:solidFill>
                <a:srgbClr val="000000"/>
              </a:solidFill>
              <a:effectLst/>
              <a:latin typeface="Arial" panose="020B0604020202020204" pitchFamily="34" charset="0"/>
            </a:endParaRPr>
          </a:p>
          <a:p>
            <a:pPr marL="0" indent="0">
              <a:buNone/>
            </a:pPr>
            <a:endParaRPr lang="en-US" b="0" i="0" dirty="0">
              <a:solidFill>
                <a:srgbClr val="000000"/>
              </a:solidFill>
              <a:effectLst/>
              <a:latin typeface="Arial" panose="020B0604020202020204" pitchFamily="34" charset="0"/>
            </a:endParaRPr>
          </a:p>
          <a:p>
            <a:pPr marL="0" indent="0">
              <a:buNone/>
            </a:pPr>
            <a:endParaRPr lang="en-US" dirty="0">
              <a:solidFill>
                <a:srgbClr val="000000"/>
              </a:solidFill>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p>
          <a:p>
            <a:pPr marL="0" indent="0">
              <a:buNone/>
            </a:pPr>
            <a:r>
              <a:rPr lang="en-US" dirty="0">
                <a:solidFill>
                  <a:srgbClr val="000000"/>
                </a:solidFill>
                <a:latin typeface="Arial" panose="020B0604020202020204" pitchFamily="34" charset="0"/>
              </a:rPr>
              <a:t>      </a:t>
            </a:r>
            <a:endParaRPr lang="en-IN" dirty="0"/>
          </a:p>
        </p:txBody>
      </p:sp>
      <p:sp>
        <p:nvSpPr>
          <p:cNvPr id="9" name="Rectangle 6">
            <a:extLst>
              <a:ext uri="{FF2B5EF4-FFF2-40B4-BE49-F238E27FC236}">
                <a16:creationId xmlns:a16="http://schemas.microsoft.com/office/drawing/2014/main" id="{F5DA5CBF-EFBE-A770-9CAB-0D36CC42052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725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TotalTime>
  <Words>571</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Unicode MS</vt:lpstr>
      <vt:lpstr>Calibri</vt:lpstr>
      <vt:lpstr>Roboto</vt:lpstr>
      <vt:lpstr>Symbol</vt:lpstr>
      <vt:lpstr>Times New Roman</vt:lpstr>
      <vt:lpstr>Trebuchet MS</vt:lpstr>
      <vt:lpstr>Wingdings</vt:lpstr>
      <vt:lpstr>Wingdings 3</vt:lpstr>
      <vt:lpstr>Facet</vt:lpstr>
      <vt:lpstr>                  PROJECT WORK PRESENTATION     COLLEGE MANAGEMENT SYSTEM                                                        SUBMITTED BY                    TANU SHREE                                            HARISHMANIKANDAN                                                          MOHAN BALAJI                                         VIMAL KUMAR V                 SAYALI  BAFNA                                           Under the guidance of                          Pooja Mehta                                           </vt:lpstr>
      <vt:lpstr>                  INTRODUCTION</vt:lpstr>
      <vt:lpstr>                       OBJECTIVE</vt:lpstr>
      <vt:lpstr>                Technologies Used</vt:lpstr>
      <vt:lpstr>REQUIREMENT SPECIFICATIONS</vt:lpstr>
      <vt:lpstr>             Proposed System</vt:lpstr>
      <vt:lpstr>            Spring Annotations</vt:lpstr>
      <vt:lpstr>PowerPoint Presentation</vt:lpstr>
      <vt:lpstr>                         Backend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WORK PRESENTATION     COLLEGE MANAGEMENT SYSTEM                                                        SUBMITTED BY                    TANU SHREE                                            HARISHMANIKANDAN                                                          MOHAN BALAJI                                         VIMAL KUMAR V                 SAYALI  BAFNA                     Under the guidance of                          Pooja Mehta                                           </dc:title>
  <dc:creator>Vinal V</dc:creator>
  <cp:lastModifiedBy>Vinal V</cp:lastModifiedBy>
  <cp:revision>7</cp:revision>
  <dcterms:created xsi:type="dcterms:W3CDTF">2022-05-07T07:30:16Z</dcterms:created>
  <dcterms:modified xsi:type="dcterms:W3CDTF">2022-05-09T15:35:26Z</dcterms:modified>
</cp:coreProperties>
</file>