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257" r:id="rId4"/>
    <p:sldId id="273" r:id="rId5"/>
    <p:sldId id="258" r:id="rId6"/>
    <p:sldId id="320" r:id="rId7"/>
    <p:sldId id="261" r:id="rId8"/>
    <p:sldId id="319" r:id="rId9"/>
    <p:sldId id="271" r:id="rId10"/>
    <p:sldId id="278" r:id="rId11"/>
    <p:sldId id="294" r:id="rId12"/>
    <p:sldId id="308" r:id="rId14"/>
    <p:sldId id="321" r:id="rId15"/>
    <p:sldId id="295" r:id="rId16"/>
    <p:sldId id="310" r:id="rId17"/>
    <p:sldId id="322" r:id="rId18"/>
    <p:sldId id="283" r:id="rId19"/>
    <p:sldId id="285" r:id="rId20"/>
    <p:sldId id="323" r:id="rId21"/>
    <p:sldId id="327" r:id="rId22"/>
    <p:sldId id="326" r:id="rId23"/>
    <p:sldId id="324" r:id="rId24"/>
    <p:sldId id="312" r:id="rId25"/>
    <p:sldId id="325" r:id="rId26"/>
    <p:sldId id="292" r:id="rId27"/>
    <p:sldId id="291" r:id="rId28"/>
    <p:sldId id="318"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1" autoAdjust="0"/>
    <p:restoredTop sz="94604" autoAdjust="0"/>
  </p:normalViewPr>
  <p:slideViewPr>
    <p:cSldViewPr snapToGrid="0">
      <p:cViewPr varScale="1">
        <p:scale>
          <a:sx n="104" d="100"/>
          <a:sy n="104" d="100"/>
        </p:scale>
        <p:origin x="150" y="13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ustomXml" Target="../customXml/item3.xml"/><Relationship Id="rId36" Type="http://schemas.openxmlformats.org/officeDocument/2006/relationships/customXml" Target="../customXml/item2.xml"/><Relationship Id="rId35" Type="http://schemas.openxmlformats.org/officeDocument/2006/relationships/customXml" Target="../customXml/item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fld>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endParaRPr lang="en-US"/>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fld>
            <a:endParaRPr lang="en-US" dirty="0"/>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fld>
            <a:endParaRPr lang="en-US" dirty="0"/>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fld>
            <a:endParaRPr lang="en-US" dirty="0"/>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endParaRPr lang="en-US" dirty="0"/>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7.jpeg"/><Relationship Id="rId1" Type="http://schemas.openxmlformats.org/officeDocument/2006/relationships/image" Target="../media/image3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6625" y="1492897"/>
            <a:ext cx="8353340" cy="2301813"/>
          </a:xfrm>
        </p:spPr>
        <p:txBody>
          <a:bodyPr/>
          <a:lstStyle/>
          <a:p>
            <a:r>
              <a:rPr lang="en-US" sz="4400" dirty="0"/>
              <a:t>Final Project Deep Learning:</a:t>
            </a:r>
            <a:br>
              <a:rPr lang="en-US" sz="4400" dirty="0"/>
            </a:br>
            <a:br>
              <a:rPr lang="en-US" sz="4400" dirty="0"/>
            </a:br>
            <a:r>
              <a:rPr lang="en-US" sz="2400" dirty="0"/>
              <a:t>Brain Tumors Detection Using Convolutional Neural Network.</a:t>
            </a:r>
            <a:br>
              <a:rPr lang="en-US" sz="4400" dirty="0"/>
            </a:br>
            <a:endParaRPr lang="en-US" sz="4400" dirty="0"/>
          </a:p>
        </p:txBody>
      </p:sp>
      <p:sp>
        <p:nvSpPr>
          <p:cNvPr id="3" name="Subtitle 2"/>
          <p:cNvSpPr>
            <a:spLocks noGrp="1"/>
          </p:cNvSpPr>
          <p:nvPr>
            <p:ph type="subTitle" idx="1"/>
          </p:nvPr>
        </p:nvSpPr>
        <p:spPr>
          <a:xfrm>
            <a:off x="2529779" y="4933046"/>
            <a:ext cx="5643404" cy="1756176"/>
          </a:xfrm>
        </p:spPr>
        <p:txBody>
          <a:bodyPr/>
          <a:lstStyle/>
          <a:p>
            <a:r>
              <a:rPr lang="en-US" sz="2000" b="1" i="0" dirty="0">
                <a:solidFill>
                  <a:srgbClr val="F44560"/>
                </a:solidFill>
                <a:effectLst/>
                <a:latin typeface="OpenSans-Bold"/>
              </a:rPr>
              <a:t>IBM Machine Learning Professional Certificate</a:t>
            </a:r>
            <a:endParaRPr lang="en-US" sz="2000" b="1" i="0" dirty="0">
              <a:solidFill>
                <a:srgbClr val="F44560"/>
              </a:solidFill>
              <a:effectLst/>
              <a:latin typeface="OpenSans-Bold"/>
            </a:endParaRPr>
          </a:p>
          <a:p>
            <a:pPr algn="l"/>
            <a:r>
              <a:rPr lang="en-US" sz="1200" b="1" dirty="0">
                <a:effectLst/>
                <a:latin typeface="OpenSans-Bold"/>
              </a:rPr>
              <a:t>Course 05: Deep Learning &amp; Reinforcement Learning| </a:t>
            </a:r>
            <a:r>
              <a:rPr lang="en-US" sz="1200" b="1" dirty="0">
                <a:latin typeface="OpenSans-Bold"/>
              </a:rPr>
              <a:t>Brain Tumors Detection </a:t>
            </a:r>
            <a:endParaRPr lang="en-US" sz="1200" b="1" dirty="0">
              <a:latin typeface="OpenSans-Bold"/>
            </a:endParaRPr>
          </a:p>
          <a:p>
            <a:pPr algn="l"/>
            <a:endParaRPr lang="en-US" sz="1400" b="1" dirty="0">
              <a:solidFill>
                <a:srgbClr val="0068FF"/>
              </a:solidFill>
              <a:latin typeface="OpenSans-Bold"/>
            </a:endParaRPr>
          </a:p>
          <a:p>
            <a:r>
              <a:rPr lang="en-US" sz="1400" b="1" dirty="0">
                <a:solidFill>
                  <a:srgbClr val="F44560"/>
                </a:solidFill>
                <a:latin typeface="OpenSans-Bold"/>
              </a:rPr>
              <a:t>By</a:t>
            </a:r>
            <a:r>
              <a:rPr lang="en-IN" altLang="en-US" sz="1400" b="1" dirty="0">
                <a:solidFill>
                  <a:srgbClr val="F44560"/>
                </a:solidFill>
                <a:latin typeface="OpenSans-Bold"/>
              </a:rPr>
              <a:t> Swapnil Ghait</a:t>
            </a:r>
            <a:endParaRPr lang="en-US" sz="1600" dirty="0">
              <a:solidFill>
                <a:srgbClr val="F44560"/>
              </a:solidFill>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p:cNvPicPr>
            <a:picLocks noChangeAspect="1"/>
          </p:cNvPicPr>
          <p:nvPr/>
        </p:nvPicPr>
        <p:blipFill>
          <a:blip r:embed="rId1"/>
          <a:stretch>
            <a:fillRect/>
          </a:stretch>
        </p:blipFill>
        <p:spPr>
          <a:xfrm>
            <a:off x="8849965" y="6099562"/>
            <a:ext cx="1743940" cy="589660"/>
          </a:xfrm>
          <a:prstGeom prst="rect">
            <a:avLst/>
          </a:prstGeom>
        </p:spPr>
      </p:pic>
      <p:pic>
        <p:nvPicPr>
          <p:cNvPr id="6" name="Picture 5" descr="Icon&#10;&#10;Description automatically generated"/>
          <p:cNvPicPr>
            <a:picLocks noChangeAspect="1"/>
          </p:cNvPicPr>
          <p:nvPr/>
        </p:nvPicPr>
        <p:blipFill>
          <a:blip r:embed="rId2"/>
          <a:stretch>
            <a:fillRect/>
          </a:stretch>
        </p:blipFill>
        <p:spPr>
          <a:xfrm>
            <a:off x="675990" y="5037456"/>
            <a:ext cx="1397843" cy="1397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endParaRPr lang="en-US" sz="1800" b="1" dirty="0">
              <a:solidFill>
                <a:srgbClr val="F44560"/>
              </a:solidFill>
              <a:latin typeface="+mj-lt"/>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10" name="Title 1"/>
          <p:cNvSpPr txBox="1"/>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endParaRPr lang="en-US" dirty="0"/>
          </a:p>
        </p:txBody>
      </p:sp>
      <p:sp>
        <p:nvSpPr>
          <p:cNvPr id="14" name="TextBox 13"/>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endParaRPr lang="en-US" b="1" dirty="0">
              <a:solidFill>
                <a:srgbClr val="292929"/>
              </a:solidFill>
            </a:endParaRP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endParaRPr lang="en-US" b="1" dirty="0">
              <a:solidFill>
                <a:srgbClr val="292929"/>
              </a:solidFill>
            </a:endParaRP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endParaRPr lang="en-US" b="1" dirty="0">
              <a:solidFill>
                <a:srgbClr val="F44560"/>
              </a:solidFill>
              <a:latin typeface="+mj-lt"/>
            </a:endParaRP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endParaRPr lang="en-US" b="1" dirty="0">
              <a:latin typeface="+mj-lt"/>
            </a:endParaRPr>
          </a:p>
          <a:p>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p:cNvPicPr>
            <a:picLocks noChangeAspect="1"/>
          </p:cNvPicPr>
          <p:nvPr/>
        </p:nvPicPr>
        <p:blipFill>
          <a:blip r:embed="rId1"/>
          <a:stretch>
            <a:fillRect/>
          </a:stretch>
        </p:blipFill>
        <p:spPr>
          <a:xfrm>
            <a:off x="5393047" y="2112106"/>
            <a:ext cx="1889218" cy="2201823"/>
          </a:xfrm>
          <a:prstGeom prst="rect">
            <a:avLst/>
          </a:prstGeom>
        </p:spPr>
      </p:pic>
      <p:pic>
        <p:nvPicPr>
          <p:cNvPr id="17" name="Picture 16"/>
          <p:cNvPicPr>
            <a:picLocks noChangeAspect="1"/>
          </p:cNvPicPr>
          <p:nvPr/>
        </p:nvPicPr>
        <p:blipFill>
          <a:blip r:embed="rId2"/>
          <a:stretch>
            <a:fillRect/>
          </a:stretch>
        </p:blipFill>
        <p:spPr>
          <a:xfrm>
            <a:off x="8386415" y="4313929"/>
            <a:ext cx="957185" cy="1115568"/>
          </a:xfrm>
          <a:prstGeom prst="rect">
            <a:avLst/>
          </a:prstGeom>
        </p:spPr>
      </p:pic>
      <p:pic>
        <p:nvPicPr>
          <p:cNvPr id="22" name="Picture 21"/>
          <p:cNvPicPr>
            <a:picLocks noChangeAspect="1"/>
          </p:cNvPicPr>
          <p:nvPr/>
        </p:nvPicPr>
        <p:blipFill>
          <a:blip r:embed="rId3"/>
          <a:stretch>
            <a:fillRect/>
          </a:stretch>
        </p:blipFill>
        <p:spPr>
          <a:xfrm>
            <a:off x="8386415" y="2821112"/>
            <a:ext cx="957575" cy="1116023"/>
          </a:xfrm>
          <a:prstGeom prst="rect">
            <a:avLst/>
          </a:prstGeom>
        </p:spPr>
      </p:pic>
      <p:pic>
        <p:nvPicPr>
          <p:cNvPr id="27" name="Picture 26"/>
          <p:cNvPicPr>
            <a:picLocks noChangeAspect="1"/>
          </p:cNvPicPr>
          <p:nvPr/>
        </p:nvPicPr>
        <p:blipFill>
          <a:blip r:embed="rId4"/>
          <a:stretch>
            <a:fillRect/>
          </a:stretch>
        </p:blipFill>
        <p:spPr>
          <a:xfrm>
            <a:off x="8386415" y="1328751"/>
            <a:ext cx="957185" cy="1115568"/>
          </a:xfrm>
          <a:prstGeom prst="rect">
            <a:avLst/>
          </a:prstGeom>
        </p:spPr>
      </p:pic>
      <p:sp>
        <p:nvSpPr>
          <p:cNvPr id="40" name="Arrow: Right 39"/>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endParaRPr lang="en-US" dirty="0">
              <a:solidFill>
                <a:srgbClr val="A10100"/>
              </a:solidFill>
            </a:endParaRPr>
          </a:p>
        </p:txBody>
      </p:sp>
      <p:sp>
        <p:nvSpPr>
          <p:cNvPr id="48" name="TextBox 47"/>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endParaRPr lang="en-US" dirty="0">
              <a:solidFill>
                <a:srgbClr val="07BA06"/>
              </a:solidFill>
            </a:endParaRPr>
          </a:p>
        </p:txBody>
      </p:sp>
      <p:sp>
        <p:nvSpPr>
          <p:cNvPr id="49" name="TextBox 48"/>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endParaRPr lang="en-US" dirty="0">
              <a:solidFill>
                <a:srgbClr val="0100D1"/>
              </a:solidFill>
            </a:endParaRPr>
          </a:p>
        </p:txBody>
      </p:sp>
      <p:sp>
        <p:nvSpPr>
          <p:cNvPr id="52" name="TextBox 51"/>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endParaRPr lang="en-US" sz="1600" b="1" dirty="0">
              <a:latin typeface="+mj-lt"/>
            </a:endParaRPr>
          </a:p>
        </p:txBody>
      </p:sp>
      <p:sp>
        <p:nvSpPr>
          <p:cNvPr id="54" name="TextBox 53"/>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endParaRPr lang="en-US" sz="1600" b="1" dirty="0">
              <a:latin typeface="+mj-lt"/>
            </a:endParaRPr>
          </a:p>
        </p:txBody>
      </p:sp>
      <p:sp>
        <p:nvSpPr>
          <p:cNvPr id="55" name="TextBox 54"/>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2"/>
          </p:nvPr>
        </p:nvSpPr>
        <p:spPr>
          <a:xfrm>
            <a:off x="208983" y="6357167"/>
            <a:ext cx="3167959" cy="365125"/>
          </a:xfrm>
        </p:spPr>
        <p:txBody>
          <a:bodyPr/>
          <a:lstStyle/>
          <a:p>
            <a:r>
              <a:rPr lang="en-US" dirty="0"/>
              <a:t>Deep Learning and Reinforcement Learning</a:t>
            </a:r>
            <a:endParaRPr lang="en-US" dirty="0"/>
          </a:p>
        </p:txBody>
      </p:sp>
      <p:sp>
        <p:nvSpPr>
          <p:cNvPr id="8" name="Slide Number Placeholder 7"/>
          <p:cNvSpPr>
            <a:spLocks noGrp="1"/>
          </p:cNvSpPr>
          <p:nvPr>
            <p:ph type="sldNum" sz="quarter" idx="4"/>
          </p:nvPr>
        </p:nvSpPr>
        <p:spPr/>
        <p:txBody>
          <a:bodyPr/>
          <a:lstStyle/>
          <a:p>
            <a:fld id="{294A09A9-5501-47C1-A89A-A340965A2BE2}" type="slidenum">
              <a:rPr lang="en-US" sz="1800"/>
            </a:fld>
            <a:endParaRPr lang="en-US" sz="1800" dirty="0"/>
          </a:p>
        </p:txBody>
      </p:sp>
      <p:sp>
        <p:nvSpPr>
          <p:cNvPr id="5" name="TextBox 4"/>
          <p:cNvSpPr txBox="1"/>
          <p:nvPr/>
        </p:nvSpPr>
        <p:spPr>
          <a:xfrm>
            <a:off x="538747" y="774463"/>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endParaRPr lang="en-US" b="1" dirty="0">
              <a:solidFill>
                <a:srgbClr val="F44560"/>
              </a:solidFill>
              <a:latin typeface="+mj-lt"/>
            </a:endParaRPr>
          </a:p>
        </p:txBody>
      </p:sp>
      <p:sp>
        <p:nvSpPr>
          <p:cNvPr id="15" name="TextBox 14"/>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endParaRPr lang="en-US" sz="4800" b="1" dirty="0">
              <a:latin typeface="+mj-lt"/>
              <a:ea typeface="+mj-ea"/>
              <a:cs typeface="+mj-cs"/>
            </a:endParaRPr>
          </a:p>
        </p:txBody>
      </p:sp>
      <p:pic>
        <p:nvPicPr>
          <p:cNvPr id="9" name="Picture 8"/>
          <p:cNvPicPr>
            <a:picLocks noChangeAspect="1"/>
          </p:cNvPicPr>
          <p:nvPr/>
        </p:nvPicPr>
        <p:blipFill rotWithShape="1">
          <a:blip r:embed="rId1"/>
          <a:srcRect b="2174"/>
          <a:stretch>
            <a:fillRect/>
          </a:stretch>
        </p:blipFill>
        <p:spPr>
          <a:xfrm>
            <a:off x="1481138" y="1704975"/>
            <a:ext cx="3325630" cy="3429000"/>
          </a:xfrm>
          <a:prstGeom prst="rect">
            <a:avLst/>
          </a:prstGeom>
        </p:spPr>
      </p:pic>
      <p:pic>
        <p:nvPicPr>
          <p:cNvPr id="11" name="Picture 10"/>
          <p:cNvPicPr>
            <a:picLocks noChangeAspect="1"/>
          </p:cNvPicPr>
          <p:nvPr/>
        </p:nvPicPr>
        <p:blipFill rotWithShape="1">
          <a:blip r:embed="rId2"/>
          <a:srcRect b="-104"/>
          <a:stretch>
            <a:fillRect/>
          </a:stretch>
        </p:blipFill>
        <p:spPr>
          <a:xfrm>
            <a:off x="6462713" y="1704975"/>
            <a:ext cx="3325630" cy="3429000"/>
          </a:xfrm>
          <a:prstGeom prst="rect">
            <a:avLst/>
          </a:prstGeom>
        </p:spPr>
      </p:pic>
      <p:sp>
        <p:nvSpPr>
          <p:cNvPr id="2" name="TextBox 1"/>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endParaRPr lang="en-US" dirty="0">
              <a:solidFill>
                <a:srgbClr val="32A852"/>
              </a:solidFill>
            </a:endParaRPr>
          </a:p>
        </p:txBody>
      </p:sp>
      <p:sp>
        <p:nvSpPr>
          <p:cNvPr id="12" name="TextBox 11"/>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endParaRPr lang="en-US" dirty="0">
              <a:solidFill>
                <a:srgbClr val="A8324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2"/>
          </p:nvPr>
        </p:nvSpPr>
        <p:spPr>
          <a:xfrm>
            <a:off x="208983" y="6357167"/>
            <a:ext cx="3167959" cy="365125"/>
          </a:xfrm>
        </p:spPr>
        <p:txBody>
          <a:bodyPr/>
          <a:lstStyle/>
          <a:p>
            <a:r>
              <a:rPr lang="en-US" dirty="0"/>
              <a:t>Deep Learning and Reinforcement Learning</a:t>
            </a:r>
            <a:endParaRPr lang="en-US" dirty="0"/>
          </a:p>
        </p:txBody>
      </p:sp>
      <p:sp>
        <p:nvSpPr>
          <p:cNvPr id="8" name="Slide Number Placeholder 7"/>
          <p:cNvSpPr>
            <a:spLocks noGrp="1"/>
          </p:cNvSpPr>
          <p:nvPr>
            <p:ph type="sldNum" sz="quarter" idx="4"/>
          </p:nvPr>
        </p:nvSpPr>
        <p:spPr/>
        <p:txBody>
          <a:bodyPr/>
          <a:lstStyle/>
          <a:p>
            <a:fld id="{294A09A9-5501-47C1-A89A-A340965A2BE2}" type="slidenum">
              <a:rPr lang="en-US" sz="1800"/>
            </a:fld>
            <a:endParaRPr lang="en-US" sz="1800" dirty="0"/>
          </a:p>
        </p:txBody>
      </p:sp>
      <p:sp>
        <p:nvSpPr>
          <p:cNvPr id="5" name="TextBox 4"/>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endParaRPr lang="en-US" b="1" dirty="0">
              <a:solidFill>
                <a:srgbClr val="F44560"/>
              </a:solidFill>
              <a:latin typeface="+mj-lt"/>
            </a:endParaRPr>
          </a:p>
        </p:txBody>
      </p:sp>
      <p:sp>
        <p:nvSpPr>
          <p:cNvPr id="15" name="TextBox 14"/>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endParaRPr lang="en-US" sz="4800" b="1" dirty="0">
              <a:latin typeface="+mj-lt"/>
              <a:ea typeface="+mj-ea"/>
              <a:cs typeface="+mj-cs"/>
            </a:endParaRPr>
          </a:p>
        </p:txBody>
      </p:sp>
      <p:sp>
        <p:nvSpPr>
          <p:cNvPr id="2" name="TextBox 1"/>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endParaRPr lang="en-US" dirty="0">
              <a:solidFill>
                <a:srgbClr val="32A852"/>
              </a:solidFill>
            </a:endParaRPr>
          </a:p>
        </p:txBody>
      </p:sp>
      <p:pic>
        <p:nvPicPr>
          <p:cNvPr id="6" name="Picture 5"/>
          <p:cNvPicPr>
            <a:picLocks noChangeAspect="1"/>
          </p:cNvPicPr>
          <p:nvPr/>
        </p:nvPicPr>
        <p:blipFill rotWithShape="1">
          <a:blip r:embed="rId1"/>
          <a:srcRect l="746" b="1804"/>
          <a:stretch>
            <a:fillRect/>
          </a:stretch>
        </p:blipFill>
        <p:spPr>
          <a:xfrm>
            <a:off x="633089" y="1821989"/>
            <a:ext cx="5214353" cy="3318673"/>
          </a:xfrm>
          <a:prstGeom prst="rect">
            <a:avLst/>
          </a:prstGeom>
        </p:spPr>
      </p:pic>
      <p:pic>
        <p:nvPicPr>
          <p:cNvPr id="14" name="Picture 13"/>
          <p:cNvPicPr>
            <a:picLocks noChangeAspect="1"/>
          </p:cNvPicPr>
          <p:nvPr/>
        </p:nvPicPr>
        <p:blipFill>
          <a:blip r:embed="rId2"/>
          <a:stretch>
            <a:fillRect/>
          </a:stretch>
        </p:blipFill>
        <p:spPr>
          <a:xfrm>
            <a:off x="6344560" y="1821989"/>
            <a:ext cx="5149779" cy="3301052"/>
          </a:xfrm>
          <a:prstGeom prst="rect">
            <a:avLst/>
          </a:prstGeom>
        </p:spPr>
      </p:pic>
      <p:sp>
        <p:nvSpPr>
          <p:cNvPr id="16" name="TextBox 15"/>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endParaRPr lang="en-US" dirty="0">
              <a:solidFill>
                <a:srgbClr val="A83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03" y="210253"/>
            <a:ext cx="9779183" cy="753679"/>
          </a:xfrm>
        </p:spPr>
        <p:txBody>
          <a:bodyPr/>
          <a:lstStyle/>
          <a:p>
            <a:r>
              <a:rPr lang="en-US" dirty="0"/>
              <a:t>Exploratory Data Analysis</a:t>
            </a:r>
            <a:endParaRPr lang="en-US" dirty="0"/>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pic>
        <p:nvPicPr>
          <p:cNvPr id="15" name="Picture 14"/>
          <p:cNvPicPr>
            <a:picLocks noChangeAspect="1"/>
          </p:cNvPicPr>
          <p:nvPr/>
        </p:nvPicPr>
        <p:blipFill>
          <a:blip r:embed="rId1"/>
          <a:stretch>
            <a:fillRect/>
          </a:stretch>
        </p:blipFill>
        <p:spPr>
          <a:xfrm>
            <a:off x="1916749" y="1672326"/>
            <a:ext cx="3314700" cy="3076575"/>
          </a:xfrm>
          <a:prstGeom prst="rect">
            <a:avLst/>
          </a:prstGeom>
        </p:spPr>
      </p:pic>
      <p:pic>
        <p:nvPicPr>
          <p:cNvPr id="20" name="Picture 19"/>
          <p:cNvPicPr>
            <a:picLocks noChangeAspect="1"/>
          </p:cNvPicPr>
          <p:nvPr/>
        </p:nvPicPr>
        <p:blipFill>
          <a:blip r:embed="rId2"/>
          <a:stretch>
            <a:fillRect/>
          </a:stretch>
        </p:blipFill>
        <p:spPr>
          <a:xfrm>
            <a:off x="6324600" y="1672326"/>
            <a:ext cx="3295650" cy="3067050"/>
          </a:xfrm>
          <a:prstGeom prst="rect">
            <a:avLst/>
          </a:prstGeom>
        </p:spPr>
      </p:pic>
      <p:sp>
        <p:nvSpPr>
          <p:cNvPr id="22" name="TextBox 21"/>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endParaRPr lang="en-US" dirty="0">
              <a:solidFill>
                <a:srgbClr val="32A852"/>
              </a:solidFill>
            </a:endParaRPr>
          </a:p>
        </p:txBody>
      </p:sp>
      <p:sp>
        <p:nvSpPr>
          <p:cNvPr id="23" name="TextBox 22"/>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endParaRPr lang="en-US" dirty="0">
              <a:solidFill>
                <a:srgbClr val="A8324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p:cNvPicPr preferRelativeResize="0"/>
          <p:nvPr/>
        </p:nvPicPr>
        <p:blipFill>
          <a:blip r:embed="rId1"/>
          <a:stretch>
            <a:fillRect/>
          </a:stretch>
        </p:blipFill>
        <p:spPr>
          <a:xfrm>
            <a:off x="1200150" y="3728732"/>
            <a:ext cx="1352550" cy="1323975"/>
          </a:xfrm>
          <a:prstGeom prst="rect">
            <a:avLst/>
          </a:prstGeom>
        </p:spPr>
      </p:pic>
      <p:sp>
        <p:nvSpPr>
          <p:cNvPr id="3" name="Date Placeholder 2"/>
          <p:cNvSpPr>
            <a:spLocks noGrp="1"/>
          </p:cNvSpPr>
          <p:nvPr>
            <p:ph type="dt" sz="half" idx="2"/>
          </p:nvPr>
        </p:nvSpPr>
        <p:spPr>
          <a:xfrm>
            <a:off x="380999" y="6356350"/>
            <a:ext cx="3801701" cy="365125"/>
          </a:xfrm>
        </p:spPr>
        <p:txBody>
          <a:bodyPr/>
          <a:lstStyle/>
          <a:p>
            <a:r>
              <a:rPr lang="en-US" dirty="0"/>
              <a:t>Deep Learning and Reinforcement Learning</a:t>
            </a:r>
            <a:endParaRPr lang="en-US" dirty="0"/>
          </a:p>
        </p:txBody>
      </p:sp>
      <p:sp>
        <p:nvSpPr>
          <p:cNvPr id="8" name="Slide Number Placeholder 7"/>
          <p:cNvSpPr>
            <a:spLocks noGrp="1"/>
          </p:cNvSpPr>
          <p:nvPr>
            <p:ph type="sldNum" sz="quarter" idx="4"/>
          </p:nvPr>
        </p:nvSpPr>
        <p:spPr/>
        <p:txBody>
          <a:bodyPr/>
          <a:lstStyle/>
          <a:p>
            <a:fld id="{294A09A9-5501-47C1-A89A-A340965A2BE2}" type="slidenum">
              <a:rPr lang="en-US" sz="1800"/>
            </a:fld>
            <a:endParaRPr lang="en-US" sz="1800" dirty="0"/>
          </a:p>
        </p:txBody>
      </p:sp>
      <p:sp>
        <p:nvSpPr>
          <p:cNvPr id="5" name="TextBox 4"/>
          <p:cNvSpPr txBox="1"/>
          <p:nvPr/>
        </p:nvSpPr>
        <p:spPr>
          <a:xfrm>
            <a:off x="443497" y="8368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endParaRPr lang="en-US" b="1" dirty="0">
              <a:solidFill>
                <a:srgbClr val="F44560"/>
              </a:solidFill>
              <a:latin typeface="+mj-lt"/>
            </a:endParaRPr>
          </a:p>
        </p:txBody>
      </p:sp>
      <p:sp>
        <p:nvSpPr>
          <p:cNvPr id="15" name="TextBox 14"/>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endParaRPr lang="en-US" sz="4800" b="1" dirty="0">
              <a:latin typeface="+mj-lt"/>
              <a:ea typeface="+mj-ea"/>
              <a:cs typeface="+mj-cs"/>
            </a:endParaRPr>
          </a:p>
        </p:txBody>
      </p:sp>
      <p:sp>
        <p:nvSpPr>
          <p:cNvPr id="11" name="TextBox 10"/>
          <p:cNvSpPr txBox="1"/>
          <p:nvPr/>
        </p:nvSpPr>
        <p:spPr>
          <a:xfrm>
            <a:off x="380999" y="1347667"/>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endParaRPr lang="en-US" sz="1600" dirty="0"/>
          </a:p>
          <a:p>
            <a:pPr algn="just"/>
            <a:endParaRPr lang="en-US" sz="1600" dirty="0"/>
          </a:p>
          <a:p>
            <a:pPr marL="285750" indent="-285750" algn="just">
              <a:buFont typeface="Arial" panose="020B0604020202020204" pitchFamily="34" charset="0"/>
              <a:buChar char="•"/>
            </a:pPr>
            <a:r>
              <a:rPr lang="en-US" sz="1600" dirty="0"/>
              <a:t>Input shape = 64 pixels</a:t>
            </a: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endParaRPr lang="en-US" sz="1600" dirty="0"/>
          </a:p>
          <a:p>
            <a:pPr algn="just"/>
            <a:endParaRPr lang="en-US" sz="1600" dirty="0"/>
          </a:p>
          <a:p>
            <a:pPr algn="just"/>
            <a:endParaRPr lang="en-US" sz="1600" dirty="0"/>
          </a:p>
        </p:txBody>
      </p:sp>
      <p:sp>
        <p:nvSpPr>
          <p:cNvPr id="2" name="Rectangle 1"/>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endParaRPr lang="en-US" sz="1800" dirty="0"/>
          </a:p>
          <a:p>
            <a:pPr algn="ctr"/>
            <a:r>
              <a:rPr lang="en-US" sz="1800" dirty="0"/>
              <a:t> images</a:t>
            </a:r>
            <a:endParaRPr lang="en-US" dirty="0"/>
          </a:p>
        </p:txBody>
      </p:sp>
      <p:sp>
        <p:nvSpPr>
          <p:cNvPr id="3" name="Date Placeholder 2"/>
          <p:cNvSpPr>
            <a:spLocks noGrp="1"/>
          </p:cNvSpPr>
          <p:nvPr>
            <p:ph type="dt" sz="half" idx="2"/>
          </p:nvPr>
        </p:nvSpPr>
        <p:spPr>
          <a:xfrm>
            <a:off x="380999" y="6356350"/>
            <a:ext cx="3801701" cy="365125"/>
          </a:xfrm>
        </p:spPr>
        <p:txBody>
          <a:bodyPr/>
          <a:lstStyle/>
          <a:p>
            <a:r>
              <a:rPr lang="en-US" dirty="0"/>
              <a:t>Deep Learning and Reinforcement Learning</a:t>
            </a:r>
            <a:endParaRPr lang="en-US" dirty="0"/>
          </a:p>
        </p:txBody>
      </p:sp>
      <p:sp>
        <p:nvSpPr>
          <p:cNvPr id="8" name="Slide Number Placeholder 7"/>
          <p:cNvSpPr>
            <a:spLocks noGrp="1"/>
          </p:cNvSpPr>
          <p:nvPr>
            <p:ph type="sldNum" sz="quarter" idx="4"/>
          </p:nvPr>
        </p:nvSpPr>
        <p:spPr/>
        <p:txBody>
          <a:bodyPr/>
          <a:lstStyle/>
          <a:p>
            <a:fld id="{294A09A9-5501-47C1-A89A-A340965A2BE2}" type="slidenum">
              <a:rPr lang="en-US" sz="1800"/>
            </a:fld>
            <a:endParaRPr lang="en-US" sz="1800" dirty="0"/>
          </a:p>
        </p:txBody>
      </p:sp>
      <p:sp>
        <p:nvSpPr>
          <p:cNvPr id="5" name="TextBox 4"/>
          <p:cNvSpPr txBox="1"/>
          <p:nvPr/>
        </p:nvSpPr>
        <p:spPr>
          <a:xfrm>
            <a:off x="443497" y="8685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endParaRPr lang="en-US" b="1" dirty="0">
              <a:solidFill>
                <a:srgbClr val="F44560"/>
              </a:solidFill>
              <a:latin typeface="+mj-lt"/>
            </a:endParaRPr>
          </a:p>
        </p:txBody>
      </p:sp>
      <p:sp>
        <p:nvSpPr>
          <p:cNvPr id="15" name="TextBox 14"/>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endParaRPr lang="en-US" sz="4800" b="1" dirty="0">
              <a:latin typeface="+mj-lt"/>
              <a:ea typeface="+mj-ea"/>
              <a:cs typeface="+mj-cs"/>
            </a:endParaRPr>
          </a:p>
        </p:txBody>
      </p:sp>
      <p:sp>
        <p:nvSpPr>
          <p:cNvPr id="11" name="TextBox 10"/>
          <p:cNvSpPr txBox="1"/>
          <p:nvPr/>
        </p:nvSpPr>
        <p:spPr>
          <a:xfrm>
            <a:off x="662572" y="1659285"/>
            <a:ext cx="8738603" cy="3293209"/>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endParaRPr lang="en-US" sz="1600" dirty="0"/>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61" y="1791018"/>
            <a:ext cx="8412079" cy="2810460"/>
          </a:xfrm>
        </p:spPr>
        <p:txBody>
          <a:bodyPr>
            <a:normAutofit/>
          </a:bodyPr>
          <a:lstStyle/>
          <a:p>
            <a:r>
              <a:rPr lang="en-US" sz="6000" dirty="0"/>
              <a:t>Machine Learning Analysis &amp; Findings</a:t>
            </a:r>
            <a:endParaRPr lang="en-US" sz="6000" dirty="0"/>
          </a:p>
        </p:txBody>
      </p:sp>
      <p:sp>
        <p:nvSpPr>
          <p:cNvPr id="3" name="Date Placeholder 2"/>
          <p:cNvSpPr>
            <a:spLocks noGrp="1"/>
          </p:cNvSpPr>
          <p:nvPr>
            <p:ph type="dt" sz="half" idx="10"/>
          </p:nvPr>
        </p:nvSpPr>
        <p:spPr>
          <a:xfrm>
            <a:off x="381000" y="6356350"/>
            <a:ext cx="3333750" cy="365125"/>
          </a:xfrm>
        </p:spPr>
        <p:txBody>
          <a:bodyPr/>
          <a:lstStyle/>
          <a:p>
            <a:r>
              <a:rPr lang="en-US" dirty="0"/>
              <a:t>Deep Learning and Reinforcement Learning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z="1800"/>
            </a:fld>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565" y="283644"/>
            <a:ext cx="9779183" cy="1325563"/>
          </a:xfrm>
        </p:spPr>
        <p:txBody>
          <a:bodyPr/>
          <a:lstStyle/>
          <a:p>
            <a:r>
              <a:rPr lang="en-US" sz="4400" dirty="0"/>
              <a:t>Machine Learning Analysis &amp; Findings</a:t>
            </a:r>
            <a:endParaRPr lang="en-US" sz="4400" dirty="0"/>
          </a:p>
        </p:txBody>
      </p:sp>
      <p:sp>
        <p:nvSpPr>
          <p:cNvPr id="3" name="Content Placeholder 2"/>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endParaRPr lang="en-US" dirty="0"/>
          </a:p>
          <a:p>
            <a:pPr algn="just"/>
            <a:r>
              <a:rPr lang="en-US" dirty="0"/>
              <a:t>These two models aim to classify MRI brain images to distinguish between the images that contain tumors  and those that don’t , for the sake of helping doctors in the diagnostic processes in the healthcare sector.</a:t>
            </a:r>
            <a:endParaRPr lang="en-US" dirty="0"/>
          </a:p>
        </p:txBody>
      </p:sp>
      <p:sp>
        <p:nvSpPr>
          <p:cNvPr id="4" name="Date Placeholder 3"/>
          <p:cNvSpPr>
            <a:spLocks noGrp="1"/>
          </p:cNvSpPr>
          <p:nvPr>
            <p:ph type="dt" sz="half" idx="10"/>
          </p:nvPr>
        </p:nvSpPr>
        <p:spPr>
          <a:xfrm>
            <a:off x="380999" y="6356350"/>
            <a:ext cx="3464607" cy="365125"/>
          </a:xfrm>
        </p:spPr>
        <p:txBody>
          <a:bodyPr/>
          <a:lstStyle/>
          <a:p>
            <a:r>
              <a:rPr lang="en-US" dirty="0"/>
              <a:t>Deep Learning and Reinforcement Learning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z="1800" smtClean="0"/>
            </a:fld>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20" name="TextBox 19"/>
          <p:cNvSpPr txBox="1"/>
          <p:nvPr/>
        </p:nvSpPr>
        <p:spPr>
          <a:xfrm>
            <a:off x="6772275" y="1219200"/>
            <a:ext cx="245580" cy="369332"/>
          </a:xfrm>
          <a:prstGeom prst="rect">
            <a:avLst/>
          </a:prstGeom>
          <a:noFill/>
        </p:spPr>
        <p:txBody>
          <a:bodyPr wrap="none" rtlCol="0">
            <a:spAutoFit/>
          </a:bodyPr>
          <a:lstStyle/>
          <a:p>
            <a:r>
              <a:rPr lang="en-US" dirty="0"/>
              <a:t> </a:t>
            </a:r>
            <a:endParaRPr lang="en-US" dirty="0"/>
          </a:p>
        </p:txBody>
      </p:sp>
      <p:sp>
        <p:nvSpPr>
          <p:cNvPr id="10" name="TextBox 9"/>
          <p:cNvSpPr txBox="1"/>
          <p:nvPr/>
        </p:nvSpPr>
        <p:spPr>
          <a:xfrm>
            <a:off x="869553" y="1040309"/>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endParaRPr lang="en-US" b="1" dirty="0">
              <a:solidFill>
                <a:srgbClr val="F44560"/>
              </a:solidFill>
              <a:latin typeface="+mj-lt"/>
            </a:endParaRPr>
          </a:p>
        </p:txBody>
      </p:sp>
      <p:pic>
        <p:nvPicPr>
          <p:cNvPr id="11" name="Picture 10" descr="A close-up of the moon&#10;&#10;Description automatically generated with medium confidence"/>
          <p:cNvPicPr preferRelativeResize="0"/>
          <p:nvPr/>
        </p:nvPicPr>
        <p:blipFill>
          <a:blip r:embed="rId1"/>
          <a:stretch>
            <a:fillRect/>
          </a:stretch>
        </p:blipFill>
        <p:spPr>
          <a:xfrm>
            <a:off x="401378" y="2713753"/>
            <a:ext cx="1097280" cy="1097280"/>
          </a:xfrm>
          <a:prstGeom prst="rect">
            <a:avLst/>
          </a:prstGeom>
        </p:spPr>
      </p:pic>
      <p:sp>
        <p:nvSpPr>
          <p:cNvPr id="19" name="TextBox 18"/>
          <p:cNvSpPr txBox="1"/>
          <p:nvPr/>
        </p:nvSpPr>
        <p:spPr>
          <a:xfrm>
            <a:off x="454065" y="3870450"/>
            <a:ext cx="1334535" cy="338554"/>
          </a:xfrm>
          <a:prstGeom prst="rect">
            <a:avLst/>
          </a:prstGeom>
          <a:noFill/>
        </p:spPr>
        <p:txBody>
          <a:bodyPr wrap="square">
            <a:spAutoFit/>
          </a:bodyPr>
          <a:lstStyle/>
          <a:p>
            <a:r>
              <a:rPr lang="en-US" sz="1600" dirty="0"/>
              <a:t>64x64x3</a:t>
            </a:r>
            <a:endParaRPr lang="en-US" sz="1600" dirty="0"/>
          </a:p>
        </p:txBody>
      </p:sp>
      <p:sp>
        <p:nvSpPr>
          <p:cNvPr id="3" name="Rectangle 2"/>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791612" y="4735770"/>
            <a:ext cx="1520332" cy="307777"/>
          </a:xfrm>
          <a:prstGeom prst="rect">
            <a:avLst/>
          </a:prstGeom>
          <a:noFill/>
        </p:spPr>
        <p:txBody>
          <a:bodyPr wrap="square">
            <a:spAutoFit/>
          </a:bodyPr>
          <a:lstStyle/>
          <a:p>
            <a:r>
              <a:rPr lang="en-US" sz="1400" dirty="0"/>
              <a:t>62x62x32</a:t>
            </a:r>
            <a:endParaRPr lang="en-US" sz="1400" dirty="0"/>
          </a:p>
        </p:txBody>
      </p:sp>
      <p:sp>
        <p:nvSpPr>
          <p:cNvPr id="49" name="TextBox 48"/>
          <p:cNvSpPr txBox="1"/>
          <p:nvPr/>
        </p:nvSpPr>
        <p:spPr>
          <a:xfrm>
            <a:off x="1731171" y="2321420"/>
            <a:ext cx="1737150" cy="307777"/>
          </a:xfrm>
          <a:prstGeom prst="rect">
            <a:avLst/>
          </a:prstGeom>
          <a:noFill/>
        </p:spPr>
        <p:txBody>
          <a:bodyPr wrap="square">
            <a:spAutoFit/>
          </a:bodyPr>
          <a:lstStyle/>
          <a:p>
            <a:r>
              <a:rPr lang="en-US" sz="1400" dirty="0"/>
              <a:t>Conv + Relu</a:t>
            </a:r>
            <a:endParaRPr lang="en-US" sz="1400" dirty="0"/>
          </a:p>
        </p:txBody>
      </p:sp>
      <p:sp>
        <p:nvSpPr>
          <p:cNvPr id="50" name="Rectangle 49"/>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22669" y="4259758"/>
            <a:ext cx="1520332" cy="307777"/>
          </a:xfrm>
          <a:prstGeom prst="rect">
            <a:avLst/>
          </a:prstGeom>
          <a:noFill/>
        </p:spPr>
        <p:txBody>
          <a:bodyPr wrap="square">
            <a:spAutoFit/>
          </a:bodyPr>
          <a:lstStyle/>
          <a:p>
            <a:r>
              <a:rPr lang="en-US" sz="1400" dirty="0"/>
              <a:t>31x31x32</a:t>
            </a:r>
            <a:endParaRPr lang="en-US" sz="1400" dirty="0"/>
          </a:p>
        </p:txBody>
      </p:sp>
      <p:sp>
        <p:nvSpPr>
          <p:cNvPr id="8" name="Rectangle 7"/>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6847" y="1976621"/>
            <a:ext cx="3309760" cy="815608"/>
          </a:xfrm>
          <a:prstGeom prst="rect">
            <a:avLst/>
          </a:prstGeom>
          <a:noFill/>
        </p:spPr>
        <p:txBody>
          <a:bodyPr wrap="square" rtlCol="0">
            <a:spAutoFit/>
          </a:bodyPr>
          <a:lstStyle/>
          <a:p>
            <a:r>
              <a:rPr lang="en-US" sz="1100" dirty="0"/>
              <a:t>3x3x(32 Filters)</a:t>
            </a:r>
            <a:endParaRPr lang="en-US" sz="1100" dirty="0"/>
          </a:p>
          <a:p>
            <a:endParaRPr lang="en-US" dirty="0"/>
          </a:p>
          <a:p>
            <a:r>
              <a:rPr lang="en-US" dirty="0"/>
              <a:t>  </a:t>
            </a:r>
            <a:endParaRPr lang="en-US" dirty="0"/>
          </a:p>
        </p:txBody>
      </p:sp>
      <p:sp>
        <p:nvSpPr>
          <p:cNvPr id="67" name="TextBox 66"/>
          <p:cNvSpPr txBox="1"/>
          <p:nvPr/>
        </p:nvSpPr>
        <p:spPr>
          <a:xfrm>
            <a:off x="3218250" y="2321420"/>
            <a:ext cx="1737150" cy="307777"/>
          </a:xfrm>
          <a:prstGeom prst="rect">
            <a:avLst/>
          </a:prstGeom>
          <a:noFill/>
        </p:spPr>
        <p:txBody>
          <a:bodyPr wrap="square">
            <a:spAutoFit/>
          </a:bodyPr>
          <a:lstStyle/>
          <a:p>
            <a:r>
              <a:rPr lang="en-US" sz="1400" dirty="0"/>
              <a:t>Pooling 2x2</a:t>
            </a:r>
            <a:endParaRPr lang="en-US" sz="1400" dirty="0"/>
          </a:p>
        </p:txBody>
      </p:sp>
      <p:sp>
        <p:nvSpPr>
          <p:cNvPr id="68" name="Rectangle 67"/>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487310" y="2323267"/>
            <a:ext cx="1737150" cy="307777"/>
          </a:xfrm>
          <a:prstGeom prst="rect">
            <a:avLst/>
          </a:prstGeom>
          <a:noFill/>
        </p:spPr>
        <p:txBody>
          <a:bodyPr wrap="square">
            <a:spAutoFit/>
          </a:bodyPr>
          <a:lstStyle/>
          <a:p>
            <a:r>
              <a:rPr lang="en-US" sz="1400" dirty="0"/>
              <a:t>Conv + Relu</a:t>
            </a:r>
            <a:endParaRPr lang="en-US" sz="1400" dirty="0"/>
          </a:p>
        </p:txBody>
      </p:sp>
      <p:sp>
        <p:nvSpPr>
          <p:cNvPr id="76" name="TextBox 75"/>
          <p:cNvSpPr txBox="1"/>
          <p:nvPr/>
        </p:nvSpPr>
        <p:spPr>
          <a:xfrm>
            <a:off x="5587780" y="4359115"/>
            <a:ext cx="1520332" cy="307777"/>
          </a:xfrm>
          <a:prstGeom prst="rect">
            <a:avLst/>
          </a:prstGeom>
          <a:noFill/>
        </p:spPr>
        <p:txBody>
          <a:bodyPr wrap="square">
            <a:spAutoFit/>
          </a:bodyPr>
          <a:lstStyle/>
          <a:p>
            <a:r>
              <a:rPr lang="en-US" sz="1400" dirty="0"/>
              <a:t>29x29x32</a:t>
            </a:r>
            <a:endParaRPr lang="en-US" sz="1400" dirty="0"/>
          </a:p>
        </p:txBody>
      </p:sp>
      <p:sp>
        <p:nvSpPr>
          <p:cNvPr id="81" name="Rectangle 80"/>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6784792" y="4050268"/>
            <a:ext cx="970875" cy="307777"/>
          </a:xfrm>
          <a:prstGeom prst="rect">
            <a:avLst/>
          </a:prstGeom>
          <a:noFill/>
        </p:spPr>
        <p:txBody>
          <a:bodyPr wrap="square">
            <a:spAutoFit/>
          </a:bodyPr>
          <a:lstStyle/>
          <a:p>
            <a:r>
              <a:rPr lang="en-US" sz="1400" dirty="0"/>
              <a:t>14x14x32</a:t>
            </a:r>
            <a:endParaRPr lang="en-US" sz="1400" dirty="0"/>
          </a:p>
        </p:txBody>
      </p:sp>
      <p:sp>
        <p:nvSpPr>
          <p:cNvPr id="90" name="TextBox 89"/>
          <p:cNvSpPr txBox="1"/>
          <p:nvPr/>
        </p:nvSpPr>
        <p:spPr>
          <a:xfrm>
            <a:off x="5720327" y="2326005"/>
            <a:ext cx="1737150" cy="307777"/>
          </a:xfrm>
          <a:prstGeom prst="rect">
            <a:avLst/>
          </a:prstGeom>
          <a:noFill/>
        </p:spPr>
        <p:txBody>
          <a:bodyPr wrap="square">
            <a:spAutoFit/>
          </a:bodyPr>
          <a:lstStyle/>
          <a:p>
            <a:r>
              <a:rPr lang="en-US" sz="1400" dirty="0"/>
              <a:t>Pooling 2x2</a:t>
            </a:r>
            <a:endParaRPr lang="en-US" sz="1400" dirty="0"/>
          </a:p>
        </p:txBody>
      </p:sp>
      <p:sp>
        <p:nvSpPr>
          <p:cNvPr id="91" name="Rectangle 90"/>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929055" y="2326063"/>
            <a:ext cx="1737150" cy="307777"/>
          </a:xfrm>
          <a:prstGeom prst="rect">
            <a:avLst/>
          </a:prstGeom>
          <a:noFill/>
        </p:spPr>
        <p:txBody>
          <a:bodyPr wrap="square">
            <a:spAutoFit/>
          </a:bodyPr>
          <a:lstStyle/>
          <a:p>
            <a:r>
              <a:rPr lang="en-US" sz="1400" dirty="0"/>
              <a:t>Conv + Relu</a:t>
            </a:r>
            <a:endParaRPr lang="en-US" sz="1400" dirty="0"/>
          </a:p>
        </p:txBody>
      </p:sp>
      <p:sp>
        <p:nvSpPr>
          <p:cNvPr id="100" name="TextBox 99"/>
          <p:cNvSpPr txBox="1"/>
          <p:nvPr/>
        </p:nvSpPr>
        <p:spPr>
          <a:xfrm>
            <a:off x="7815364" y="4063722"/>
            <a:ext cx="1520332" cy="307777"/>
          </a:xfrm>
          <a:prstGeom prst="rect">
            <a:avLst/>
          </a:prstGeom>
          <a:noFill/>
        </p:spPr>
        <p:txBody>
          <a:bodyPr wrap="square">
            <a:spAutoFit/>
          </a:bodyPr>
          <a:lstStyle/>
          <a:p>
            <a:r>
              <a:rPr lang="en-US" sz="1400" dirty="0"/>
              <a:t>12x12x32</a:t>
            </a:r>
            <a:endParaRPr lang="en-US" sz="1400" dirty="0"/>
          </a:p>
        </p:txBody>
      </p:sp>
      <p:sp>
        <p:nvSpPr>
          <p:cNvPr id="101" name="Rectangle 100"/>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p:cNvSpPr txBox="1"/>
          <p:nvPr/>
        </p:nvSpPr>
        <p:spPr>
          <a:xfrm>
            <a:off x="8853958" y="3737372"/>
            <a:ext cx="1520332" cy="307777"/>
          </a:xfrm>
          <a:prstGeom prst="rect">
            <a:avLst/>
          </a:prstGeom>
          <a:noFill/>
        </p:spPr>
        <p:txBody>
          <a:bodyPr wrap="square">
            <a:spAutoFit/>
          </a:bodyPr>
          <a:lstStyle/>
          <a:p>
            <a:r>
              <a:rPr lang="en-US" sz="1400" dirty="0"/>
              <a:t>6x6x32</a:t>
            </a:r>
            <a:endParaRPr lang="en-US" sz="1400" dirty="0"/>
          </a:p>
        </p:txBody>
      </p:sp>
      <p:sp>
        <p:nvSpPr>
          <p:cNvPr id="107" name="TextBox 106"/>
          <p:cNvSpPr txBox="1"/>
          <p:nvPr/>
        </p:nvSpPr>
        <p:spPr>
          <a:xfrm>
            <a:off x="8043242" y="2323325"/>
            <a:ext cx="1737150" cy="307777"/>
          </a:xfrm>
          <a:prstGeom prst="rect">
            <a:avLst/>
          </a:prstGeom>
          <a:noFill/>
        </p:spPr>
        <p:txBody>
          <a:bodyPr wrap="square">
            <a:spAutoFit/>
          </a:bodyPr>
          <a:lstStyle/>
          <a:p>
            <a:r>
              <a:rPr lang="en-US" sz="1400" dirty="0"/>
              <a:t>Pooling 2x2</a:t>
            </a:r>
            <a:endParaRPr lang="en-US" sz="1400" dirty="0"/>
          </a:p>
        </p:txBody>
      </p:sp>
      <p:sp>
        <p:nvSpPr>
          <p:cNvPr id="111" name="Rectangle 110"/>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9366671" y="2309786"/>
            <a:ext cx="1737150" cy="307777"/>
          </a:xfrm>
          <a:prstGeom prst="rect">
            <a:avLst/>
          </a:prstGeom>
          <a:noFill/>
        </p:spPr>
        <p:txBody>
          <a:bodyPr wrap="square">
            <a:spAutoFit/>
          </a:bodyPr>
          <a:lstStyle/>
          <a:p>
            <a:r>
              <a:rPr lang="en-US" sz="1400" dirty="0"/>
              <a:t>Flatten</a:t>
            </a:r>
            <a:endParaRPr lang="en-US" sz="1400" dirty="0"/>
          </a:p>
        </p:txBody>
      </p:sp>
      <p:sp>
        <p:nvSpPr>
          <p:cNvPr id="113" name="TextBox 112"/>
          <p:cNvSpPr txBox="1"/>
          <p:nvPr/>
        </p:nvSpPr>
        <p:spPr>
          <a:xfrm>
            <a:off x="9460022" y="4265711"/>
            <a:ext cx="1520332" cy="307777"/>
          </a:xfrm>
          <a:prstGeom prst="rect">
            <a:avLst/>
          </a:prstGeom>
          <a:noFill/>
        </p:spPr>
        <p:txBody>
          <a:bodyPr wrap="square">
            <a:spAutoFit/>
          </a:bodyPr>
          <a:lstStyle/>
          <a:p>
            <a:r>
              <a:rPr lang="en-US" sz="1400" dirty="0"/>
              <a:t>2304</a:t>
            </a:r>
            <a:endParaRPr lang="en-US" sz="1400" dirty="0"/>
          </a:p>
        </p:txBody>
      </p:sp>
      <p:sp>
        <p:nvSpPr>
          <p:cNvPr id="116" name="Oval 115"/>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347540" y="4729601"/>
            <a:ext cx="1520332" cy="307777"/>
          </a:xfrm>
          <a:prstGeom prst="rect">
            <a:avLst/>
          </a:prstGeom>
          <a:noFill/>
        </p:spPr>
        <p:txBody>
          <a:bodyPr wrap="square">
            <a:spAutoFit/>
          </a:bodyPr>
          <a:lstStyle/>
          <a:p>
            <a:r>
              <a:rPr lang="en-US" sz="1400" dirty="0"/>
              <a:t>64</a:t>
            </a:r>
            <a:endParaRPr lang="en-US" sz="1400" dirty="0"/>
          </a:p>
        </p:txBody>
      </p:sp>
      <p:sp>
        <p:nvSpPr>
          <p:cNvPr id="237" name="TextBox 236"/>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endParaRPr lang="en-US" sz="1400" dirty="0"/>
          </a:p>
          <a:p>
            <a:pPr algn="ctr"/>
            <a:r>
              <a:rPr lang="en-US" sz="1400" dirty="0"/>
              <a:t> +SoftMax </a:t>
            </a:r>
            <a:endParaRPr lang="en-US" sz="1400" dirty="0"/>
          </a:p>
        </p:txBody>
      </p:sp>
      <p:sp>
        <p:nvSpPr>
          <p:cNvPr id="238" name="TextBox 237"/>
          <p:cNvSpPr txBox="1"/>
          <p:nvPr/>
        </p:nvSpPr>
        <p:spPr>
          <a:xfrm>
            <a:off x="11314434" y="2857826"/>
            <a:ext cx="1520332" cy="307777"/>
          </a:xfrm>
          <a:prstGeom prst="rect">
            <a:avLst/>
          </a:prstGeom>
          <a:noFill/>
        </p:spPr>
        <p:txBody>
          <a:bodyPr wrap="square">
            <a:spAutoFit/>
          </a:bodyPr>
          <a:lstStyle/>
          <a:p>
            <a:r>
              <a:rPr lang="en-US" sz="1400" dirty="0"/>
              <a:t>1</a:t>
            </a:r>
            <a:endParaRPr lang="en-US" sz="1400" dirty="0"/>
          </a:p>
        </p:txBody>
      </p:sp>
      <p:sp>
        <p:nvSpPr>
          <p:cNvPr id="239" name="TextBox 238"/>
          <p:cNvSpPr txBox="1"/>
          <p:nvPr/>
        </p:nvSpPr>
        <p:spPr>
          <a:xfrm>
            <a:off x="11301702" y="3378694"/>
            <a:ext cx="1520332" cy="307777"/>
          </a:xfrm>
          <a:prstGeom prst="rect">
            <a:avLst/>
          </a:prstGeom>
          <a:noFill/>
        </p:spPr>
        <p:txBody>
          <a:bodyPr wrap="square">
            <a:spAutoFit/>
          </a:bodyPr>
          <a:lstStyle/>
          <a:p>
            <a:r>
              <a:rPr lang="en-US" sz="1400" dirty="0"/>
              <a:t>0</a:t>
            </a:r>
            <a:endParaRPr lang="en-US" sz="1400" dirty="0"/>
          </a:p>
        </p:txBody>
      </p:sp>
      <p:sp>
        <p:nvSpPr>
          <p:cNvPr id="98" name="Rectangle 97"/>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6276600" y="2869323"/>
            <a:ext cx="3876676" cy="2202422"/>
          </a:xfrm>
          <a:prstGeom prst="rect">
            <a:avLst/>
          </a:prstGeom>
        </p:spPr>
      </p:pic>
      <p:pic>
        <p:nvPicPr>
          <p:cNvPr id="4" name="Picture 3"/>
          <p:cNvPicPr>
            <a:picLocks noChangeAspect="1"/>
          </p:cNvPicPr>
          <p:nvPr/>
        </p:nvPicPr>
        <p:blipFill>
          <a:blip r:embed="rId2"/>
          <a:stretch>
            <a:fillRect/>
          </a:stretch>
        </p:blipFill>
        <p:spPr>
          <a:xfrm>
            <a:off x="1202765" y="1433170"/>
            <a:ext cx="3446216" cy="3991660"/>
          </a:xfrm>
          <a:prstGeom prst="rect">
            <a:avLst/>
          </a:prstGeom>
        </p:spPr>
      </p:pic>
      <p:sp>
        <p:nvSpPr>
          <p:cNvPr id="2" name="Title 1"/>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13" name="TextBox 12"/>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endParaRPr lang="en-US" b="1" dirty="0">
              <a:solidFill>
                <a:srgbClr val="F44560"/>
              </a:solidFill>
              <a:latin typeface="+mj-lt"/>
            </a:endParaRPr>
          </a:p>
          <a:p>
            <a:r>
              <a:rPr lang="en-US" b="1" dirty="0">
                <a:solidFill>
                  <a:srgbClr val="F44560"/>
                </a:solidFill>
                <a:latin typeface="+mj-lt"/>
              </a:rPr>
              <a:t> </a:t>
            </a:r>
            <a:endParaRPr lang="en-US" dirty="0"/>
          </a:p>
        </p:txBody>
      </p:sp>
      <p:sp>
        <p:nvSpPr>
          <p:cNvPr id="15" name="TextBox 14"/>
          <p:cNvSpPr txBox="1"/>
          <p:nvPr/>
        </p:nvSpPr>
        <p:spPr>
          <a:xfrm>
            <a:off x="6451729" y="204714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62" y="220224"/>
            <a:ext cx="9779183" cy="1325563"/>
          </a:xfrm>
        </p:spPr>
        <p:txBody>
          <a:bodyPr/>
          <a:lstStyle/>
          <a:p>
            <a:r>
              <a:rPr lang="en-US" dirty="0"/>
              <a:t>Contents</a:t>
            </a:r>
            <a:endParaRPr lang="en-US" dirty="0"/>
          </a:p>
        </p:txBody>
      </p:sp>
      <p:sp>
        <p:nvSpPr>
          <p:cNvPr id="3" name="Content Placeholder 2"/>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endParaRPr lang="en-US" sz="2400" dirty="0"/>
          </a:p>
          <a:p>
            <a:pPr marL="457200" indent="-457200">
              <a:buFont typeface="Arial" panose="020B0604020202020204" pitchFamily="34" charset="0"/>
              <a:buChar char="•"/>
            </a:pPr>
            <a:r>
              <a:rPr lang="en-US" sz="2400" dirty="0"/>
              <a:t>Main objectives of the analysis.</a:t>
            </a:r>
            <a:endParaRPr lang="en-US" sz="2400" dirty="0"/>
          </a:p>
          <a:p>
            <a:pPr marL="457200" indent="-457200">
              <a:buFont typeface="Arial" panose="020B0604020202020204" pitchFamily="34" charset="0"/>
              <a:buChar char="•"/>
            </a:pPr>
            <a:r>
              <a:rPr lang="en-US" sz="2400" dirty="0"/>
              <a:t>EDA, Data Cleaning, Feature Engineering </a:t>
            </a:r>
            <a:endParaRPr lang="en-US" sz="2400" dirty="0"/>
          </a:p>
          <a:p>
            <a:pPr marL="457200" indent="-457200">
              <a:buFont typeface="Arial" panose="020B0604020202020204" pitchFamily="34" charset="0"/>
              <a:buChar char="•"/>
            </a:pPr>
            <a:r>
              <a:rPr lang="en-US" sz="2400" dirty="0"/>
              <a:t>Training deep learning models.</a:t>
            </a:r>
            <a:endParaRPr lang="en-US" sz="2400" dirty="0"/>
          </a:p>
          <a:p>
            <a:pPr marL="457200" indent="-457200">
              <a:buFont typeface="Arial" panose="020B0604020202020204" pitchFamily="34" charset="0"/>
              <a:buChar char="•"/>
            </a:pPr>
            <a:r>
              <a:rPr lang="en-US" sz="2400" dirty="0"/>
              <a:t>ML analysis and findings.</a:t>
            </a:r>
            <a:endParaRPr lang="en-US" sz="2400" dirty="0"/>
          </a:p>
          <a:p>
            <a:pPr marL="457200" indent="-457200">
              <a:buFont typeface="Arial" panose="020B0604020202020204" pitchFamily="34" charset="0"/>
              <a:buChar char="•"/>
            </a:pPr>
            <a:r>
              <a:rPr lang="en-US" sz="2400" dirty="0"/>
              <a:t>Models flaws and advanced steps. </a:t>
            </a:r>
            <a:endParaRPr lang="en-US" sz="2400" dirty="0"/>
          </a:p>
        </p:txBody>
      </p:sp>
      <p:sp>
        <p:nvSpPr>
          <p:cNvPr id="4" name="Date Placeholder 3"/>
          <p:cNvSpPr>
            <a:spLocks noGrp="1"/>
          </p:cNvSpPr>
          <p:nvPr>
            <p:ph type="dt" sz="half" idx="2"/>
          </p:nvPr>
        </p:nvSpPr>
        <p:spPr>
          <a:xfrm>
            <a:off x="381000" y="6356350"/>
            <a:ext cx="3276600" cy="365125"/>
          </a:xfrm>
        </p:spPr>
        <p:txBody>
          <a:bodyPr/>
          <a:lstStyle/>
          <a:p>
            <a:r>
              <a:rPr lang="en-US" dirty="0"/>
              <a:t>Deep Learning and Reinforcement Learning</a:t>
            </a:r>
            <a:endParaRPr lang="en-US" dirty="0"/>
          </a:p>
          <a:p>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z="1800" smtClean="0"/>
            </a:fld>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
          <a:stretch>
            <a:fillRect/>
          </a:stretch>
        </p:blipFill>
        <p:spPr>
          <a:xfrm>
            <a:off x="708931" y="1288060"/>
            <a:ext cx="6924675" cy="965348"/>
          </a:xfrm>
          <a:prstGeom prst="rect">
            <a:avLst/>
          </a:prstGeom>
        </p:spPr>
      </p:pic>
      <p:pic>
        <p:nvPicPr>
          <p:cNvPr id="8" name="Picture 7"/>
          <p:cNvPicPr>
            <a:picLocks noChangeAspect="1"/>
          </p:cNvPicPr>
          <p:nvPr/>
        </p:nvPicPr>
        <p:blipFill>
          <a:blip r:embed="rId2"/>
          <a:stretch>
            <a:fillRect/>
          </a:stretch>
        </p:blipFill>
        <p:spPr>
          <a:xfrm>
            <a:off x="708931" y="2398230"/>
            <a:ext cx="6924675" cy="3697558"/>
          </a:xfrm>
          <a:prstGeom prst="rect">
            <a:avLst/>
          </a:prstGeom>
        </p:spPr>
      </p:pic>
      <p:sp>
        <p:nvSpPr>
          <p:cNvPr id="2" name="Title 1"/>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01 Training </a:t>
            </a:r>
            <a:endParaRPr lang="en-US" sz="1800" dirty="0">
              <a:solidFill>
                <a:srgbClr val="F44560"/>
              </a:solidFill>
              <a:ea typeface="+mn-ea"/>
              <a:cs typeface="+mn-cs"/>
            </a:endParaRPr>
          </a:p>
        </p:txBody>
      </p:sp>
      <p:sp>
        <p:nvSpPr>
          <p:cNvPr id="7" name="Date Placeholder 6"/>
          <p:cNvSpPr>
            <a:spLocks noGrp="1"/>
          </p:cNvSpPr>
          <p:nvPr>
            <p:ph type="dt" sz="half" idx="2"/>
          </p:nvPr>
        </p:nvSpPr>
        <p:spPr>
          <a:xfrm>
            <a:off x="151075" y="6423303"/>
            <a:ext cx="3775296"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graphicFrame>
        <p:nvGraphicFramePr>
          <p:cNvPr id="10" name="Table 13"/>
          <p:cNvGraphicFramePr>
            <a:graphicFrameLocks noGrp="1"/>
          </p:cNvGraphicFramePr>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gridCol w="1167371"/>
                <a:gridCol w="1446684"/>
              </a:tblGrid>
              <a:tr h="389545">
                <a:tc>
                  <a:txBody>
                    <a:bodyPr/>
                    <a:lstStyle/>
                    <a:p>
                      <a:pPr algn="ctr"/>
                      <a:r>
                        <a:rPr lang="en-US" sz="1400" dirty="0"/>
                        <a:t>Set </a:t>
                      </a:r>
                      <a:endParaRPr lang="en-US" sz="1400" dirty="0"/>
                    </a:p>
                  </a:txBody>
                  <a:tcPr/>
                </a:tc>
                <a:tc>
                  <a:txBody>
                    <a:bodyPr/>
                    <a:lstStyle/>
                    <a:p>
                      <a:pPr algn="ctr"/>
                      <a:r>
                        <a:rPr lang="en-US" sz="1400" dirty="0"/>
                        <a:t>Accuracy </a:t>
                      </a:r>
                      <a:endParaRPr lang="en-US" sz="1400" dirty="0"/>
                    </a:p>
                  </a:txBody>
                  <a:tcPr/>
                </a:tc>
                <a:tc>
                  <a:txBody>
                    <a:bodyPr/>
                    <a:lstStyle/>
                    <a:p>
                      <a:pPr algn="ctr"/>
                      <a:r>
                        <a:rPr lang="en-US" sz="1400" dirty="0"/>
                        <a:t>Losses </a:t>
                      </a:r>
                      <a:endParaRPr lang="en-US" sz="1400" dirty="0"/>
                    </a:p>
                  </a:txBody>
                  <a:tcPr/>
                </a:tc>
              </a:tr>
              <a:tr h="277586">
                <a:tc>
                  <a:txBody>
                    <a:bodyPr/>
                    <a:lstStyle/>
                    <a:p>
                      <a:pPr algn="ctr"/>
                      <a:r>
                        <a:rPr lang="en-US" sz="1400" dirty="0"/>
                        <a:t>Training </a:t>
                      </a:r>
                      <a:endParaRPr lang="en-US" sz="1400" dirty="0"/>
                    </a:p>
                  </a:txBody>
                  <a:tcPr/>
                </a:tc>
                <a:tc>
                  <a:txBody>
                    <a:bodyPr/>
                    <a:lstStyle/>
                    <a:p>
                      <a:pPr algn="ctr"/>
                      <a:r>
                        <a:rPr lang="en-US" sz="1400" dirty="0"/>
                        <a:t>73.54 %</a:t>
                      </a:r>
                      <a:endParaRPr lang="en-US" sz="1400" dirty="0"/>
                    </a:p>
                  </a:txBody>
                  <a:tcPr/>
                </a:tc>
                <a:tc>
                  <a:txBody>
                    <a:bodyPr/>
                    <a:lstStyle/>
                    <a:p>
                      <a:pPr algn="ctr"/>
                      <a:r>
                        <a:rPr lang="en-US" sz="1400" dirty="0"/>
                        <a:t>0.4967</a:t>
                      </a:r>
                      <a:endParaRPr lang="en-US" sz="1400" dirty="0"/>
                    </a:p>
                  </a:txBody>
                  <a:tcPr/>
                </a:tc>
              </a:tr>
              <a:tr h="277586">
                <a:tc>
                  <a:txBody>
                    <a:bodyPr/>
                    <a:lstStyle/>
                    <a:p>
                      <a:pPr algn="ctr"/>
                      <a:r>
                        <a:rPr lang="en-US" sz="1400" dirty="0"/>
                        <a:t>Validation</a:t>
                      </a:r>
                      <a:endParaRPr lang="en-US" sz="1400" dirty="0"/>
                    </a:p>
                  </a:txBody>
                  <a:tcPr/>
                </a:tc>
                <a:tc>
                  <a:txBody>
                    <a:bodyPr/>
                    <a:lstStyle/>
                    <a:p>
                      <a:pPr algn="ctr"/>
                      <a:r>
                        <a:rPr lang="en-US" sz="1400" dirty="0"/>
                        <a:t>81.67 %</a:t>
                      </a:r>
                      <a:endParaRPr lang="en-US" sz="1400" dirty="0"/>
                    </a:p>
                  </a:txBody>
                  <a:tcPr/>
                </a:tc>
                <a:tc>
                  <a:txBody>
                    <a:bodyPr/>
                    <a:lstStyle/>
                    <a:p>
                      <a:pPr algn="ctr"/>
                      <a:r>
                        <a:rPr lang="en-US" sz="1400" dirty="0"/>
                        <a:t>0.3874</a:t>
                      </a:r>
                      <a:endParaRPr lang="en-US" sz="1400" dirty="0"/>
                    </a:p>
                  </a:txBody>
                  <a:tcPr/>
                </a:tc>
              </a:tr>
            </a:tbl>
          </a:graphicData>
        </a:graphic>
      </p:graphicFrame>
      <p:pic>
        <p:nvPicPr>
          <p:cNvPr id="13" name="Picture 12"/>
          <p:cNvPicPr>
            <a:picLocks noChangeAspect="1"/>
          </p:cNvPicPr>
          <p:nvPr/>
        </p:nvPicPr>
        <p:blipFill>
          <a:blip r:embed="rId3"/>
          <a:stretch>
            <a:fillRect/>
          </a:stretch>
        </p:blipFill>
        <p:spPr>
          <a:xfrm>
            <a:off x="7872510" y="1376945"/>
            <a:ext cx="2448439" cy="1752924"/>
          </a:xfrm>
          <a:prstGeom prst="rect">
            <a:avLst/>
          </a:prstGeom>
        </p:spPr>
      </p:pic>
      <p:pic>
        <p:nvPicPr>
          <p:cNvPr id="17" name="Picture 16"/>
          <p:cNvPicPr>
            <a:picLocks noChangeAspect="1"/>
          </p:cNvPicPr>
          <p:nvPr/>
        </p:nvPicPr>
        <p:blipFill>
          <a:blip r:embed="rId4"/>
          <a:stretch>
            <a:fillRect/>
          </a:stretch>
        </p:blipFill>
        <p:spPr>
          <a:xfrm>
            <a:off x="7880674" y="3254838"/>
            <a:ext cx="2440275" cy="17330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20" name="TextBox 19"/>
          <p:cNvSpPr txBox="1"/>
          <p:nvPr/>
        </p:nvSpPr>
        <p:spPr>
          <a:xfrm>
            <a:off x="6772275" y="1219200"/>
            <a:ext cx="245580" cy="369332"/>
          </a:xfrm>
          <a:prstGeom prst="rect">
            <a:avLst/>
          </a:prstGeom>
          <a:noFill/>
        </p:spPr>
        <p:txBody>
          <a:bodyPr wrap="none" rtlCol="0">
            <a:spAutoFit/>
          </a:bodyPr>
          <a:lstStyle/>
          <a:p>
            <a:r>
              <a:rPr lang="en-US" dirty="0"/>
              <a:t> </a:t>
            </a:r>
            <a:endParaRPr lang="en-US" dirty="0"/>
          </a:p>
        </p:txBody>
      </p:sp>
      <p:sp>
        <p:nvSpPr>
          <p:cNvPr id="10" name="TextBox 9"/>
          <p:cNvSpPr txBox="1"/>
          <p:nvPr/>
        </p:nvSpPr>
        <p:spPr>
          <a:xfrm>
            <a:off x="869553" y="1040309"/>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endParaRPr lang="en-US" b="1" dirty="0">
              <a:solidFill>
                <a:srgbClr val="F44560"/>
              </a:solidFill>
              <a:latin typeface="+mj-lt"/>
            </a:endParaRPr>
          </a:p>
        </p:txBody>
      </p:sp>
      <p:pic>
        <p:nvPicPr>
          <p:cNvPr id="11" name="Picture 10" descr="A close-up of the moon&#10;&#10;Description automatically generated with medium confidence"/>
          <p:cNvPicPr preferRelativeResize="0"/>
          <p:nvPr/>
        </p:nvPicPr>
        <p:blipFill>
          <a:blip r:embed="rId1"/>
          <a:stretch>
            <a:fillRect/>
          </a:stretch>
        </p:blipFill>
        <p:spPr>
          <a:xfrm>
            <a:off x="401378" y="2713753"/>
            <a:ext cx="1097280" cy="1097280"/>
          </a:xfrm>
          <a:prstGeom prst="rect">
            <a:avLst/>
          </a:prstGeom>
        </p:spPr>
      </p:pic>
      <p:sp>
        <p:nvSpPr>
          <p:cNvPr id="19" name="TextBox 18"/>
          <p:cNvSpPr txBox="1"/>
          <p:nvPr/>
        </p:nvSpPr>
        <p:spPr>
          <a:xfrm>
            <a:off x="454065" y="3870450"/>
            <a:ext cx="1334535" cy="338554"/>
          </a:xfrm>
          <a:prstGeom prst="rect">
            <a:avLst/>
          </a:prstGeom>
          <a:noFill/>
        </p:spPr>
        <p:txBody>
          <a:bodyPr wrap="square">
            <a:spAutoFit/>
          </a:bodyPr>
          <a:lstStyle/>
          <a:p>
            <a:r>
              <a:rPr lang="en-US" sz="1600" dirty="0"/>
              <a:t>64x64x3</a:t>
            </a:r>
            <a:endParaRPr lang="en-US" sz="1600" dirty="0"/>
          </a:p>
        </p:txBody>
      </p:sp>
      <p:sp>
        <p:nvSpPr>
          <p:cNvPr id="3" name="Rectangle 2"/>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791612" y="4735770"/>
            <a:ext cx="1520332" cy="307777"/>
          </a:xfrm>
          <a:prstGeom prst="rect">
            <a:avLst/>
          </a:prstGeom>
          <a:noFill/>
        </p:spPr>
        <p:txBody>
          <a:bodyPr wrap="square">
            <a:spAutoFit/>
          </a:bodyPr>
          <a:lstStyle/>
          <a:p>
            <a:r>
              <a:rPr lang="en-US" sz="1400" dirty="0"/>
              <a:t>62x62x32</a:t>
            </a:r>
            <a:endParaRPr lang="en-US" sz="1400" dirty="0"/>
          </a:p>
        </p:txBody>
      </p:sp>
      <p:sp>
        <p:nvSpPr>
          <p:cNvPr id="49" name="TextBox 48"/>
          <p:cNvSpPr txBox="1"/>
          <p:nvPr/>
        </p:nvSpPr>
        <p:spPr>
          <a:xfrm>
            <a:off x="1731171" y="2321420"/>
            <a:ext cx="1737150" cy="307777"/>
          </a:xfrm>
          <a:prstGeom prst="rect">
            <a:avLst/>
          </a:prstGeom>
          <a:noFill/>
        </p:spPr>
        <p:txBody>
          <a:bodyPr wrap="square">
            <a:spAutoFit/>
          </a:bodyPr>
          <a:lstStyle/>
          <a:p>
            <a:r>
              <a:rPr lang="en-US" sz="1400" dirty="0"/>
              <a:t>Conv + Relu</a:t>
            </a:r>
            <a:endParaRPr lang="en-US" sz="1400" dirty="0"/>
          </a:p>
        </p:txBody>
      </p:sp>
      <p:sp>
        <p:nvSpPr>
          <p:cNvPr id="50" name="Rectangle 49"/>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22669" y="4259758"/>
            <a:ext cx="1520332" cy="307777"/>
          </a:xfrm>
          <a:prstGeom prst="rect">
            <a:avLst/>
          </a:prstGeom>
          <a:noFill/>
        </p:spPr>
        <p:txBody>
          <a:bodyPr wrap="square">
            <a:spAutoFit/>
          </a:bodyPr>
          <a:lstStyle/>
          <a:p>
            <a:r>
              <a:rPr lang="en-US" sz="1400" dirty="0"/>
              <a:t>31x31x32</a:t>
            </a:r>
            <a:endParaRPr lang="en-US" sz="1400" dirty="0"/>
          </a:p>
        </p:txBody>
      </p:sp>
      <p:sp>
        <p:nvSpPr>
          <p:cNvPr id="8" name="Rectangle 7"/>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6847" y="1976621"/>
            <a:ext cx="3309760" cy="815608"/>
          </a:xfrm>
          <a:prstGeom prst="rect">
            <a:avLst/>
          </a:prstGeom>
          <a:noFill/>
        </p:spPr>
        <p:txBody>
          <a:bodyPr wrap="square" rtlCol="0">
            <a:spAutoFit/>
          </a:bodyPr>
          <a:lstStyle/>
          <a:p>
            <a:r>
              <a:rPr lang="en-US" sz="1100" dirty="0"/>
              <a:t>3x3x(32 Filters)</a:t>
            </a:r>
            <a:endParaRPr lang="en-US" sz="1100" dirty="0"/>
          </a:p>
          <a:p>
            <a:endParaRPr lang="en-US" dirty="0"/>
          </a:p>
          <a:p>
            <a:r>
              <a:rPr lang="en-US" dirty="0"/>
              <a:t>  </a:t>
            </a:r>
            <a:endParaRPr lang="en-US" dirty="0"/>
          </a:p>
        </p:txBody>
      </p:sp>
      <p:sp>
        <p:nvSpPr>
          <p:cNvPr id="67" name="TextBox 66"/>
          <p:cNvSpPr txBox="1"/>
          <p:nvPr/>
        </p:nvSpPr>
        <p:spPr>
          <a:xfrm>
            <a:off x="3218250" y="2321420"/>
            <a:ext cx="1737150" cy="307777"/>
          </a:xfrm>
          <a:prstGeom prst="rect">
            <a:avLst/>
          </a:prstGeom>
          <a:noFill/>
        </p:spPr>
        <p:txBody>
          <a:bodyPr wrap="square">
            <a:spAutoFit/>
          </a:bodyPr>
          <a:lstStyle/>
          <a:p>
            <a:r>
              <a:rPr lang="en-US" sz="1400" dirty="0"/>
              <a:t>Pooling 2x2</a:t>
            </a:r>
            <a:endParaRPr lang="en-US" sz="1400" dirty="0"/>
          </a:p>
        </p:txBody>
      </p:sp>
      <p:sp>
        <p:nvSpPr>
          <p:cNvPr id="68" name="Rectangle 67"/>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487310" y="2323267"/>
            <a:ext cx="1737150" cy="307777"/>
          </a:xfrm>
          <a:prstGeom prst="rect">
            <a:avLst/>
          </a:prstGeom>
          <a:noFill/>
        </p:spPr>
        <p:txBody>
          <a:bodyPr wrap="square">
            <a:spAutoFit/>
          </a:bodyPr>
          <a:lstStyle/>
          <a:p>
            <a:r>
              <a:rPr lang="en-US" sz="1400" dirty="0"/>
              <a:t>Conv + Relu</a:t>
            </a:r>
            <a:endParaRPr lang="en-US" sz="1400" dirty="0"/>
          </a:p>
        </p:txBody>
      </p:sp>
      <p:sp>
        <p:nvSpPr>
          <p:cNvPr id="76" name="TextBox 75"/>
          <p:cNvSpPr txBox="1"/>
          <p:nvPr/>
        </p:nvSpPr>
        <p:spPr>
          <a:xfrm>
            <a:off x="5587780" y="4359115"/>
            <a:ext cx="1520332" cy="307777"/>
          </a:xfrm>
          <a:prstGeom prst="rect">
            <a:avLst/>
          </a:prstGeom>
          <a:noFill/>
        </p:spPr>
        <p:txBody>
          <a:bodyPr wrap="square">
            <a:spAutoFit/>
          </a:bodyPr>
          <a:lstStyle/>
          <a:p>
            <a:r>
              <a:rPr lang="en-US" sz="1400" dirty="0"/>
              <a:t>29x29x32</a:t>
            </a:r>
            <a:endParaRPr lang="en-US" sz="1400" dirty="0"/>
          </a:p>
        </p:txBody>
      </p:sp>
      <p:sp>
        <p:nvSpPr>
          <p:cNvPr id="81" name="Rectangle 80"/>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6784792" y="4050268"/>
            <a:ext cx="970875" cy="307777"/>
          </a:xfrm>
          <a:prstGeom prst="rect">
            <a:avLst/>
          </a:prstGeom>
          <a:noFill/>
        </p:spPr>
        <p:txBody>
          <a:bodyPr wrap="square">
            <a:spAutoFit/>
          </a:bodyPr>
          <a:lstStyle/>
          <a:p>
            <a:r>
              <a:rPr lang="en-US" sz="1400" dirty="0"/>
              <a:t>14x14x32</a:t>
            </a:r>
            <a:endParaRPr lang="en-US" sz="1400" dirty="0"/>
          </a:p>
        </p:txBody>
      </p:sp>
      <p:sp>
        <p:nvSpPr>
          <p:cNvPr id="90" name="TextBox 89"/>
          <p:cNvSpPr txBox="1"/>
          <p:nvPr/>
        </p:nvSpPr>
        <p:spPr>
          <a:xfrm>
            <a:off x="5720327" y="2326005"/>
            <a:ext cx="1737150" cy="307777"/>
          </a:xfrm>
          <a:prstGeom prst="rect">
            <a:avLst/>
          </a:prstGeom>
          <a:noFill/>
        </p:spPr>
        <p:txBody>
          <a:bodyPr wrap="square">
            <a:spAutoFit/>
          </a:bodyPr>
          <a:lstStyle/>
          <a:p>
            <a:r>
              <a:rPr lang="en-US" sz="1400" dirty="0"/>
              <a:t>Pooling 2x2</a:t>
            </a:r>
            <a:endParaRPr lang="en-US" sz="1400" dirty="0"/>
          </a:p>
        </p:txBody>
      </p:sp>
      <p:sp>
        <p:nvSpPr>
          <p:cNvPr id="91" name="Rectangle 90"/>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929055" y="2326063"/>
            <a:ext cx="1737150" cy="307777"/>
          </a:xfrm>
          <a:prstGeom prst="rect">
            <a:avLst/>
          </a:prstGeom>
          <a:noFill/>
        </p:spPr>
        <p:txBody>
          <a:bodyPr wrap="square">
            <a:spAutoFit/>
          </a:bodyPr>
          <a:lstStyle/>
          <a:p>
            <a:r>
              <a:rPr lang="en-US" sz="1400" dirty="0"/>
              <a:t>Conv + Relu</a:t>
            </a:r>
            <a:endParaRPr lang="en-US" sz="1400" dirty="0"/>
          </a:p>
        </p:txBody>
      </p:sp>
      <p:sp>
        <p:nvSpPr>
          <p:cNvPr id="100" name="TextBox 99"/>
          <p:cNvSpPr txBox="1"/>
          <p:nvPr/>
        </p:nvSpPr>
        <p:spPr>
          <a:xfrm>
            <a:off x="7815364" y="4063722"/>
            <a:ext cx="1520332" cy="307777"/>
          </a:xfrm>
          <a:prstGeom prst="rect">
            <a:avLst/>
          </a:prstGeom>
          <a:noFill/>
        </p:spPr>
        <p:txBody>
          <a:bodyPr wrap="square">
            <a:spAutoFit/>
          </a:bodyPr>
          <a:lstStyle/>
          <a:p>
            <a:r>
              <a:rPr lang="en-US" sz="1400" dirty="0"/>
              <a:t>12x12x32</a:t>
            </a:r>
            <a:endParaRPr lang="en-US" sz="1400" dirty="0"/>
          </a:p>
        </p:txBody>
      </p:sp>
      <p:sp>
        <p:nvSpPr>
          <p:cNvPr id="101" name="Rectangle 100"/>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p:cNvSpPr txBox="1"/>
          <p:nvPr/>
        </p:nvSpPr>
        <p:spPr>
          <a:xfrm>
            <a:off x="8853958" y="3737372"/>
            <a:ext cx="1520332" cy="307777"/>
          </a:xfrm>
          <a:prstGeom prst="rect">
            <a:avLst/>
          </a:prstGeom>
          <a:noFill/>
        </p:spPr>
        <p:txBody>
          <a:bodyPr wrap="square">
            <a:spAutoFit/>
          </a:bodyPr>
          <a:lstStyle/>
          <a:p>
            <a:r>
              <a:rPr lang="en-US" sz="1400" dirty="0"/>
              <a:t>6x6x32</a:t>
            </a:r>
            <a:endParaRPr lang="en-US" sz="1400" dirty="0"/>
          </a:p>
        </p:txBody>
      </p:sp>
      <p:sp>
        <p:nvSpPr>
          <p:cNvPr id="107" name="TextBox 106"/>
          <p:cNvSpPr txBox="1"/>
          <p:nvPr/>
        </p:nvSpPr>
        <p:spPr>
          <a:xfrm>
            <a:off x="8043242" y="2323325"/>
            <a:ext cx="1737150" cy="307777"/>
          </a:xfrm>
          <a:prstGeom prst="rect">
            <a:avLst/>
          </a:prstGeom>
          <a:noFill/>
        </p:spPr>
        <p:txBody>
          <a:bodyPr wrap="square">
            <a:spAutoFit/>
          </a:bodyPr>
          <a:lstStyle/>
          <a:p>
            <a:r>
              <a:rPr lang="en-US" sz="1400" dirty="0"/>
              <a:t>Pooling 2x2</a:t>
            </a:r>
            <a:endParaRPr lang="en-US" sz="1400" dirty="0"/>
          </a:p>
        </p:txBody>
      </p:sp>
      <p:sp>
        <p:nvSpPr>
          <p:cNvPr id="111" name="Rectangle 110"/>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9366671" y="2309786"/>
            <a:ext cx="1737150" cy="307777"/>
          </a:xfrm>
          <a:prstGeom prst="rect">
            <a:avLst/>
          </a:prstGeom>
          <a:noFill/>
        </p:spPr>
        <p:txBody>
          <a:bodyPr wrap="square">
            <a:spAutoFit/>
          </a:bodyPr>
          <a:lstStyle/>
          <a:p>
            <a:r>
              <a:rPr lang="en-US" sz="1400" dirty="0"/>
              <a:t>Flatten</a:t>
            </a:r>
            <a:endParaRPr lang="en-US" sz="1400" dirty="0"/>
          </a:p>
        </p:txBody>
      </p:sp>
      <p:sp>
        <p:nvSpPr>
          <p:cNvPr id="113" name="TextBox 112"/>
          <p:cNvSpPr txBox="1"/>
          <p:nvPr/>
        </p:nvSpPr>
        <p:spPr>
          <a:xfrm>
            <a:off x="9460022" y="4265711"/>
            <a:ext cx="1520332" cy="307777"/>
          </a:xfrm>
          <a:prstGeom prst="rect">
            <a:avLst/>
          </a:prstGeom>
          <a:noFill/>
        </p:spPr>
        <p:txBody>
          <a:bodyPr wrap="square">
            <a:spAutoFit/>
          </a:bodyPr>
          <a:lstStyle/>
          <a:p>
            <a:r>
              <a:rPr lang="en-US" sz="1400" dirty="0"/>
              <a:t>2304</a:t>
            </a:r>
            <a:endParaRPr lang="en-US" sz="1400" dirty="0"/>
          </a:p>
        </p:txBody>
      </p:sp>
      <p:sp>
        <p:nvSpPr>
          <p:cNvPr id="116" name="Oval 115"/>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347540" y="4729601"/>
            <a:ext cx="1520332" cy="307777"/>
          </a:xfrm>
          <a:prstGeom prst="rect">
            <a:avLst/>
          </a:prstGeom>
          <a:noFill/>
        </p:spPr>
        <p:txBody>
          <a:bodyPr wrap="square">
            <a:spAutoFit/>
          </a:bodyPr>
          <a:lstStyle/>
          <a:p>
            <a:r>
              <a:rPr lang="en-US" sz="1400" dirty="0"/>
              <a:t>64</a:t>
            </a:r>
            <a:endParaRPr lang="en-US" sz="1400" dirty="0"/>
          </a:p>
        </p:txBody>
      </p:sp>
      <p:sp>
        <p:nvSpPr>
          <p:cNvPr id="237" name="TextBox 236"/>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endParaRPr lang="en-US" sz="1400" dirty="0"/>
          </a:p>
          <a:p>
            <a:pPr algn="ctr"/>
            <a:r>
              <a:rPr lang="en-US" sz="1400" dirty="0"/>
              <a:t> + Sigmoid </a:t>
            </a:r>
            <a:endParaRPr lang="en-US" sz="1400" dirty="0"/>
          </a:p>
        </p:txBody>
      </p:sp>
      <p:sp>
        <p:nvSpPr>
          <p:cNvPr id="238" name="TextBox 237"/>
          <p:cNvSpPr txBox="1"/>
          <p:nvPr/>
        </p:nvSpPr>
        <p:spPr>
          <a:xfrm>
            <a:off x="11522583" y="3374498"/>
            <a:ext cx="1520332" cy="307777"/>
          </a:xfrm>
          <a:prstGeom prst="rect">
            <a:avLst/>
          </a:prstGeom>
          <a:noFill/>
        </p:spPr>
        <p:txBody>
          <a:bodyPr wrap="square">
            <a:spAutoFit/>
          </a:bodyPr>
          <a:lstStyle/>
          <a:p>
            <a:r>
              <a:rPr lang="en-US" sz="1400" dirty="0"/>
              <a:t>1</a:t>
            </a:r>
            <a:endParaRPr lang="en-US" sz="1400" dirty="0"/>
          </a:p>
        </p:txBody>
      </p:sp>
      <p:sp>
        <p:nvSpPr>
          <p:cNvPr id="98" name="Rectangle 97"/>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13" name="TextBox 12"/>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endParaRPr lang="en-US" b="1" dirty="0">
              <a:solidFill>
                <a:srgbClr val="F44560"/>
              </a:solidFill>
              <a:latin typeface="+mj-lt"/>
            </a:endParaRPr>
          </a:p>
          <a:p>
            <a:r>
              <a:rPr lang="en-US" b="1" dirty="0">
                <a:solidFill>
                  <a:srgbClr val="F44560"/>
                </a:solidFill>
                <a:latin typeface="+mj-lt"/>
              </a:rPr>
              <a:t> </a:t>
            </a:r>
            <a:endParaRPr lang="en-US" dirty="0"/>
          </a:p>
        </p:txBody>
      </p:sp>
      <p:sp>
        <p:nvSpPr>
          <p:cNvPr id="15" name="TextBox 14"/>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p:cNvPicPr>
            <a:picLocks noChangeAspect="1"/>
          </p:cNvPicPr>
          <p:nvPr/>
        </p:nvPicPr>
        <p:blipFill>
          <a:blip r:embed="rId1"/>
          <a:stretch>
            <a:fillRect/>
          </a:stretch>
        </p:blipFill>
        <p:spPr>
          <a:xfrm>
            <a:off x="1202765" y="1433170"/>
            <a:ext cx="3446216" cy="3991660"/>
          </a:xfrm>
          <a:prstGeom prst="rect">
            <a:avLst/>
          </a:prstGeom>
        </p:spPr>
      </p:pic>
      <p:pic>
        <p:nvPicPr>
          <p:cNvPr id="19" name="Picture 18"/>
          <p:cNvPicPr>
            <a:picLocks noChangeAspect="1"/>
          </p:cNvPicPr>
          <p:nvPr/>
        </p:nvPicPr>
        <p:blipFill>
          <a:blip r:embed="rId2"/>
          <a:stretch>
            <a:fillRect/>
          </a:stretch>
        </p:blipFill>
        <p:spPr>
          <a:xfrm>
            <a:off x="6096000" y="2753258"/>
            <a:ext cx="3876676" cy="223700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p:cNvPicPr>
            <a:picLocks noChangeAspect="1"/>
          </p:cNvPicPr>
          <p:nvPr/>
        </p:nvPicPr>
        <p:blipFill>
          <a:blip r:embed="rId1"/>
          <a:stretch>
            <a:fillRect/>
          </a:stretch>
        </p:blipFill>
        <p:spPr>
          <a:xfrm>
            <a:off x="700766" y="2380754"/>
            <a:ext cx="6924675" cy="3697558"/>
          </a:xfrm>
          <a:prstGeom prst="rect">
            <a:avLst/>
          </a:prstGeom>
        </p:spPr>
      </p:pic>
      <p:sp>
        <p:nvSpPr>
          <p:cNvPr id="2" name="Title 1"/>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endParaRPr lang="en-US" sz="1800" dirty="0">
              <a:solidFill>
                <a:srgbClr val="F44560"/>
              </a:solidFill>
              <a:ea typeface="+mn-ea"/>
              <a:cs typeface="+mn-cs"/>
            </a:endParaRPr>
          </a:p>
        </p:txBody>
      </p:sp>
      <p:sp>
        <p:nvSpPr>
          <p:cNvPr id="7" name="Date Placeholder 6"/>
          <p:cNvSpPr>
            <a:spLocks noGrp="1"/>
          </p:cNvSpPr>
          <p:nvPr>
            <p:ph type="dt" sz="half" idx="2"/>
          </p:nvPr>
        </p:nvSpPr>
        <p:spPr>
          <a:xfrm>
            <a:off x="151075" y="6423303"/>
            <a:ext cx="3775296"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graphicFrame>
        <p:nvGraphicFramePr>
          <p:cNvPr id="10" name="Table 13"/>
          <p:cNvGraphicFramePr>
            <a:graphicFrameLocks noGrp="1"/>
          </p:cNvGraphicFramePr>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gridCol w="1167371"/>
                <a:gridCol w="1446684"/>
              </a:tblGrid>
              <a:tr h="389545">
                <a:tc>
                  <a:txBody>
                    <a:bodyPr/>
                    <a:lstStyle/>
                    <a:p>
                      <a:pPr algn="ctr"/>
                      <a:r>
                        <a:rPr lang="en-US" sz="1400" dirty="0"/>
                        <a:t>Set </a:t>
                      </a:r>
                      <a:endParaRPr lang="en-US" sz="1400" dirty="0"/>
                    </a:p>
                  </a:txBody>
                  <a:tcPr/>
                </a:tc>
                <a:tc>
                  <a:txBody>
                    <a:bodyPr/>
                    <a:lstStyle/>
                    <a:p>
                      <a:pPr algn="ctr"/>
                      <a:r>
                        <a:rPr lang="en-US" sz="1400" dirty="0"/>
                        <a:t>Accuracy </a:t>
                      </a:r>
                      <a:endParaRPr lang="en-US" sz="1400" dirty="0"/>
                    </a:p>
                  </a:txBody>
                  <a:tcPr/>
                </a:tc>
                <a:tc>
                  <a:txBody>
                    <a:bodyPr/>
                    <a:lstStyle/>
                    <a:p>
                      <a:pPr algn="ctr"/>
                      <a:r>
                        <a:rPr lang="en-US" sz="1400" dirty="0"/>
                        <a:t>Losses </a:t>
                      </a:r>
                      <a:endParaRPr lang="en-US" sz="1400" dirty="0"/>
                    </a:p>
                  </a:txBody>
                  <a:tcPr/>
                </a:tc>
              </a:tr>
              <a:tr h="277586">
                <a:tc>
                  <a:txBody>
                    <a:bodyPr/>
                    <a:lstStyle/>
                    <a:p>
                      <a:pPr algn="ctr"/>
                      <a:r>
                        <a:rPr lang="en-US" sz="1400" dirty="0"/>
                        <a:t>Training </a:t>
                      </a:r>
                      <a:endParaRPr lang="en-US" sz="1400" dirty="0"/>
                    </a:p>
                  </a:txBody>
                  <a:tcPr/>
                </a:tc>
                <a:tc>
                  <a:txBody>
                    <a:bodyPr/>
                    <a:lstStyle/>
                    <a:p>
                      <a:pPr algn="ctr"/>
                      <a:r>
                        <a:rPr lang="en-US" sz="1400" dirty="0"/>
                        <a:t>98.75 %</a:t>
                      </a:r>
                      <a:endParaRPr lang="en-US" sz="1400" dirty="0"/>
                    </a:p>
                  </a:txBody>
                  <a:tcPr/>
                </a:tc>
                <a:tc>
                  <a:txBody>
                    <a:bodyPr/>
                    <a:lstStyle/>
                    <a:p>
                      <a:pPr algn="ctr"/>
                      <a:r>
                        <a:rPr lang="en-US" sz="1400" dirty="0"/>
                        <a:t>0.0414</a:t>
                      </a:r>
                      <a:endParaRPr lang="en-US" sz="1400" dirty="0"/>
                    </a:p>
                  </a:txBody>
                  <a:tcPr/>
                </a:tc>
              </a:tr>
              <a:tr h="277586">
                <a:tc>
                  <a:txBody>
                    <a:bodyPr/>
                    <a:lstStyle/>
                    <a:p>
                      <a:pPr algn="ctr"/>
                      <a:r>
                        <a:rPr lang="en-US" sz="1400" dirty="0"/>
                        <a:t>Validation</a:t>
                      </a:r>
                      <a:endParaRPr lang="en-US" sz="1400" dirty="0"/>
                    </a:p>
                  </a:txBody>
                  <a:tcPr/>
                </a:tc>
                <a:tc>
                  <a:txBody>
                    <a:bodyPr/>
                    <a:lstStyle/>
                    <a:p>
                      <a:pPr algn="ctr"/>
                      <a:r>
                        <a:rPr lang="en-US" sz="1400" dirty="0"/>
                        <a:t>98.00 % </a:t>
                      </a:r>
                      <a:endParaRPr lang="en-US" sz="1400" dirty="0"/>
                    </a:p>
                  </a:txBody>
                  <a:tcPr/>
                </a:tc>
                <a:tc>
                  <a:txBody>
                    <a:bodyPr/>
                    <a:lstStyle/>
                    <a:p>
                      <a:pPr algn="ctr"/>
                      <a:r>
                        <a:rPr lang="en-US" sz="1400" dirty="0"/>
                        <a:t>0.0755</a:t>
                      </a:r>
                      <a:endParaRPr lang="en-US" sz="1400" dirty="0"/>
                    </a:p>
                  </a:txBody>
                  <a:tcPr/>
                </a:tc>
              </a:tr>
            </a:tbl>
          </a:graphicData>
        </a:graphic>
      </p:graphicFrame>
      <p:pic>
        <p:nvPicPr>
          <p:cNvPr id="21" name="Picture 20"/>
          <p:cNvPicPr>
            <a:picLocks noChangeAspect="1"/>
          </p:cNvPicPr>
          <p:nvPr/>
        </p:nvPicPr>
        <p:blipFill>
          <a:blip r:embed="rId2"/>
          <a:stretch>
            <a:fillRect/>
          </a:stretch>
        </p:blipFill>
        <p:spPr>
          <a:xfrm>
            <a:off x="7937824" y="1065397"/>
            <a:ext cx="2755641" cy="1811915"/>
          </a:xfrm>
          <a:prstGeom prst="rect">
            <a:avLst/>
          </a:prstGeom>
        </p:spPr>
      </p:pic>
      <p:pic>
        <p:nvPicPr>
          <p:cNvPr id="23" name="Picture 22"/>
          <p:cNvPicPr>
            <a:picLocks noChangeAspect="1"/>
          </p:cNvPicPr>
          <p:nvPr/>
        </p:nvPicPr>
        <p:blipFill>
          <a:blip r:embed="rId3"/>
          <a:stretch>
            <a:fillRect/>
          </a:stretch>
        </p:blipFill>
        <p:spPr>
          <a:xfrm>
            <a:off x="7937824" y="2976851"/>
            <a:ext cx="2755641" cy="1912956"/>
          </a:xfrm>
          <a:prstGeom prst="rect">
            <a:avLst/>
          </a:prstGeom>
        </p:spPr>
      </p:pic>
      <p:pic>
        <p:nvPicPr>
          <p:cNvPr id="27" name="Picture 26"/>
          <p:cNvPicPr>
            <a:picLocks noChangeAspect="1"/>
          </p:cNvPicPr>
          <p:nvPr/>
        </p:nvPicPr>
        <p:blipFill>
          <a:blip r:embed="rId4"/>
          <a:stretch>
            <a:fillRect/>
          </a:stretch>
        </p:blipFill>
        <p:spPr>
          <a:xfrm>
            <a:off x="726976" y="1298233"/>
            <a:ext cx="6924676" cy="8112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endParaRPr lang="en-US" sz="6000" dirty="0"/>
          </a:p>
        </p:txBody>
      </p:sp>
      <p:sp>
        <p:nvSpPr>
          <p:cNvPr id="3" name="Date Placeholder 2"/>
          <p:cNvSpPr>
            <a:spLocks noGrp="1"/>
          </p:cNvSpPr>
          <p:nvPr>
            <p:ph type="dt" sz="half" idx="10"/>
          </p:nvPr>
        </p:nvSpPr>
        <p:spPr>
          <a:xfrm>
            <a:off x="380999" y="6356350"/>
            <a:ext cx="3648075" cy="365125"/>
          </a:xfrm>
        </p:spPr>
        <p:txBody>
          <a:bodyPr/>
          <a:lstStyle/>
          <a:p>
            <a:r>
              <a:rPr lang="en-US" dirty="0"/>
              <a:t>Deep Learning and Reinforcement Learning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z="1800"/>
            </a:fld>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12" name="TextBox 11"/>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endParaRPr lang="en-US" b="1" dirty="0">
              <a:solidFill>
                <a:srgbClr val="F44560"/>
              </a:solidFill>
              <a:latin typeface="+mj-lt"/>
            </a:endParaRP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endParaRPr lang="en-US" dirty="0"/>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endParaRPr lang="en-US" dirty="0"/>
          </a:p>
          <a:p>
            <a:pPr algn="just"/>
            <a:endParaRPr lang="en-US" dirty="0"/>
          </a:p>
          <a:p>
            <a:pPr algn="just"/>
            <a:r>
              <a:rPr lang="en-US" dirty="0"/>
              <a:t> </a:t>
            </a:r>
            <a:endParaRPr lang="en-US" dirty="0"/>
          </a:p>
          <a:p>
            <a:endParaRPr lang="en-US" dirty="0"/>
          </a:p>
          <a:p>
            <a:endParaRPr lang="en-US" dirty="0"/>
          </a:p>
          <a:p>
            <a:endParaRPr lang="en-US" dirty="0"/>
          </a:p>
          <a:p>
            <a:r>
              <a:rPr lang="en-US" dirty="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p:cNvSpPr>
            <a:spLocks noGrp="1"/>
          </p:cNvSpPr>
          <p:nvPr>
            <p:ph type="dt" sz="half" idx="2"/>
          </p:nvPr>
        </p:nvSpPr>
        <p:spPr>
          <a:xfrm>
            <a:off x="380999" y="6356350"/>
            <a:ext cx="3071501" cy="365125"/>
          </a:xfrm>
        </p:spPr>
        <p:txBody>
          <a:bodyPr/>
          <a:lstStyle/>
          <a:p>
            <a:r>
              <a:rPr lang="en-US" dirty="0"/>
              <a:t>Deep Learning and Reinforcement Learning</a:t>
            </a:r>
            <a:endParaRPr lang="en-US" dirty="0"/>
          </a:p>
        </p:txBody>
      </p:sp>
      <p:sp>
        <p:nvSpPr>
          <p:cNvPr id="9" name="Slide Number Placeholder 8"/>
          <p:cNvSpPr>
            <a:spLocks noGrp="1"/>
          </p:cNvSpPr>
          <p:nvPr>
            <p:ph type="sldNum" sz="quarter" idx="4"/>
          </p:nvPr>
        </p:nvSpPr>
        <p:spPr/>
        <p:txBody>
          <a:bodyPr/>
          <a:lstStyle/>
          <a:p>
            <a:fld id="{294A09A9-5501-47C1-A89A-A340965A2BE2}" type="slidenum">
              <a:rPr lang="en-US" sz="1800"/>
            </a:fld>
            <a:endParaRPr lang="en-US" sz="1800" dirty="0"/>
          </a:p>
        </p:txBody>
      </p:sp>
      <p:sp>
        <p:nvSpPr>
          <p:cNvPr id="12" name="TextBox 11"/>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endParaRPr lang="en-US" dirty="0"/>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endParaRPr lang="en-US" dirty="0"/>
          </a:p>
        </p:txBody>
      </p:sp>
      <p:pic>
        <p:nvPicPr>
          <p:cNvPr id="3078" name="Picture 6" descr="1: Benign Tumor (left) and Malignant Tumor (Right) [5]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082" name="Picture 10" descr="Brain Tumors"/>
          <p:cNvPicPr>
            <a:picLocks noChangeAspect="1" noChangeArrowheads="1"/>
          </p:cNvPicPr>
          <p:nvPr/>
        </p:nvPicPr>
        <p:blipFill rotWithShape="1">
          <a:blip r:embed="rId2">
            <a:extLst>
              <a:ext uri="{28A0092B-C50C-407E-A947-70E740481C1C}">
                <a14:useLocalDpi xmlns:a14="http://schemas.microsoft.com/office/drawing/2010/main" val="0"/>
              </a:ext>
            </a:extLst>
          </a:blip>
          <a:srcRect l="23855" r="24240"/>
          <a:stretch>
            <a:fillRect/>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73" y="461963"/>
            <a:ext cx="6220278" cy="2387600"/>
          </a:xfrm>
        </p:spPr>
        <p:txBody>
          <a:bodyPr/>
          <a:lstStyle/>
          <a:p>
            <a:r>
              <a:rPr lang="en-US" dirty="0"/>
              <a:t>Thank you</a:t>
            </a:r>
            <a:endParaRPr lang="en-US" dirty="0"/>
          </a:p>
        </p:txBody>
      </p:sp>
      <p:sp>
        <p:nvSpPr>
          <p:cNvPr id="3" name="Content Placeholder 2"/>
          <p:cNvSpPr>
            <a:spLocks noGrp="1"/>
          </p:cNvSpPr>
          <p:nvPr>
            <p:ph type="subTitle" idx="1"/>
          </p:nvPr>
        </p:nvSpPr>
        <p:spPr>
          <a:xfrm>
            <a:off x="538973" y="3033130"/>
            <a:ext cx="7071438" cy="2247219"/>
          </a:xfrm>
        </p:spPr>
        <p:txBody>
          <a:bodyPr>
            <a:normAutofit fontScale="90000" lnSpcReduction="10000"/>
          </a:bodyPr>
          <a:lstStyle/>
          <a:p>
            <a:endParaRPr lang="en-US" sz="2800" b="1" i="0" dirty="0">
              <a:solidFill>
                <a:srgbClr val="0068FF"/>
              </a:solidFill>
              <a:effectLst/>
              <a:latin typeface="OpenSans-Bold"/>
            </a:endParaRPr>
          </a:p>
          <a:p>
            <a:r>
              <a:rPr lang="en-US" sz="2800" b="1" i="0" dirty="0">
                <a:solidFill>
                  <a:srgbClr val="F44560"/>
                </a:solidFill>
                <a:effectLst/>
                <a:latin typeface="OpenSans-Bold"/>
              </a:rPr>
              <a:t>IBM Machine Learning Professional Certificate</a:t>
            </a:r>
            <a:endParaRPr lang="en-US" sz="2800" b="1" i="0" dirty="0">
              <a:solidFill>
                <a:srgbClr val="F44560"/>
              </a:solidFill>
              <a:effectLst/>
              <a:latin typeface="OpenSans-Bold"/>
            </a:endParaRPr>
          </a:p>
          <a:p>
            <a:r>
              <a:rPr lang="en-US" sz="1600" dirty="0"/>
              <a:t>Deep Learning and Reinforcement Learning</a:t>
            </a:r>
            <a:endParaRPr lang="en-US" sz="1600" dirty="0"/>
          </a:p>
          <a:p>
            <a:endParaRPr lang="en-US" sz="1600" dirty="0"/>
          </a:p>
          <a:p>
            <a:r>
              <a:rPr lang="en-US" sz="2000" dirty="0"/>
              <a:t>By</a:t>
            </a:r>
            <a:r>
              <a:rPr lang="en-IN" altLang="en-US" sz="2000" dirty="0"/>
              <a:t> : Swapnil Ghait</a:t>
            </a:r>
            <a:endParaRPr lang="en-US" sz="2000" dirty="0"/>
          </a:p>
          <a:p>
            <a:endParaRPr lang="en-US" sz="1600" dirty="0"/>
          </a:p>
          <a:p>
            <a:endParaRPr lang="en-US" sz="2400" b="1" i="0" dirty="0">
              <a:solidFill>
                <a:srgbClr val="0068FF"/>
              </a:solidFill>
              <a:effectLst/>
              <a:latin typeface="OpenSans-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60" y="1765381"/>
            <a:ext cx="8412079" cy="2810460"/>
          </a:xfrm>
        </p:spPr>
        <p:txBody>
          <a:bodyPr>
            <a:normAutofit/>
          </a:bodyPr>
          <a:lstStyle/>
          <a:p>
            <a:r>
              <a:rPr lang="en-US" sz="6000" dirty="0"/>
              <a:t>Data Description Section  </a:t>
            </a:r>
            <a:endParaRPr lang="en-US" sz="6000" dirty="0"/>
          </a:p>
        </p:txBody>
      </p:sp>
      <p:sp>
        <p:nvSpPr>
          <p:cNvPr id="3" name="Date Placeholder 2"/>
          <p:cNvSpPr>
            <a:spLocks noGrp="1"/>
          </p:cNvSpPr>
          <p:nvPr>
            <p:ph type="dt" sz="half" idx="10"/>
          </p:nvPr>
        </p:nvSpPr>
        <p:spPr>
          <a:xfrm>
            <a:off x="380999" y="6356350"/>
            <a:ext cx="3584249" cy="365125"/>
          </a:xfrm>
        </p:spPr>
        <p:txBody>
          <a:bodyPr/>
          <a:lstStyle/>
          <a:p>
            <a:r>
              <a:rPr lang="en-US" dirty="0"/>
              <a:t>Deep Learning and Reinforcement Learning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z="1800"/>
            </a:fld>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565" y="283644"/>
            <a:ext cx="9779183" cy="1325563"/>
          </a:xfrm>
        </p:spPr>
        <p:txBody>
          <a:bodyPr/>
          <a:lstStyle/>
          <a:p>
            <a:r>
              <a:rPr lang="en-US" dirty="0"/>
              <a:t>Introduction</a:t>
            </a:r>
            <a:endParaRPr lang="en-US" dirty="0"/>
          </a:p>
        </p:txBody>
      </p:sp>
      <p:sp>
        <p:nvSpPr>
          <p:cNvPr id="3" name="Content Placeholder 2"/>
          <p:cNvSpPr>
            <a:spLocks noGrp="1"/>
          </p:cNvSpPr>
          <p:nvPr>
            <p:ph type="body" idx="1"/>
          </p:nvPr>
        </p:nvSpPr>
        <p:spPr>
          <a:xfrm>
            <a:off x="714565" y="2601892"/>
            <a:ext cx="9779183" cy="3436483"/>
          </a:xfrm>
        </p:spPr>
        <p:txBody>
          <a:bodyPr vert="horz" lIns="91440" tIns="45720" rIns="91440" bIns="45720" rtlCol="0" anchor="t">
            <a:normAutofit fontScale="92500" lnSpcReduction="10000"/>
          </a:bodyPr>
          <a:lstStyle/>
          <a:p>
            <a:pPr algn="just"/>
            <a:r>
              <a:rPr lang="en-US" sz="1400" b="1" dirty="0">
                <a:solidFill>
                  <a:srgbClr val="44546A"/>
                </a:solidFill>
              </a:rPr>
              <a:t>A Brain tumor </a:t>
            </a:r>
            <a:r>
              <a:rPr lang="en-US" sz="1400" b="1" dirty="0"/>
              <a:t>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a:t>
            </a:r>
            <a:r>
              <a:rPr lang="en-US" sz="1400" b="1" dirty="0">
                <a:solidFill>
                  <a:srgbClr val="44546A"/>
                </a:solidFill>
              </a:rPr>
              <a:t>Benign</a:t>
            </a:r>
            <a:r>
              <a:rPr lang="en-US" sz="1400" b="1" dirty="0"/>
              <a:t> </a:t>
            </a:r>
            <a:r>
              <a:rPr lang="en-US" sz="1400" b="1" dirty="0">
                <a:solidFill>
                  <a:srgbClr val="44546A"/>
                </a:solidFill>
              </a:rPr>
              <a:t>Tumor, Malignant Tumor</a:t>
            </a:r>
            <a:r>
              <a:rPr lang="en-US" sz="1400" b="1" dirty="0"/>
              <a:t>,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endParaRPr lang="en-US" sz="1400" b="1" dirty="0"/>
          </a:p>
          <a:p>
            <a:pPr algn="just"/>
            <a:r>
              <a:rPr lang="en-US" sz="1400" b="1" dirty="0"/>
              <a:t>Application of automated </a:t>
            </a:r>
            <a:r>
              <a:rPr lang="en-US" sz="1400" b="1" dirty="0">
                <a:solidFill>
                  <a:srgbClr val="44546A"/>
                </a:solidFill>
              </a:rPr>
              <a:t>classification techniques using Machine Learning(ML) and Artificial Intelligence(AI) </a:t>
            </a:r>
            <a:r>
              <a:rPr lang="en-US" sz="1400" b="1" dirty="0"/>
              <a:t>has consistently shown higher accuracy than manual classification. </a:t>
            </a:r>
            <a:endParaRPr lang="en-US" sz="1400" b="1" dirty="0"/>
          </a:p>
          <a:p>
            <a:pPr algn="just"/>
            <a:r>
              <a:rPr lang="en-US" sz="1400" b="1" dirty="0"/>
              <a:t>Hence, proposing a system performing detection and classification by using Deep Learning Algorithms using </a:t>
            </a:r>
            <a:r>
              <a:rPr lang="en-US" sz="1400" b="1" dirty="0">
                <a:solidFill>
                  <a:srgbClr val="44546A"/>
                </a:solidFill>
              </a:rPr>
              <a:t>Convolution-Neural Network (CNN), Artificial Neural Network (ANN), and Transfer-Learning (TL) </a:t>
            </a:r>
            <a:r>
              <a:rPr lang="en-US" sz="1400" b="1" dirty="0"/>
              <a:t>would be helpful to doctors around the world.</a:t>
            </a:r>
            <a:endParaRPr lang="en-US" sz="1400" b="1" dirty="0"/>
          </a:p>
        </p:txBody>
      </p:sp>
      <p:sp>
        <p:nvSpPr>
          <p:cNvPr id="4" name="Date Placeholder 3"/>
          <p:cNvSpPr>
            <a:spLocks noGrp="1"/>
          </p:cNvSpPr>
          <p:nvPr>
            <p:ph type="dt" sz="half" idx="10"/>
          </p:nvPr>
        </p:nvSpPr>
        <p:spPr>
          <a:xfrm>
            <a:off x="380999" y="6356350"/>
            <a:ext cx="3464607" cy="365125"/>
          </a:xfrm>
        </p:spPr>
        <p:txBody>
          <a:bodyPr/>
          <a:lstStyle/>
          <a:p>
            <a:r>
              <a:rPr lang="en-US" dirty="0"/>
              <a:t>Deep Learning and Reinforcement Learning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z="1800" smtClean="0"/>
            </a:fld>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p:cNvSpPr>
            <a:spLocks noGrp="1"/>
          </p:cNvSpPr>
          <p:nvPr>
            <p:ph type="dt" sz="half" idx="2"/>
          </p:nvPr>
        </p:nvSpPr>
        <p:spPr>
          <a:xfrm>
            <a:off x="116080" y="6356349"/>
            <a:ext cx="2229956" cy="365125"/>
          </a:xfrm>
        </p:spPr>
        <p:txBody>
          <a:bodyPr/>
          <a:lstStyle/>
          <a:p>
            <a:r>
              <a:rPr lang="en-US" dirty="0"/>
              <a:t>Deep Learning and Reinforcement Learning</a:t>
            </a:r>
            <a:endParaRPr lang="en-US" dirty="0"/>
          </a:p>
        </p:txBody>
      </p:sp>
      <p:sp>
        <p:nvSpPr>
          <p:cNvPr id="7" name="Slide Number Placeholder 6"/>
          <p:cNvSpPr>
            <a:spLocks noGrp="1"/>
          </p:cNvSpPr>
          <p:nvPr>
            <p:ph type="sldNum" sz="quarter" idx="4"/>
          </p:nvPr>
        </p:nvSpPr>
        <p:spPr/>
        <p:txBody>
          <a:bodyPr/>
          <a:lstStyle/>
          <a:p>
            <a:fld id="{294A09A9-5501-47C1-A89A-A340965A2BE2}" type="slidenum">
              <a:rPr lang="en-US" sz="1800" smtClean="0"/>
            </a:fld>
            <a:endParaRPr lang="en-US" sz="2400" dirty="0"/>
          </a:p>
        </p:txBody>
      </p:sp>
      <p:sp>
        <p:nvSpPr>
          <p:cNvPr id="23" name="TextBox 22"/>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endParaRPr lang="en-US" b="1" dirty="0">
              <a:solidFill>
                <a:srgbClr val="F44560"/>
              </a:solidFill>
              <a:latin typeface="+mj-lt"/>
            </a:endParaRPr>
          </a:p>
        </p:txBody>
      </p:sp>
      <p:sp>
        <p:nvSpPr>
          <p:cNvPr id="11" name="TextBox 10"/>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br>
              <a:rPr lang="en-US" dirty="0"/>
            </a:br>
            <a:endParaRPr lang="en-US" dirty="0"/>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p:cNvSpPr>
            <a:spLocks noGrp="1"/>
          </p:cNvSpPr>
          <p:nvPr>
            <p:ph type="dt" sz="half" idx="2"/>
          </p:nvPr>
        </p:nvSpPr>
        <p:spPr>
          <a:xfrm>
            <a:off x="116080" y="6356349"/>
            <a:ext cx="2229956" cy="365125"/>
          </a:xfrm>
        </p:spPr>
        <p:txBody>
          <a:bodyPr/>
          <a:lstStyle/>
          <a:p>
            <a:r>
              <a:rPr lang="en-US" dirty="0"/>
              <a:t>Deep Learning and Reinforcement Learning</a:t>
            </a:r>
            <a:endParaRPr lang="en-US" dirty="0"/>
          </a:p>
        </p:txBody>
      </p:sp>
      <p:sp>
        <p:nvSpPr>
          <p:cNvPr id="7" name="Slide Number Placeholder 6"/>
          <p:cNvSpPr>
            <a:spLocks noGrp="1"/>
          </p:cNvSpPr>
          <p:nvPr>
            <p:ph type="sldNum" sz="quarter" idx="4"/>
          </p:nvPr>
        </p:nvSpPr>
        <p:spPr/>
        <p:txBody>
          <a:bodyPr/>
          <a:lstStyle/>
          <a:p>
            <a:fld id="{294A09A9-5501-47C1-A89A-A340965A2BE2}" type="slidenum">
              <a:rPr lang="en-US" sz="1800" smtClean="0"/>
            </a:fld>
            <a:endParaRPr lang="en-US" sz="2400" dirty="0"/>
          </a:p>
        </p:txBody>
      </p:sp>
      <p:sp>
        <p:nvSpPr>
          <p:cNvPr id="23" name="TextBox 22"/>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endParaRPr lang="en-US" dirty="0">
              <a:solidFill>
                <a:srgbClr val="292929"/>
              </a:solidFill>
            </a:endParaRP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endParaRPr lang="en-US" dirty="0">
              <a:solidFill>
                <a:srgbClr val="292929"/>
              </a:solidFill>
            </a:endParaRP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endParaRPr lang="en-US" dirty="0">
              <a:solidFill>
                <a:srgbClr val="292929"/>
              </a:solidFill>
            </a:endParaRPr>
          </a:p>
        </p:txBody>
      </p:sp>
      <p:pic>
        <p:nvPicPr>
          <p:cNvPr id="6" name="Picture 5" descr="A close-up of a person's face&#10;&#10;Description automatically generated with low confidence"/>
          <p:cNvPicPr/>
          <p:nvPr/>
        </p:nvPicPr>
        <p:blipFill>
          <a:blip r:embed="rId1"/>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p:cNvPicPr/>
          <p:nvPr/>
        </p:nvPicPr>
        <p:blipFill>
          <a:blip r:embed="rId2"/>
          <a:stretch>
            <a:fillRect/>
          </a:stretch>
        </p:blipFill>
        <p:spPr>
          <a:xfrm>
            <a:off x="3386136" y="3591845"/>
            <a:ext cx="2011680" cy="2011680"/>
          </a:xfrm>
          <a:prstGeom prst="rect">
            <a:avLst/>
          </a:prstGeom>
        </p:spPr>
      </p:pic>
      <p:sp>
        <p:nvSpPr>
          <p:cNvPr id="16" name="TextBox 15"/>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endParaRPr lang="en-US" b="1" dirty="0">
              <a:solidFill>
                <a:srgbClr val="F44560"/>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p:cNvSpPr>
            <a:spLocks noGrp="1"/>
          </p:cNvSpPr>
          <p:nvPr>
            <p:ph type="dt" sz="half" idx="2"/>
          </p:nvPr>
        </p:nvSpPr>
        <p:spPr>
          <a:xfrm>
            <a:off x="116080" y="6356349"/>
            <a:ext cx="2229956" cy="365125"/>
          </a:xfrm>
        </p:spPr>
        <p:txBody>
          <a:bodyPr/>
          <a:lstStyle/>
          <a:p>
            <a:r>
              <a:rPr lang="en-US" dirty="0"/>
              <a:t>Deep Learning and Reinforcement Learning</a:t>
            </a:r>
            <a:endParaRPr lang="en-US" dirty="0"/>
          </a:p>
        </p:txBody>
      </p:sp>
      <p:sp>
        <p:nvSpPr>
          <p:cNvPr id="7" name="Slide Number Placeholder 6"/>
          <p:cNvSpPr>
            <a:spLocks noGrp="1"/>
          </p:cNvSpPr>
          <p:nvPr>
            <p:ph type="sldNum" sz="quarter" idx="4"/>
          </p:nvPr>
        </p:nvSpPr>
        <p:spPr/>
        <p:txBody>
          <a:bodyPr/>
          <a:lstStyle/>
          <a:p>
            <a:fld id="{294A09A9-5501-47C1-A89A-A340965A2BE2}" type="slidenum">
              <a:rPr lang="en-US" sz="1800" smtClean="0"/>
            </a:fld>
            <a:endParaRPr lang="en-US" sz="2400" dirty="0"/>
          </a:p>
        </p:txBody>
      </p:sp>
      <p:graphicFrame>
        <p:nvGraphicFramePr>
          <p:cNvPr id="14" name="Table 13"/>
          <p:cNvGraphicFramePr>
            <a:graphicFrameLocks noGrp="1"/>
          </p:cNvGraphicFramePr>
          <p:nvPr/>
        </p:nvGraphicFramePr>
        <p:xfrm>
          <a:off x="2065175" y="1577505"/>
          <a:ext cx="8061649" cy="1413068"/>
        </p:xfrm>
        <a:graphic>
          <a:graphicData uri="http://schemas.openxmlformats.org/drawingml/2006/table">
            <a:tbl>
              <a:tblPr firstRow="1" bandRow="1">
                <a:tableStyleId>{5C22544A-7EE6-4342-B048-85BDC9FD1C3A}</a:tableStyleId>
              </a:tblPr>
              <a:tblGrid>
                <a:gridCol w="2153176"/>
                <a:gridCol w="5908473"/>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tr>
              <a:tr h="481357">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sz="1400" b="1" kern="1200" dirty="0">
                          <a:solidFill>
                            <a:schemeClr val="dk1"/>
                          </a:solidFill>
                          <a:effectLst/>
                          <a:latin typeface="+mn-lt"/>
                          <a:ea typeface="+mn-ea"/>
                          <a:cs typeface="+mn-cs"/>
                        </a:rPr>
                        <a:t>No</a:t>
                      </a:r>
                      <a:endParaRPr lang="en-US" sz="1400" b="1" kern="1200" dirty="0">
                        <a:solidFill>
                          <a:schemeClr val="dk1"/>
                        </a:solidFill>
                        <a:effectLst/>
                        <a:latin typeface="+mn-lt"/>
                        <a:ea typeface="+mn-ea"/>
                        <a:cs typeface="+mn-cs"/>
                      </a:endParaRP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tr>
              <a:tr h="481357">
                <a:tc>
                  <a:txBody>
                    <a:bodyPr/>
                    <a:lstStyle/>
                    <a:p>
                      <a:pPr algn="ctr" fontAlgn="t"/>
                      <a:r>
                        <a:rPr lang="en-US" sz="1400" b="1" kern="1200" dirty="0">
                          <a:solidFill>
                            <a:schemeClr val="dk1"/>
                          </a:solidFill>
                          <a:effectLst/>
                          <a:latin typeface="+mn-lt"/>
                          <a:ea typeface="+mn-ea"/>
                          <a:cs typeface="+mn-cs"/>
                        </a:rPr>
                        <a:t>Yes</a:t>
                      </a:r>
                      <a:endParaRPr lang="en-US" sz="1400" b="1" kern="1200" dirty="0">
                        <a:solidFill>
                          <a:schemeClr val="dk1"/>
                        </a:solidFill>
                        <a:effectLst/>
                        <a:latin typeface="+mn-lt"/>
                        <a:ea typeface="+mn-ea"/>
                        <a:cs typeface="+mn-cs"/>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sz="1400" b="1" dirty="0">
                          <a:effectLst/>
                        </a:rPr>
                        <a:t>The folder yes contains 1500 Brain MRI Images that are tumorous</a:t>
                      </a:r>
                      <a:endParaRPr lang="en-US" sz="1400" b="1" dirty="0">
                        <a:effectLst/>
                      </a:endParaRPr>
                    </a:p>
                  </a:txBody>
                  <a:tcPr/>
                </a:tc>
              </a:tr>
            </a:tbl>
          </a:graphicData>
        </a:graphic>
      </p:graphicFrame>
      <p:pic>
        <p:nvPicPr>
          <p:cNvPr id="21" name="Picture 20" descr="A close-up of a brain&#10;&#10;Description automatically generated with low confidence"/>
          <p:cNvPicPr>
            <a:picLocks noChangeAspect="1"/>
          </p:cNvPicPr>
          <p:nvPr/>
        </p:nvPicPr>
        <p:blipFill>
          <a:blip r:embed="rId1"/>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p:cNvPicPr preferRelativeResize="0"/>
          <p:nvPr/>
        </p:nvPicPr>
        <p:blipFill>
          <a:blip r:embed="rId2"/>
          <a:stretch>
            <a:fillRect/>
          </a:stretch>
        </p:blipFill>
        <p:spPr>
          <a:xfrm>
            <a:off x="5802263" y="3429000"/>
            <a:ext cx="1097280" cy="1097280"/>
          </a:xfrm>
          <a:prstGeom prst="rect">
            <a:avLst/>
          </a:prstGeom>
        </p:spPr>
      </p:pic>
      <p:pic>
        <p:nvPicPr>
          <p:cNvPr id="24" name="Picture 23" descr="A close-up of a brain&#10;&#10;Description automatically generated with low confidence"/>
          <p:cNvPicPr preferRelativeResize="0"/>
          <p:nvPr/>
        </p:nvPicPr>
        <p:blipFill>
          <a:blip r:embed="rId3"/>
          <a:stretch>
            <a:fillRect/>
          </a:stretch>
        </p:blipFill>
        <p:spPr>
          <a:xfrm>
            <a:off x="7297940" y="3431856"/>
            <a:ext cx="1097280" cy="1097280"/>
          </a:xfrm>
          <a:prstGeom prst="rect">
            <a:avLst/>
          </a:prstGeom>
        </p:spPr>
      </p:pic>
      <p:pic>
        <p:nvPicPr>
          <p:cNvPr id="25" name="Picture 24" descr="A picture containing white&#10;&#10;Description automatically generated"/>
          <p:cNvPicPr>
            <a:picLocks noChangeAspect="1"/>
          </p:cNvPicPr>
          <p:nvPr/>
        </p:nvPicPr>
        <p:blipFill>
          <a:blip r:embed="rId4"/>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p:cNvPicPr preferRelativeResize="0"/>
          <p:nvPr/>
        </p:nvPicPr>
        <p:blipFill>
          <a:blip r:embed="rId5"/>
          <a:stretch>
            <a:fillRect/>
          </a:stretch>
        </p:blipFill>
        <p:spPr>
          <a:xfrm>
            <a:off x="4306586" y="5040117"/>
            <a:ext cx="1097280" cy="1097280"/>
          </a:xfrm>
          <a:prstGeom prst="rect">
            <a:avLst/>
          </a:prstGeom>
        </p:spPr>
      </p:pic>
      <p:sp>
        <p:nvSpPr>
          <p:cNvPr id="29" name="TextBox 28"/>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endParaRPr lang="en-US" dirty="0">
              <a:solidFill>
                <a:srgbClr val="00B050"/>
              </a:solidFill>
            </a:endParaRPr>
          </a:p>
        </p:txBody>
      </p:sp>
      <p:sp>
        <p:nvSpPr>
          <p:cNvPr id="30" name="TextBox 29"/>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endParaRPr lang="en-US" dirty="0">
              <a:solidFill>
                <a:srgbClr val="F44560"/>
              </a:solidFill>
            </a:endParaRPr>
          </a:p>
        </p:txBody>
      </p:sp>
      <p:pic>
        <p:nvPicPr>
          <p:cNvPr id="32" name="Picture 31" descr="A picture containing mirror, reflection, round, image&#10;&#10;Description automatically generated"/>
          <p:cNvPicPr/>
          <p:nvPr/>
        </p:nvPicPr>
        <p:blipFill>
          <a:blip r:embed="rId6"/>
          <a:stretch>
            <a:fillRect/>
          </a:stretch>
        </p:blipFill>
        <p:spPr>
          <a:xfrm>
            <a:off x="5802263" y="5040117"/>
            <a:ext cx="1097280" cy="1097280"/>
          </a:xfrm>
          <a:prstGeom prst="rect">
            <a:avLst/>
          </a:prstGeom>
        </p:spPr>
      </p:pic>
      <p:pic>
        <p:nvPicPr>
          <p:cNvPr id="34" name="Picture 33" descr="A picture containing reflection, close&#10;&#10;Description automatically generated"/>
          <p:cNvPicPr/>
          <p:nvPr/>
        </p:nvPicPr>
        <p:blipFill>
          <a:blip r:embed="rId7"/>
          <a:stretch>
            <a:fillRect/>
          </a:stretch>
        </p:blipFill>
        <p:spPr>
          <a:xfrm>
            <a:off x="7297940" y="5040117"/>
            <a:ext cx="1097280" cy="1097280"/>
          </a:xfrm>
          <a:prstGeom prst="rect">
            <a:avLst/>
          </a:prstGeom>
        </p:spPr>
      </p:pic>
      <p:pic>
        <p:nvPicPr>
          <p:cNvPr id="36" name="Picture 35" descr="A close-up of the moon&#10;&#10;Description automatically generated"/>
          <p:cNvPicPr/>
          <p:nvPr/>
        </p:nvPicPr>
        <p:blipFill>
          <a:blip r:embed="rId8"/>
          <a:stretch>
            <a:fillRect/>
          </a:stretch>
        </p:blipFill>
        <p:spPr>
          <a:xfrm>
            <a:off x="8793617" y="5040117"/>
            <a:ext cx="1097280" cy="1097280"/>
          </a:xfrm>
          <a:prstGeom prst="rect">
            <a:avLst/>
          </a:prstGeom>
        </p:spPr>
      </p:pic>
      <p:sp>
        <p:nvSpPr>
          <p:cNvPr id="37" name="TextBox 36"/>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endParaRPr lang="en-US" b="1" dirty="0">
              <a:solidFill>
                <a:srgbClr val="F4456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p:cNvSpPr>
            <a:spLocks noGrp="1"/>
          </p:cNvSpPr>
          <p:nvPr>
            <p:ph type="dt" sz="half" idx="2"/>
          </p:nvPr>
        </p:nvSpPr>
        <p:spPr>
          <a:xfrm>
            <a:off x="175727" y="6337688"/>
            <a:ext cx="1843196" cy="365125"/>
          </a:xfrm>
        </p:spPr>
        <p:txBody>
          <a:bodyPr/>
          <a:lstStyle/>
          <a:p>
            <a:r>
              <a:rPr lang="en-US" dirty="0"/>
              <a:t>Deep Learning and Reinforcement Learning</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fld>
            <a:endParaRPr lang="en-US" dirty="0"/>
          </a:p>
        </p:txBody>
      </p:sp>
      <p:sp>
        <p:nvSpPr>
          <p:cNvPr id="30" name="TextBox 29"/>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endParaRPr lang="en-US" sz="2400" dirty="0"/>
          </a:p>
          <a:p>
            <a:pPr algn="just"/>
            <a:endParaRPr lang="en-US" sz="2400" dirty="0"/>
          </a:p>
          <a:p>
            <a:pPr algn="just"/>
            <a:r>
              <a:rPr lang="en-US" sz="2400" dirty="0"/>
              <a:t>The selected model should be robust enough to detect tumors in the brain since there is no room for many errors in this delicate field.</a:t>
            </a:r>
            <a:endParaRPr lang="en-US" sz="2400"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endParaRPr lang="en-US" sz="4400" dirty="0"/>
          </a:p>
        </p:txBody>
      </p:sp>
      <p:sp>
        <p:nvSpPr>
          <p:cNvPr id="3" name="Date Placeholder 2"/>
          <p:cNvSpPr>
            <a:spLocks noGrp="1"/>
          </p:cNvSpPr>
          <p:nvPr>
            <p:ph type="dt" sz="half" idx="10"/>
          </p:nvPr>
        </p:nvSpPr>
        <p:spPr>
          <a:xfrm>
            <a:off x="381000" y="6356350"/>
            <a:ext cx="3429000" cy="365125"/>
          </a:xfrm>
        </p:spPr>
        <p:txBody>
          <a:bodyPr/>
          <a:lstStyle/>
          <a:p>
            <a:r>
              <a:rPr lang="en-US" dirty="0"/>
              <a:t>Deep Learning and Reinforcement Learning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z="1800"/>
            </a:fld>
            <a:endParaRPr lang="en-US" sz="1800" dirty="0"/>
          </a:p>
        </p:txBody>
      </p:sp>
    </p:spTree>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7 9 F 1 1 1 E D 3 5 F 8 C C 4 7 9 4 4 9 6 0 9 E 8 A 0 9 2 3 A 6 "   m a : c o n t e n t T y p e V e r s i o n = " 2 1 "   m a : c o n t e n t T y p e D e s c r i p t i o n = " C r e a t e   a   n e w   d o c u m e n t . "   m a : c o n t e n t T y p e S c o p e = " "   m a : v e r s i o n I D = " 6 4 d f b 1 5 5 5 6 8 7 e 0 8 7 4 b 4 3 0 4 b 7 9 6 b 5 b 0 c 7 "   x m l n s : c t = " h t t p : / / s c h e m a s . m i c r o s o f t . c o m / o f f i c e / 2 0 0 6 / m e t a d a t a / c o n t e n t T y p e "   x m l n s : m a = " h t t p : / / s c h e m a s . m i c r o s o f t . c o m / o f f i c e / 2 0 0 6 / m e t a d a t a / p r o p e r t i e s / m e t a A t t r i b u t e s " >  
 < x s d : s c h e m a   t a r g e t N a m e s p a c e = " h t t p : / / s c h e m a s . m i c r o s o f t . c o m / o f f i c e / 2 0 0 6 / m e t a d a t a / p r o p e r t i e s "   m a : r o o t = " t r u e "   m a : f i e l d s I D = " e 6 e 4 c 5 5 5 b 5 e 1 9 4 d 0 5 b 7 2 0 3 d e 9 c 4 5 6 7 b 3 " 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e l e m e n t   r e f = " n s 2 : M e d i a S e r v i c e L o c a t i o n " 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i n t e r n a l N a m e = " M e d i a S e r v i c e L o c a t i o 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Props1.xml><?xml version="1.0" encoding="utf-8"?>
<ds:datastoreItem xmlns:ds="http://schemas.openxmlformats.org/officeDocument/2006/customXml" ds:itemID="{85334180-0405-413B-834A-44FA9E05ADB7}">
  <ds:schemaRefs/>
</ds:datastoreItem>
</file>

<file path=customXml/itemProps2.xml><?xml version="1.0" encoding="utf-8"?>
<ds:datastoreItem xmlns:ds="http://schemas.openxmlformats.org/officeDocument/2006/customXml" ds:itemID="{4A615295-94F6-4CE2-A1B1-6B7E1DAA5AD6}">
  <ds:schemaRefs/>
</ds:datastoreItem>
</file>

<file path=customXml/itemProps3.xml><?xml version="1.0" encoding="utf-8"?>
<ds:datastoreItem xmlns:ds="http://schemas.openxmlformats.org/officeDocument/2006/customXml" ds:itemID="{4D5BAB77-79E1-4739-AA51-10C9079186D6}">
  <ds:schemaRefs/>
</ds:datastoreItem>
</file>

<file path=docProps/app.xml><?xml version="1.0" encoding="utf-8"?>
<Properties xmlns="http://schemas.openxmlformats.org/officeDocument/2006/extended-properties" xmlns:vt="http://schemas.openxmlformats.org/officeDocument/2006/docPropsVTypes">
  <TotalTime>0</TotalTime>
  <Words>8761</Words>
  <Application>WPS Presentation</Application>
  <PresentationFormat>Widescreen</PresentationFormat>
  <Paragraphs>459</Paragraphs>
  <Slides>27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Tenorite</vt:lpstr>
      <vt:lpstr>Segoe Print</vt:lpstr>
      <vt:lpstr>OpenSans-Bold</vt:lpstr>
      <vt:lpstr>Inter</vt:lpstr>
      <vt:lpstr>inherit</vt:lpstr>
      <vt:lpstr>Consolas</vt:lpstr>
      <vt:lpstr>var(--vscode-editor-font-family)</vt:lpstr>
      <vt:lpstr>Microsoft YaHei</vt:lpstr>
      <vt:lpstr>Arial Unicode MS</vt:lpstr>
      <vt:lpstr>Calibri</vt:lpstr>
      <vt:lpstr>Office Theme</vt:lpstr>
      <vt:lpstr>Final Project Deep Learning:  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演示文稿</vt:lpstr>
      <vt:lpstr>PowerPoint 演示文稿</vt:lpstr>
      <vt:lpstr>PowerPoint 演示文稿</vt:lpstr>
      <vt:lpstr>Exploratory Data Analysis</vt:lpstr>
      <vt:lpstr>PowerPoint 演示文稿</vt:lpstr>
      <vt:lpstr>PowerPoint 演示文稿</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swapn</cp:lastModifiedBy>
  <cp:revision>129</cp:revision>
  <dcterms:created xsi:type="dcterms:W3CDTF">2021-12-24T17:37:00Z</dcterms:created>
  <dcterms:modified xsi:type="dcterms:W3CDTF">2024-09-10T05:25:40Z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5035CA9B569C415B86E8E7AE6018FBC0_12</vt:lpwstr>
  </property>
  <property fmtid="{D5CDD505-2E9C-101B-9397-08002B2CF9AE}" pid="4" name="KSOProductBuildVer">
    <vt:lpwstr>1033-12.2.0.17562</vt:lpwstr>
  </property>
</Properties>
</file>