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9" r:id="rId4"/>
    <p:sldId id="260" r:id="rId5"/>
    <p:sldId id="257"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67DB-AD9F-0FCB-40DB-0C84222A57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BE0D04-CC6E-B299-067E-EBE5D221EF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F09767-751B-3D5B-A784-FC5E881F3E0F}"/>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5" name="Footer Placeholder 4">
            <a:extLst>
              <a:ext uri="{FF2B5EF4-FFF2-40B4-BE49-F238E27FC236}">
                <a16:creationId xmlns:a16="http://schemas.microsoft.com/office/drawing/2014/main" id="{9A7D1816-8845-2CD0-91DD-646B9DB23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1C0A7-9E21-DF0D-6F3A-720513A103BB}"/>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100630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1A21-1375-4AF2-E9C3-B177BF2EFE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817F0E-A8A8-C506-1F81-BE6778E2DA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60875D-884C-A553-724B-DA97D269CC6F}"/>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5" name="Footer Placeholder 4">
            <a:extLst>
              <a:ext uri="{FF2B5EF4-FFF2-40B4-BE49-F238E27FC236}">
                <a16:creationId xmlns:a16="http://schemas.microsoft.com/office/drawing/2014/main" id="{AC68CF98-1756-9930-6D03-657E2DDE5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1A35D-593E-7BFD-FBED-CC82FBEB799F}"/>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388168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BEE2FD-D5CD-0D39-F568-C78A10A0B3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F60E38-6FE7-4669-08DA-7BB933B33A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F8E5F6-3107-1DD7-84E0-752114AC558A}"/>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5" name="Footer Placeholder 4">
            <a:extLst>
              <a:ext uri="{FF2B5EF4-FFF2-40B4-BE49-F238E27FC236}">
                <a16:creationId xmlns:a16="http://schemas.microsoft.com/office/drawing/2014/main" id="{E9531AAE-4114-FC0D-1DBF-071AA503B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A32DA-CE61-9D69-92A1-95ED64CF62F9}"/>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327129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CA18-13A3-8B51-C76A-E31AED0B14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BF3933-B8FF-E170-FB48-E37121AC76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C0559-54E8-C382-94F7-64E33A78A90E}"/>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5" name="Footer Placeholder 4">
            <a:extLst>
              <a:ext uri="{FF2B5EF4-FFF2-40B4-BE49-F238E27FC236}">
                <a16:creationId xmlns:a16="http://schemas.microsoft.com/office/drawing/2014/main" id="{5F5F78E4-2F9E-5C7B-4341-54A75E3D2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DED41-A7A0-ADAA-3902-6D3AD7D7BB20}"/>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1911473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5FDC2-20E6-1523-A07D-85C2F10419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A7BFDF-87F2-8597-C7DA-BBC41D54F5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B4BCF7-8E33-1DAF-FA79-D9C31FC3BE03}"/>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5" name="Footer Placeholder 4">
            <a:extLst>
              <a:ext uri="{FF2B5EF4-FFF2-40B4-BE49-F238E27FC236}">
                <a16:creationId xmlns:a16="http://schemas.microsoft.com/office/drawing/2014/main" id="{485759BB-0596-0846-C1EE-C3EDC81D3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75B38-D898-0004-FEFE-C02AA4753F7D}"/>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346500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CEB1-4513-2273-70E1-FA4B64AEE1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11C80-CF1D-E977-7427-2E142E5176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571FED-146F-6576-A0D1-89B956176E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859CA-6055-79DA-3BB4-7FAEA08F7C06}"/>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6" name="Footer Placeholder 5">
            <a:extLst>
              <a:ext uri="{FF2B5EF4-FFF2-40B4-BE49-F238E27FC236}">
                <a16:creationId xmlns:a16="http://schemas.microsoft.com/office/drawing/2014/main" id="{7B3A5FBC-CFCC-942A-5D5B-C45CF8817A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1C6B3-0DB3-36F8-CA8A-3FADA4EDD594}"/>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1674211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40AD-743D-5119-457D-7253BBF7F8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367D40-D57A-DE09-7C4D-FE32381755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DDB870-8A94-FF10-FCC5-B1ACFC77BF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A5145A-625F-4C9F-B617-EDC897C1E3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45EF93-E0D1-4436-A007-A7078C434A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5EB568-9FC6-1129-6265-D50A14674D4B}"/>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8" name="Footer Placeholder 7">
            <a:extLst>
              <a:ext uri="{FF2B5EF4-FFF2-40B4-BE49-F238E27FC236}">
                <a16:creationId xmlns:a16="http://schemas.microsoft.com/office/drawing/2014/main" id="{366B6671-A636-228D-6420-3313C0463F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79B20B-5B10-739C-7D19-0D196422AD87}"/>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3994578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DA16-F864-21EE-C3A8-99090CDD21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CB452E-E360-4650-70C8-8CCF251CDF59}"/>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4" name="Footer Placeholder 3">
            <a:extLst>
              <a:ext uri="{FF2B5EF4-FFF2-40B4-BE49-F238E27FC236}">
                <a16:creationId xmlns:a16="http://schemas.microsoft.com/office/drawing/2014/main" id="{5AD27828-9A8E-684E-42DD-325B5F3826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9E0A10-8A5C-EDDB-2809-E1997756AE47}"/>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3139326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D45933-F26C-4EC5-C6B0-6DCD0FD95DCA}"/>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3" name="Footer Placeholder 2">
            <a:extLst>
              <a:ext uri="{FF2B5EF4-FFF2-40B4-BE49-F238E27FC236}">
                <a16:creationId xmlns:a16="http://schemas.microsoft.com/office/drawing/2014/main" id="{C898691F-766E-A6BE-FE42-272DF5F07B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0420EF-F4BF-84ED-86F8-12FADC2984D6}"/>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1710007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F827-37A5-CB8B-1C19-35479EDD30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BD5FFE-DAAD-D5CF-AA1B-EFCF70B6BF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6061A3-11C2-0D0C-128C-9C2B2B2DE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DB5262-5D4D-CDFB-25A7-6C75D57000F9}"/>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6" name="Footer Placeholder 5">
            <a:extLst>
              <a:ext uri="{FF2B5EF4-FFF2-40B4-BE49-F238E27FC236}">
                <a16:creationId xmlns:a16="http://schemas.microsoft.com/office/drawing/2014/main" id="{F06FB109-5AA7-519D-EAC1-1C175AE122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A212CC-8375-506F-EB6B-3E30FBC95F13}"/>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335481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B1F3-689C-E293-1021-5433FD7CE4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01D305-6159-E79F-6CAD-21640C40B4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A40306-4CAF-215F-AF6C-135A48D17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2725E-A2DD-6450-4C81-5D9A6F6CA722}"/>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6" name="Footer Placeholder 5">
            <a:extLst>
              <a:ext uri="{FF2B5EF4-FFF2-40B4-BE49-F238E27FC236}">
                <a16:creationId xmlns:a16="http://schemas.microsoft.com/office/drawing/2014/main" id="{3F35822B-6503-8DB3-4C2A-D496BF9ECF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A651A8-E6C2-F8C2-9050-839DE01208A3}"/>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83660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C920DA-BAA1-F879-28DE-F46DC98F6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2985AB-E796-17D7-B25B-0FA95C64A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7D6867-3BE1-A58A-7A76-35164ADAA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2EA00-8504-4D18-9118-3EC08A97DB0B}" type="datetimeFigureOut">
              <a:rPr lang="en-US" smtClean="0"/>
              <a:t>7/18/2022</a:t>
            </a:fld>
            <a:endParaRPr lang="en-US"/>
          </a:p>
        </p:txBody>
      </p:sp>
      <p:sp>
        <p:nvSpPr>
          <p:cNvPr id="5" name="Footer Placeholder 4">
            <a:extLst>
              <a:ext uri="{FF2B5EF4-FFF2-40B4-BE49-F238E27FC236}">
                <a16:creationId xmlns:a16="http://schemas.microsoft.com/office/drawing/2014/main" id="{1DB9143E-01F1-F53B-0139-AE98C4EA17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147753-B2F6-7D49-24E9-985BD308C0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1415A-B9D8-47B4-8AB3-9C4267C17007}" type="slidenum">
              <a:rPr lang="en-US" smtClean="0"/>
              <a:t>‹#›</a:t>
            </a:fld>
            <a:endParaRPr lang="en-US"/>
          </a:p>
        </p:txBody>
      </p:sp>
    </p:spTree>
    <p:extLst>
      <p:ext uri="{BB962C8B-B14F-4D97-AF65-F5344CB8AC3E}">
        <p14:creationId xmlns:p14="http://schemas.microsoft.com/office/powerpoint/2010/main" val="3580589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external-resource:8080/email-tracker/email-track/%7Bmessage_identifier%7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6744A-A20F-5B79-063F-858F57495579}"/>
              </a:ext>
            </a:extLst>
          </p:cNvPr>
          <p:cNvSpPr>
            <a:spLocks noGrp="1"/>
          </p:cNvSpPr>
          <p:nvPr>
            <p:ph idx="1"/>
          </p:nvPr>
        </p:nvSpPr>
        <p:spPr>
          <a:xfrm>
            <a:off x="494522" y="475861"/>
            <a:ext cx="10859278" cy="5701102"/>
          </a:xfrm>
        </p:spPr>
        <p:txBody>
          <a:bodyPr/>
          <a:lstStyle/>
          <a:p>
            <a:r>
              <a:rPr lang="en-US" b="1" i="1" dirty="0">
                <a:solidFill>
                  <a:srgbClr val="424242"/>
                </a:solidFill>
                <a:latin typeface="Arial" panose="020B0604020202020204" pitchFamily="34" charset="0"/>
                <a:cs typeface="Arial" panose="020B0604020202020204" pitchFamily="34" charset="0"/>
              </a:rPr>
              <a:t>Functional</a:t>
            </a:r>
            <a:r>
              <a:rPr lang="en-US" b="1" i="1" dirty="0">
                <a:solidFill>
                  <a:srgbClr val="424242"/>
                </a:solidFill>
                <a:effectLst/>
                <a:latin typeface="-apple-system"/>
              </a:rPr>
              <a:t> </a:t>
            </a:r>
            <a:r>
              <a:rPr lang="en-US" b="1" i="1" dirty="0">
                <a:solidFill>
                  <a:srgbClr val="424242"/>
                </a:solidFill>
                <a:latin typeface="Arial" panose="020B0604020202020204" pitchFamily="34" charset="0"/>
                <a:cs typeface="Arial" panose="020B0604020202020204" pitchFamily="34" charset="0"/>
              </a:rPr>
              <a:t>requirements</a:t>
            </a:r>
          </a:p>
          <a:p>
            <a:r>
              <a:rPr lang="en-US" sz="1600" i="1" dirty="0">
                <a:solidFill>
                  <a:srgbClr val="424242"/>
                </a:solidFill>
                <a:latin typeface="Arial" panose="020B0604020202020204" pitchFamily="34" charset="0"/>
                <a:cs typeface="Arial" panose="020B0604020202020204" pitchFamily="34" charset="0"/>
              </a:rPr>
              <a:t>As a user I want to send the emails in a bulk immediately or at a future date and time</a:t>
            </a:r>
          </a:p>
          <a:p>
            <a:r>
              <a:rPr lang="en-US" sz="1600" i="1" dirty="0">
                <a:solidFill>
                  <a:srgbClr val="424242"/>
                </a:solidFill>
                <a:latin typeface="Arial" panose="020B0604020202020204" pitchFamily="34" charset="0"/>
                <a:cs typeface="Arial" panose="020B0604020202020204" pitchFamily="34" charset="0"/>
              </a:rPr>
              <a:t>As a user I want to choose an email template from a gallery available</a:t>
            </a:r>
          </a:p>
          <a:p>
            <a:r>
              <a:rPr lang="en-US" sz="1600" i="1" dirty="0">
                <a:solidFill>
                  <a:srgbClr val="424242"/>
                </a:solidFill>
                <a:latin typeface="Arial" panose="020B0604020202020204" pitchFamily="34" charset="0"/>
                <a:cs typeface="Arial" panose="020B0604020202020204" pitchFamily="34" charset="0"/>
              </a:rPr>
              <a:t>As a user I want to track open rate of emails</a:t>
            </a:r>
          </a:p>
          <a:p>
            <a:endParaRPr lang="en-US" sz="1600" i="1" dirty="0">
              <a:solidFill>
                <a:srgbClr val="424242"/>
              </a:solidFill>
              <a:latin typeface="Times New Roman" panose="02020603050405020304" pitchFamily="18" charset="0"/>
              <a:cs typeface="Times New Roman" panose="02020603050405020304" pitchFamily="18" charset="0"/>
            </a:endParaRPr>
          </a:p>
          <a:p>
            <a:pPr algn="l"/>
            <a:r>
              <a:rPr lang="en-US" b="1" i="1" dirty="0">
                <a:solidFill>
                  <a:srgbClr val="424242"/>
                </a:solidFill>
                <a:latin typeface="Arial" panose="020B0604020202020204" pitchFamily="34" charset="0"/>
                <a:cs typeface="Arial" panose="020B0604020202020204" pitchFamily="34" charset="0"/>
              </a:rPr>
              <a:t>Non-function requirements</a:t>
            </a:r>
          </a:p>
          <a:p>
            <a:pPr algn="l">
              <a:buFont typeface="Arial" panose="020B0604020202020204" pitchFamily="34" charset="0"/>
              <a:buChar char="•"/>
            </a:pPr>
            <a:r>
              <a:rPr lang="en-US" sz="1600" i="1" dirty="0">
                <a:solidFill>
                  <a:srgbClr val="424242"/>
                </a:solidFill>
                <a:latin typeface="Arial" panose="020B0604020202020204" pitchFamily="34" charset="0"/>
                <a:cs typeface="Arial" panose="020B0604020202020204" pitchFamily="34" charset="0"/>
              </a:rPr>
              <a:t>Scalability: Thousands or even millions of emails can be sent and even thousands of jobs can be scheduled.</a:t>
            </a:r>
          </a:p>
          <a:p>
            <a:pPr algn="l">
              <a:buFont typeface="Arial" panose="020B0604020202020204" pitchFamily="34" charset="0"/>
              <a:buChar char="•"/>
            </a:pPr>
            <a:r>
              <a:rPr lang="en-US" sz="1600" i="1" dirty="0">
                <a:solidFill>
                  <a:srgbClr val="424242"/>
                </a:solidFill>
                <a:latin typeface="Arial" panose="020B0604020202020204" pitchFamily="34" charset="0"/>
                <a:cs typeface="Arial" panose="020B0604020202020204" pitchFamily="34" charset="0"/>
              </a:rPr>
              <a:t>Durability: emails shouldn’t get lost</a:t>
            </a:r>
          </a:p>
          <a:p>
            <a:pPr algn="l"/>
            <a:r>
              <a:rPr lang="en-US" sz="1600" i="1" dirty="0">
                <a:solidFill>
                  <a:srgbClr val="424242"/>
                </a:solidFill>
                <a:latin typeface="Arial" panose="020B0604020202020204" pitchFamily="34" charset="0"/>
                <a:cs typeface="Arial" panose="020B0604020202020204" pitchFamily="34" charset="0"/>
              </a:rPr>
              <a:t>Reliability: Email must not be sent much later than expected or dropped (how long the item performs its intended function</a:t>
            </a:r>
            <a:r>
              <a:rPr lang="en-US" sz="1100" dirty="0">
                <a:solidFill>
                  <a:srgbClr val="202124"/>
                </a:solidFill>
                <a:latin typeface="Roboto" panose="02000000000000000000" pitchFamily="2" charset="0"/>
              </a:rPr>
              <a:t>)</a:t>
            </a:r>
            <a:r>
              <a:rPr lang="en-US" sz="1600" i="1" dirty="0">
                <a:solidFill>
                  <a:srgbClr val="424242"/>
                </a:solidFill>
                <a:latin typeface="Arial" panose="020B0604020202020204" pitchFamily="34" charset="0"/>
                <a:cs typeface="Arial" panose="020B0604020202020204" pitchFamily="34" charset="0"/>
              </a:rPr>
              <a:t> -&gt; we need a fault-tolerant system</a:t>
            </a:r>
          </a:p>
          <a:p>
            <a:pPr algn="l">
              <a:buFont typeface="Arial" panose="020B0604020202020204" pitchFamily="34" charset="0"/>
              <a:buChar char="•"/>
            </a:pPr>
            <a:r>
              <a:rPr lang="en-US" sz="1600" i="1" dirty="0">
                <a:solidFill>
                  <a:srgbClr val="424242"/>
                </a:solidFill>
                <a:latin typeface="Arial" panose="020B0604020202020204" pitchFamily="34" charset="0"/>
                <a:cs typeface="Arial" panose="020B0604020202020204" pitchFamily="34" charset="0"/>
              </a:rPr>
              <a:t>Fault tolerance : capable of supporting uninterrupted functionality of your applications despite failures of components</a:t>
            </a:r>
          </a:p>
          <a:p>
            <a:pPr algn="l">
              <a:buFont typeface="Arial" panose="020B0604020202020204" pitchFamily="34" charset="0"/>
              <a:buChar char="•"/>
            </a:pPr>
            <a:r>
              <a:rPr lang="en-US" sz="1600" i="1" dirty="0">
                <a:solidFill>
                  <a:srgbClr val="424242"/>
                </a:solidFill>
                <a:latin typeface="Arial" panose="020B0604020202020204" pitchFamily="34" charset="0"/>
                <a:cs typeface="Arial" panose="020B0604020202020204" pitchFamily="34" charset="0"/>
              </a:rPr>
              <a:t>Availability: It should </a:t>
            </a:r>
            <a:r>
              <a:rPr lang="en-US" sz="1600" b="1" i="1" dirty="0">
                <a:solidFill>
                  <a:srgbClr val="424242"/>
                </a:solidFill>
                <a:latin typeface="Arial" panose="020B0604020202020204" pitchFamily="34" charset="0"/>
                <a:cs typeface="Arial" panose="020B0604020202020204" pitchFamily="34" charset="0"/>
              </a:rPr>
              <a:t>always</a:t>
            </a:r>
            <a:r>
              <a:rPr lang="en-US" sz="1600" i="1" dirty="0">
                <a:solidFill>
                  <a:srgbClr val="424242"/>
                </a:solidFill>
                <a:latin typeface="Arial" panose="020B0604020202020204" pitchFamily="34" charset="0"/>
                <a:cs typeface="Arial" panose="020B0604020202020204" pitchFamily="34" charset="0"/>
              </a:rPr>
              <a:t> be possible to send emails (horizontal scaling)</a:t>
            </a:r>
          </a:p>
          <a:p>
            <a:pPr algn="l">
              <a:buFont typeface="Arial" panose="020B0604020202020204" pitchFamily="34" charset="0"/>
              <a:buChar char="•"/>
            </a:pPr>
            <a:r>
              <a:rPr lang="en-US" sz="1600" i="1" dirty="0">
                <a:solidFill>
                  <a:srgbClr val="424242"/>
                </a:solidFill>
                <a:latin typeface="Arial" panose="020B0604020202020204" pitchFamily="34" charset="0"/>
                <a:cs typeface="Arial" panose="020B0604020202020204" pitchFamily="34" charset="0"/>
              </a:rPr>
              <a:t>Emails must not be sent multiple times (or such occurrences should be kept to a minimum)</a:t>
            </a: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endParaRPr lang="en-US" b="1" i="1" dirty="0">
              <a:solidFill>
                <a:srgbClr val="424242"/>
              </a:solidFill>
              <a:latin typeface="-apple-system"/>
            </a:endParaRPr>
          </a:p>
          <a:p>
            <a:endParaRPr lang="en-US" dirty="0"/>
          </a:p>
        </p:txBody>
      </p:sp>
    </p:spTree>
    <p:extLst>
      <p:ext uri="{BB962C8B-B14F-4D97-AF65-F5344CB8AC3E}">
        <p14:creationId xmlns:p14="http://schemas.microsoft.com/office/powerpoint/2010/main" val="401803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3ADDAEF7-57C1-B9DB-7D46-A9A61567E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44" y="563631"/>
            <a:ext cx="8451312" cy="5730737"/>
          </a:xfrm>
          <a:prstGeom prst="rect">
            <a:avLst/>
          </a:prstGeom>
        </p:spPr>
      </p:pic>
    </p:spTree>
    <p:extLst>
      <p:ext uri="{BB962C8B-B14F-4D97-AF65-F5344CB8AC3E}">
        <p14:creationId xmlns:p14="http://schemas.microsoft.com/office/powerpoint/2010/main" val="84956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6744A-A20F-5B79-063F-858F57495579}"/>
              </a:ext>
            </a:extLst>
          </p:cNvPr>
          <p:cNvSpPr>
            <a:spLocks noGrp="1"/>
          </p:cNvSpPr>
          <p:nvPr>
            <p:ph idx="1"/>
          </p:nvPr>
        </p:nvSpPr>
        <p:spPr>
          <a:xfrm>
            <a:off x="494522" y="475861"/>
            <a:ext cx="10859278" cy="5701102"/>
          </a:xfrm>
        </p:spPr>
        <p:txBody>
          <a:bodyPr>
            <a:normAutofit fontScale="77500" lnSpcReduction="20000"/>
          </a:bodyPr>
          <a:lstStyle/>
          <a:p>
            <a:pPr marL="342900" indent="-342900">
              <a:buAutoNum type="arabicParenR"/>
            </a:pPr>
            <a:r>
              <a:rPr lang="en-US" sz="1600" i="1" dirty="0">
                <a:solidFill>
                  <a:srgbClr val="424242"/>
                </a:solidFill>
                <a:latin typeface="Times New Roman" panose="02020603050405020304" pitchFamily="18" charset="0"/>
                <a:cs typeface="Times New Roman" panose="02020603050405020304" pitchFamily="18" charset="0"/>
              </a:rPr>
              <a:t>Content Manage system (UI component)</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User logs in to the content manage system, based up on the template id and customer category, user will schedule a job to send emails. </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2) Schedular takes the request from the UI and sets its alarm to trigger the job when timer expires</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3) </a:t>
            </a:r>
            <a:r>
              <a:rPr lang="en-US" sz="1600" i="1" dirty="0" err="1">
                <a:solidFill>
                  <a:srgbClr val="424242"/>
                </a:solidFill>
                <a:latin typeface="Times New Roman" panose="02020603050405020304" pitchFamily="18" charset="0"/>
                <a:cs typeface="Times New Roman" panose="02020603050405020304" pitchFamily="18" charset="0"/>
              </a:rPr>
              <a:t>Dbpullproducer</a:t>
            </a:r>
            <a:r>
              <a:rPr lang="en-US" sz="1600" i="1" dirty="0">
                <a:solidFill>
                  <a:srgbClr val="424242"/>
                </a:solidFill>
                <a:latin typeface="Times New Roman" panose="02020603050405020304" pitchFamily="18" charset="0"/>
                <a:cs typeface="Times New Roman" panose="02020603050405020304" pitchFamily="18" charset="0"/>
              </a:rPr>
              <a:t> Service</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This service pull the users from the DB chunk by chunk by pagination,  produces to Message Queue (Kafka) and holds the state in the cache system. So in any case if the </a:t>
            </a:r>
            <a:r>
              <a:rPr lang="en-US" sz="1600" i="1" dirty="0" err="1">
                <a:solidFill>
                  <a:srgbClr val="424242"/>
                </a:solidFill>
                <a:latin typeface="Times New Roman" panose="02020603050405020304" pitchFamily="18" charset="0"/>
                <a:cs typeface="Times New Roman" panose="02020603050405020304" pitchFamily="18" charset="0"/>
              </a:rPr>
              <a:t>db</a:t>
            </a:r>
            <a:r>
              <a:rPr lang="en-US" sz="1600" i="1" dirty="0">
                <a:solidFill>
                  <a:srgbClr val="424242"/>
                </a:solidFill>
                <a:latin typeface="Times New Roman" panose="02020603050405020304" pitchFamily="18" charset="0"/>
                <a:cs typeface="Times New Roman" panose="02020603050405020304" pitchFamily="18" charset="0"/>
              </a:rPr>
              <a:t>-fetching process goes down, after it restarts , We check the state of the user in the cache, if present we wont process that user , if not we process to queue for email.</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4) </a:t>
            </a:r>
            <a:r>
              <a:rPr lang="en-US" sz="1600" i="1" dirty="0" err="1">
                <a:solidFill>
                  <a:srgbClr val="424242"/>
                </a:solidFill>
                <a:latin typeface="Times New Roman" panose="02020603050405020304" pitchFamily="18" charset="0"/>
                <a:cs typeface="Times New Roman" panose="02020603050405020304" pitchFamily="18" charset="0"/>
              </a:rPr>
              <a:t>SendEmailProcess</a:t>
            </a:r>
            <a:r>
              <a:rPr lang="en-US" sz="1600" i="1" dirty="0">
                <a:solidFill>
                  <a:srgbClr val="424242"/>
                </a:solidFill>
                <a:latin typeface="Times New Roman" panose="02020603050405020304" pitchFamily="18" charset="0"/>
                <a:cs typeface="Times New Roman" panose="02020603050405020304" pitchFamily="18" charset="0"/>
              </a:rPr>
              <a:t> Consumers reads the messages from the message, reads the email template from continent management system and fires the 3</a:t>
            </a:r>
            <a:r>
              <a:rPr lang="en-US" sz="1600" i="1" baseline="30000" dirty="0">
                <a:solidFill>
                  <a:srgbClr val="424242"/>
                </a:solidFill>
                <a:latin typeface="Times New Roman" panose="02020603050405020304" pitchFamily="18" charset="0"/>
                <a:cs typeface="Times New Roman" panose="02020603050405020304" pitchFamily="18" charset="0"/>
              </a:rPr>
              <a:t>rd</a:t>
            </a:r>
            <a:r>
              <a:rPr lang="en-US" sz="1600" i="1" dirty="0">
                <a:solidFill>
                  <a:srgbClr val="424242"/>
                </a:solidFill>
                <a:latin typeface="Times New Roman" panose="02020603050405020304" pitchFamily="18" charset="0"/>
                <a:cs typeface="Times New Roman" panose="02020603050405020304" pitchFamily="18" charset="0"/>
              </a:rPr>
              <a:t> party email server bulk.</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5) When a user opens the email, image-tag mechanism call the Client Event consumer service with necessary parameter in the request and the event is being stored for analytics purpose.</a:t>
            </a: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r>
              <a:rPr lang="en-US" sz="1600" b="1" i="1" dirty="0">
                <a:solidFill>
                  <a:srgbClr val="424242"/>
                </a:solidFill>
                <a:latin typeface="Times New Roman" panose="02020603050405020304" pitchFamily="18" charset="0"/>
                <a:cs typeface="Times New Roman" panose="02020603050405020304" pitchFamily="18" charset="0"/>
              </a:rPr>
              <a:t>Image Tag mechanism</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 </a:t>
            </a:r>
            <a:r>
              <a:rPr lang="en-US" sz="1500" i="1" dirty="0">
                <a:solidFill>
                  <a:srgbClr val="424242"/>
                </a:solidFill>
                <a:latin typeface="Times New Roman" panose="02020603050405020304" pitchFamily="18" charset="0"/>
                <a:cs typeface="Times New Roman" panose="02020603050405020304" pitchFamily="18" charset="0"/>
              </a:rPr>
              <a:t>Image tag is embedded in the email body which has source pointing to an external resource(example a restful web service like </a:t>
            </a:r>
            <a:r>
              <a:rPr lang="en-US" sz="1500" i="1" dirty="0">
                <a:solidFill>
                  <a:srgbClr val="424242"/>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http://external-resource:8080/email-tracker/email-track/{message_identifier})</a:t>
            </a:r>
            <a:r>
              <a:rPr lang="en-US" sz="1500" i="1" dirty="0">
                <a:solidFill>
                  <a:srgbClr val="424242"/>
                </a:solidFill>
                <a:latin typeface="Times New Roman" panose="02020603050405020304" pitchFamily="18" charset="0"/>
                <a:cs typeface="Times New Roman" panose="02020603050405020304" pitchFamily="18" charset="0"/>
              </a:rPr>
              <a:t> which captures information about the mail you have sent.</a:t>
            </a: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 </a:t>
            </a:r>
            <a:r>
              <a:rPr lang="en-US" sz="1600" b="1" i="1" dirty="0">
                <a:solidFill>
                  <a:srgbClr val="424242"/>
                </a:solidFill>
                <a:latin typeface="Times New Roman" panose="02020603050405020304" pitchFamily="18" charset="0"/>
                <a:cs typeface="Times New Roman" panose="02020603050405020304" pitchFamily="18" charset="0"/>
              </a:rPr>
              <a:t>connection between the </a:t>
            </a:r>
            <a:r>
              <a:rPr lang="en-US" sz="1600" b="1" i="1" dirty="0" err="1">
                <a:solidFill>
                  <a:srgbClr val="424242"/>
                </a:solidFill>
                <a:latin typeface="Times New Roman" panose="02020603050405020304" pitchFamily="18" charset="0"/>
                <a:cs typeface="Times New Roman" panose="02020603050405020304" pitchFamily="18" charset="0"/>
              </a:rPr>
              <a:t>db</a:t>
            </a:r>
            <a:r>
              <a:rPr lang="en-US" sz="1600" b="1" i="1" dirty="0">
                <a:solidFill>
                  <a:srgbClr val="424242"/>
                </a:solidFill>
                <a:latin typeface="Times New Roman" panose="02020603050405020304" pitchFamily="18" charset="0"/>
                <a:cs typeface="Times New Roman" panose="02020603050405020304" pitchFamily="18" charset="0"/>
              </a:rPr>
              <a:t>-fetching-process and email process is a bottleneck of our system so we introduce Message Queue</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Say, we have to send 20,000 emails. We get all the 20,000 email id from the database and start publishing them to the Queue. Now say after publishing 10,000 email id, our </a:t>
            </a:r>
            <a:r>
              <a:rPr lang="en-US" sz="1600" i="1" dirty="0" err="1">
                <a:solidFill>
                  <a:srgbClr val="424242"/>
                </a:solidFill>
                <a:latin typeface="Times New Roman" panose="02020603050405020304" pitchFamily="18" charset="0"/>
                <a:cs typeface="Times New Roman" panose="02020603050405020304" pitchFamily="18" charset="0"/>
              </a:rPr>
              <a:t>db</a:t>
            </a:r>
            <a:r>
              <a:rPr lang="en-US" sz="1600" i="1" dirty="0">
                <a:solidFill>
                  <a:srgbClr val="424242"/>
                </a:solidFill>
                <a:latin typeface="Times New Roman" panose="02020603050405020304" pitchFamily="18" charset="0"/>
                <a:cs typeface="Times New Roman" panose="02020603050405020304" pitchFamily="18" charset="0"/>
              </a:rPr>
              <a:t> fetching process is down. But now, we are not stuck. Because we have email id already inside the Queue</a:t>
            </a: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r>
              <a:rPr lang="en-US" sz="1600" b="1" i="1" dirty="0">
                <a:solidFill>
                  <a:srgbClr val="424242"/>
                </a:solidFill>
                <a:latin typeface="Times New Roman" panose="02020603050405020304" pitchFamily="18" charset="0"/>
                <a:cs typeface="Times New Roman" panose="02020603050405020304" pitchFamily="18" charset="0"/>
              </a:rPr>
              <a:t>Redis to maintain the states.</a:t>
            </a:r>
          </a:p>
          <a:p>
            <a:pPr marL="0" indent="0">
              <a:buNone/>
            </a:pPr>
            <a:r>
              <a:rPr lang="en-US" sz="1500" i="1" dirty="0">
                <a:solidFill>
                  <a:srgbClr val="424242"/>
                </a:solidFill>
                <a:latin typeface="Times New Roman" panose="02020603050405020304" pitchFamily="18" charset="0"/>
                <a:cs typeface="Times New Roman" panose="02020603050405020304" pitchFamily="18" charset="0"/>
              </a:rPr>
              <a:t>if the </a:t>
            </a:r>
            <a:r>
              <a:rPr lang="en-US" sz="1500" i="1" dirty="0" err="1">
                <a:solidFill>
                  <a:srgbClr val="424242"/>
                </a:solidFill>
                <a:latin typeface="Times New Roman" panose="02020603050405020304" pitchFamily="18" charset="0"/>
                <a:cs typeface="Times New Roman" panose="02020603050405020304" pitchFamily="18" charset="0"/>
              </a:rPr>
              <a:t>db</a:t>
            </a:r>
            <a:r>
              <a:rPr lang="en-US" sz="1500" i="1" dirty="0">
                <a:solidFill>
                  <a:srgbClr val="424242"/>
                </a:solidFill>
                <a:latin typeface="Times New Roman" panose="02020603050405020304" pitchFamily="18" charset="0"/>
                <a:cs typeface="Times New Roman" panose="02020603050405020304" pitchFamily="18" charset="0"/>
              </a:rPr>
              <a:t>-fetching-process crashes and becomes down, your email process will still be able to send the email to the email id that’s been inside the Queue. But when the </a:t>
            </a:r>
            <a:r>
              <a:rPr lang="en-US" sz="1500" i="1" dirty="0" err="1">
                <a:solidFill>
                  <a:srgbClr val="424242"/>
                </a:solidFill>
                <a:latin typeface="Times New Roman" panose="02020603050405020304" pitchFamily="18" charset="0"/>
                <a:cs typeface="Times New Roman" panose="02020603050405020304" pitchFamily="18" charset="0"/>
              </a:rPr>
              <a:t>db</a:t>
            </a:r>
            <a:r>
              <a:rPr lang="en-US" sz="1500" i="1" dirty="0">
                <a:solidFill>
                  <a:srgbClr val="424242"/>
                </a:solidFill>
                <a:latin typeface="Times New Roman" panose="02020603050405020304" pitchFamily="18" charset="0"/>
                <a:cs typeface="Times New Roman" panose="02020603050405020304" pitchFamily="18" charset="0"/>
              </a:rPr>
              <a:t>-fetching-process reboot, it will fetch all the email id of the users who are part of this campaign again from the database and will push them inside the Queue again which the email process will pick again and will send email again to the email id. So we need to keep a state. The state denotes to which users the email has already been sent. Therefore, if our </a:t>
            </a:r>
            <a:r>
              <a:rPr lang="en-US" sz="1500" i="1" dirty="0" err="1">
                <a:solidFill>
                  <a:srgbClr val="424242"/>
                </a:solidFill>
                <a:latin typeface="Times New Roman" panose="02020603050405020304" pitchFamily="18" charset="0"/>
                <a:cs typeface="Times New Roman" panose="02020603050405020304" pitchFamily="18" charset="0"/>
              </a:rPr>
              <a:t>db</a:t>
            </a:r>
            <a:r>
              <a:rPr lang="en-US" sz="1500" i="1" dirty="0">
                <a:solidFill>
                  <a:srgbClr val="424242"/>
                </a:solidFill>
                <a:latin typeface="Times New Roman" panose="02020603050405020304" pitchFamily="18" charset="0"/>
                <a:cs typeface="Times New Roman" panose="02020603050405020304" pitchFamily="18" charset="0"/>
              </a:rPr>
              <a:t>-fetching-process goes down and it reboots, it will again take all the desired users from the database and check to which uses the email has already been sent. Therefore, it will not push the same email id to the Queue.</a:t>
            </a:r>
          </a:p>
          <a:p>
            <a:pPr marL="0" indent="0">
              <a:buNone/>
            </a:pPr>
            <a:endParaRPr lang="en-US" sz="1500" i="1" dirty="0">
              <a:solidFill>
                <a:srgbClr val="424242"/>
              </a:solidFill>
              <a:latin typeface="Times New Roman" panose="02020603050405020304" pitchFamily="18" charset="0"/>
              <a:cs typeface="Times New Roman" panose="02020603050405020304" pitchFamily="18" charset="0"/>
            </a:endParaRPr>
          </a:p>
          <a:p>
            <a:pPr marL="0" indent="0">
              <a:buNone/>
            </a:pPr>
            <a:endParaRPr lang="en-US" sz="1500" i="1" dirty="0">
              <a:solidFill>
                <a:srgbClr val="424242"/>
              </a:solidFill>
              <a:latin typeface="Times New Roman" panose="02020603050405020304" pitchFamily="18" charset="0"/>
              <a:cs typeface="Times New Roman" panose="02020603050405020304" pitchFamily="18" charset="0"/>
            </a:endParaRPr>
          </a:p>
          <a:p>
            <a:pPr marL="0" indent="0">
              <a:buNone/>
            </a:pPr>
            <a:endParaRPr lang="en-US" sz="1500" i="1" dirty="0">
              <a:solidFill>
                <a:srgbClr val="424242"/>
              </a:solidFill>
              <a:latin typeface="Times New Roman" panose="02020603050405020304" pitchFamily="18" charset="0"/>
              <a:cs typeface="Times New Roman" panose="02020603050405020304" pitchFamily="18" charset="0"/>
            </a:endParaRP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endParaRPr lang="en-US" b="1" i="1" dirty="0">
              <a:solidFill>
                <a:srgbClr val="424242"/>
              </a:solidFill>
              <a:latin typeface="-apple-system"/>
            </a:endParaRPr>
          </a:p>
          <a:p>
            <a:endParaRPr lang="en-US" dirty="0"/>
          </a:p>
        </p:txBody>
      </p:sp>
    </p:spTree>
    <p:extLst>
      <p:ext uri="{BB962C8B-B14F-4D97-AF65-F5344CB8AC3E}">
        <p14:creationId xmlns:p14="http://schemas.microsoft.com/office/powerpoint/2010/main" val="2965496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6744A-A20F-5B79-063F-858F57495579}"/>
              </a:ext>
            </a:extLst>
          </p:cNvPr>
          <p:cNvSpPr>
            <a:spLocks noGrp="1"/>
          </p:cNvSpPr>
          <p:nvPr>
            <p:ph idx="1"/>
          </p:nvPr>
        </p:nvSpPr>
        <p:spPr>
          <a:xfrm>
            <a:off x="494522" y="475861"/>
            <a:ext cx="10859278" cy="5701102"/>
          </a:xfrm>
        </p:spPr>
        <p:txBody>
          <a:bodyPr>
            <a:normAutofit fontScale="92500" lnSpcReduction="20000"/>
          </a:bodyPr>
          <a:lstStyle/>
          <a:p>
            <a:pPr marL="0" indent="0">
              <a:buNone/>
            </a:pPr>
            <a:r>
              <a:rPr lang="en-US" sz="1600" b="1" i="1" dirty="0">
                <a:solidFill>
                  <a:srgbClr val="424242"/>
                </a:solidFill>
                <a:latin typeface="Times New Roman" panose="02020603050405020304" pitchFamily="18" charset="0"/>
                <a:cs typeface="Times New Roman" panose="02020603050405020304" pitchFamily="18" charset="0"/>
              </a:rPr>
              <a:t>Pagination - we will read the rows chunk by chunk.</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At one point in time, we are reading all our rows of the user table at once. If we have 100~200 rows, that’s ok. But if you have millions of rows, is our current way of reading the table will perform well?</a:t>
            </a:r>
          </a:p>
          <a:p>
            <a:pPr marL="0" indent="0">
              <a:buNone/>
            </a:pPr>
            <a:r>
              <a:rPr lang="en-US" sz="1600" b="1" i="1" dirty="0">
                <a:solidFill>
                  <a:srgbClr val="424242"/>
                </a:solidFill>
                <a:latin typeface="Times New Roman" panose="02020603050405020304" pitchFamily="18" charset="0"/>
                <a:cs typeface="Times New Roman" panose="02020603050405020304" pitchFamily="18" charset="0"/>
              </a:rPr>
              <a:t>CMS (Content Management Server)</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From campaign to campaign, the email template is different. By using </a:t>
            </a:r>
            <a:r>
              <a:rPr lang="en-US" sz="1600" i="1" dirty="0" err="1">
                <a:solidFill>
                  <a:srgbClr val="424242"/>
                </a:solidFill>
                <a:latin typeface="Times New Roman" panose="02020603050405020304" pitchFamily="18" charset="0"/>
                <a:cs typeface="Times New Roman" panose="02020603050405020304" pitchFamily="18" charset="0"/>
              </a:rPr>
              <a:t>template_id</a:t>
            </a:r>
            <a:r>
              <a:rPr lang="en-US" sz="1600" i="1" dirty="0">
                <a:solidFill>
                  <a:srgbClr val="424242"/>
                </a:solidFill>
                <a:latin typeface="Times New Roman" panose="02020603050405020304" pitchFamily="18" charset="0"/>
                <a:cs typeface="Times New Roman" panose="02020603050405020304" pitchFamily="18" charset="0"/>
              </a:rPr>
              <a:t>  fetch our desired content which is the email message body from our CMS before sending the email.</a:t>
            </a:r>
          </a:p>
          <a:p>
            <a:pPr marL="0" indent="0">
              <a:buNone/>
            </a:pPr>
            <a:r>
              <a:rPr lang="en-US" sz="1600" b="1" i="1" dirty="0">
                <a:solidFill>
                  <a:srgbClr val="424242"/>
                </a:solidFill>
                <a:latin typeface="Times New Roman" panose="02020603050405020304" pitchFamily="18" charset="0"/>
                <a:cs typeface="Times New Roman" panose="02020603050405020304" pitchFamily="18" charset="0"/>
              </a:rPr>
              <a:t>You can't bombard the 3</a:t>
            </a:r>
            <a:r>
              <a:rPr lang="en-US" sz="1600" b="1" i="1" baseline="30000" dirty="0">
                <a:solidFill>
                  <a:srgbClr val="424242"/>
                </a:solidFill>
                <a:latin typeface="Times New Roman" panose="02020603050405020304" pitchFamily="18" charset="0"/>
                <a:cs typeface="Times New Roman" panose="02020603050405020304" pitchFamily="18" charset="0"/>
              </a:rPr>
              <a:t>rd</a:t>
            </a:r>
            <a:r>
              <a:rPr lang="en-US" sz="1600" b="1" i="1" dirty="0">
                <a:solidFill>
                  <a:srgbClr val="424242"/>
                </a:solidFill>
                <a:latin typeface="Times New Roman" panose="02020603050405020304" pitchFamily="18" charset="0"/>
                <a:cs typeface="Times New Roman" panose="02020603050405020304" pitchFamily="18" charset="0"/>
              </a:rPr>
              <a:t> Party API, they always have rate limit</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Hit the API once and the payload will contain the email id for 1000 </a:t>
            </a: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r>
              <a:rPr lang="en-US" sz="1600" b="1" i="1" dirty="0">
                <a:solidFill>
                  <a:srgbClr val="424242"/>
                </a:solidFill>
                <a:latin typeface="Arial" panose="020B0604020202020204" pitchFamily="34" charset="0"/>
                <a:cs typeface="Arial" panose="020B0604020202020204" pitchFamily="34" charset="0"/>
              </a:rPr>
              <a:t>Kafka (Message Queue)</a:t>
            </a:r>
          </a:p>
          <a:p>
            <a:pPr algn="l">
              <a:buFont typeface="Arial" panose="020B0604020202020204" pitchFamily="34" charset="0"/>
              <a:buChar char="•"/>
            </a:pPr>
            <a:r>
              <a:rPr lang="en-US" sz="1600" b="0" i="0" dirty="0">
                <a:solidFill>
                  <a:srgbClr val="424242"/>
                </a:solidFill>
                <a:effectLst/>
                <a:latin typeface="-apple-system"/>
              </a:rPr>
              <a:t>Be able to scale the consumer and producer nodes independently (in Kafka we have Topics which can be horizontally partitioned and scale by that)</a:t>
            </a:r>
          </a:p>
          <a:p>
            <a:pPr algn="l">
              <a:buFont typeface="Arial" panose="020B0604020202020204" pitchFamily="34" charset="0"/>
              <a:buChar char="•"/>
            </a:pPr>
            <a:r>
              <a:rPr lang="en-US" sz="1600" b="0" i="0" dirty="0">
                <a:solidFill>
                  <a:srgbClr val="424242"/>
                </a:solidFill>
                <a:effectLst/>
                <a:latin typeface="-apple-system"/>
              </a:rPr>
              <a:t>We decouple the consumer and producer from each other</a:t>
            </a:r>
          </a:p>
          <a:p>
            <a:pPr algn="l">
              <a:buFont typeface="Arial" panose="020B0604020202020204" pitchFamily="34" charset="0"/>
              <a:buChar char="•"/>
            </a:pPr>
            <a:r>
              <a:rPr lang="en-US" sz="1600" b="0" i="0" dirty="0">
                <a:solidFill>
                  <a:srgbClr val="424242"/>
                </a:solidFill>
                <a:effectLst/>
                <a:latin typeface="-apple-system"/>
              </a:rPr>
              <a:t>Lower latency for the producer (doesn't have to wait for a response)</a:t>
            </a:r>
          </a:p>
          <a:p>
            <a:pPr algn="l">
              <a:buFont typeface="Arial" panose="020B0604020202020204" pitchFamily="34" charset="0"/>
              <a:buChar char="•"/>
            </a:pPr>
            <a:r>
              <a:rPr lang="en-US" sz="1600" b="0" i="0" dirty="0">
                <a:solidFill>
                  <a:srgbClr val="424242"/>
                </a:solidFill>
                <a:effectLst/>
                <a:latin typeface="-apple-system"/>
              </a:rPr>
              <a:t>Durability and Reliability: When a Consumer Node crashes another Node can process the Message which otherwise would be lost (see Offset in Kafka). The Messages are persisted.</a:t>
            </a:r>
          </a:p>
          <a:p>
            <a:pPr algn="l">
              <a:buFont typeface="Arial" panose="020B0604020202020204" pitchFamily="34" charset="0"/>
              <a:buChar char="•"/>
            </a:pPr>
            <a:r>
              <a:rPr lang="en-US" sz="1600" b="0" i="0" dirty="0">
                <a:solidFill>
                  <a:srgbClr val="424242"/>
                </a:solidFill>
                <a:effectLst/>
                <a:latin typeface="-apple-system"/>
              </a:rPr>
              <a:t>We can throttle/limit the number of messages the consumers process (see Backpressure)</a:t>
            </a:r>
          </a:p>
          <a:p>
            <a:pPr algn="l">
              <a:buFont typeface="Arial" panose="020B0604020202020204" pitchFamily="34" charset="0"/>
              <a:buChar char="•"/>
            </a:pPr>
            <a:r>
              <a:rPr lang="en-US" sz="1600" b="0" i="0" dirty="0">
                <a:solidFill>
                  <a:srgbClr val="424242"/>
                </a:solidFill>
                <a:effectLst/>
                <a:latin typeface="-apple-system"/>
              </a:rPr>
              <a:t>Kafka offers message ordering</a:t>
            </a:r>
            <a:endParaRPr lang="en-US" sz="1600" dirty="0">
              <a:solidFill>
                <a:srgbClr val="424242"/>
              </a:solidFill>
              <a:latin typeface="-apple-system"/>
            </a:endParaRPr>
          </a:p>
          <a:p>
            <a:pPr algn="l"/>
            <a:r>
              <a:rPr lang="en-US" sz="1600" dirty="0">
                <a:solidFill>
                  <a:srgbClr val="424242"/>
                </a:solidFill>
                <a:latin typeface="-apple-system"/>
              </a:rPr>
              <a:t>Kafka is a distributed system. The topic is divided into partitions and kept in different brokers. If any broker fails, data should not be lost. For fault-tolerance purposes, the partition is replicated and stored in different brokers. If leader brokers fail, then the controller will elect one of the replicas as the leader. Even controller brokers can fail, in this case, Zookeeper will help in electing the broker as the controller.</a:t>
            </a: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endParaRPr lang="en-US" b="1" i="1" dirty="0">
              <a:solidFill>
                <a:srgbClr val="424242"/>
              </a:solidFill>
              <a:latin typeface="-apple-system"/>
            </a:endParaRPr>
          </a:p>
          <a:p>
            <a:endParaRPr lang="en-US" dirty="0"/>
          </a:p>
        </p:txBody>
      </p:sp>
    </p:spTree>
    <p:extLst>
      <p:ext uri="{BB962C8B-B14F-4D97-AF65-F5344CB8AC3E}">
        <p14:creationId xmlns:p14="http://schemas.microsoft.com/office/powerpoint/2010/main" val="2630499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6744A-A20F-5B79-063F-858F57495579}"/>
              </a:ext>
            </a:extLst>
          </p:cNvPr>
          <p:cNvSpPr>
            <a:spLocks noGrp="1"/>
          </p:cNvSpPr>
          <p:nvPr>
            <p:ph idx="1"/>
          </p:nvPr>
        </p:nvSpPr>
        <p:spPr>
          <a:xfrm>
            <a:off x="494522" y="475861"/>
            <a:ext cx="10859278" cy="5701102"/>
          </a:xfrm>
        </p:spPr>
        <p:txBody>
          <a:bodyPr>
            <a:normAutofit fontScale="77500" lnSpcReduction="20000"/>
          </a:bodyPr>
          <a:lstStyle/>
          <a:p>
            <a:pPr marL="0" indent="0" algn="l">
              <a:buNone/>
            </a:pPr>
            <a:r>
              <a:rPr lang="en-US" sz="1500" b="1" i="1" dirty="0">
                <a:solidFill>
                  <a:srgbClr val="424242"/>
                </a:solidFill>
                <a:latin typeface="Times New Roman" panose="02020603050405020304" pitchFamily="18" charset="0"/>
                <a:cs typeface="Times New Roman" panose="02020603050405020304" pitchFamily="18" charset="0"/>
              </a:rPr>
              <a:t>Benefits of Apache Airflow (Scheduling system)</a:t>
            </a:r>
          </a:p>
          <a:p>
            <a:pPr algn="l">
              <a:buFont typeface="Arial" panose="020B0604020202020204" pitchFamily="34" charset="0"/>
              <a:buChar char="•"/>
            </a:pPr>
            <a:r>
              <a:rPr lang="en-US" sz="1500" dirty="0">
                <a:solidFill>
                  <a:srgbClr val="424242"/>
                </a:solidFill>
                <a:latin typeface="-apple-system"/>
              </a:rPr>
              <a:t>Programmatic Workflow Management</a:t>
            </a:r>
          </a:p>
          <a:p>
            <a:pPr algn="l">
              <a:buFont typeface="Arial" panose="020B0604020202020204" pitchFamily="34" charset="0"/>
              <a:buChar char="•"/>
            </a:pPr>
            <a:r>
              <a:rPr lang="en-US" sz="1500" dirty="0">
                <a:solidFill>
                  <a:srgbClr val="424242"/>
                </a:solidFill>
                <a:latin typeface="-apple-system"/>
              </a:rPr>
              <a:t>Task Dependency Management</a:t>
            </a:r>
          </a:p>
          <a:p>
            <a:pPr algn="l">
              <a:buFont typeface="Arial" panose="020B0604020202020204" pitchFamily="34" charset="0"/>
              <a:buChar char="•"/>
            </a:pPr>
            <a:r>
              <a:rPr lang="en-US" sz="1500" dirty="0">
                <a:solidFill>
                  <a:srgbClr val="424242"/>
                </a:solidFill>
                <a:latin typeface="-apple-system"/>
              </a:rPr>
              <a:t>Monitoring &amp; Management Interface</a:t>
            </a:r>
          </a:p>
          <a:p>
            <a:pPr algn="l">
              <a:buFont typeface="Arial" panose="020B0604020202020204" pitchFamily="34" charset="0"/>
              <a:buChar char="•"/>
            </a:pPr>
            <a:r>
              <a:rPr lang="en-US" sz="1500" dirty="0">
                <a:solidFill>
                  <a:srgbClr val="424242"/>
                </a:solidFill>
                <a:latin typeface="-apple-system"/>
              </a:rPr>
              <a:t>Extendable Model</a:t>
            </a:r>
          </a:p>
          <a:p>
            <a:pPr algn="l">
              <a:buFont typeface="Arial" panose="020B0604020202020204" pitchFamily="34" charset="0"/>
              <a:buChar char="•"/>
            </a:pPr>
            <a:r>
              <a:rPr lang="en-US" sz="1500" dirty="0">
                <a:solidFill>
                  <a:srgbClr val="424242"/>
                </a:solidFill>
                <a:latin typeface="-apple-system"/>
              </a:rPr>
              <a:t>Easy Interface To Interact With Logs</a:t>
            </a:r>
          </a:p>
          <a:p>
            <a:pPr algn="l">
              <a:buFont typeface="Arial" panose="020B0604020202020204" pitchFamily="34" charset="0"/>
              <a:buChar char="•"/>
            </a:pPr>
            <a:endParaRPr lang="en-US" sz="1500" dirty="0">
              <a:solidFill>
                <a:srgbClr val="424242"/>
              </a:solidFill>
              <a:latin typeface="-apple-system"/>
            </a:endParaRPr>
          </a:p>
          <a:p>
            <a:pPr algn="l">
              <a:buFont typeface="Arial" panose="020B0604020202020204" pitchFamily="34" charset="0"/>
              <a:buChar char="•"/>
            </a:pPr>
            <a:endParaRPr lang="en-US" sz="1500" dirty="0">
              <a:solidFill>
                <a:srgbClr val="424242"/>
              </a:solidFill>
              <a:latin typeface="-apple-system"/>
            </a:endParaRPr>
          </a:p>
          <a:p>
            <a:pPr algn="l">
              <a:buFont typeface="Arial" panose="020B0604020202020204" pitchFamily="34" charset="0"/>
              <a:buChar char="•"/>
            </a:pPr>
            <a:r>
              <a:rPr lang="en-US" sz="1700" b="1" i="1" dirty="0">
                <a:solidFill>
                  <a:srgbClr val="424242"/>
                </a:solidFill>
                <a:latin typeface="Times New Roman" panose="02020603050405020304" pitchFamily="18" charset="0"/>
                <a:cs typeface="Times New Roman" panose="02020603050405020304" pitchFamily="18" charset="0"/>
              </a:rPr>
              <a:t>Security</a:t>
            </a:r>
          </a:p>
          <a:p>
            <a:pPr marL="0" indent="0" algn="l">
              <a:buNone/>
            </a:pPr>
            <a:r>
              <a:rPr lang="en-US" sz="1500" b="1" i="1" dirty="0">
                <a:solidFill>
                  <a:srgbClr val="424242"/>
                </a:solidFill>
                <a:latin typeface="Times New Roman" panose="02020603050405020304" pitchFamily="18" charset="0"/>
                <a:cs typeface="Times New Roman" panose="02020603050405020304" pitchFamily="18" charset="0"/>
              </a:rPr>
              <a:t>Principle of least privilege</a:t>
            </a:r>
          </a:p>
          <a:p>
            <a:pPr marL="0" indent="0" algn="l">
              <a:buNone/>
            </a:pPr>
            <a:r>
              <a:rPr lang="en-US" sz="1500" b="1" i="1" dirty="0">
                <a:solidFill>
                  <a:srgbClr val="424242"/>
                </a:solidFill>
                <a:latin typeface="Times New Roman" panose="02020603050405020304" pitchFamily="18" charset="0"/>
                <a:cs typeface="Times New Roman" panose="02020603050405020304" pitchFamily="18" charset="0"/>
              </a:rPr>
              <a:t>Monitoring and Alerting</a:t>
            </a:r>
          </a:p>
          <a:p>
            <a:pPr marL="0" indent="0" algn="l">
              <a:buNone/>
            </a:pPr>
            <a:r>
              <a:rPr lang="en-US" sz="1500" b="1" i="1" dirty="0">
                <a:solidFill>
                  <a:srgbClr val="424242"/>
                </a:solidFill>
                <a:latin typeface="Times New Roman" panose="02020603050405020304" pitchFamily="18" charset="0"/>
                <a:cs typeface="Times New Roman" panose="02020603050405020304" pitchFamily="18" charset="0"/>
              </a:rPr>
              <a:t>Securing the build</a:t>
            </a:r>
          </a:p>
          <a:p>
            <a:pPr marL="0" indent="0" algn="l">
              <a:buNone/>
            </a:pPr>
            <a:r>
              <a:rPr lang="en-US" sz="1500" b="1" i="1" dirty="0">
                <a:solidFill>
                  <a:srgbClr val="424242"/>
                </a:solidFill>
                <a:latin typeface="Times New Roman" panose="02020603050405020304" pitchFamily="18" charset="0"/>
                <a:cs typeface="Times New Roman" panose="02020603050405020304" pitchFamily="18" charset="0"/>
              </a:rPr>
              <a:t>Building secure code</a:t>
            </a:r>
          </a:p>
          <a:p>
            <a:pPr marL="0" indent="0" algn="l">
              <a:buNone/>
            </a:pPr>
            <a:r>
              <a:rPr lang="en-US" sz="1500" b="1" i="1" dirty="0">
                <a:solidFill>
                  <a:srgbClr val="424242"/>
                </a:solidFill>
                <a:latin typeface="Times New Roman" panose="02020603050405020304" pitchFamily="18" charset="0"/>
                <a:cs typeface="Times New Roman" panose="02020603050405020304" pitchFamily="18" charset="0"/>
              </a:rPr>
              <a:t>Network infrastructure</a:t>
            </a:r>
          </a:p>
          <a:p>
            <a:pPr marL="0" indent="0" algn="l">
              <a:buNone/>
            </a:pPr>
            <a:r>
              <a:rPr lang="en-US" sz="1500" b="1" i="1" dirty="0">
                <a:solidFill>
                  <a:srgbClr val="424242"/>
                </a:solidFill>
                <a:latin typeface="Times New Roman" panose="02020603050405020304" pitchFamily="18" charset="0"/>
                <a:cs typeface="Times New Roman" panose="02020603050405020304" pitchFamily="18" charset="0"/>
              </a:rPr>
              <a:t>Role based access</a:t>
            </a:r>
          </a:p>
          <a:p>
            <a:pPr marL="0" indent="0" algn="l">
              <a:buNone/>
            </a:pPr>
            <a:r>
              <a:rPr lang="en-US" sz="1500" b="1" i="1" dirty="0">
                <a:solidFill>
                  <a:srgbClr val="424242"/>
                </a:solidFill>
                <a:latin typeface="Times New Roman" panose="02020603050405020304" pitchFamily="18" charset="0"/>
                <a:cs typeface="Times New Roman" panose="02020603050405020304" pitchFamily="18" charset="0"/>
              </a:rPr>
              <a:t>Securing secrets</a:t>
            </a:r>
          </a:p>
          <a:p>
            <a:pPr marL="0" indent="0" algn="l">
              <a:buNone/>
            </a:pPr>
            <a:r>
              <a:rPr lang="en-US" sz="1500" b="1" i="1" dirty="0">
                <a:solidFill>
                  <a:srgbClr val="424242"/>
                </a:solidFill>
                <a:latin typeface="Times New Roman" panose="02020603050405020304" pitchFamily="18" charset="0"/>
                <a:cs typeface="Times New Roman" panose="02020603050405020304" pitchFamily="18" charset="0"/>
              </a:rPr>
              <a:t>Encryption in transit ( SSL) &amp; Encryption in rest (key management server)</a:t>
            </a:r>
          </a:p>
          <a:p>
            <a:pPr marL="0" indent="0" algn="l">
              <a:buNone/>
            </a:pPr>
            <a:r>
              <a:rPr lang="en-US" sz="1500" b="1" i="1" dirty="0">
                <a:solidFill>
                  <a:srgbClr val="424242"/>
                </a:solidFill>
                <a:latin typeface="Times New Roman" panose="02020603050405020304" pitchFamily="18" charset="0"/>
                <a:cs typeface="Times New Roman" panose="02020603050405020304" pitchFamily="18" charset="0"/>
              </a:rPr>
              <a:t>Applying Static application security testing (SAST) , Dynamic Application security testing (DAST), Git </a:t>
            </a:r>
            <a:r>
              <a:rPr lang="en-US" sz="1500" b="1" i="1" dirty="0" err="1">
                <a:solidFill>
                  <a:srgbClr val="424242"/>
                </a:solidFill>
                <a:latin typeface="Times New Roman" panose="02020603050405020304" pitchFamily="18" charset="0"/>
                <a:cs typeface="Times New Roman" panose="02020603050405020304" pitchFamily="18" charset="0"/>
              </a:rPr>
              <a:t>sectrets</a:t>
            </a:r>
            <a:r>
              <a:rPr lang="en-US" sz="1500" b="1" i="1" dirty="0">
                <a:solidFill>
                  <a:srgbClr val="424242"/>
                </a:solidFill>
                <a:latin typeface="Times New Roman" panose="02020603050405020304" pitchFamily="18" charset="0"/>
                <a:cs typeface="Times New Roman" panose="02020603050405020304" pitchFamily="18" charset="0"/>
              </a:rPr>
              <a:t> scanning, Container registry scanning and infrastructure security probes</a:t>
            </a:r>
          </a:p>
          <a:p>
            <a:pPr marL="0" indent="0" algn="l">
              <a:buNone/>
            </a:pPr>
            <a:endParaRPr lang="en-US" sz="1500" b="1" i="1" dirty="0">
              <a:solidFill>
                <a:srgbClr val="424242"/>
              </a:solidFill>
              <a:latin typeface="Times New Roman" panose="02020603050405020304" pitchFamily="18" charset="0"/>
              <a:cs typeface="Times New Roman" panose="02020603050405020304" pitchFamily="18" charset="0"/>
            </a:endParaRPr>
          </a:p>
          <a:p>
            <a:pPr marL="0" indent="0" algn="l">
              <a:buNone/>
            </a:pPr>
            <a:endParaRPr lang="en-US" sz="1500" b="1" i="1" dirty="0">
              <a:solidFill>
                <a:srgbClr val="424242"/>
              </a:solidFill>
              <a:latin typeface="Times New Roman" panose="02020603050405020304" pitchFamily="18" charset="0"/>
              <a:cs typeface="Times New Roman" panose="02020603050405020304" pitchFamily="18" charset="0"/>
            </a:endParaRPr>
          </a:p>
          <a:p>
            <a:pPr marL="0" indent="0" algn="l">
              <a:buNone/>
            </a:pPr>
            <a:br>
              <a:rPr lang="en-US" sz="1100" dirty="0">
                <a:solidFill>
                  <a:srgbClr val="424242"/>
                </a:solidFill>
                <a:latin typeface="-apple-system"/>
              </a:rPr>
            </a:br>
            <a:endParaRPr lang="en-US" sz="1100" dirty="0">
              <a:solidFill>
                <a:srgbClr val="424242"/>
              </a:solidFill>
              <a:latin typeface="-apple-system"/>
            </a:endParaRPr>
          </a:p>
          <a:p>
            <a:pPr marL="0" indent="0">
              <a:buNone/>
            </a:pPr>
            <a:endParaRPr lang="en-US" b="1" i="1" dirty="0">
              <a:solidFill>
                <a:srgbClr val="424242"/>
              </a:solidFill>
              <a:latin typeface="-apple-system"/>
            </a:endParaRPr>
          </a:p>
          <a:p>
            <a:endParaRPr lang="en-US" dirty="0"/>
          </a:p>
        </p:txBody>
      </p:sp>
    </p:spTree>
    <p:extLst>
      <p:ext uri="{BB962C8B-B14F-4D97-AF65-F5344CB8AC3E}">
        <p14:creationId xmlns:p14="http://schemas.microsoft.com/office/powerpoint/2010/main" val="1674649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717CC-7539-5D12-6E5B-A2A24448549B}"/>
              </a:ext>
            </a:extLst>
          </p:cNvPr>
          <p:cNvSpPr>
            <a:spLocks noGrp="1"/>
          </p:cNvSpPr>
          <p:nvPr>
            <p:ph idx="1"/>
          </p:nvPr>
        </p:nvSpPr>
        <p:spPr>
          <a:xfrm>
            <a:off x="641023" y="377072"/>
            <a:ext cx="10712777" cy="5799891"/>
          </a:xfrm>
        </p:spPr>
        <p:txBody>
          <a:bodyPr/>
          <a:lstStyle/>
          <a:p>
            <a:pPr marL="0" indent="0" algn="l">
              <a:buNone/>
            </a:pPr>
            <a:r>
              <a:rPr lang="en-US" sz="2800" b="1" dirty="0">
                <a:solidFill>
                  <a:srgbClr val="424242"/>
                </a:solidFill>
                <a:latin typeface="-apple-system"/>
              </a:rPr>
              <a:t>Kafka</a:t>
            </a:r>
            <a:r>
              <a:rPr lang="en-US" sz="2800" dirty="0">
                <a:solidFill>
                  <a:srgbClr val="424242"/>
                </a:solidFill>
                <a:latin typeface="-apple-system"/>
              </a:rPr>
              <a:t> Security– </a:t>
            </a:r>
            <a:r>
              <a:rPr lang="en-US" sz="2000" dirty="0">
                <a:solidFill>
                  <a:srgbClr val="424242"/>
                </a:solidFill>
                <a:latin typeface="Arial" panose="020B0604020202020204" pitchFamily="34" charset="0"/>
                <a:cs typeface="Arial" panose="020B0604020202020204" pitchFamily="34" charset="0"/>
              </a:rPr>
              <a:t>With any communication between the brokers and clients the following three steps needs to happen.</a:t>
            </a:r>
          </a:p>
          <a:p>
            <a:pPr>
              <a:lnSpc>
                <a:spcPct val="70000"/>
              </a:lnSpc>
            </a:pPr>
            <a:r>
              <a:rPr lang="en-US" sz="1400" dirty="0">
                <a:solidFill>
                  <a:srgbClr val="424242"/>
                </a:solidFill>
                <a:latin typeface="-apple-system"/>
              </a:rPr>
              <a:t>Authentication – Simple authentication and security layer (SASL) validation</a:t>
            </a:r>
          </a:p>
          <a:p>
            <a:pPr>
              <a:lnSpc>
                <a:spcPct val="70000"/>
              </a:lnSpc>
            </a:pPr>
            <a:r>
              <a:rPr lang="en-US" sz="1400" dirty="0">
                <a:solidFill>
                  <a:srgbClr val="424242"/>
                </a:solidFill>
                <a:latin typeface="-apple-system"/>
              </a:rPr>
              <a:t>Authentication -  Transport layer security (TLS) connection</a:t>
            </a:r>
          </a:p>
          <a:p>
            <a:pPr>
              <a:lnSpc>
                <a:spcPct val="70000"/>
              </a:lnSpc>
            </a:pPr>
            <a:r>
              <a:rPr lang="en-US" sz="1400" dirty="0">
                <a:solidFill>
                  <a:srgbClr val="424242"/>
                </a:solidFill>
                <a:latin typeface="-apple-system"/>
              </a:rPr>
              <a:t>Authorization – Kerberos verification</a:t>
            </a:r>
          </a:p>
          <a:p>
            <a:pPr marL="0" indent="0">
              <a:lnSpc>
                <a:spcPct val="70000"/>
              </a:lnSpc>
              <a:buNone/>
            </a:pPr>
            <a:endParaRPr lang="en-US" b="1" dirty="0">
              <a:solidFill>
                <a:srgbClr val="424242"/>
              </a:solidFill>
              <a:latin typeface="-apple-system"/>
            </a:endParaRPr>
          </a:p>
          <a:p>
            <a:pPr marL="0" indent="0">
              <a:lnSpc>
                <a:spcPct val="70000"/>
              </a:lnSpc>
              <a:buNone/>
            </a:pPr>
            <a:r>
              <a:rPr lang="en-US" b="1" dirty="0">
                <a:solidFill>
                  <a:srgbClr val="424242"/>
                </a:solidFill>
                <a:latin typeface="-apple-system"/>
              </a:rPr>
              <a:t>API </a:t>
            </a:r>
            <a:r>
              <a:rPr lang="en-US" b="1" dirty="0" err="1">
                <a:solidFill>
                  <a:srgbClr val="424242"/>
                </a:solidFill>
                <a:latin typeface="-apple-system"/>
              </a:rPr>
              <a:t>Secrutiy</a:t>
            </a:r>
            <a:endParaRPr lang="en-US" b="1" dirty="0">
              <a:solidFill>
                <a:srgbClr val="424242"/>
              </a:solidFill>
              <a:latin typeface="-apple-system"/>
            </a:endParaRPr>
          </a:p>
          <a:p>
            <a:pPr>
              <a:lnSpc>
                <a:spcPct val="70000"/>
              </a:lnSpc>
            </a:pPr>
            <a:r>
              <a:rPr lang="en-US" sz="1400" dirty="0" err="1">
                <a:solidFill>
                  <a:srgbClr val="424242"/>
                </a:solidFill>
                <a:latin typeface="-apple-system"/>
              </a:rPr>
              <a:t>Oauth</a:t>
            </a:r>
            <a:r>
              <a:rPr lang="en-US" sz="1400" dirty="0">
                <a:solidFill>
                  <a:srgbClr val="424242"/>
                </a:solidFill>
                <a:latin typeface="-apple-system"/>
              </a:rPr>
              <a:t> – delegates the authorization using access token</a:t>
            </a:r>
          </a:p>
          <a:p>
            <a:pPr>
              <a:lnSpc>
                <a:spcPct val="70000"/>
              </a:lnSpc>
            </a:pPr>
            <a:r>
              <a:rPr lang="en-US" sz="1400" dirty="0" err="1">
                <a:solidFill>
                  <a:srgbClr val="424242"/>
                </a:solidFill>
                <a:latin typeface="-apple-system"/>
              </a:rPr>
              <a:t>OpenIdConnect</a:t>
            </a:r>
            <a:r>
              <a:rPr lang="en-US" sz="1400" dirty="0">
                <a:solidFill>
                  <a:srgbClr val="424242"/>
                </a:solidFill>
                <a:latin typeface="-apple-system"/>
              </a:rPr>
              <a:t> – Authentication with ID token.</a:t>
            </a:r>
          </a:p>
          <a:p>
            <a:pPr>
              <a:lnSpc>
                <a:spcPct val="70000"/>
              </a:lnSpc>
            </a:pPr>
            <a:r>
              <a:rPr lang="en-US" sz="1400" dirty="0">
                <a:solidFill>
                  <a:srgbClr val="424242"/>
                </a:solidFill>
                <a:latin typeface="-apple-system"/>
              </a:rPr>
              <a:t>Web application security,  other services security</a:t>
            </a:r>
          </a:p>
          <a:p>
            <a:pPr>
              <a:lnSpc>
                <a:spcPct val="70000"/>
              </a:lnSpc>
            </a:pPr>
            <a:r>
              <a:rPr lang="en-US" sz="1400" dirty="0">
                <a:solidFill>
                  <a:srgbClr val="424242"/>
                </a:solidFill>
                <a:latin typeface="-apple-system"/>
              </a:rPr>
              <a:t>Infrastructure security</a:t>
            </a:r>
          </a:p>
        </p:txBody>
      </p:sp>
    </p:spTree>
    <p:extLst>
      <p:ext uri="{BB962C8B-B14F-4D97-AF65-F5344CB8AC3E}">
        <p14:creationId xmlns:p14="http://schemas.microsoft.com/office/powerpoint/2010/main" val="281717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6744A-A20F-5B79-063F-858F57495579}"/>
              </a:ext>
            </a:extLst>
          </p:cNvPr>
          <p:cNvSpPr>
            <a:spLocks noGrp="1"/>
          </p:cNvSpPr>
          <p:nvPr>
            <p:ph idx="1"/>
          </p:nvPr>
        </p:nvSpPr>
        <p:spPr>
          <a:xfrm>
            <a:off x="494522" y="475861"/>
            <a:ext cx="10859278" cy="5701102"/>
          </a:xfrm>
        </p:spPr>
        <p:txBody>
          <a:bodyPr>
            <a:normAutofit/>
          </a:bodyPr>
          <a:lstStyle/>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r>
              <a:rPr lang="en-US" sz="1600" b="1" i="1" dirty="0">
                <a:solidFill>
                  <a:srgbClr val="424242"/>
                </a:solidFill>
                <a:latin typeface="Arial" panose="020B0604020202020204" pitchFamily="34" charset="0"/>
                <a:cs typeface="Arial" panose="020B0604020202020204" pitchFamily="34" charset="0"/>
              </a:rPr>
              <a:t>Deployment</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DevOps or </a:t>
            </a:r>
            <a:r>
              <a:rPr lang="en-US" sz="1600" i="1" dirty="0" err="1">
                <a:solidFill>
                  <a:srgbClr val="424242"/>
                </a:solidFill>
                <a:latin typeface="Times New Roman" panose="02020603050405020304" pitchFamily="18" charset="0"/>
                <a:cs typeface="Times New Roman" panose="02020603050405020304" pitchFamily="18" charset="0"/>
              </a:rPr>
              <a:t>DevSecOps</a:t>
            </a: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Canary deployment or blue green deployment</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Infrastructure as code implementation – Terraform (Cloud agnostics)</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Containerization</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Enable Autoscaling  - Horizontal, vertical and cluster auto scaler</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Consider Multi regions and multiple available zones.</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Observability (Monitoring, alerts, log aggregation, distributed tracing)</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Automated testing</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Implement chaos engineering.</a:t>
            </a:r>
          </a:p>
          <a:p>
            <a:pPr marL="0" indent="0">
              <a:buNone/>
            </a:pPr>
            <a:r>
              <a:rPr lang="en-US" sz="1600" b="1" i="1" dirty="0">
                <a:solidFill>
                  <a:srgbClr val="424242"/>
                </a:solidFill>
                <a:latin typeface="Arial" panose="020B0604020202020204" pitchFamily="34" charset="0"/>
                <a:cs typeface="Arial" panose="020B0604020202020204" pitchFamily="34" charset="0"/>
              </a:rPr>
              <a:t>Performance testing</a:t>
            </a:r>
          </a:p>
          <a:p>
            <a:pPr marL="342900" indent="-342900">
              <a:buAutoNum type="arabicParenR"/>
            </a:pPr>
            <a:r>
              <a:rPr lang="en-US" sz="1600" i="1" dirty="0">
                <a:solidFill>
                  <a:srgbClr val="424242"/>
                </a:solidFill>
                <a:latin typeface="Times New Roman" panose="02020603050405020304" pitchFamily="18" charset="0"/>
                <a:cs typeface="Times New Roman" panose="02020603050405020304" pitchFamily="18" charset="0"/>
              </a:rPr>
              <a:t>Baseline  testing</a:t>
            </a:r>
          </a:p>
          <a:p>
            <a:pPr marL="342900" indent="-342900">
              <a:buAutoNum type="arabicParenR"/>
            </a:pPr>
            <a:r>
              <a:rPr lang="en-US" sz="1600" i="1" dirty="0">
                <a:solidFill>
                  <a:srgbClr val="424242"/>
                </a:solidFill>
                <a:latin typeface="Times New Roman" panose="02020603050405020304" pitchFamily="18" charset="0"/>
                <a:cs typeface="Times New Roman" panose="02020603050405020304" pitchFamily="18" charset="0"/>
              </a:rPr>
              <a:t>Load testing</a:t>
            </a:r>
          </a:p>
          <a:p>
            <a:pPr marL="342900" indent="-342900">
              <a:buAutoNum type="arabicParenR"/>
            </a:pPr>
            <a:r>
              <a:rPr lang="en-US" sz="1600" i="1" dirty="0">
                <a:solidFill>
                  <a:srgbClr val="424242"/>
                </a:solidFill>
                <a:latin typeface="Times New Roman" panose="02020603050405020304" pitchFamily="18" charset="0"/>
                <a:cs typeface="Times New Roman" panose="02020603050405020304" pitchFamily="18" charset="0"/>
              </a:rPr>
              <a:t>Stress testing</a:t>
            </a:r>
          </a:p>
          <a:p>
            <a:pPr marL="342900" indent="-342900">
              <a:buAutoNum type="arabicParenR"/>
            </a:pPr>
            <a:r>
              <a:rPr lang="en-US" sz="1600" i="1" dirty="0">
                <a:solidFill>
                  <a:srgbClr val="424242"/>
                </a:solidFill>
                <a:latin typeface="Times New Roman" panose="02020603050405020304" pitchFamily="18" charset="0"/>
                <a:cs typeface="Times New Roman" panose="02020603050405020304" pitchFamily="18" charset="0"/>
              </a:rPr>
              <a:t>Scalability testing.</a:t>
            </a: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endParaRPr lang="en-US" b="1" i="1" dirty="0">
              <a:solidFill>
                <a:srgbClr val="424242"/>
              </a:solidFill>
              <a:latin typeface="-apple-system"/>
            </a:endParaRPr>
          </a:p>
          <a:p>
            <a:endParaRPr lang="en-US" dirty="0"/>
          </a:p>
        </p:txBody>
      </p:sp>
    </p:spTree>
    <p:extLst>
      <p:ext uri="{BB962C8B-B14F-4D97-AF65-F5344CB8AC3E}">
        <p14:creationId xmlns:p14="http://schemas.microsoft.com/office/powerpoint/2010/main" val="573685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1069</TotalTime>
  <Words>1168</Words>
  <Application>Microsoft Office PowerPoint</Application>
  <PresentationFormat>Widescreen</PresentationFormat>
  <Paragraphs>103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Calibri</vt:lpstr>
      <vt:lpstr>Calibri Light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Vimalananda Reddy Dwarampudi</dc:creator>
  <cp:lastModifiedBy>Sri Vimalananda Reddy Dwarampudi</cp:lastModifiedBy>
  <cp:revision>78</cp:revision>
  <dcterms:created xsi:type="dcterms:W3CDTF">2022-07-16T18:42:40Z</dcterms:created>
  <dcterms:modified xsi:type="dcterms:W3CDTF">2022-07-18T17:00:17Z</dcterms:modified>
</cp:coreProperties>
</file>