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65795-E7E3-4B19-9412-F21736749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D19D5B-339C-4449-947C-E90A7FB6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820FD-ED2C-4811-8B85-1B4FE45E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6FFAA0-39A2-4507-BDFF-9EBDD7E2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FBD0C-8D90-489F-B8CE-C2494382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55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A0A67-1EBE-48D8-80E8-B9EFFCA5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DA0303-B338-45E4-8249-E79F1FBE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17AD0-46F2-407E-AEC5-4C9B89C9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89686-49EB-4DF6-A95E-450D5EA1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0E2B6-B98E-4C7F-A770-DD7EDE4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17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E3951A-E0C1-4B59-9811-C5EED242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7AB4F-045A-4B12-908D-2FB0376C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2B6E8-B589-4C45-9F86-55A0A842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0AC0F-02F8-4538-99E5-E39E946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A2A49-9682-4556-AFA5-6E673BF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1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28614-296E-49D7-8EFD-1406C75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087D6-08D9-4C0A-8629-1AF6FD55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37D7E-7CEB-4D83-83B3-1C415438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65208-A696-4F7A-ACFF-709A960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F09CD-2087-46F0-A852-CC7E43E0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D84E1-720E-4DF3-8128-75BFC553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32089B-00BC-4927-94CB-C94C3B16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3A8CB-7D97-4D44-900E-C9568EC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6D859-DC01-4A13-B9B0-1DBD5428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63858-DF90-4CF0-B955-254F3B09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72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E448-477E-4874-A41B-5C5B52EB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FD1EC-6FA9-4DE2-8CC0-9534651B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29090B-0D3D-460E-AB2B-7A77BB5B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F6F70-9354-4BCB-8EF3-478784B8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AEFE9-C191-468E-A821-8CF6E04D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9A80-4F4F-4640-8B78-3B541B2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5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6C0E6-1532-44E8-8115-47C51281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2AB06-3E20-43DE-A6C6-F5E7B1BB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3BFF1-4718-43E1-B6C8-9F41BA64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5A514-72F1-497E-9F26-D620ECC31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64FE09-921B-4C38-9D36-B3520B171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E6883-DF53-4471-AECE-39C2A0E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3C2EB0-D6E4-4F52-903F-EEF7D04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580B79-1ABE-48BC-8F55-89DDA3F0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5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69EFF-AC07-4AA7-BD63-A8A5CF2E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6D3035-0EEE-4449-A093-B38FDD8D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B5BBF-5556-4EAF-A915-C067609C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808FA2-F70D-47DA-95BB-9FE61D4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92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E4956C-E5E1-4971-84EC-122A1E6A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34540-C2A7-46AE-913D-D96EEDC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5727D-B930-49B2-8796-B57D8392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0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DE98-7CDA-4450-AF5D-8A979E50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02DCA-6F88-483E-8326-B4CCE584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F63D10-A92A-44D1-8B01-FE971E89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ED33FD-9CE0-4544-86B9-EA9AE0C8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A9C60-E82D-4396-9AD5-2DA95B6F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645BA7-4EDA-4671-B6AF-148957F2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9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E0A05-6B6F-402E-912C-DD274191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90EE4-2CD5-49F6-9492-04088172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760C7-3F59-4153-B066-63AC4F72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8918A2-CD3C-44B8-8FA9-851DF8D3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B902DF-E86C-4847-ADBF-4C759DF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6DE53-B17D-4CC5-80DD-01E47082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767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15DBA7-B67A-4E9D-8163-4D193ED8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04B8A1-DECF-41C0-BC7D-9EA8682E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86A55-5BD2-4060-BBA7-1F274CBF3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EEBA-CF8D-4384-87A4-EC35CB44BE96}" type="datetimeFigureOut">
              <a:rPr lang="de-CH" smtClean="0"/>
              <a:t>14.04.2020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3C39-E487-4512-8E4A-165A4D5D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20D84-B464-45EF-B49C-DDD8069C6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0FB0-1D2C-4920-92BE-4F42F7DFAD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63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67BDA-CCE5-4C1F-9149-96923B511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Environmental Sound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38BC38-1FA3-416C-8B2C-E6C206943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Vimal Kandrical</a:t>
            </a:r>
          </a:p>
          <a:p>
            <a:r>
              <a:rPr lang="de-CH" dirty="0"/>
              <a:t>Christian von Rotz</a:t>
            </a:r>
          </a:p>
        </p:txBody>
      </p:sp>
    </p:spTree>
    <p:extLst>
      <p:ext uri="{BB962C8B-B14F-4D97-AF65-F5344CB8AC3E}">
        <p14:creationId xmlns:p14="http://schemas.microsoft.com/office/powerpoint/2010/main" val="36593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C726E-5039-4CD9-981F-042D5F54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87" y="115945"/>
            <a:ext cx="10515600" cy="923330"/>
          </a:xfrm>
        </p:spPr>
        <p:txBody>
          <a:bodyPr/>
          <a:lstStyle/>
          <a:p>
            <a:r>
              <a:rPr lang="de-CH" sz="3200" dirty="0"/>
              <a:t>Classification </a:t>
            </a:r>
            <a:r>
              <a:rPr lang="de-CH" sz="3200" dirty="0" err="1"/>
              <a:t>of</a:t>
            </a:r>
            <a:r>
              <a:rPr lang="de-CH" sz="3200" dirty="0"/>
              <a:t> Environmental Sound</a:t>
            </a:r>
            <a:br>
              <a:rPr lang="de-CH" dirty="0"/>
            </a:br>
            <a:r>
              <a:rPr lang="de-CH" sz="2400" dirty="0"/>
              <a:t>CNN - 80/20 Split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83A481-9A4D-489C-B791-B3B68D95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2" y="1607085"/>
            <a:ext cx="5225138" cy="349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34B751-56A7-4C17-B44A-6C8E77094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15"/>
          <a:stretch/>
        </p:blipFill>
        <p:spPr>
          <a:xfrm>
            <a:off x="7613663" y="1137955"/>
            <a:ext cx="3369740" cy="26530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41B7A9-8EB9-4374-96F8-2BAE0837F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56"/>
          <a:stretch/>
        </p:blipFill>
        <p:spPr>
          <a:xfrm>
            <a:off x="7546279" y="3791001"/>
            <a:ext cx="3504507" cy="2818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F46881-4163-4664-A222-43A0925EA6C4}"/>
              </a:ext>
            </a:extLst>
          </p:cNvPr>
          <p:cNvSpPr txBox="1"/>
          <p:nvPr/>
        </p:nvSpPr>
        <p:spPr>
          <a:xfrm>
            <a:off x="648526" y="5192265"/>
            <a:ext cx="68977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Nicht Mittelwert der MFCCs, sondern Werte aller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 </a:t>
            </a:r>
            <a:r>
              <a:rPr lang="de-CH" dirty="0" err="1"/>
              <a:t>Accuracy</a:t>
            </a:r>
            <a:r>
              <a:rPr lang="de-CH" dirty="0"/>
              <a:t>: 	97.3%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:	91.3%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Das CNN scheint äusserst trennscharf zu sein und leicht besser als das MLP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7A32694-F06A-4EBA-B805-5DD7433D790F}"/>
              </a:ext>
            </a:extLst>
          </p:cNvPr>
          <p:cNvCxnSpPr>
            <a:cxnSpLocks/>
          </p:cNvCxnSpPr>
          <p:nvPr/>
        </p:nvCxnSpPr>
        <p:spPr>
          <a:xfrm flipH="1">
            <a:off x="4915949" y="1397122"/>
            <a:ext cx="226502" cy="33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08C0617-5408-4540-95FF-0A71FB0716B0}"/>
              </a:ext>
            </a:extLst>
          </p:cNvPr>
          <p:cNvCxnSpPr>
            <a:cxnSpLocks/>
          </p:cNvCxnSpPr>
          <p:nvPr/>
        </p:nvCxnSpPr>
        <p:spPr>
          <a:xfrm flipH="1" flipV="1">
            <a:off x="5486878" y="1935083"/>
            <a:ext cx="184080" cy="3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8A43139-F41E-448D-B925-192655AD3209}"/>
              </a:ext>
            </a:extLst>
          </p:cNvPr>
          <p:cNvSpPr txBox="1"/>
          <p:nvPr/>
        </p:nvSpPr>
        <p:spPr>
          <a:xfrm>
            <a:off x="4915949" y="1027790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174 Frames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429B2C-D403-4693-861E-9E5440DE494E}"/>
              </a:ext>
            </a:extLst>
          </p:cNvPr>
          <p:cNvSpPr txBox="1"/>
          <p:nvPr/>
        </p:nvSpPr>
        <p:spPr>
          <a:xfrm>
            <a:off x="5356848" y="2223693"/>
            <a:ext cx="12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40 MFCCs</a:t>
            </a:r>
          </a:p>
        </p:txBody>
      </p:sp>
    </p:spTree>
    <p:extLst>
      <p:ext uri="{BB962C8B-B14F-4D97-AF65-F5344CB8AC3E}">
        <p14:creationId xmlns:p14="http://schemas.microsoft.com/office/powerpoint/2010/main" val="326042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CA908F-5A4E-4662-9BC6-C5F9331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3" y="1771289"/>
            <a:ext cx="4142138" cy="2486429"/>
          </a:xfrm>
          <a:prstGeom prst="rect">
            <a:avLst/>
          </a:prstGeom>
        </p:spPr>
      </p:pic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2D5C42B6-F306-4307-8812-B012A4E0C36E}"/>
              </a:ext>
            </a:extLst>
          </p:cNvPr>
          <p:cNvSpPr/>
          <p:nvPr/>
        </p:nvSpPr>
        <p:spPr>
          <a:xfrm rot="5400000">
            <a:off x="4106247" y="2888301"/>
            <a:ext cx="3171038" cy="2524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D40DAE77-CC0E-469C-8A58-11BA2F22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1637"/>
              </p:ext>
            </p:extLst>
          </p:nvPr>
        </p:nvGraphicFramePr>
        <p:xfrm>
          <a:off x="6332303" y="1049654"/>
          <a:ext cx="5061529" cy="39297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1412968146"/>
                    </a:ext>
                  </a:extLst>
                </a:gridCol>
                <a:gridCol w="2004292">
                  <a:extLst>
                    <a:ext uri="{9D8B030D-6E8A-4147-A177-3AD203B41FA5}">
                      <a16:colId xmlns:a16="http://schemas.microsoft.com/office/drawing/2014/main" val="3550194586"/>
                    </a:ext>
                  </a:extLst>
                </a:gridCol>
                <a:gridCol w="2004292">
                  <a:extLst>
                    <a:ext uri="{9D8B030D-6E8A-4147-A177-3AD203B41FA5}">
                      <a16:colId xmlns:a16="http://schemas.microsoft.com/office/drawing/2014/main" val="4105168980"/>
                    </a:ext>
                  </a:extLst>
                </a:gridCol>
              </a:tblGrid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Training </a:t>
                      </a:r>
                      <a:r>
                        <a:rPr lang="de-CH" sz="1400" dirty="0" err="1"/>
                        <a:t>Accuracy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 err="1"/>
                        <a:t>Testing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Accucary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726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5957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18598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76223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37696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5067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7512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59353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03426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66.6%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96700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62.5%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5859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dirty="0"/>
                        <a:t>58.4%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00781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45B9ACD8-1D62-4C0E-92E1-1C0AA258E9F9}"/>
              </a:ext>
            </a:extLst>
          </p:cNvPr>
          <p:cNvSpPr/>
          <p:nvPr/>
        </p:nvSpPr>
        <p:spPr>
          <a:xfrm>
            <a:off x="9915896" y="1672568"/>
            <a:ext cx="840084" cy="368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F69279C-6571-4408-A91E-49455394D984}"/>
              </a:ext>
            </a:extLst>
          </p:cNvPr>
          <p:cNvSpPr/>
          <p:nvPr/>
        </p:nvSpPr>
        <p:spPr>
          <a:xfrm>
            <a:off x="9915896" y="3936812"/>
            <a:ext cx="840084" cy="3688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B050"/>
              </a:solidFill>
            </a:endParaRP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9C1C6D2E-DA7A-4153-B556-0A48501B4D7B}"/>
              </a:ext>
            </a:extLst>
          </p:cNvPr>
          <p:cNvSpPr/>
          <p:nvPr/>
        </p:nvSpPr>
        <p:spPr>
          <a:xfrm>
            <a:off x="8971149" y="4695725"/>
            <a:ext cx="778494" cy="205011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3BAFCE7-8CE3-45D3-9F31-C6872CB2C2BC}"/>
              </a:ext>
            </a:extLst>
          </p:cNvPr>
          <p:cNvSpPr txBox="1"/>
          <p:nvPr/>
        </p:nvSpPr>
        <p:spPr>
          <a:xfrm>
            <a:off x="497958" y="5091074"/>
            <a:ext cx="111960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Trainings </a:t>
            </a:r>
            <a:r>
              <a:rPr lang="de-CH" dirty="0" err="1"/>
              <a:t>Accuracy</a:t>
            </a:r>
            <a:r>
              <a:rPr lang="de-CH" dirty="0"/>
              <a:t> ist relativ konstant.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deutlich schlechter und vom </a:t>
            </a:r>
            <a:r>
              <a:rPr lang="de-CH" dirty="0" err="1"/>
              <a:t>Fold</a:t>
            </a:r>
            <a:r>
              <a:rPr lang="de-CH" dirty="0"/>
              <a:t> 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Folds</a:t>
            </a:r>
            <a:r>
              <a:rPr lang="de-CH" dirty="0"/>
              <a:t> sind unterschiedlich schwer (obwohl Klassen gleichmässig verteilt). </a:t>
            </a:r>
            <a:r>
              <a:rPr lang="de-CH" dirty="0" err="1"/>
              <a:t>Fold</a:t>
            </a:r>
            <a:r>
              <a:rPr lang="de-CH" dirty="0"/>
              <a:t> 2 ist das schwerste </a:t>
            </a:r>
            <a:r>
              <a:rPr lang="de-CH" dirty="0" err="1"/>
              <a:t>Fold</a:t>
            </a:r>
            <a:r>
              <a:rPr lang="de-CH" dirty="0"/>
              <a:t>, </a:t>
            </a:r>
            <a:r>
              <a:rPr lang="de-CH" dirty="0" err="1"/>
              <a:t>Fold</a:t>
            </a:r>
            <a:r>
              <a:rPr lang="de-CH" dirty="0"/>
              <a:t> 9 das einfachste.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Beim 80/20 Split wurden kein </a:t>
            </a:r>
            <a:r>
              <a:rPr lang="de-CH" dirty="0" err="1"/>
              <a:t>StratifiedShuffleSplit</a:t>
            </a:r>
            <a:r>
              <a:rPr lang="de-CH" dirty="0"/>
              <a:t> angewendet </a:t>
            </a:r>
            <a:r>
              <a:rPr lang="de-CH" dirty="0">
                <a:sym typeface="Wingdings" panose="05000000000000000000" pitchFamily="2" charset="2"/>
              </a:rPr>
              <a:t> Klassen sind nicht gleichmässig vertreten in den Splits</a:t>
            </a:r>
            <a:endParaRPr lang="de-CH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CACDB69F-E526-433C-B745-464C3565EA91}"/>
              </a:ext>
            </a:extLst>
          </p:cNvPr>
          <p:cNvSpPr txBox="1">
            <a:spLocks/>
          </p:cNvSpPr>
          <p:nvPr/>
        </p:nvSpPr>
        <p:spPr>
          <a:xfrm>
            <a:off x="535187" y="115945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/>
              <a:t>Classification </a:t>
            </a:r>
            <a:r>
              <a:rPr lang="de-CH" sz="3200" dirty="0" err="1"/>
              <a:t>of</a:t>
            </a:r>
            <a:r>
              <a:rPr lang="de-CH" sz="3200" dirty="0"/>
              <a:t> Environmental Sound</a:t>
            </a:r>
            <a:br>
              <a:rPr lang="de-CH" dirty="0"/>
            </a:br>
            <a:r>
              <a:rPr lang="de-CH" sz="2400" dirty="0"/>
              <a:t>CNN - Kreuzvalidierung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604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83BAFCE7-8CE3-45D3-9F31-C6872CB2C2BC}"/>
              </a:ext>
            </a:extLst>
          </p:cNvPr>
          <p:cNvSpPr txBox="1"/>
          <p:nvPr/>
        </p:nvSpPr>
        <p:spPr>
          <a:xfrm>
            <a:off x="457420" y="5380405"/>
            <a:ext cx="1119608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Alle Klassen werden gut erkannt (&gt;90%), ausser «spielende Kinder» und «Strassenmusik»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Beispiele aus der Klasse «spielender Kinder» klingen teilweise sehr unterschiedlich. Dasselbe gilt für die Klasse «Strassenmusik». Bei den anderen Klassen ist dies weniger der Fall </a:t>
            </a:r>
            <a:r>
              <a:rPr lang="de-CH" sz="1600" dirty="0">
                <a:sym typeface="Wingdings" panose="05000000000000000000" pitchFamily="2" charset="2"/>
              </a:rPr>
              <a:t> werden daher besser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>
                <a:sym typeface="Wingdings" panose="05000000000000000000" pitchFamily="2" charset="2"/>
              </a:rPr>
              <a:t>Die «Hupe» und der «Pistolenschuss» werden gut erkannt (94%), obwohl sie mit 429 und 374 Beobachtungen untervertreten sind (andere Klassen haben jeweils 1000 Beobachtungen)</a:t>
            </a:r>
            <a:endParaRPr lang="de-CH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A11F1B1-16BC-4236-A09B-36ED9E68E669}"/>
              </a:ext>
            </a:extLst>
          </p:cNvPr>
          <p:cNvSpPr txBox="1"/>
          <p:nvPr/>
        </p:nvSpPr>
        <p:spPr>
          <a:xfrm rot="16200000">
            <a:off x="303532" y="3278530"/>
            <a:ext cx="64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True</a:t>
            </a:r>
            <a:endParaRPr lang="de-CH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3A893D1-8CCF-4566-9241-DCE160B0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3" y="1134862"/>
            <a:ext cx="4882352" cy="419618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E71B7C3-106A-4059-A779-11BF87BFCCD9}"/>
              </a:ext>
            </a:extLst>
          </p:cNvPr>
          <p:cNvSpPr txBox="1"/>
          <p:nvPr/>
        </p:nvSpPr>
        <p:spPr>
          <a:xfrm rot="16200000">
            <a:off x="6337958" y="3307007"/>
            <a:ext cx="64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True</a:t>
            </a:r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AC55C8C-DB40-4C85-8880-54BA2C11C6F8}"/>
              </a:ext>
            </a:extLst>
          </p:cNvPr>
          <p:cNvSpPr txBox="1"/>
          <p:nvPr/>
        </p:nvSpPr>
        <p:spPr>
          <a:xfrm>
            <a:off x="8790925" y="1829606"/>
            <a:ext cx="98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Predicted</a:t>
            </a:r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B7A7C9F-2042-47AD-946B-A76ABA2499A8}"/>
              </a:ext>
            </a:extLst>
          </p:cNvPr>
          <p:cNvSpPr/>
          <p:nvPr/>
        </p:nvSpPr>
        <p:spPr>
          <a:xfrm>
            <a:off x="746982" y="2479063"/>
            <a:ext cx="4288156" cy="307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97F7A25-A215-48A4-8ED3-2AF57A387F98}"/>
              </a:ext>
            </a:extLst>
          </p:cNvPr>
          <p:cNvSpPr/>
          <p:nvPr/>
        </p:nvSpPr>
        <p:spPr>
          <a:xfrm>
            <a:off x="746982" y="4942312"/>
            <a:ext cx="4288156" cy="307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810BB39-6D71-4B00-969C-02FF7863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90" y="2243729"/>
            <a:ext cx="4656121" cy="240995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B173495-CCF4-47B5-97A3-4387A8CC4D8D}"/>
              </a:ext>
            </a:extLst>
          </p:cNvPr>
          <p:cNvSpPr/>
          <p:nvPr/>
        </p:nvSpPr>
        <p:spPr>
          <a:xfrm>
            <a:off x="6935466" y="2716468"/>
            <a:ext cx="4476768" cy="24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6DBE097-0982-433B-88B4-BB2DD6DC557C}"/>
              </a:ext>
            </a:extLst>
          </p:cNvPr>
          <p:cNvSpPr/>
          <p:nvPr/>
        </p:nvSpPr>
        <p:spPr>
          <a:xfrm>
            <a:off x="6935466" y="4408939"/>
            <a:ext cx="4476768" cy="242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E20B59B-45DE-4664-89BB-505961D9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87" y="115945"/>
            <a:ext cx="10515600" cy="923330"/>
          </a:xfrm>
        </p:spPr>
        <p:txBody>
          <a:bodyPr/>
          <a:lstStyle/>
          <a:p>
            <a:r>
              <a:rPr lang="de-CH" sz="3200" dirty="0"/>
              <a:t>Classification </a:t>
            </a:r>
            <a:r>
              <a:rPr lang="de-CH" sz="3200" dirty="0" err="1"/>
              <a:t>of</a:t>
            </a:r>
            <a:r>
              <a:rPr lang="de-CH" sz="3200" dirty="0"/>
              <a:t> Environmental Sound</a:t>
            </a:r>
            <a:br>
              <a:rPr lang="de-CH" dirty="0"/>
            </a:br>
            <a:r>
              <a:rPr lang="de-CH" sz="2400" dirty="0"/>
              <a:t>CNN - Konfusionsmatrix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98BA88-E46A-4858-A1D4-F050D7386949}"/>
              </a:ext>
            </a:extLst>
          </p:cNvPr>
          <p:cNvSpPr txBox="1"/>
          <p:nvPr/>
        </p:nvSpPr>
        <p:spPr>
          <a:xfrm>
            <a:off x="2708003" y="953524"/>
            <a:ext cx="1132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Predicted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1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83BAFCE7-8CE3-45D3-9F31-C6872CB2C2BC}"/>
              </a:ext>
            </a:extLst>
          </p:cNvPr>
          <p:cNvSpPr txBox="1"/>
          <p:nvPr/>
        </p:nvSpPr>
        <p:spPr>
          <a:xfrm>
            <a:off x="648527" y="4185090"/>
            <a:ext cx="1119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Aufbereitung/Sichtung der Daten ist sehr zeitintensiv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spezifisches Wissen ist notwendig: Verständnis zum Aufbau von Audiofiles muss da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Überblick über Datenstruktur ist sehr wichtig (Array, Vektor, Liste, Input Shape für NN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Das eigentlich Modell (MLP, CNN…) ist relativ schnell erstellt und trainiert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DBA07E2-6174-4B29-97E0-93B573C6A445}"/>
              </a:ext>
            </a:extLst>
          </p:cNvPr>
          <p:cNvSpPr txBox="1">
            <a:spLocks/>
          </p:cNvSpPr>
          <p:nvPr/>
        </p:nvSpPr>
        <p:spPr>
          <a:xfrm>
            <a:off x="648527" y="340460"/>
            <a:ext cx="10515600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dirty="0"/>
              <a:t>Classification </a:t>
            </a:r>
            <a:r>
              <a:rPr lang="de-CH" sz="3200" dirty="0" err="1"/>
              <a:t>of</a:t>
            </a:r>
            <a:r>
              <a:rPr lang="de-CH" sz="3200" dirty="0"/>
              <a:t> Environmental Sound</a:t>
            </a:r>
            <a:br>
              <a:rPr lang="de-CH" dirty="0"/>
            </a:br>
            <a:r>
              <a:rPr lang="de-CH" sz="2400" dirty="0"/>
              <a:t>Konklusion und </a:t>
            </a:r>
            <a:r>
              <a:rPr lang="de-CH" sz="2400" dirty="0" err="1"/>
              <a:t>Lessons</a:t>
            </a:r>
            <a:r>
              <a:rPr lang="de-CH" sz="2400" dirty="0"/>
              <a:t> </a:t>
            </a:r>
            <a:r>
              <a:rPr lang="de-CH" sz="2400" dirty="0" err="1"/>
              <a:t>Learned</a:t>
            </a:r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611FBC-56D4-4721-8555-BF3861DDA0BA}"/>
              </a:ext>
            </a:extLst>
          </p:cNvPr>
          <p:cNvSpPr txBox="1"/>
          <p:nvPr/>
        </p:nvSpPr>
        <p:spPr>
          <a:xfrm>
            <a:off x="648527" y="1795747"/>
            <a:ext cx="1119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Konklusion: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80/20 Split muss mit </a:t>
            </a:r>
            <a:r>
              <a:rPr lang="de-CH" dirty="0" err="1"/>
              <a:t>StratifiedShuffleSplit</a:t>
            </a:r>
            <a:r>
              <a:rPr lang="de-CH" dirty="0"/>
              <a:t> gemacht werden, ansonsten kann man Glück haben und der Testsplit ist relativ einfach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dem CNN lassen sich leicht bessere Ergebnisse als mit dem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Zur Verbesserung des Modells werden wahrscheinlich mehr Samples der Klassen «spielende Kinder» und «Strassenmusik» benötigt</a:t>
            </a:r>
          </a:p>
        </p:txBody>
      </p:sp>
    </p:spTree>
    <p:extLst>
      <p:ext uri="{BB962C8B-B14F-4D97-AF65-F5344CB8AC3E}">
        <p14:creationId xmlns:p14="http://schemas.microsoft.com/office/powerpoint/2010/main" val="16215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Goal</a:t>
            </a:r>
          </a:p>
          <a:p>
            <a:r>
              <a:rPr lang="de-CH" dirty="0"/>
              <a:t>Classification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</a:t>
            </a:r>
            <a:r>
              <a:rPr lang="de-CH" dirty="0" err="1"/>
              <a:t>networks</a:t>
            </a:r>
            <a:r>
              <a:rPr lang="de-CH" dirty="0"/>
              <a:t> (NN)</a:t>
            </a:r>
          </a:p>
          <a:p>
            <a:endParaRPr lang="de-CH" dirty="0"/>
          </a:p>
          <a:p>
            <a:r>
              <a:rPr lang="de-CH" b="1" dirty="0"/>
              <a:t>Data</a:t>
            </a:r>
          </a:p>
          <a:p>
            <a:r>
              <a:rPr lang="de-CH" dirty="0"/>
              <a:t>This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8’732 </a:t>
            </a:r>
            <a:r>
              <a:rPr lang="de-CH" dirty="0" err="1"/>
              <a:t>sound</a:t>
            </a:r>
            <a:r>
              <a:rPr lang="de-CH" dirty="0"/>
              <a:t> </a:t>
            </a:r>
            <a:r>
              <a:rPr lang="de-CH" dirty="0" err="1"/>
              <a:t>excerpts</a:t>
            </a:r>
            <a:r>
              <a:rPr lang="de-CH" dirty="0"/>
              <a:t> (&lt;=4sec) </a:t>
            </a:r>
            <a:r>
              <a:rPr lang="de-CH" dirty="0" err="1"/>
              <a:t>of</a:t>
            </a:r>
            <a:r>
              <a:rPr lang="de-CH" dirty="0"/>
              <a:t> urban </a:t>
            </a:r>
            <a:r>
              <a:rPr lang="de-CH" dirty="0" err="1"/>
              <a:t>sounds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10 </a:t>
            </a:r>
            <a:r>
              <a:rPr lang="de-CH" dirty="0" err="1"/>
              <a:t>classes</a:t>
            </a:r>
            <a:r>
              <a:rPr lang="de-CH" dirty="0"/>
              <a:t> in WAV </a:t>
            </a:r>
            <a:r>
              <a:rPr lang="de-CH" dirty="0" err="1"/>
              <a:t>format</a:t>
            </a:r>
            <a:r>
              <a:rPr lang="de-CH" dirty="0"/>
              <a:t> (</a:t>
            </a:r>
            <a:r>
              <a:rPr lang="de-CH" dirty="0" err="1"/>
              <a:t>kaggle</a:t>
            </a:r>
            <a:r>
              <a:rPr lang="de-CH" dirty="0"/>
              <a:t> name:UrbanSound8K), </a:t>
            </a:r>
            <a:r>
              <a:rPr lang="de-CH" dirty="0" err="1"/>
              <a:t>split</a:t>
            </a:r>
            <a:r>
              <a:rPr lang="de-CH" dirty="0"/>
              <a:t> in 10 </a:t>
            </a:r>
            <a:r>
              <a:rPr lang="de-CH" dirty="0" err="1"/>
              <a:t>folds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crossvalidation</a:t>
            </a:r>
            <a:r>
              <a:rPr lang="de-CH" dirty="0"/>
              <a:t>. </a:t>
            </a:r>
            <a:r>
              <a:rPr lang="en-US" dirty="0"/>
              <a:t>In addition to the sound excerpts, a CSV file containing metadata about each excerpt is also provided.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dirty="0"/>
          </a:p>
          <a:p>
            <a:r>
              <a:rPr lang="de-CH" b="1" dirty="0"/>
              <a:t>Setup</a:t>
            </a:r>
          </a:p>
          <a:p>
            <a:r>
              <a:rPr lang="de-CH" dirty="0"/>
              <a:t>GitHub </a:t>
            </a:r>
            <a:r>
              <a:rPr lang="de-CH" dirty="0" err="1"/>
              <a:t>repository</a:t>
            </a:r>
            <a:r>
              <a:rPr lang="de-CH" dirty="0"/>
              <a:t> and </a:t>
            </a:r>
            <a:r>
              <a:rPr lang="de-CH" dirty="0" err="1"/>
              <a:t>CoLab</a:t>
            </a:r>
            <a:r>
              <a:rPr lang="de-CH" dirty="0"/>
              <a:t> (</a:t>
            </a:r>
            <a:r>
              <a:rPr lang="de-CH" dirty="0" err="1"/>
              <a:t>direct</a:t>
            </a:r>
            <a:r>
              <a:rPr lang="de-CH" dirty="0"/>
              <a:t> </a:t>
            </a:r>
            <a:r>
              <a:rPr lang="de-CH" dirty="0" err="1"/>
              <a:t>dataload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kaggle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CoLab</a:t>
            </a:r>
            <a:r>
              <a:rPr lang="de-CH" dirty="0"/>
              <a:t> &lt; 2 min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json</a:t>
            </a:r>
            <a:r>
              <a:rPr lang="de-CH" dirty="0"/>
              <a:t>)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24BB37E-334F-4709-AE67-7FAC44CD2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35841"/>
              </p:ext>
            </p:extLst>
          </p:nvPr>
        </p:nvGraphicFramePr>
        <p:xfrm>
          <a:off x="962071" y="2877823"/>
          <a:ext cx="9704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686">
                  <a:extLst>
                    <a:ext uri="{9D8B030D-6E8A-4147-A177-3AD203B41FA5}">
                      <a16:colId xmlns:a16="http://schemas.microsoft.com/office/drawing/2014/main" val="778256165"/>
                    </a:ext>
                  </a:extLst>
                </a:gridCol>
                <a:gridCol w="4850674">
                  <a:extLst>
                    <a:ext uri="{9D8B030D-6E8A-4147-A177-3AD203B41FA5}">
                      <a16:colId xmlns:a16="http://schemas.microsoft.com/office/drawing/2014/main" val="2943932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Air Conditioner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Engine </a:t>
                      </a:r>
                      <a:r>
                        <a:rPr lang="de-CH" dirty="0" err="1"/>
                        <a:t>Idling</a:t>
                      </a:r>
                      <a:r>
                        <a:rPr lang="de-CH" dirty="0"/>
                        <a:t> (im Leerlauf)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7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Car Horn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Gun</a:t>
                      </a:r>
                      <a:r>
                        <a:rPr lang="de-CH" dirty="0"/>
                        <a:t> 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Children </a:t>
                      </a:r>
                      <a:r>
                        <a:rPr lang="de-CH" dirty="0" err="1"/>
                        <a:t>playing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Jackhammer</a:t>
                      </a:r>
                      <a:r>
                        <a:rPr lang="de-CH" dirty="0"/>
                        <a:t> (Presslufthammer)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7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Dog </a:t>
                      </a:r>
                      <a:r>
                        <a:rPr lang="de-CH" dirty="0" err="1"/>
                        <a:t>bark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Siren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6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Drilling (Bohrarbeiten)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Street 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7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7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Metadata</a:t>
            </a:r>
            <a:endParaRPr lang="de-CH" b="1" dirty="0"/>
          </a:p>
          <a:p>
            <a:r>
              <a:rPr lang="de-CH" dirty="0"/>
              <a:t>WAV-Filename, </a:t>
            </a:r>
            <a:r>
              <a:rPr lang="de-CH" dirty="0" err="1"/>
              <a:t>fsID</a:t>
            </a:r>
            <a:r>
              <a:rPr lang="de-CH" dirty="0"/>
              <a:t>, </a:t>
            </a:r>
            <a:r>
              <a:rPr lang="de-CH" dirty="0" err="1"/>
              <a:t>start</a:t>
            </a:r>
            <a:r>
              <a:rPr lang="de-CH" dirty="0"/>
              <a:t>, end, </a:t>
            </a:r>
            <a:r>
              <a:rPr lang="de-CH" dirty="0" err="1"/>
              <a:t>salience</a:t>
            </a:r>
            <a:r>
              <a:rPr lang="de-CH" dirty="0"/>
              <a:t> (1 = </a:t>
            </a:r>
            <a:r>
              <a:rPr lang="de-CH" dirty="0" err="1"/>
              <a:t>foreground</a:t>
            </a:r>
            <a:r>
              <a:rPr lang="de-CH" dirty="0"/>
              <a:t>, 2 = </a:t>
            </a:r>
            <a:r>
              <a:rPr lang="de-CH" dirty="0" err="1"/>
              <a:t>background</a:t>
            </a:r>
            <a:r>
              <a:rPr lang="de-CH" dirty="0"/>
              <a:t>), </a:t>
            </a:r>
            <a:r>
              <a:rPr lang="de-CH" dirty="0" err="1"/>
              <a:t>fold</a:t>
            </a:r>
            <a:r>
              <a:rPr lang="de-CH" dirty="0"/>
              <a:t>, </a:t>
            </a:r>
            <a:r>
              <a:rPr lang="de-CH" dirty="0" err="1"/>
              <a:t>classID</a:t>
            </a:r>
            <a:r>
              <a:rPr lang="de-CH" dirty="0"/>
              <a:t>, </a:t>
            </a:r>
            <a:r>
              <a:rPr lang="de-CH" dirty="0" err="1"/>
              <a:t>className</a:t>
            </a:r>
            <a:endParaRPr lang="de-CH" dirty="0"/>
          </a:p>
          <a:p>
            <a:endParaRPr lang="de-CH" b="1" dirty="0"/>
          </a:p>
          <a:p>
            <a:r>
              <a:rPr lang="de-CH" b="1" dirty="0"/>
              <a:t>Audio sample </a:t>
            </a:r>
            <a:r>
              <a:rPr lang="de-CH" b="1" dirty="0" err="1"/>
              <a:t>file</a:t>
            </a:r>
            <a:endParaRPr lang="de-CH" b="1" dirty="0"/>
          </a:p>
          <a:p>
            <a:r>
              <a:rPr lang="de-CH" dirty="0"/>
              <a:t>Sound </a:t>
            </a:r>
            <a:r>
              <a:rPr lang="de-CH" dirty="0" err="1"/>
              <a:t>waves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digitised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sampling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at </a:t>
            </a:r>
            <a:r>
              <a:rPr lang="de-CH" dirty="0" err="1"/>
              <a:t>discrete</a:t>
            </a:r>
            <a:r>
              <a:rPr lang="de-CH" dirty="0"/>
              <a:t> </a:t>
            </a:r>
            <a:r>
              <a:rPr lang="de-CH" dirty="0" err="1"/>
              <a:t>intervals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sampling</a:t>
            </a:r>
            <a:r>
              <a:rPr lang="de-CH" dirty="0"/>
              <a:t> rate (kHz) </a:t>
            </a:r>
            <a:r>
              <a:rPr lang="de-CH" dirty="0" err="1"/>
              <a:t>meaning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44.1 kHz </a:t>
            </a:r>
            <a:r>
              <a:rPr lang="de-CH" dirty="0" err="1"/>
              <a:t>taken</a:t>
            </a:r>
            <a:r>
              <a:rPr lang="de-CH" dirty="0"/>
              <a:t> 44’100 </a:t>
            </a:r>
            <a:r>
              <a:rPr lang="de-CH" dirty="0" err="1"/>
              <a:t>times</a:t>
            </a:r>
            <a:r>
              <a:rPr lang="de-CH" dirty="0"/>
              <a:t> per </a:t>
            </a:r>
            <a:r>
              <a:rPr lang="de-CH" dirty="0" err="1"/>
              <a:t>second</a:t>
            </a:r>
            <a:r>
              <a:rPr lang="de-CH" dirty="0"/>
              <a:t>). </a:t>
            </a:r>
            <a:r>
              <a:rPr lang="de-CH" dirty="0" err="1"/>
              <a:t>Each</a:t>
            </a:r>
            <a:r>
              <a:rPr lang="de-CH" dirty="0"/>
              <a:t> sample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amplitude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wave</a:t>
            </a:r>
            <a:r>
              <a:rPr lang="de-CH" dirty="0"/>
              <a:t> at a </a:t>
            </a:r>
            <a:r>
              <a:rPr lang="de-CH" dirty="0" err="1"/>
              <a:t>particular</a:t>
            </a:r>
            <a:r>
              <a:rPr lang="de-CH" dirty="0"/>
              <a:t> time </a:t>
            </a:r>
            <a:r>
              <a:rPr lang="de-CH" dirty="0" err="1"/>
              <a:t>interval</a:t>
            </a:r>
            <a:r>
              <a:rPr lang="de-CH" dirty="0"/>
              <a:t>,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sample will </a:t>
            </a:r>
            <a:r>
              <a:rPr lang="de-CH" dirty="0" err="1"/>
              <a:t>be</a:t>
            </a:r>
            <a:r>
              <a:rPr lang="de-CH" dirty="0"/>
              <a:t> also </a:t>
            </a:r>
            <a:r>
              <a:rPr lang="de-CH" dirty="0" err="1"/>
              <a:t>known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dynamic</a:t>
            </a:r>
            <a:r>
              <a:rPr lang="de-CH" dirty="0"/>
              <a:t> </a:t>
            </a:r>
            <a:r>
              <a:rPr lang="de-CH" dirty="0" err="1"/>
              <a:t>range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(</a:t>
            </a:r>
            <a:r>
              <a:rPr lang="de-CH" dirty="0" err="1"/>
              <a:t>typically</a:t>
            </a:r>
            <a:r>
              <a:rPr lang="de-CH" dirty="0"/>
              <a:t> 16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a sample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range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65’536 </a:t>
            </a:r>
            <a:r>
              <a:rPr lang="de-CH" dirty="0" err="1"/>
              <a:t>amplitued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4 sec).</a:t>
            </a:r>
          </a:p>
          <a:p>
            <a:endParaRPr lang="de-CH" dirty="0"/>
          </a:p>
          <a:p>
            <a:r>
              <a:rPr lang="de-CH" b="1" dirty="0" err="1"/>
              <a:t>Examples</a:t>
            </a:r>
            <a:endParaRPr lang="de-CH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BBF36D3-DFFB-4233-8D65-8BD8D05D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68" y="4203591"/>
            <a:ext cx="5488054" cy="20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955115-9F85-4847-AA39-651F226A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44" y="353625"/>
            <a:ext cx="5447790" cy="20775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1C2E3C-8A6C-4323-87A5-45626672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62" y="2533617"/>
            <a:ext cx="5447790" cy="40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3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Analysing</a:t>
            </a:r>
            <a:r>
              <a:rPr lang="de-CH" b="1" dirty="0"/>
              <a:t> </a:t>
            </a:r>
            <a:r>
              <a:rPr lang="de-CH" b="1" dirty="0" err="1"/>
              <a:t>audio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endParaRPr lang="de-CH" b="1" dirty="0"/>
          </a:p>
          <a:p>
            <a:r>
              <a:rPr lang="de-CH" dirty="0" err="1"/>
              <a:t>Librosa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Python </a:t>
            </a:r>
            <a:r>
              <a:rPr lang="de-CH" dirty="0" err="1"/>
              <a:t>package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music</a:t>
            </a:r>
            <a:r>
              <a:rPr lang="de-CH" dirty="0"/>
              <a:t> and </a:t>
            </a:r>
            <a:r>
              <a:rPr lang="de-CH" dirty="0" err="1"/>
              <a:t>audio</a:t>
            </a:r>
            <a:r>
              <a:rPr lang="de-CH" dirty="0"/>
              <a:t>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us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audio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numpy</a:t>
            </a:r>
            <a:r>
              <a:rPr lang="de-CH" dirty="0"/>
              <a:t> </a:t>
            </a:r>
            <a:r>
              <a:rPr lang="de-CH" dirty="0" err="1"/>
              <a:t>array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and </a:t>
            </a:r>
            <a:r>
              <a:rPr lang="de-CH" dirty="0" err="1"/>
              <a:t>manipulation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b="1" dirty="0"/>
              <a:t>Audio </a:t>
            </a:r>
            <a:r>
              <a:rPr lang="de-CH" b="1" dirty="0" err="1"/>
              <a:t>properties</a:t>
            </a:r>
            <a:endParaRPr lang="de-CH" b="1" dirty="0"/>
          </a:p>
          <a:p>
            <a:r>
              <a:rPr lang="de-CH" dirty="0"/>
              <a:t>Audio </a:t>
            </a:r>
            <a:r>
              <a:rPr lang="de-CH" dirty="0" err="1"/>
              <a:t>channels</a:t>
            </a:r>
            <a:r>
              <a:rPr lang="de-CH" dirty="0"/>
              <a:t> (1 =mono, 2 = </a:t>
            </a:r>
            <a:r>
              <a:rPr lang="de-CH" dirty="0" err="1"/>
              <a:t>stereo</a:t>
            </a:r>
            <a:r>
              <a:rPr lang="de-CH" dirty="0"/>
              <a:t>), sample rate (8’000 – 96’000 Hz), bit-</a:t>
            </a:r>
            <a:r>
              <a:rPr lang="de-CH" dirty="0" err="1"/>
              <a:t>depth</a:t>
            </a:r>
            <a:r>
              <a:rPr lang="de-CH" dirty="0"/>
              <a:t> (4 – 16)</a:t>
            </a:r>
          </a:p>
          <a:p>
            <a:endParaRPr lang="de-CH" dirty="0"/>
          </a:p>
          <a:p>
            <a:r>
              <a:rPr lang="de-CH" b="1" dirty="0" err="1"/>
              <a:t>Normalising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volume</a:t>
            </a:r>
            <a:r>
              <a:rPr lang="de-CH" b="1" dirty="0"/>
              <a:t> </a:t>
            </a:r>
            <a:r>
              <a:rPr lang="de-CH" b="1" dirty="0" err="1"/>
              <a:t>levels</a:t>
            </a:r>
            <a:r>
              <a:rPr lang="de-CH" b="1" dirty="0"/>
              <a:t> (</a:t>
            </a:r>
            <a:r>
              <a:rPr lang="de-CH" b="1" dirty="0" err="1"/>
              <a:t>wave</a:t>
            </a:r>
            <a:r>
              <a:rPr lang="de-CH" b="1" dirty="0"/>
              <a:t> </a:t>
            </a:r>
            <a:r>
              <a:rPr lang="de-CH" b="1" dirty="0" err="1"/>
              <a:t>amplitude</a:t>
            </a:r>
            <a:r>
              <a:rPr lang="de-CH" b="1" dirty="0"/>
              <a:t> </a:t>
            </a:r>
            <a:r>
              <a:rPr lang="de-CH" b="1" dirty="0" err="1"/>
              <a:t>value</a:t>
            </a:r>
            <a:r>
              <a:rPr lang="de-CH" b="1" dirty="0"/>
              <a:t>) (mono, 22’050 Hz, </a:t>
            </a:r>
            <a:r>
              <a:rPr lang="de-CH" b="1" dirty="0" err="1"/>
              <a:t>normalized</a:t>
            </a:r>
            <a:r>
              <a:rPr lang="de-CH" b="1" dirty="0"/>
              <a:t> -1 – 1)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0F954C-186B-4E2C-BAB9-D81A9924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47" y="1711734"/>
            <a:ext cx="5499706" cy="30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Feature </a:t>
            </a:r>
            <a:r>
              <a:rPr lang="de-CH" b="1" dirty="0" err="1"/>
              <a:t>extraction</a:t>
            </a:r>
            <a:endParaRPr lang="de-CH" b="1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extracted</a:t>
            </a:r>
            <a:r>
              <a:rPr lang="de-CH" dirty="0"/>
              <a:t> Mel-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Cepstral</a:t>
            </a:r>
            <a:r>
              <a:rPr lang="de-CH" dirty="0"/>
              <a:t> </a:t>
            </a:r>
            <a:r>
              <a:rPr lang="de-CH" dirty="0" err="1"/>
              <a:t>Coefficients</a:t>
            </a:r>
            <a:r>
              <a:rPr lang="de-CH" dirty="0"/>
              <a:t> (MFCC)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audio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on a per-frame </a:t>
            </a:r>
            <a:r>
              <a:rPr lang="de-CH" dirty="0" err="1"/>
              <a:t>basis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window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milliseconds</a:t>
            </a:r>
            <a:r>
              <a:rPr lang="de-CH" dirty="0"/>
              <a:t>. The MFCC </a:t>
            </a:r>
            <a:r>
              <a:rPr lang="de-CH" dirty="0" err="1"/>
              <a:t>summarises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window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, so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analyse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and time </a:t>
            </a:r>
            <a:r>
              <a:rPr lang="de-CH" dirty="0" err="1"/>
              <a:t>characteristics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sound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 err="1"/>
              <a:t>Calculation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MFC-</a:t>
            </a:r>
            <a:r>
              <a:rPr lang="de-CH" dirty="0" err="1"/>
              <a:t>coefficients</a:t>
            </a:r>
            <a:r>
              <a:rPr lang="de-CH" dirty="0"/>
              <a:t>:</a:t>
            </a:r>
          </a:p>
          <a:p>
            <a:pPr marL="342900" indent="-342900">
              <a:buAutoNum type="arabicPeriod"/>
            </a:pPr>
            <a:r>
              <a:rPr lang="de-CH" dirty="0"/>
              <a:t>Split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frames</a:t>
            </a:r>
            <a:r>
              <a:rPr lang="de-CH" dirty="0"/>
              <a:t> (173 </a:t>
            </a:r>
            <a:r>
              <a:rPr lang="de-CH" dirty="0" err="1"/>
              <a:t>frames</a:t>
            </a:r>
            <a:r>
              <a:rPr lang="de-CH" dirty="0"/>
              <a:t>)</a:t>
            </a:r>
          </a:p>
          <a:p>
            <a:pPr marL="342900" indent="-342900">
              <a:buAutoNum type="arabicPeriod"/>
            </a:pPr>
            <a:r>
              <a:rPr lang="de-CH" dirty="0"/>
              <a:t>Take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fourier</a:t>
            </a:r>
            <a:r>
              <a:rPr lang="de-CH" dirty="0"/>
              <a:t> </a:t>
            </a:r>
            <a:r>
              <a:rPr lang="de-CH" dirty="0" err="1"/>
              <a:t>transformation</a:t>
            </a:r>
            <a:r>
              <a:rPr lang="de-CH" dirty="0"/>
              <a:t> per frame</a:t>
            </a:r>
          </a:p>
          <a:p>
            <a:pPr marL="342900" indent="-342900">
              <a:buAutoNum type="arabicPeriod"/>
            </a:pP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powers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spectrum</a:t>
            </a:r>
            <a:r>
              <a:rPr lang="de-CH" dirty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above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mel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,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triangular</a:t>
            </a:r>
            <a:r>
              <a:rPr lang="de-CH" dirty="0"/>
              <a:t> </a:t>
            </a:r>
            <a:r>
              <a:rPr lang="de-CH" dirty="0" err="1"/>
              <a:t>overlapping</a:t>
            </a:r>
            <a:r>
              <a:rPr lang="de-CH" dirty="0"/>
              <a:t> </a:t>
            </a:r>
            <a:r>
              <a:rPr lang="de-CH" dirty="0" err="1"/>
              <a:t>windows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Take </a:t>
            </a:r>
            <a:r>
              <a:rPr lang="de-CH" dirty="0" err="1"/>
              <a:t>the</a:t>
            </a:r>
            <a:r>
              <a:rPr lang="de-CH" dirty="0"/>
              <a:t> log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powers</a:t>
            </a:r>
            <a:r>
              <a:rPr lang="de-CH" dirty="0"/>
              <a:t> at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mel</a:t>
            </a:r>
            <a:r>
              <a:rPr lang="de-CH" dirty="0"/>
              <a:t> </a:t>
            </a:r>
            <a:r>
              <a:rPr lang="de-CH" dirty="0" err="1"/>
              <a:t>frequencies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Take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discrete</a:t>
            </a:r>
            <a:r>
              <a:rPr lang="de-CH" dirty="0"/>
              <a:t> </a:t>
            </a:r>
            <a:r>
              <a:rPr lang="de-CH" dirty="0" err="1"/>
              <a:t>cosine</a:t>
            </a:r>
            <a:r>
              <a:rPr lang="de-CH" dirty="0"/>
              <a:t> </a:t>
            </a:r>
            <a:r>
              <a:rPr lang="de-CH" dirty="0" err="1"/>
              <a:t>transform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mel</a:t>
            </a:r>
            <a:r>
              <a:rPr lang="de-CH" dirty="0"/>
              <a:t> log </a:t>
            </a:r>
            <a:r>
              <a:rPr lang="de-CH" dirty="0" err="1"/>
              <a:t>powers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a </a:t>
            </a:r>
            <a:r>
              <a:rPr lang="de-CH" dirty="0" err="1"/>
              <a:t>signal</a:t>
            </a:r>
            <a:r>
              <a:rPr lang="de-CH" dirty="0"/>
              <a:t> (down </a:t>
            </a:r>
            <a:r>
              <a:rPr lang="de-CH" dirty="0" err="1"/>
              <a:t>to</a:t>
            </a:r>
            <a:r>
              <a:rPr lang="de-CH" dirty="0"/>
              <a:t> 40)</a:t>
            </a:r>
          </a:p>
          <a:p>
            <a:pPr marL="342900" indent="-342900">
              <a:buAutoNum type="arabicPeriod"/>
            </a:pPr>
            <a:r>
              <a:rPr lang="de-CH" dirty="0"/>
              <a:t>The MFCCs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amplitudes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resulting</a:t>
            </a:r>
            <a:r>
              <a:rPr lang="de-CH" dirty="0"/>
              <a:t> </a:t>
            </a:r>
            <a:r>
              <a:rPr lang="de-CH" dirty="0" err="1"/>
              <a:t>spectrum</a:t>
            </a:r>
            <a:endParaRPr lang="de-CH" dirty="0"/>
          </a:p>
          <a:p>
            <a:pPr marL="342900" indent="-342900">
              <a:buAutoNum type="arabicPeriod"/>
            </a:pPr>
            <a:endParaRPr lang="de-CH" dirty="0"/>
          </a:p>
          <a:p>
            <a:r>
              <a:rPr lang="de-CH" dirty="0" err="1"/>
              <a:t>Librosa</a:t>
            </a:r>
            <a:r>
              <a:rPr lang="de-CH" dirty="0"/>
              <a:t> </a:t>
            </a:r>
            <a:r>
              <a:rPr lang="de-CH" dirty="0" err="1"/>
              <a:t>calculates</a:t>
            </a:r>
            <a:r>
              <a:rPr lang="de-CH" dirty="0"/>
              <a:t> a </a:t>
            </a:r>
            <a:r>
              <a:rPr lang="de-CH" dirty="0" err="1"/>
              <a:t>series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40 MFCC </a:t>
            </a:r>
            <a:r>
              <a:rPr lang="de-CH" dirty="0" err="1"/>
              <a:t>over</a:t>
            </a:r>
            <a:r>
              <a:rPr lang="de-CH" dirty="0"/>
              <a:t> 173 </a:t>
            </a:r>
            <a:r>
              <a:rPr lang="de-CH" dirty="0" err="1"/>
              <a:t>frames</a:t>
            </a:r>
            <a:r>
              <a:rPr lang="de-CH" dirty="0"/>
              <a:t> per sample</a:t>
            </a:r>
          </a:p>
          <a:p>
            <a:endParaRPr lang="de-CH" dirty="0"/>
          </a:p>
          <a:p>
            <a:r>
              <a:rPr lang="de-CH" dirty="0"/>
              <a:t>Duration: 45 min</a:t>
            </a:r>
          </a:p>
          <a:p>
            <a:pPr marL="342900" indent="-342900"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Multilayer</a:t>
            </a:r>
            <a:r>
              <a:rPr lang="de-CH" b="1" dirty="0"/>
              <a:t> </a:t>
            </a:r>
            <a:r>
              <a:rPr lang="de-CH" b="1" dirty="0" err="1"/>
              <a:t>Perceptron</a:t>
            </a:r>
            <a:r>
              <a:rPr lang="de-CH" b="1" dirty="0"/>
              <a:t> (MLP) </a:t>
            </a:r>
            <a:r>
              <a:rPr lang="de-CH" b="1" dirty="0" err="1"/>
              <a:t>Neural</a:t>
            </a:r>
            <a:r>
              <a:rPr lang="de-CH" b="1" dirty="0"/>
              <a:t> Network </a:t>
            </a:r>
            <a:r>
              <a:rPr lang="de-CH" b="1" dirty="0" err="1"/>
              <a:t>using</a:t>
            </a:r>
            <a:r>
              <a:rPr lang="de-CH" b="1" dirty="0"/>
              <a:t> Keras and </a:t>
            </a:r>
            <a:r>
              <a:rPr lang="de-CH" b="1" dirty="0" err="1"/>
              <a:t>Tensorflow</a:t>
            </a:r>
            <a:endParaRPr lang="de-CH" b="1" dirty="0"/>
          </a:p>
          <a:p>
            <a:endParaRPr lang="de-CH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750F72-BC1E-4F20-84D4-DBCFC35D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1164210"/>
            <a:ext cx="5919261" cy="46709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747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CC17F8-3658-48AE-BEC3-54BB6CD1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2" y="1164210"/>
            <a:ext cx="7352517" cy="507097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Multilayer</a:t>
            </a:r>
            <a:r>
              <a:rPr lang="de-CH" b="1" dirty="0"/>
              <a:t> </a:t>
            </a:r>
            <a:r>
              <a:rPr lang="de-CH" b="1" dirty="0" err="1"/>
              <a:t>Perceptron</a:t>
            </a:r>
            <a:r>
              <a:rPr lang="de-CH" b="1" dirty="0"/>
              <a:t> (MLP) </a:t>
            </a:r>
            <a:r>
              <a:rPr lang="de-CH" b="1" dirty="0" err="1"/>
              <a:t>Neural</a:t>
            </a:r>
            <a:r>
              <a:rPr lang="de-CH" b="1" dirty="0"/>
              <a:t> Network </a:t>
            </a:r>
            <a:r>
              <a:rPr lang="de-CH" b="1" dirty="0" err="1"/>
              <a:t>using</a:t>
            </a:r>
            <a:r>
              <a:rPr lang="de-CH" b="1" dirty="0"/>
              <a:t> Keras and </a:t>
            </a:r>
            <a:r>
              <a:rPr lang="de-CH" b="1" dirty="0" err="1"/>
              <a:t>Tensorflow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93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730631-AB72-4FFA-9706-5A82635AD05B}"/>
              </a:ext>
            </a:extLst>
          </p:cNvPr>
          <p:cNvSpPr txBox="1"/>
          <p:nvPr/>
        </p:nvSpPr>
        <p:spPr>
          <a:xfrm>
            <a:off x="904974" y="678730"/>
            <a:ext cx="97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Multilayer</a:t>
            </a:r>
            <a:r>
              <a:rPr lang="de-CH" b="1" dirty="0"/>
              <a:t> </a:t>
            </a:r>
            <a:r>
              <a:rPr lang="de-CH" b="1" dirty="0" err="1"/>
              <a:t>Perceptron</a:t>
            </a:r>
            <a:r>
              <a:rPr lang="de-CH" b="1" dirty="0"/>
              <a:t> (MLP) </a:t>
            </a:r>
            <a:r>
              <a:rPr lang="de-CH" b="1" dirty="0" err="1"/>
              <a:t>Neural</a:t>
            </a:r>
            <a:r>
              <a:rPr lang="de-CH" b="1" dirty="0"/>
              <a:t> Network </a:t>
            </a:r>
            <a:r>
              <a:rPr lang="de-CH" b="1" dirty="0" err="1"/>
              <a:t>using</a:t>
            </a:r>
            <a:r>
              <a:rPr lang="de-CH" b="1" dirty="0"/>
              <a:t> Keras and </a:t>
            </a:r>
            <a:r>
              <a:rPr lang="de-CH" b="1" dirty="0" err="1"/>
              <a:t>Tensorflow</a:t>
            </a:r>
            <a:endParaRPr lang="de-CH" b="1" dirty="0"/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8EA388-EC8B-4589-A777-B42529C2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4" y="1153665"/>
            <a:ext cx="7946842" cy="247677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E280AB-E075-4FAA-A353-000E2180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4" y="4067805"/>
            <a:ext cx="7946842" cy="183323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71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Breitbild</PresentationFormat>
  <Paragraphs>142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Classification of Environmental Sound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Classification of Environmental Sound CNN - 80/20 Split</vt:lpstr>
      <vt:lpstr>PowerPoint-Präsentation</vt:lpstr>
      <vt:lpstr>Classification of Environmental Sound CNN - Konfusionsmatrix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von Rotz</dc:creator>
  <cp:lastModifiedBy>Vimal Kandrical</cp:lastModifiedBy>
  <cp:revision>20</cp:revision>
  <dcterms:created xsi:type="dcterms:W3CDTF">2020-04-09T09:16:46Z</dcterms:created>
  <dcterms:modified xsi:type="dcterms:W3CDTF">2020-04-14T06:33:29Z</dcterms:modified>
</cp:coreProperties>
</file>