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97A4-DA83-5E4D-A46B-C071719D703A}"/>
              </a:ext>
            </a:extLst>
          </p:cNvPr>
          <p:cNvSpPr>
            <a:spLocks noGrp="1"/>
          </p:cNvSpPr>
          <p:nvPr>
            <p:ph type="ctrTitle"/>
          </p:nvPr>
        </p:nvSpPr>
        <p:spPr/>
        <p:txBody>
          <a:bodyPr/>
          <a:lstStyle/>
          <a:p>
            <a:r>
              <a:rPr lang="en-US"/>
              <a:t>5 Innovative Uses for Machine Learning</a:t>
            </a:r>
          </a:p>
        </p:txBody>
      </p:sp>
    </p:spTree>
    <p:extLst>
      <p:ext uri="{BB962C8B-B14F-4D97-AF65-F5344CB8AC3E}">
        <p14:creationId xmlns:p14="http://schemas.microsoft.com/office/powerpoint/2010/main" val="182212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DFE0-D2B5-9A41-BDE9-C034654F061E}"/>
              </a:ext>
            </a:extLst>
          </p:cNvPr>
          <p:cNvSpPr>
            <a:spLocks noGrp="1"/>
          </p:cNvSpPr>
          <p:nvPr>
            <p:ph type="title"/>
          </p:nvPr>
        </p:nvSpPr>
        <p:spPr/>
        <p:txBody>
          <a:bodyPr/>
          <a:lstStyle/>
          <a:p>
            <a:r>
              <a:rPr lang="en-US"/>
              <a:t>1. Widescale use of autonomous vehicles</a:t>
            </a:r>
          </a:p>
        </p:txBody>
      </p:sp>
      <p:sp>
        <p:nvSpPr>
          <p:cNvPr id="3" name="Content Placeholder 2">
            <a:extLst>
              <a:ext uri="{FF2B5EF4-FFF2-40B4-BE49-F238E27FC236}">
                <a16:creationId xmlns:a16="http://schemas.microsoft.com/office/drawing/2014/main" id="{AFBFA5B5-2A6F-0242-9574-F1FF71CC86D2}"/>
              </a:ext>
            </a:extLst>
          </p:cNvPr>
          <p:cNvSpPr>
            <a:spLocks noGrp="1"/>
          </p:cNvSpPr>
          <p:nvPr>
            <p:ph idx="1"/>
          </p:nvPr>
        </p:nvSpPr>
        <p:spPr/>
        <p:txBody>
          <a:bodyPr>
            <a:normAutofit fontScale="85000" lnSpcReduction="20000"/>
          </a:bodyPr>
          <a:lstStyle/>
          <a:p>
            <a:r>
              <a:rPr lang="en-US"/>
              <a:t>The wide-scale adoption of autonomous vehicles represents a far more efficient future for transportation. Early reports indicate that self-driving cars could reduce traffic-related fatalities by as much as 90 percent.
Though we’re probably a few years away from consumer production, the adoption of autonomous vehicles by society is, at this point, inevitable. However, the time scale for adoption of this technology largely depends upon regulatory action, which often lies outside of the tech world’s control.
Software engineers developing these self-driving “fleets of the future” are relying heavily upon machine-learning technologies to power the algorithms that enable vehicles to operate autonomously. These models effectively integrate data points from a number of different sensors – lidar (a survey method using lasers), radars and cameras – to operate the vehicle. These deep-learning algorithms become more intelligent over time, leading to safer driving.</a:t>
            </a:r>
          </a:p>
        </p:txBody>
      </p:sp>
    </p:spTree>
    <p:extLst>
      <p:ext uri="{BB962C8B-B14F-4D97-AF65-F5344CB8AC3E}">
        <p14:creationId xmlns:p14="http://schemas.microsoft.com/office/powerpoint/2010/main" val="345692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B6DDB-C28B-2841-9C60-BC25EE2F568E}"/>
              </a:ext>
            </a:extLst>
          </p:cNvPr>
          <p:cNvSpPr>
            <a:spLocks noGrp="1"/>
          </p:cNvSpPr>
          <p:nvPr>
            <p:ph type="title"/>
          </p:nvPr>
        </p:nvSpPr>
        <p:spPr/>
        <p:txBody>
          <a:bodyPr/>
          <a:lstStyle/>
          <a:p>
            <a:r>
              <a:rPr lang="en-US"/>
              <a:t>2. A more efficient healthcare network</a:t>
            </a:r>
          </a:p>
        </p:txBody>
      </p:sp>
      <p:sp>
        <p:nvSpPr>
          <p:cNvPr id="3" name="Content Placeholder 2">
            <a:extLst>
              <a:ext uri="{FF2B5EF4-FFF2-40B4-BE49-F238E27FC236}">
                <a16:creationId xmlns:a16="http://schemas.microsoft.com/office/drawing/2014/main" id="{9EA6B95F-80F2-CA47-B504-93A1045D3FB3}"/>
              </a:ext>
            </a:extLst>
          </p:cNvPr>
          <p:cNvSpPr>
            <a:spLocks noGrp="1"/>
          </p:cNvSpPr>
          <p:nvPr>
            <p:ph idx="1"/>
          </p:nvPr>
        </p:nvSpPr>
        <p:spPr/>
        <p:txBody>
          <a:bodyPr>
            <a:normAutofit fontScale="70000" lnSpcReduction="20000"/>
          </a:bodyPr>
          <a:lstStyle/>
          <a:p>
            <a:r>
              <a:rPr lang="en-US"/>
              <a:t>Although a critical part of the economy, the healthcare industry still operates on top of an inefficient legacy infrastructure. A major point of concern is finding ways to preserve sensitive patient details while still optimizing the system.
Luckily, we can apply innovative machine learning algorithms (that operate without humans) to process large sets of healthcare data without breaching confidentiality contracts. Furthermore, we can use these models to better analyze and understand diagnoses, risk factors and coefficients of causation.
As Dr. Ed Corbett has pointed out: “It’s clear that machine learning puts another arrow in the quiver of clinical decision making.
“Machine learning in medicine has recently made headlines,” said Corbett, the medical officer at Health Catalyst. “Google has developed a machine learning algorithm to help identify cancerous tumors on mammograms. Stanford is using a deep learning algorithm to identify skin cancer.”</a:t>
            </a:r>
          </a:p>
        </p:txBody>
      </p:sp>
    </p:spTree>
    <p:extLst>
      <p:ext uri="{BB962C8B-B14F-4D97-AF65-F5344CB8AC3E}">
        <p14:creationId xmlns:p14="http://schemas.microsoft.com/office/powerpoint/2010/main" val="3833016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3F36-B815-C54F-9076-C19883A8531F}"/>
              </a:ext>
            </a:extLst>
          </p:cNvPr>
          <p:cNvSpPr>
            <a:spLocks noGrp="1"/>
          </p:cNvSpPr>
          <p:nvPr>
            <p:ph type="title"/>
          </p:nvPr>
        </p:nvSpPr>
        <p:spPr/>
        <p:txBody>
          <a:bodyPr/>
          <a:lstStyle/>
          <a:p>
            <a:r>
              <a:rPr lang="en-US"/>
              <a:t>3. Embedded retail-management systems</a:t>
            </a:r>
          </a:p>
        </p:txBody>
      </p:sp>
      <p:sp>
        <p:nvSpPr>
          <p:cNvPr id="3" name="Content Placeholder 2">
            <a:extLst>
              <a:ext uri="{FF2B5EF4-FFF2-40B4-BE49-F238E27FC236}">
                <a16:creationId xmlns:a16="http://schemas.microsoft.com/office/drawing/2014/main" id="{E8BDA38E-A40E-7F45-B3FF-C7E685882F27}"/>
              </a:ext>
            </a:extLst>
          </p:cNvPr>
          <p:cNvSpPr>
            <a:spLocks noGrp="1"/>
          </p:cNvSpPr>
          <p:nvPr>
            <p:ph idx="1"/>
          </p:nvPr>
        </p:nvSpPr>
        <p:spPr/>
        <p:txBody>
          <a:bodyPr>
            <a:normAutofit fontScale="85000" lnSpcReduction="20000"/>
          </a:bodyPr>
          <a:lstStyle/>
          <a:p>
            <a:r>
              <a:rPr lang="en-US"/>
              <a:t>The international retail sector has consistently generated over $20 trillion in sales a year for the past few years. This staggering figure comes with an enormous amount of consumer-behavior data (demographics, trends and tastes), compiled from an infinite trough of consumer-shopping patterns and tendencies.
However, many retail companies are struggling to implement these valuable insights, since the information often comes from disconnected data warehouses. As a result, there is a massive opportunity to implement machine learning models that enable retailers to better understand their customers and provide a more personalized customer experience.
Using previously acquired data, machine learning models can predict everything from which products to recommend to when to give out discounts. Ecommerce retailers, in particular, can combine digital behavior patterns to optimize the entire user journey, from the first point of contact, to the purchase of an item, to follow-up.</a:t>
            </a:r>
          </a:p>
        </p:txBody>
      </p:sp>
    </p:spTree>
    <p:extLst>
      <p:ext uri="{BB962C8B-B14F-4D97-AF65-F5344CB8AC3E}">
        <p14:creationId xmlns:p14="http://schemas.microsoft.com/office/powerpoint/2010/main" val="36452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970D-9A35-7942-ABC3-C26CAD9E1B34}"/>
              </a:ext>
            </a:extLst>
          </p:cNvPr>
          <p:cNvSpPr>
            <a:spLocks noGrp="1"/>
          </p:cNvSpPr>
          <p:nvPr>
            <p:ph type="title"/>
          </p:nvPr>
        </p:nvSpPr>
        <p:spPr/>
        <p:txBody>
          <a:bodyPr/>
          <a:lstStyle/>
          <a:p>
            <a:r>
              <a:rPr lang="en-US"/>
              <a:t>4. Improved moderating of content</a:t>
            </a:r>
          </a:p>
        </p:txBody>
      </p:sp>
      <p:sp>
        <p:nvSpPr>
          <p:cNvPr id="5" name="Content Placeholder 4">
            <a:extLst>
              <a:ext uri="{FF2B5EF4-FFF2-40B4-BE49-F238E27FC236}">
                <a16:creationId xmlns:a16="http://schemas.microsoft.com/office/drawing/2014/main" id="{563D23F1-9F75-6C48-90E5-594EDD3375FC}"/>
              </a:ext>
            </a:extLst>
          </p:cNvPr>
          <p:cNvSpPr>
            <a:spLocks noGrp="1"/>
          </p:cNvSpPr>
          <p:nvPr>
            <p:ph idx="1"/>
          </p:nvPr>
        </p:nvSpPr>
        <p:spPr/>
        <p:txBody>
          <a:bodyPr>
            <a:normAutofit fontScale="85000" lnSpcReduction="20000"/>
          </a:bodyPr>
          <a:lstStyle/>
          <a:p>
            <a:r>
              <a:rPr lang="en-US"/>
              <a:t>In response to the public outcry over “fake news,” Facebook recently announced it would hire 3,000 new employees specifically to look after the platform’s newsfeed content. This anxiety, however, extends far beyond social media, owing to how tech conglomerates like Google are pouring significant capital into developing content-monitoring teams of their own to support their fast-growing marketplaces.
Emerging machine learning and AI platforms, such as Orions Systems, are providing proprietary systems to “grow and adapt the interactions between humans and artificial intelligence” for tasks like moderating content at scale.
Uniquely, these technologies are addressing the task of moderating content with innovative tools and resources (analyzing, for instance, the context and content of every frame of video) so that employees can work more productively. This is an important advancement, as training machine learning to deal with video is notoriously difficult.</a:t>
            </a:r>
          </a:p>
        </p:txBody>
      </p:sp>
    </p:spTree>
    <p:extLst>
      <p:ext uri="{BB962C8B-B14F-4D97-AF65-F5344CB8AC3E}">
        <p14:creationId xmlns:p14="http://schemas.microsoft.com/office/powerpoint/2010/main" val="1471267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2FC59-8E8D-3C44-AA79-C420EAC54348}"/>
              </a:ext>
            </a:extLst>
          </p:cNvPr>
          <p:cNvSpPr>
            <a:spLocks noGrp="1"/>
          </p:cNvSpPr>
          <p:nvPr>
            <p:ph type="title"/>
          </p:nvPr>
        </p:nvSpPr>
        <p:spPr/>
        <p:txBody>
          <a:bodyPr/>
          <a:lstStyle/>
          <a:p>
            <a:r>
              <a:rPr lang="en-US"/>
              <a:t>5. Advanced cybersecurity</a:t>
            </a:r>
          </a:p>
        </p:txBody>
      </p:sp>
      <p:sp>
        <p:nvSpPr>
          <p:cNvPr id="3" name="Content Placeholder 2">
            <a:extLst>
              <a:ext uri="{FF2B5EF4-FFF2-40B4-BE49-F238E27FC236}">
                <a16:creationId xmlns:a16="http://schemas.microsoft.com/office/drawing/2014/main" id="{F9DD52F4-027D-454F-80A5-786ACEC7B512}"/>
              </a:ext>
            </a:extLst>
          </p:cNvPr>
          <p:cNvSpPr>
            <a:spLocks noGrp="1"/>
          </p:cNvSpPr>
          <p:nvPr>
            <p:ph idx="1"/>
          </p:nvPr>
        </p:nvSpPr>
        <p:spPr/>
        <p:txBody>
          <a:bodyPr>
            <a:normAutofit lnSpcReduction="10000"/>
          </a:bodyPr>
          <a:lstStyle/>
          <a:p>
            <a:r>
              <a:rPr lang="en-US"/>
              <a:t>Cybercrime damage costs are estimated to soar past $6 trillion annually by 2021. Experts predict that companies will spend over $1 trillion in cybersecurity services from 2017 to 2021 to counterbalance this growing threat. Clearly, cybersecurity will continue to be a major priority for startups and large enterprises alike.
Researchers are developing clever ways to implement machine learning models to detect fraud, prevent phishing and defend against cyberattacks. Defense-mechanism systems are being trained, using past data, to quickly spot and protect against suspicious activity. Unlike humans, these algorithms can run 24 hours a day, seven days a week, without depletion.</a:t>
            </a:r>
          </a:p>
        </p:txBody>
      </p:sp>
    </p:spTree>
    <p:extLst>
      <p:ext uri="{BB962C8B-B14F-4D97-AF65-F5344CB8AC3E}">
        <p14:creationId xmlns:p14="http://schemas.microsoft.com/office/powerpoint/2010/main" val="341464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C1DE7-F8CD-C340-A10B-241D2983426A}"/>
              </a:ext>
            </a:extLst>
          </p:cNvPr>
          <p:cNvSpPr>
            <a:spLocks noGrp="1"/>
          </p:cNvSpPr>
          <p:nvPr>
            <p:ph idx="1"/>
          </p:nvPr>
        </p:nvSpPr>
        <p:spPr>
          <a:xfrm>
            <a:off x="3083619" y="3429000"/>
            <a:ext cx="8825659" cy="3416300"/>
          </a:xfrm>
        </p:spPr>
        <p:txBody>
          <a:bodyPr/>
          <a:lstStyle/>
          <a:p>
            <a:pPr marL="0" indent="0">
              <a:buNone/>
            </a:pPr>
            <a:r>
              <a:rPr lang="en-US" b="1">
                <a:solidFill>
                  <a:schemeClr val="tx1"/>
                </a:solidFill>
              </a:rPr>
              <a:t>Name:V.Priyadharshini</a:t>
            </a:r>
          </a:p>
          <a:p>
            <a:pPr marL="0" indent="0">
              <a:buNone/>
            </a:pPr>
            <a:r>
              <a:rPr lang="en-US" b="1">
                <a:solidFill>
                  <a:schemeClr val="tx1"/>
                </a:solidFill>
              </a:rPr>
              <a:t>Year: 3</a:t>
            </a:r>
            <a:r>
              <a:rPr lang="en-US" b="1" baseline="30000">
                <a:solidFill>
                  <a:schemeClr val="tx1"/>
                </a:solidFill>
              </a:rPr>
              <a:t>rd</a:t>
            </a:r>
            <a:r>
              <a:rPr lang="en-US" b="1">
                <a:solidFill>
                  <a:schemeClr val="tx1"/>
                </a:solidFill>
              </a:rPr>
              <a:t> year CSE ( 5</a:t>
            </a:r>
            <a:r>
              <a:rPr lang="en-US" b="1" baseline="30000">
                <a:solidFill>
                  <a:schemeClr val="tx1"/>
                </a:solidFill>
              </a:rPr>
              <a:t>th</a:t>
            </a:r>
            <a:r>
              <a:rPr lang="en-US" b="1">
                <a:solidFill>
                  <a:schemeClr val="tx1"/>
                </a:solidFill>
              </a:rPr>
              <a:t> semester)</a:t>
            </a:r>
          </a:p>
          <a:p>
            <a:pPr marL="0" indent="0">
              <a:buNone/>
            </a:pPr>
            <a:r>
              <a:rPr lang="en-US" b="1">
                <a:solidFill>
                  <a:schemeClr val="tx1"/>
                </a:solidFill>
              </a:rPr>
              <a:t>College: University College Of Engineering Thirukkuvalai</a:t>
            </a:r>
          </a:p>
        </p:txBody>
      </p:sp>
      <p:sp>
        <p:nvSpPr>
          <p:cNvPr id="5" name="Title 4">
            <a:extLst>
              <a:ext uri="{FF2B5EF4-FFF2-40B4-BE49-F238E27FC236}">
                <a16:creationId xmlns:a16="http://schemas.microsoft.com/office/drawing/2014/main" id="{A66F5694-49BE-0346-B4AD-720C1CE7DD91}"/>
              </a:ext>
            </a:extLst>
          </p:cNvPr>
          <p:cNvSpPr>
            <a:spLocks noGrp="1"/>
          </p:cNvSpPr>
          <p:nvPr>
            <p:ph type="title"/>
          </p:nvPr>
        </p:nvSpPr>
        <p:spPr/>
        <p:txBody>
          <a:bodyPr/>
          <a:lstStyle/>
          <a:p>
            <a:r>
              <a:rPr lang="en-US" b="1">
                <a:solidFill>
                  <a:srgbClr val="FF0000"/>
                </a:solidFill>
              </a:rPr>
              <a:t>Phase-2 Project (cloud computing)</a:t>
            </a:r>
          </a:p>
        </p:txBody>
      </p:sp>
    </p:spTree>
    <p:extLst>
      <p:ext uri="{BB962C8B-B14F-4D97-AF65-F5344CB8AC3E}">
        <p14:creationId xmlns:p14="http://schemas.microsoft.com/office/powerpoint/2010/main" val="2932116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 Boardroom</vt:lpstr>
      <vt:lpstr>5 Innovative Uses for Machine Learning</vt:lpstr>
      <vt:lpstr>1. Widescale use of autonomous vehicles</vt:lpstr>
      <vt:lpstr>2. A more efficient healthcare network</vt:lpstr>
      <vt:lpstr>3. Embedded retail-management systems</vt:lpstr>
      <vt:lpstr>4. Improved moderating of content</vt:lpstr>
      <vt:lpstr>5. Advanced cybersecurity</vt:lpstr>
      <vt:lpstr>Phase-2 Project (cloud computing)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Innovative Uses for Machine Learning</dc:title>
  <dc:creator>917904791931</dc:creator>
  <cp:lastModifiedBy>917904791931</cp:lastModifiedBy>
  <cp:revision>2</cp:revision>
  <dcterms:created xsi:type="dcterms:W3CDTF">2023-10-09T05:16:59Z</dcterms:created>
  <dcterms:modified xsi:type="dcterms:W3CDTF">2023-10-10T10:21:01Z</dcterms:modified>
</cp:coreProperties>
</file>