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cloud/watson-studio"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s://archive.ics.uci.edu/ml/datasets/iris"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3A11-978B-D849-9BFC-D7F14C729AEF}"/>
              </a:ext>
            </a:extLst>
          </p:cNvPr>
          <p:cNvSpPr>
            <a:spLocks noGrp="1"/>
          </p:cNvSpPr>
          <p:nvPr>
            <p:ph type="ctrTitle"/>
          </p:nvPr>
        </p:nvSpPr>
        <p:spPr>
          <a:xfrm>
            <a:off x="1872488" y="1607328"/>
            <a:ext cx="8825658" cy="2677648"/>
          </a:xfrm>
        </p:spPr>
        <p:txBody>
          <a:bodyPr/>
          <a:lstStyle/>
          <a:p>
            <a:pPr fontAlgn="ctr"/>
            <a:r>
              <a:rPr lang="en-US" b="0" i="0">
                <a:effectLst/>
                <a:latin typeface="IBM Plex Sans" panose="02000000000000000000" pitchFamily="2" charset="0"/>
              </a:rPr>
              <a:t>Deploying Machine Learning Models in IBM Watson Studio Cloud as APIs</a:t>
            </a:r>
          </a:p>
        </p:txBody>
      </p:sp>
    </p:spTree>
    <p:extLst>
      <p:ext uri="{BB962C8B-B14F-4D97-AF65-F5344CB8AC3E}">
        <p14:creationId xmlns:p14="http://schemas.microsoft.com/office/powerpoint/2010/main" val="83127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21A4-66B2-1B43-A779-7E0B5E2E948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AD16B15-8DDC-0F4B-A3C5-22A016E805F6}"/>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97911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DEC8-B05A-2E48-B58F-34E18AE290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D4E147-0B55-C24C-BBAD-17A4567F9F97}"/>
              </a:ext>
            </a:extLst>
          </p:cNvPr>
          <p:cNvSpPr>
            <a:spLocks noGrp="1"/>
          </p:cNvSpPr>
          <p:nvPr>
            <p:ph idx="1"/>
          </p:nvPr>
        </p:nvSpPr>
        <p:spPr/>
        <p:txBody>
          <a:bodyPr/>
          <a:lstStyle/>
          <a:p>
            <a:pPr fontAlgn="base"/>
            <a:r>
              <a:rPr lang="en-US" b="1" i="0">
                <a:solidFill>
                  <a:srgbClr val="323232"/>
                </a:solidFill>
                <a:effectLst/>
                <a:latin typeface="inherit"/>
              </a:rPr>
              <a:t>To deploy the model</a:t>
            </a:r>
            <a:endParaRPr lang="en-US" b="0" i="0">
              <a:solidFill>
                <a:srgbClr val="323232"/>
              </a:solidFill>
              <a:effectLst/>
              <a:latin typeface="IBM Plex Sans" panose="020B0503050203000203" pitchFamily="34" charset="0"/>
            </a:endParaRPr>
          </a:p>
          <a:p>
            <a:pPr fontAlgn="base"/>
            <a:r>
              <a:rPr lang="en-US" b="0" i="0">
                <a:solidFill>
                  <a:srgbClr val="323232"/>
                </a:solidFill>
                <a:effectLst/>
                <a:latin typeface="inherit"/>
              </a:rPr>
              <a:t>On the model page, click </a:t>
            </a:r>
            <a:r>
              <a:rPr lang="en-US" b="1" i="0">
                <a:solidFill>
                  <a:srgbClr val="323232"/>
                </a:solidFill>
                <a:effectLst/>
                <a:latin typeface="inherit"/>
              </a:rPr>
              <a:t>Add Deployment</a:t>
            </a:r>
            <a:r>
              <a:rPr lang="en-US" b="0" i="0">
                <a:solidFill>
                  <a:srgbClr val="323232"/>
                </a:solidFill>
                <a:effectLst/>
                <a:latin typeface="inherit"/>
              </a:rPr>
              <a:t>.</a:t>
            </a:r>
          </a:p>
          <a:p>
            <a:pPr fontAlgn="base"/>
            <a:r>
              <a:rPr lang="en-US" b="0" i="0">
                <a:solidFill>
                  <a:srgbClr val="323232"/>
                </a:solidFill>
                <a:effectLst/>
                <a:latin typeface="inherit"/>
              </a:rPr>
              <a:t>Enter a deployment name, and optional descriptions.</a:t>
            </a:r>
          </a:p>
          <a:p>
            <a:pPr fontAlgn="base"/>
            <a:r>
              <a:rPr lang="en-US" b="0" i="0">
                <a:solidFill>
                  <a:srgbClr val="323232"/>
                </a:solidFill>
                <a:effectLst/>
                <a:latin typeface="inherit"/>
              </a:rPr>
              <a:t>Select </a:t>
            </a:r>
            <a:r>
              <a:rPr lang="en-US" b="1" i="0">
                <a:solidFill>
                  <a:srgbClr val="323232"/>
                </a:solidFill>
                <a:effectLst/>
                <a:latin typeface="inherit"/>
              </a:rPr>
              <a:t>Web service</a:t>
            </a:r>
            <a:r>
              <a:rPr lang="en-US" b="0" i="0">
                <a:solidFill>
                  <a:srgbClr val="323232"/>
                </a:solidFill>
                <a:effectLst/>
                <a:latin typeface="inherit"/>
              </a:rPr>
              <a:t> deployment type and it exposes REST APIs for the deployed model. When the deployment phase is successful, we can open the deployment page to test the scoring function.</a:t>
            </a:r>
          </a:p>
        </p:txBody>
      </p:sp>
    </p:spTree>
    <p:extLst>
      <p:ext uri="{BB962C8B-B14F-4D97-AF65-F5344CB8AC3E}">
        <p14:creationId xmlns:p14="http://schemas.microsoft.com/office/powerpoint/2010/main" val="420114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4CC9-83A0-344B-824D-5F1C8A29090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0FF4C35-5779-CF47-9D33-13ED83866C0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37424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67E0E-95D4-4746-9421-013DC02DC44B}"/>
              </a:ext>
            </a:extLst>
          </p:cNvPr>
          <p:cNvSpPr>
            <a:spLocks noGrp="1"/>
          </p:cNvSpPr>
          <p:nvPr>
            <p:ph idx="1"/>
          </p:nvPr>
        </p:nvSpPr>
        <p:spPr/>
        <p:txBody>
          <a:bodyPr/>
          <a:lstStyle/>
          <a:p>
            <a:pPr fontAlgn="base"/>
            <a:r>
              <a:rPr lang="en-US" b="0" i="0">
                <a:solidFill>
                  <a:srgbClr val="323232"/>
                </a:solidFill>
                <a:effectLst/>
                <a:latin typeface="IBM Plex Sans" panose="020B0503050203000203" pitchFamily="34" charset="0"/>
              </a:rPr>
              <a:t>Since the web service deployment exposes standard REST APIs, we can connect to any client.</a:t>
            </a:r>
            <a:br>
              <a:rPr lang="en-US"/>
            </a:br>
            <a:r>
              <a:rPr lang="en-US" b="0" i="0">
                <a:solidFill>
                  <a:srgbClr val="323232"/>
                </a:solidFill>
                <a:effectLst/>
                <a:latin typeface="IBM Plex Sans" panose="020B0503050203000203" pitchFamily="34" charset="0"/>
              </a:rPr>
              <a:t>    6. Click </a:t>
            </a:r>
            <a:r>
              <a:rPr lang="en-US" b="1" i="0">
                <a:solidFill>
                  <a:srgbClr val="323232"/>
                </a:solidFill>
                <a:effectLst/>
                <a:latin typeface="IBM Plex Sans" panose="020B0503050203000203" pitchFamily="34" charset="0"/>
              </a:rPr>
              <a:t>Implementation</a:t>
            </a:r>
            <a:r>
              <a:rPr lang="en-US" b="0" i="0">
                <a:solidFill>
                  <a:srgbClr val="323232"/>
                </a:solidFill>
                <a:effectLst/>
                <a:latin typeface="IBM Plex Sans" panose="020B0503050203000203" pitchFamily="34" charset="0"/>
              </a:rPr>
              <a:t> to access information, such as endpoint and authorization of service. The Implementation page displays all of the information you can use and several code snippets of different languages for your reference.</a:t>
            </a:r>
            <a:br>
              <a:rPr lang="en-US"/>
            </a:br>
            <a:br>
              <a:rPr lang="en-US"/>
            </a:br>
            <a:r>
              <a:rPr lang="en-US" b="0" i="0">
                <a:solidFill>
                  <a:srgbClr val="323232"/>
                </a:solidFill>
                <a:effectLst/>
                <a:latin typeface="IBM Plex Sans" panose="020B0503050203000203" pitchFamily="34" charset="0"/>
              </a:rPr>
              <a:t>    Now let’s look at an example of using curl. Based on the descriptions, you need to retrieve three variables from the service credentials associated with your IBM Cloud Watson Machine Learning Service instance.</a:t>
            </a:r>
            <a:br>
              <a:rPr lang="en-US" b="0" i="0">
                <a:solidFill>
                  <a:srgbClr val="323232"/>
                </a:solidFill>
                <a:effectLst/>
                <a:latin typeface="IBM Plex Sans" panose="020B0503050203000203" pitchFamily="34" charset="0"/>
              </a:rPr>
            </a:br>
            <a:r>
              <a:rPr lang="en-US" b="0" i="0">
                <a:solidFill>
                  <a:srgbClr val="323232"/>
                </a:solidFill>
                <a:effectLst/>
                <a:latin typeface="IBM Plex Sans" panose="020B0503050203000203" pitchFamily="34" charset="0"/>
              </a:rPr>
              <a:t>    7. Click </a:t>
            </a:r>
            <a:r>
              <a:rPr lang="en-US" b="1" i="0">
                <a:solidFill>
                  <a:srgbClr val="323232"/>
                </a:solidFill>
                <a:effectLst/>
                <a:latin typeface="inherit"/>
              </a:rPr>
              <a:t>Overview</a:t>
            </a:r>
            <a:r>
              <a:rPr lang="en-US" b="0" i="0">
                <a:solidFill>
                  <a:srgbClr val="323232"/>
                </a:solidFill>
                <a:effectLst/>
                <a:latin typeface="IBM Plex Sans" panose="020B0503050203000203" pitchFamily="34" charset="0"/>
              </a:rPr>
              <a:t> of deployment to get the name of the associated machine learning service, and then go to its home page.</a:t>
            </a:r>
          </a:p>
        </p:txBody>
      </p:sp>
    </p:spTree>
    <p:extLst>
      <p:ext uri="{BB962C8B-B14F-4D97-AF65-F5344CB8AC3E}">
        <p14:creationId xmlns:p14="http://schemas.microsoft.com/office/powerpoint/2010/main" val="311847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3CC39A5-ADFC-3747-85B9-37CB4EB98558}"/>
              </a:ext>
            </a:extLst>
          </p:cNvPr>
          <p:cNvSpPr>
            <a:spLocks noGrp="1"/>
          </p:cNvSpPr>
          <p:nvPr>
            <p:ph idx="1"/>
          </p:nvPr>
        </p:nvSpPr>
        <p:spPr/>
        <p:txBody>
          <a:bodyPr/>
          <a:lstStyle/>
          <a:p>
            <a:r>
              <a:rPr lang="en-US" b="0" i="0">
                <a:solidFill>
                  <a:srgbClr val="323232"/>
                </a:solidFill>
                <a:effectLst/>
                <a:latin typeface="IBM Plex Sans" panose="020B0503050203000203" pitchFamily="34" charset="0"/>
              </a:rPr>
              <a:t>Click </a:t>
            </a:r>
            <a:r>
              <a:rPr lang="en-US" b="1" i="0">
                <a:solidFill>
                  <a:srgbClr val="323232"/>
                </a:solidFill>
                <a:effectLst/>
                <a:latin typeface="IBM Plex Sans" panose="020B0503050203000203" pitchFamily="34" charset="0"/>
              </a:rPr>
              <a:t>New credential</a:t>
            </a:r>
            <a:r>
              <a:rPr lang="en-US" b="0" i="0">
                <a:solidFill>
                  <a:srgbClr val="323232"/>
                </a:solidFill>
                <a:effectLst/>
                <a:latin typeface="IBM Plex Sans" panose="020B0503050203000203" pitchFamily="34" charset="0"/>
              </a:rPr>
              <a:t> if there are no existing credentials, click </a:t>
            </a:r>
            <a:r>
              <a:rPr lang="en-US" b="1" i="0">
                <a:solidFill>
                  <a:srgbClr val="323232"/>
                </a:solidFill>
                <a:effectLst/>
                <a:latin typeface="IBM Plex Sans" panose="020B0503050203000203" pitchFamily="34" charset="0"/>
              </a:rPr>
              <a:t>View credentials</a:t>
            </a:r>
            <a:r>
              <a:rPr lang="en-US" b="0" i="0">
                <a:solidFill>
                  <a:srgbClr val="323232"/>
                </a:solidFill>
                <a:effectLst/>
                <a:latin typeface="IBM Plex Sans" panose="020B0503050203000203" pitchFamily="34" charset="0"/>
              </a:rPr>
              <a:t> to get the url, username, and password variables.</a:t>
            </a:r>
            <a:br>
              <a:rPr lang="en-US"/>
            </a:br>
            <a:br>
              <a:rPr lang="en-US"/>
            </a:br>
            <a:br>
              <a:rPr lang="en-US"/>
            </a:br>
            <a:r>
              <a:rPr lang="en-US" b="0" i="0">
                <a:solidFill>
                  <a:srgbClr val="323232"/>
                </a:solidFill>
                <a:effectLst/>
                <a:latin typeface="IBM Plex Sans" panose="020B0503050203000203" pitchFamily="34" charset="0"/>
              </a:rPr>
              <a:t>    9. Start a shell to export the url, user name, and password variables.</a:t>
            </a:r>
            <a:br>
              <a:rPr lang="en-US"/>
            </a:br>
            <a:r>
              <a:rPr lang="en-US" b="0" i="0">
                <a:solidFill>
                  <a:srgbClr val="323232"/>
                </a:solidFill>
                <a:effectLst/>
                <a:latin typeface="IBM Plex Sans" panose="020B0503050203000203" pitchFamily="34" charset="0"/>
              </a:rPr>
              <a:t>    10. Verify the variables to get a valid token and initiate a request with a record payload to make the prediction.</a:t>
            </a:r>
            <a:endParaRPr lang="en-US"/>
          </a:p>
        </p:txBody>
      </p:sp>
    </p:spTree>
    <p:extLst>
      <p:ext uri="{BB962C8B-B14F-4D97-AF65-F5344CB8AC3E}">
        <p14:creationId xmlns:p14="http://schemas.microsoft.com/office/powerpoint/2010/main" val="4554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E54E-45BF-8940-B1C1-E5E097850D7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D194B26-4D65-0944-8DD1-95FE35C2A4F4}"/>
              </a:ext>
            </a:extLst>
          </p:cNvPr>
          <p:cNvPicPr>
            <a:picLocks noChangeAspect="1"/>
          </p:cNvPicPr>
          <p:nvPr/>
        </p:nvPicPr>
        <p:blipFill>
          <a:blip r:embed="rId2"/>
          <a:stretch>
            <a:fillRect/>
          </a:stretch>
        </p:blipFill>
        <p:spPr>
          <a:xfrm>
            <a:off x="430695" y="0"/>
            <a:ext cx="12092609" cy="5716527"/>
          </a:xfrm>
          <a:prstGeom prst="rect">
            <a:avLst/>
          </a:prstGeom>
        </p:spPr>
      </p:pic>
    </p:spTree>
    <p:extLst>
      <p:ext uri="{BB962C8B-B14F-4D97-AF65-F5344CB8AC3E}">
        <p14:creationId xmlns:p14="http://schemas.microsoft.com/office/powerpoint/2010/main" val="398842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66925-D448-F443-B6D9-4CFCD836EE8A}"/>
              </a:ext>
            </a:extLst>
          </p:cNvPr>
          <p:cNvSpPr>
            <a:spLocks noGrp="1"/>
          </p:cNvSpPr>
          <p:nvPr>
            <p:ph idx="1"/>
          </p:nvPr>
        </p:nvSpPr>
        <p:spPr>
          <a:xfrm>
            <a:off x="3308432" y="3017630"/>
            <a:ext cx="5057003" cy="3416300"/>
          </a:xfrm>
        </p:spPr>
        <p:txBody>
          <a:bodyPr/>
          <a:lstStyle/>
          <a:p>
            <a:r>
              <a:rPr lang="en-US" b="0" i="0">
                <a:solidFill>
                  <a:srgbClr val="323232"/>
                </a:solidFill>
                <a:effectLst/>
                <a:latin typeface="IBM Plex Sans" panose="020B0503050203000203" pitchFamily="34" charset="0"/>
              </a:rPr>
              <a:t>. Start a shell to export the url, user name, and password variables.</a:t>
            </a:r>
            <a:br>
              <a:rPr lang="en-US"/>
            </a:br>
            <a:r>
              <a:rPr lang="en-US" b="0" i="0">
                <a:solidFill>
                  <a:srgbClr val="323232"/>
                </a:solidFill>
                <a:effectLst/>
                <a:latin typeface="IBM Plex Sans" panose="020B0503050203000203" pitchFamily="34" charset="0"/>
              </a:rPr>
              <a:t>    10. Verify the variables to get a valid token and initiate a request with a record payload to make the prediction.</a:t>
            </a:r>
            <a:endParaRPr lang="en-US"/>
          </a:p>
        </p:txBody>
      </p:sp>
    </p:spTree>
    <p:extLst>
      <p:ext uri="{BB962C8B-B14F-4D97-AF65-F5344CB8AC3E}">
        <p14:creationId xmlns:p14="http://schemas.microsoft.com/office/powerpoint/2010/main" val="56880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D6A5-68F2-1C4A-B226-9CC89F4D252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7A55D10-F8E8-8E40-9622-A4E3F6527F5E}"/>
              </a:ext>
            </a:extLst>
          </p:cNvPr>
          <p:cNvPicPr>
            <a:picLocks noGrp="1" noChangeAspect="1"/>
          </p:cNvPicPr>
          <p:nvPr>
            <p:ph idx="1"/>
          </p:nvPr>
        </p:nvPicPr>
        <p:blipFill>
          <a:blip r:embed="rId2"/>
          <a:stretch>
            <a:fillRect/>
          </a:stretch>
        </p:blipFill>
        <p:spPr>
          <a:xfrm>
            <a:off x="0" y="0"/>
            <a:ext cx="12281925" cy="6858000"/>
          </a:xfrm>
          <a:prstGeom prst="rect">
            <a:avLst/>
          </a:prstGeom>
        </p:spPr>
      </p:pic>
    </p:spTree>
    <p:extLst>
      <p:ext uri="{BB962C8B-B14F-4D97-AF65-F5344CB8AC3E}">
        <p14:creationId xmlns:p14="http://schemas.microsoft.com/office/powerpoint/2010/main" val="367408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55C1-B218-074C-98AC-41480D8E7D59}"/>
              </a:ext>
            </a:extLst>
          </p:cNvPr>
          <p:cNvSpPr>
            <a:spLocks noGrp="1"/>
          </p:cNvSpPr>
          <p:nvPr>
            <p:ph type="title"/>
          </p:nvPr>
        </p:nvSpPr>
        <p:spPr>
          <a:xfrm>
            <a:off x="2125203" y="4313125"/>
            <a:ext cx="8761413" cy="706964"/>
          </a:xfrm>
        </p:spPr>
        <p:txBody>
          <a:bodyPr/>
          <a:lstStyle/>
          <a:p>
            <a:r>
              <a:rPr lang="en-US" b="0" i="0">
                <a:solidFill>
                  <a:srgbClr val="323232"/>
                </a:solidFill>
                <a:effectLst/>
                <a:latin typeface="IBM Plex Sans" panose="020B0503050203000203" pitchFamily="34" charset="0"/>
              </a:rPr>
              <a:t>As you can see, the results are same as ones produced by the test function. At this point, we hope you see how easy it is to deploy PMML Model into a REST API with Watson Studio.</a:t>
            </a:r>
            <a:endParaRPr lang="en-US"/>
          </a:p>
        </p:txBody>
      </p:sp>
      <p:sp>
        <p:nvSpPr>
          <p:cNvPr id="11" name="TextBox 10">
            <a:extLst>
              <a:ext uri="{FF2B5EF4-FFF2-40B4-BE49-F238E27FC236}">
                <a16:creationId xmlns:a16="http://schemas.microsoft.com/office/drawing/2014/main" id="{8B5777DC-C2BD-F948-AC71-2805CF97E938}"/>
              </a:ext>
            </a:extLst>
          </p:cNvPr>
          <p:cNvSpPr txBox="1"/>
          <p:nvPr/>
        </p:nvSpPr>
        <p:spPr>
          <a:xfrm>
            <a:off x="5580559" y="-3251279"/>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60969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F3EA-D514-6E4D-9C19-3F60E47F9ADF}"/>
              </a:ext>
            </a:extLst>
          </p:cNvPr>
          <p:cNvSpPr>
            <a:spLocks noGrp="1"/>
          </p:cNvSpPr>
          <p:nvPr>
            <p:ph type="title"/>
          </p:nvPr>
        </p:nvSpPr>
        <p:spPr>
          <a:xfrm>
            <a:off x="3261103" y="838200"/>
            <a:ext cx="8761413" cy="706964"/>
          </a:xfrm>
        </p:spPr>
        <p:txBody>
          <a:bodyPr/>
          <a:lstStyle/>
          <a:p>
            <a:r>
              <a:rPr lang="en-US"/>
              <a:t>PHASE -4  (PROJECT)</a:t>
            </a:r>
          </a:p>
        </p:txBody>
      </p:sp>
      <p:sp>
        <p:nvSpPr>
          <p:cNvPr id="3" name="Content Placeholder 2">
            <a:extLst>
              <a:ext uri="{FF2B5EF4-FFF2-40B4-BE49-F238E27FC236}">
                <a16:creationId xmlns:a16="http://schemas.microsoft.com/office/drawing/2014/main" id="{E829928E-6D72-3F45-A26A-AB5F5BC33C11}"/>
              </a:ext>
            </a:extLst>
          </p:cNvPr>
          <p:cNvSpPr>
            <a:spLocks noGrp="1"/>
          </p:cNvSpPr>
          <p:nvPr>
            <p:ph idx="1"/>
          </p:nvPr>
        </p:nvSpPr>
        <p:spPr/>
        <p:txBody>
          <a:bodyPr/>
          <a:lstStyle/>
          <a:p>
            <a:pPr marL="0" indent="0">
              <a:buNone/>
            </a:pPr>
            <a:r>
              <a:rPr lang="en-US" b="1"/>
              <a:t>Name:V.Priyadharshini</a:t>
            </a:r>
          </a:p>
          <a:p>
            <a:pPr marL="0" indent="0">
              <a:buNone/>
            </a:pPr>
            <a:r>
              <a:rPr lang="en-US" b="1"/>
              <a:t>Year:3</a:t>
            </a:r>
            <a:r>
              <a:rPr lang="en-US" b="1" baseline="30000"/>
              <a:t>rd</a:t>
            </a:r>
            <a:r>
              <a:rPr lang="en-US" b="1"/>
              <a:t> year (5</a:t>
            </a:r>
            <a:r>
              <a:rPr lang="en-US" b="1" baseline="30000"/>
              <a:t>th</a:t>
            </a:r>
            <a:r>
              <a:rPr lang="en-US" b="1"/>
              <a:t>)</a:t>
            </a:r>
          </a:p>
          <a:p>
            <a:pPr marL="0" indent="0">
              <a:buNone/>
            </a:pPr>
            <a:r>
              <a:rPr lang="en-US" b="1"/>
              <a:t>Dept:CSE</a:t>
            </a:r>
          </a:p>
          <a:p>
            <a:pPr marL="0" indent="0">
              <a:buNone/>
            </a:pPr>
            <a:r>
              <a:rPr lang="en-US" b="1"/>
              <a:t>College: University College Engineering Thirukkuvalai </a:t>
            </a:r>
          </a:p>
        </p:txBody>
      </p:sp>
    </p:spTree>
    <p:extLst>
      <p:ext uri="{BB962C8B-B14F-4D97-AF65-F5344CB8AC3E}">
        <p14:creationId xmlns:p14="http://schemas.microsoft.com/office/powerpoint/2010/main" val="51676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69C6-7027-A441-8897-327E73C4D296}"/>
              </a:ext>
            </a:extLst>
          </p:cNvPr>
          <p:cNvSpPr>
            <a:spLocks noGrp="1"/>
          </p:cNvSpPr>
          <p:nvPr>
            <p:ph type="title"/>
          </p:nvPr>
        </p:nvSpPr>
        <p:spPr>
          <a:xfrm>
            <a:off x="3900047" y="1091991"/>
            <a:ext cx="8761413" cy="706964"/>
          </a:xfrm>
        </p:spPr>
        <p:txBody>
          <a:bodyPr/>
          <a:lstStyle/>
          <a:p>
            <a:pPr fontAlgn="ctr"/>
            <a:r>
              <a:rPr lang="en-US" b="0" i="0">
                <a:effectLst/>
                <a:latin typeface="IBM Plex Sans" panose="02000000000000000000" pitchFamily="2" charset="0"/>
              </a:rPr>
              <a:t>Introduction</a:t>
            </a:r>
          </a:p>
        </p:txBody>
      </p:sp>
      <p:sp>
        <p:nvSpPr>
          <p:cNvPr id="3" name="Content Placeholder 2">
            <a:extLst>
              <a:ext uri="{FF2B5EF4-FFF2-40B4-BE49-F238E27FC236}">
                <a16:creationId xmlns:a16="http://schemas.microsoft.com/office/drawing/2014/main" id="{C3ADB495-8E7E-444B-94EB-F2694ED9ABB3}"/>
              </a:ext>
            </a:extLst>
          </p:cNvPr>
          <p:cNvSpPr>
            <a:spLocks noGrp="1"/>
          </p:cNvSpPr>
          <p:nvPr>
            <p:ph idx="1"/>
          </p:nvPr>
        </p:nvSpPr>
        <p:spPr>
          <a:xfrm>
            <a:off x="2307700" y="2686687"/>
            <a:ext cx="9122300" cy="3416300"/>
          </a:xfrm>
        </p:spPr>
        <p:txBody>
          <a:bodyPr>
            <a:normAutofit fontScale="92500" lnSpcReduction="20000"/>
          </a:bodyPr>
          <a:lstStyle/>
          <a:p>
            <a:pPr fontAlgn="base"/>
            <a:r>
              <a:rPr lang="en-US" b="0" i="0">
                <a:solidFill>
                  <a:srgbClr val="323232"/>
                </a:solidFill>
                <a:effectLst/>
                <a:latin typeface="IBM Plex Sans" panose="02000000000000000000" pitchFamily="2" charset="0"/>
              </a:rPr>
              <a:t>Assuming that we've trained a good model, and want to deploy it, the immediate challenge is: how to represent the built model and deliver it for the deployment step. Here are a couple of options:</a:t>
            </a:r>
            <a:br>
              <a:rPr lang="en-US"/>
            </a:br>
            <a:br>
              <a:rPr lang="en-US"/>
            </a:br>
            <a:r>
              <a:rPr lang="en-US" b="0" i="0">
                <a:solidFill>
                  <a:srgbClr val="323232"/>
                </a:solidFill>
                <a:effectLst/>
                <a:latin typeface="inherit"/>
              </a:rPr>
              <a:t>Model coefficients transfer approach, such as rewriting the scoring process with model coefficients in a "production language" like Java. This often causes the model outcomes to change and it takes a significant amount of time.</a:t>
            </a:r>
          </a:p>
          <a:p>
            <a:pPr fontAlgn="base"/>
            <a:br>
              <a:rPr lang="en-US"/>
            </a:br>
            <a:r>
              <a:rPr lang="en-US" b="0" i="0">
                <a:solidFill>
                  <a:srgbClr val="323232"/>
                </a:solidFill>
                <a:effectLst/>
                <a:latin typeface="inherit"/>
              </a:rPr>
              <a:t>Model native serialization method, such as "pickle" of Python, and "save" function of Spark. It requires compatible environments on development and production like programming language, dependencies. It also leads to difficult configurations in production, and it might be slow and heavyweight.</a:t>
            </a:r>
          </a:p>
          <a:p>
            <a:br>
              <a:rPr lang="en-US"/>
            </a:br>
            <a:endParaRPr lang="en-US"/>
          </a:p>
        </p:txBody>
      </p:sp>
    </p:spTree>
    <p:extLst>
      <p:ext uri="{BB962C8B-B14F-4D97-AF65-F5344CB8AC3E}">
        <p14:creationId xmlns:p14="http://schemas.microsoft.com/office/powerpoint/2010/main" val="266322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DC1F4-5C86-984F-953C-AA6F34456E3B}"/>
              </a:ext>
            </a:extLst>
          </p:cNvPr>
          <p:cNvSpPr>
            <a:spLocks noGrp="1"/>
          </p:cNvSpPr>
          <p:nvPr>
            <p:ph idx="1"/>
          </p:nvPr>
        </p:nvSpPr>
        <p:spPr/>
        <p:txBody>
          <a:bodyPr>
            <a:normAutofit fontScale="85000" lnSpcReduction="10000"/>
          </a:bodyPr>
          <a:lstStyle/>
          <a:p>
            <a:pPr fontAlgn="base"/>
            <a:r>
              <a:rPr lang="en-US" b="0" i="0">
                <a:solidFill>
                  <a:srgbClr val="323232"/>
                </a:solidFill>
                <a:effectLst/>
                <a:latin typeface="inherit"/>
              </a:rPr>
              <a:t>Predictive Model Markup Language (PMML) is the leading standard for statistical and data mining models and supported by over 20 vendors and organizations. PMML allows different statistical and data mining tools to speak the same language. With PMML, it is easy to develop a model on one system that uses one application and deploy the model on another system that uses another application.</a:t>
            </a:r>
          </a:p>
          <a:p>
            <a:r>
              <a:rPr lang="en-US" b="0" i="0">
                <a:solidFill>
                  <a:srgbClr val="323232"/>
                </a:solidFill>
                <a:effectLst/>
                <a:latin typeface="IBM Plex Sans" panose="02000000000000000000" pitchFamily="2" charset="0"/>
              </a:rPr>
              <a:t>The models in PMML format provide flexibility to users, and in this blog, we discuss the deployment of models in PMML format.</a:t>
            </a:r>
            <a:br>
              <a:rPr lang="en-US"/>
            </a:br>
            <a:br>
              <a:rPr lang="en-US"/>
            </a:br>
            <a:r>
              <a:rPr lang="en-US" b="0" i="0" u="sng">
                <a:solidFill>
                  <a:srgbClr val="054ADA"/>
                </a:solidFill>
                <a:effectLst/>
                <a:latin typeface="IBM Plex Sans" panose="02000000000000000000" pitchFamily="2" charset="0"/>
                <a:hlinkClick r:id="rId2"/>
              </a:rPr>
              <a:t>IBM Watson Studio</a:t>
            </a:r>
            <a:r>
              <a:rPr lang="en-US" b="0" i="0">
                <a:solidFill>
                  <a:srgbClr val="323232"/>
                </a:solidFill>
                <a:effectLst/>
                <a:latin typeface="IBM Plex Sans" panose="02000000000000000000" pitchFamily="2" charset="0"/>
              </a:rPr>
              <a:t> is an integrated environment that is designed for AI and machine learning. It supports the whole process of machine learning and data mining practice: from data capture, data cleaning, data preparation, to feature engineering. Watson studio also does the model building via various machine learning technologies, for example Spark, Python and SPSS, and the model deployment as well as the model monitoring and retraining. When we say model deployment, Watson Studio integrates the SPSS Scoring Engine, which is a PMML-compliant engine. It is a solid pure Java library, and picks up many optimizations of computation, serves SPSS family more than ten years. </a:t>
            </a:r>
            <a:endParaRPr lang="en-US"/>
          </a:p>
        </p:txBody>
      </p:sp>
    </p:spTree>
    <p:extLst>
      <p:ext uri="{BB962C8B-B14F-4D97-AF65-F5344CB8AC3E}">
        <p14:creationId xmlns:p14="http://schemas.microsoft.com/office/powerpoint/2010/main" val="252174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40526-8821-1D47-A16B-485CCAE556F5}"/>
              </a:ext>
            </a:extLst>
          </p:cNvPr>
          <p:cNvSpPr>
            <a:spLocks noGrp="1"/>
          </p:cNvSpPr>
          <p:nvPr>
            <p:ph idx="1"/>
          </p:nvPr>
        </p:nvSpPr>
        <p:spPr>
          <a:xfrm>
            <a:off x="4326010" y="2757320"/>
            <a:ext cx="4666537" cy="3416300"/>
          </a:xfrm>
        </p:spPr>
        <p:txBody>
          <a:bodyPr>
            <a:normAutofit fontScale="47500" lnSpcReduction="20000"/>
          </a:bodyPr>
          <a:lstStyle/>
          <a:p>
            <a:pPr fontAlgn="base"/>
            <a:r>
              <a:rPr lang="en-US" b="0" i="0">
                <a:solidFill>
                  <a:srgbClr val="323232"/>
                </a:solidFill>
                <a:effectLst/>
                <a:latin typeface="inherit"/>
              </a:rPr>
              <a:t>Association Rules</a:t>
            </a:r>
          </a:p>
          <a:p>
            <a:pPr fontAlgn="base"/>
            <a:r>
              <a:rPr lang="en-US" b="0" i="0">
                <a:solidFill>
                  <a:srgbClr val="323232"/>
                </a:solidFill>
                <a:effectLst/>
                <a:latin typeface="inherit"/>
              </a:rPr>
              <a:t>Cluster Models</a:t>
            </a:r>
          </a:p>
          <a:p>
            <a:pPr fontAlgn="base"/>
            <a:r>
              <a:rPr lang="en-US" b="0" i="0">
                <a:solidFill>
                  <a:srgbClr val="323232"/>
                </a:solidFill>
                <a:effectLst/>
                <a:latin typeface="inherit"/>
              </a:rPr>
              <a:t>General Regression</a:t>
            </a:r>
          </a:p>
          <a:p>
            <a:pPr fontAlgn="base"/>
            <a:r>
              <a:rPr lang="en-US" b="0" i="0">
                <a:solidFill>
                  <a:srgbClr val="323232"/>
                </a:solidFill>
                <a:effectLst/>
                <a:latin typeface="inherit"/>
              </a:rPr>
              <a:t>K-Nearest Neighbors</a:t>
            </a:r>
          </a:p>
          <a:p>
            <a:pPr fontAlgn="base"/>
            <a:r>
              <a:rPr lang="en-US" b="0" i="0">
                <a:solidFill>
                  <a:srgbClr val="323232"/>
                </a:solidFill>
                <a:effectLst/>
                <a:latin typeface="inherit"/>
              </a:rPr>
              <a:t>Mining Model</a:t>
            </a:r>
          </a:p>
          <a:p>
            <a:pPr fontAlgn="base"/>
            <a:r>
              <a:rPr lang="en-US" b="0" i="0">
                <a:solidFill>
                  <a:srgbClr val="323232"/>
                </a:solidFill>
                <a:effectLst/>
                <a:latin typeface="inherit"/>
              </a:rPr>
              <a:t>Naïve Bayes</a:t>
            </a:r>
          </a:p>
          <a:p>
            <a:pPr fontAlgn="base"/>
            <a:r>
              <a:rPr lang="en-US" b="0" i="0">
                <a:solidFill>
                  <a:srgbClr val="323232"/>
                </a:solidFill>
                <a:effectLst/>
                <a:latin typeface="inherit"/>
              </a:rPr>
              <a:t>Neural Network</a:t>
            </a:r>
          </a:p>
          <a:p>
            <a:pPr fontAlgn="base"/>
            <a:r>
              <a:rPr lang="en-US" b="0" i="0">
                <a:solidFill>
                  <a:srgbClr val="323232"/>
                </a:solidFill>
                <a:effectLst/>
                <a:latin typeface="inherit"/>
              </a:rPr>
              <a:t>Regression</a:t>
            </a:r>
          </a:p>
          <a:p>
            <a:pPr fontAlgn="base"/>
            <a:r>
              <a:rPr lang="en-US" b="0" i="0">
                <a:solidFill>
                  <a:srgbClr val="323232"/>
                </a:solidFill>
                <a:effectLst/>
                <a:latin typeface="inherit"/>
              </a:rPr>
              <a:t>Ruleset</a:t>
            </a:r>
          </a:p>
          <a:p>
            <a:pPr fontAlgn="base"/>
            <a:r>
              <a:rPr lang="en-US" b="0" i="0">
                <a:solidFill>
                  <a:srgbClr val="323232"/>
                </a:solidFill>
                <a:effectLst/>
                <a:latin typeface="inherit"/>
              </a:rPr>
              <a:t>Scorecard</a:t>
            </a:r>
          </a:p>
          <a:p>
            <a:pPr fontAlgn="base"/>
            <a:r>
              <a:rPr lang="en-US" b="0" i="0">
                <a:solidFill>
                  <a:srgbClr val="323232"/>
                </a:solidFill>
                <a:effectLst/>
                <a:latin typeface="inherit"/>
              </a:rPr>
              <a:t>Trees</a:t>
            </a:r>
          </a:p>
          <a:p>
            <a:pPr fontAlgn="base"/>
            <a:r>
              <a:rPr lang="en-US" b="0" i="0">
                <a:solidFill>
                  <a:srgbClr val="323232"/>
                </a:solidFill>
                <a:effectLst/>
                <a:latin typeface="inherit"/>
              </a:rPr>
              <a:t>Vector Machine</a:t>
            </a:r>
          </a:p>
          <a:p>
            <a:br>
              <a:rPr lang="en-US"/>
            </a:br>
            <a:r>
              <a:rPr lang="en-US" b="0" i="0">
                <a:solidFill>
                  <a:srgbClr val="323232"/>
                </a:solidFill>
                <a:effectLst/>
                <a:latin typeface="IBM Plex Sans" panose="02000000000000000000" pitchFamily="2" charset="0"/>
              </a:rPr>
              <a:t>These models can have different versions and can be started via REST APIs. In this session, you will learn how to deploy PMML models in the IBM Watson Studio cloud and how to use them efficiently in applications.</a:t>
            </a:r>
            <a:endParaRPr lang="en-US"/>
          </a:p>
        </p:txBody>
      </p:sp>
    </p:spTree>
    <p:extLst>
      <p:ext uri="{BB962C8B-B14F-4D97-AF65-F5344CB8AC3E}">
        <p14:creationId xmlns:p14="http://schemas.microsoft.com/office/powerpoint/2010/main" val="142002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78AC-9814-9241-8967-915D4E8ED6B8}"/>
              </a:ext>
            </a:extLst>
          </p:cNvPr>
          <p:cNvSpPr>
            <a:spLocks noGrp="1"/>
          </p:cNvSpPr>
          <p:nvPr>
            <p:ph type="title"/>
          </p:nvPr>
        </p:nvSpPr>
        <p:spPr>
          <a:xfrm>
            <a:off x="2835140" y="985500"/>
            <a:ext cx="8761413" cy="706964"/>
          </a:xfrm>
        </p:spPr>
        <p:txBody>
          <a:bodyPr/>
          <a:lstStyle/>
          <a:p>
            <a:pPr fontAlgn="ctr"/>
            <a:r>
              <a:rPr lang="en-US" b="0" i="0">
                <a:effectLst/>
                <a:latin typeface="IBM Plex Sans" panose="02000000000000000000" pitchFamily="2" charset="0"/>
              </a:rPr>
              <a:t>IBM Watson Studio</a:t>
            </a:r>
          </a:p>
        </p:txBody>
      </p:sp>
      <p:sp>
        <p:nvSpPr>
          <p:cNvPr id="3" name="Content Placeholder 2">
            <a:extLst>
              <a:ext uri="{FF2B5EF4-FFF2-40B4-BE49-F238E27FC236}">
                <a16:creationId xmlns:a16="http://schemas.microsoft.com/office/drawing/2014/main" id="{8C1CDCCF-3046-3948-9D8D-3AB982B558D9}"/>
              </a:ext>
            </a:extLst>
          </p:cNvPr>
          <p:cNvSpPr>
            <a:spLocks noGrp="1"/>
          </p:cNvSpPr>
          <p:nvPr>
            <p:ph idx="1"/>
          </p:nvPr>
        </p:nvSpPr>
        <p:spPr/>
        <p:txBody>
          <a:bodyPr/>
          <a:lstStyle/>
          <a:p>
            <a:pPr fontAlgn="base"/>
            <a:r>
              <a:rPr lang="en-US" b="0" i="0">
                <a:solidFill>
                  <a:srgbClr val="323232"/>
                </a:solidFill>
                <a:effectLst/>
                <a:latin typeface="inherit"/>
              </a:rPr>
              <a:t>Click the IBM Watson link in the header to navigate to the Watson Studio home panel.</a:t>
            </a:r>
          </a:p>
          <a:p>
            <a:pPr fontAlgn="base"/>
            <a:r>
              <a:rPr lang="en-US" b="0" i="0">
                <a:solidFill>
                  <a:srgbClr val="323232"/>
                </a:solidFill>
                <a:effectLst/>
                <a:latin typeface="inherit"/>
              </a:rPr>
              <a:t>Click </a:t>
            </a:r>
            <a:r>
              <a:rPr lang="en-US" b="1" i="0">
                <a:solidFill>
                  <a:srgbClr val="323232"/>
                </a:solidFill>
                <a:effectLst/>
                <a:latin typeface="inherit"/>
              </a:rPr>
              <a:t>New project</a:t>
            </a:r>
            <a:r>
              <a:rPr lang="en-US" b="0" i="0">
                <a:solidFill>
                  <a:srgbClr val="323232"/>
                </a:solidFill>
                <a:effectLst/>
                <a:latin typeface="inherit"/>
              </a:rPr>
              <a:t>.</a:t>
            </a:r>
          </a:p>
          <a:p>
            <a:pPr fontAlgn="base"/>
            <a:r>
              <a:rPr lang="en-US" b="0" i="0">
                <a:solidFill>
                  <a:srgbClr val="323232"/>
                </a:solidFill>
                <a:effectLst/>
                <a:latin typeface="inherit"/>
              </a:rPr>
              <a:t>Choose a project type "Standard":</a:t>
            </a:r>
          </a:p>
          <a:p>
            <a:pPr lvl="1" fontAlgn="base"/>
            <a:r>
              <a:rPr lang="en-US" b="0" i="0">
                <a:solidFill>
                  <a:srgbClr val="323232"/>
                </a:solidFill>
                <a:effectLst/>
                <a:latin typeface="inherit"/>
              </a:rPr>
              <a:t>If you want to train complex neural networks using experiments, choose a "Deep Learning" project</a:t>
            </a:r>
          </a:p>
          <a:p>
            <a:pPr lvl="1" fontAlgn="base"/>
            <a:r>
              <a:rPr lang="en-US" b="0" i="0">
                <a:solidFill>
                  <a:srgbClr val="323232"/>
                </a:solidFill>
                <a:effectLst/>
                <a:latin typeface="inherit"/>
              </a:rPr>
              <a:t>For all other machine learning work, choose the "Modeler" project type</a:t>
            </a:r>
          </a:p>
          <a:p>
            <a:pPr fontAlgn="base"/>
            <a:r>
              <a:rPr lang="en-US" b="0" i="0">
                <a:solidFill>
                  <a:srgbClr val="323232"/>
                </a:solidFill>
                <a:effectLst/>
                <a:latin typeface="inherit"/>
              </a:rPr>
              <a:t>If you don't already have any of the required services, such as Watson Machine Learning and IBM Cloud Object Storage, new service instances are created.</a:t>
            </a:r>
          </a:p>
        </p:txBody>
      </p:sp>
    </p:spTree>
    <p:extLst>
      <p:ext uri="{BB962C8B-B14F-4D97-AF65-F5344CB8AC3E}">
        <p14:creationId xmlns:p14="http://schemas.microsoft.com/office/powerpoint/2010/main" val="396015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28BD-109D-4044-A32B-716B8F2DE6D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DD2227B7-69F7-9146-B1B4-BD49FD64CF2A}"/>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80887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57D8C-293F-8F4A-A75E-1FB3393F0877}"/>
              </a:ext>
            </a:extLst>
          </p:cNvPr>
          <p:cNvSpPr>
            <a:spLocks noGrp="1"/>
          </p:cNvSpPr>
          <p:nvPr>
            <p:ph idx="1"/>
          </p:nvPr>
        </p:nvSpPr>
        <p:spPr/>
        <p:txBody>
          <a:bodyPr/>
          <a:lstStyle/>
          <a:p>
            <a:r>
              <a:rPr lang="en-US" b="1" i="0">
                <a:solidFill>
                  <a:srgbClr val="323232"/>
                </a:solidFill>
                <a:effectLst/>
                <a:latin typeface="inherit"/>
              </a:rPr>
              <a:t>To upload a PMML model</a:t>
            </a:r>
            <a:br>
              <a:rPr lang="en-US"/>
            </a:br>
            <a:r>
              <a:rPr lang="en-US" b="0" i="0">
                <a:solidFill>
                  <a:srgbClr val="323232"/>
                </a:solidFill>
                <a:effectLst/>
                <a:latin typeface="IBM Plex Sans" panose="02000000000000000000" pitchFamily="2" charset="0"/>
              </a:rPr>
              <a:t>    1. From the Assets view of your project, click </a:t>
            </a:r>
            <a:r>
              <a:rPr lang="en-US" b="1" i="0">
                <a:solidFill>
                  <a:srgbClr val="323232"/>
                </a:solidFill>
                <a:effectLst/>
                <a:latin typeface="IBM Plex Sans" panose="02000000000000000000" pitchFamily="2" charset="0"/>
              </a:rPr>
              <a:t>New Watson Machine Learning model</a:t>
            </a:r>
            <a:r>
              <a:rPr lang="en-US" b="0" i="0">
                <a:solidFill>
                  <a:srgbClr val="323232"/>
                </a:solidFill>
                <a:effectLst/>
                <a:latin typeface="IBM Plex Sans" panose="02000000000000000000" pitchFamily="2" charset="0"/>
              </a:rPr>
              <a:t>.</a:t>
            </a:r>
            <a:br>
              <a:rPr lang="en-US"/>
            </a:br>
            <a:r>
              <a:rPr lang="en-US" b="0" i="0">
                <a:solidFill>
                  <a:srgbClr val="323232"/>
                </a:solidFill>
                <a:effectLst/>
                <a:latin typeface="IBM Plex Sans" panose="02000000000000000000" pitchFamily="2" charset="0"/>
              </a:rPr>
              <a:t>    2. Select </a:t>
            </a:r>
            <a:r>
              <a:rPr lang="en-US" b="1" i="0">
                <a:solidFill>
                  <a:srgbClr val="323232"/>
                </a:solidFill>
                <a:effectLst/>
                <a:latin typeface="IBM Plex Sans" panose="02000000000000000000" pitchFamily="2" charset="0"/>
              </a:rPr>
              <a:t>From file</a:t>
            </a:r>
            <a:r>
              <a:rPr lang="en-US" b="0" i="0">
                <a:solidFill>
                  <a:srgbClr val="323232"/>
                </a:solidFill>
                <a:effectLst/>
                <a:latin typeface="IBM Plex Sans" panose="02000000000000000000" pitchFamily="2" charset="0"/>
              </a:rPr>
              <a:t> as the model type.</a:t>
            </a:r>
            <a:br>
              <a:rPr lang="en-US"/>
            </a:br>
            <a:r>
              <a:rPr lang="en-US" b="0" i="0">
                <a:solidFill>
                  <a:srgbClr val="323232"/>
                </a:solidFill>
                <a:effectLst/>
                <a:latin typeface="IBM Plex Sans" panose="02000000000000000000" pitchFamily="2" charset="0"/>
              </a:rPr>
              <a:t>    3. Upload your PMML (.xml) file when you’re prompted. In the example, my PMML model is exported from SPSS Modeler. It is a CHAID model based on the known </a:t>
            </a:r>
            <a:r>
              <a:rPr lang="en-US" b="0" i="0" u="sng">
                <a:solidFill>
                  <a:srgbClr val="054ADA"/>
                </a:solidFill>
                <a:effectLst/>
                <a:latin typeface="IBM Plex Sans" panose="02000000000000000000" pitchFamily="2" charset="0"/>
                <a:hlinkClick r:id="rId2"/>
              </a:rPr>
              <a:t>Iris Data Set</a:t>
            </a:r>
            <a:r>
              <a:rPr lang="en-US" b="0" i="0">
                <a:solidFill>
                  <a:srgbClr val="323232"/>
                </a:solidFill>
                <a:effectLst/>
                <a:latin typeface="IBM Plex Sans" panose="02000000000000000000" pitchFamily="2" charset="0"/>
              </a:rPr>
              <a:t>. The model will be validated.</a:t>
            </a:r>
            <a:br>
              <a:rPr lang="en-US"/>
            </a:br>
            <a:r>
              <a:rPr lang="en-US" b="0" i="0">
                <a:solidFill>
                  <a:srgbClr val="323232"/>
                </a:solidFill>
                <a:effectLst/>
                <a:latin typeface="IBM Plex Sans" panose="02000000000000000000" pitchFamily="2" charset="0"/>
              </a:rPr>
              <a:t>After PMML file is successfully validated, enter the required model name and optional descriptions.</a:t>
            </a:r>
            <a:br>
              <a:rPr lang="en-US"/>
            </a:br>
            <a:r>
              <a:rPr lang="en-US" b="0" i="0">
                <a:solidFill>
                  <a:srgbClr val="323232"/>
                </a:solidFill>
                <a:effectLst/>
                <a:latin typeface="IBM Plex Sans" panose="02000000000000000000" pitchFamily="2" charset="0"/>
              </a:rPr>
              <a:t>    4. Click </a:t>
            </a:r>
            <a:r>
              <a:rPr lang="en-US" b="1" i="0">
                <a:solidFill>
                  <a:srgbClr val="323232"/>
                </a:solidFill>
                <a:effectLst/>
                <a:latin typeface="IBM Plex Sans" panose="02000000000000000000" pitchFamily="2" charset="0"/>
              </a:rPr>
              <a:t>Create</a:t>
            </a:r>
            <a:r>
              <a:rPr lang="en-US" b="0" i="0">
                <a:solidFill>
                  <a:srgbClr val="323232"/>
                </a:solidFill>
                <a:effectLst/>
                <a:latin typeface="IBM Plex Sans" panose="02000000000000000000" pitchFamily="2" charset="0"/>
              </a:rPr>
              <a:t>. The model page will be open once it is imported successfully. The default `Overview` page shows general information about the model, including model type, label column, and a list of features.</a:t>
            </a:r>
            <a:endParaRPr lang="en-US"/>
          </a:p>
        </p:txBody>
      </p:sp>
    </p:spTree>
    <p:extLst>
      <p:ext uri="{BB962C8B-B14F-4D97-AF65-F5344CB8AC3E}">
        <p14:creationId xmlns:p14="http://schemas.microsoft.com/office/powerpoint/2010/main" val="189052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1F98-7812-1B48-BDEC-BB5D647F7FA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B1CFBE3-FA49-AB44-8CDC-42589DA16A02}"/>
              </a:ext>
            </a:extLst>
          </p:cNvPr>
          <p:cNvPicPr>
            <a:picLocks noGrp="1" noChangeAspect="1"/>
          </p:cNvPicPr>
          <p:nvPr>
            <p:ph idx="1"/>
          </p:nvPr>
        </p:nvPicPr>
        <p:blipFill>
          <a:blip r:embed="rId2"/>
          <a:stretch>
            <a:fillRect/>
          </a:stretch>
        </p:blipFill>
        <p:spPr>
          <a:xfrm>
            <a:off x="0" y="0"/>
            <a:ext cx="12191999" cy="6992888"/>
          </a:xfrm>
          <a:prstGeom prst="rect">
            <a:avLst/>
          </a:prstGeom>
        </p:spPr>
      </p:pic>
    </p:spTree>
    <p:extLst>
      <p:ext uri="{BB962C8B-B14F-4D97-AF65-F5344CB8AC3E}">
        <p14:creationId xmlns:p14="http://schemas.microsoft.com/office/powerpoint/2010/main" val="346950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FCBD8-83FB-5044-B3DD-18B8FB3C8402}"/>
              </a:ext>
            </a:extLst>
          </p:cNvPr>
          <p:cNvSpPr>
            <a:spLocks noGrp="1"/>
          </p:cNvSpPr>
          <p:nvPr>
            <p:ph idx="1"/>
          </p:nvPr>
        </p:nvSpPr>
        <p:spPr/>
        <p:txBody>
          <a:bodyPr/>
          <a:lstStyle/>
          <a:p>
            <a:pPr fontAlgn="base"/>
            <a:r>
              <a:rPr lang="en-US" b="1" i="0">
                <a:solidFill>
                  <a:srgbClr val="323232"/>
                </a:solidFill>
                <a:effectLst/>
                <a:latin typeface="inherit"/>
              </a:rPr>
              <a:t>To deploy the model</a:t>
            </a:r>
            <a:endParaRPr lang="en-US" b="0" i="0">
              <a:solidFill>
                <a:srgbClr val="323232"/>
              </a:solidFill>
              <a:effectLst/>
              <a:latin typeface="IBM Plex Sans" panose="020B0503050203000203" pitchFamily="34" charset="0"/>
            </a:endParaRPr>
          </a:p>
          <a:p>
            <a:pPr fontAlgn="base"/>
            <a:r>
              <a:rPr lang="en-US" b="0" i="0">
                <a:solidFill>
                  <a:srgbClr val="323232"/>
                </a:solidFill>
                <a:effectLst/>
                <a:latin typeface="inherit"/>
              </a:rPr>
              <a:t>On the model page, click </a:t>
            </a:r>
            <a:r>
              <a:rPr lang="en-US" b="1" i="0">
                <a:solidFill>
                  <a:srgbClr val="323232"/>
                </a:solidFill>
                <a:effectLst/>
                <a:latin typeface="inherit"/>
              </a:rPr>
              <a:t>Add Deployment</a:t>
            </a:r>
            <a:r>
              <a:rPr lang="en-US" b="0" i="0">
                <a:solidFill>
                  <a:srgbClr val="323232"/>
                </a:solidFill>
                <a:effectLst/>
                <a:latin typeface="inherit"/>
              </a:rPr>
              <a:t>.</a:t>
            </a:r>
          </a:p>
          <a:p>
            <a:pPr fontAlgn="base"/>
            <a:r>
              <a:rPr lang="en-US" b="0" i="0">
                <a:solidFill>
                  <a:srgbClr val="323232"/>
                </a:solidFill>
                <a:effectLst/>
                <a:latin typeface="inherit"/>
              </a:rPr>
              <a:t>Enter a deployment name, and optional descriptions.</a:t>
            </a:r>
          </a:p>
          <a:p>
            <a:pPr fontAlgn="base"/>
            <a:r>
              <a:rPr lang="en-US" b="0" i="0">
                <a:solidFill>
                  <a:srgbClr val="323232"/>
                </a:solidFill>
                <a:effectLst/>
                <a:latin typeface="inherit"/>
              </a:rPr>
              <a:t>Select </a:t>
            </a:r>
            <a:r>
              <a:rPr lang="en-US" b="1" i="0">
                <a:solidFill>
                  <a:srgbClr val="323232"/>
                </a:solidFill>
                <a:effectLst/>
                <a:latin typeface="inherit"/>
              </a:rPr>
              <a:t>Web service</a:t>
            </a:r>
            <a:r>
              <a:rPr lang="en-US" b="0" i="0">
                <a:solidFill>
                  <a:srgbClr val="323232"/>
                </a:solidFill>
                <a:effectLst/>
                <a:latin typeface="inherit"/>
              </a:rPr>
              <a:t> deployment type and it exposes REST APIs for the deployed model. When the deployment phase is successful, we can open the deployment page to test the scoring function.</a:t>
            </a:r>
          </a:p>
        </p:txBody>
      </p:sp>
    </p:spTree>
    <p:extLst>
      <p:ext uri="{BB962C8B-B14F-4D97-AF65-F5344CB8AC3E}">
        <p14:creationId xmlns:p14="http://schemas.microsoft.com/office/powerpoint/2010/main" val="343730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Deploying Machine Learning Models in IBM Watson Studio Cloud as APIs</vt:lpstr>
      <vt:lpstr>Introduction</vt:lpstr>
      <vt:lpstr>PowerPoint Presentation</vt:lpstr>
      <vt:lpstr>PowerPoint Presentation</vt:lpstr>
      <vt:lpstr>IBM Watson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you can see, the results are same as ones produced by the test function. At this point, we hope you see how easy it is to deploy PMML Model into a REST API with Watson Studio.</vt:lpstr>
      <vt:lpstr>PHASE -4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Machine Learning Models in IBM Watson Studio Cloud as APIs</dc:title>
  <dc:creator>917904791931</dc:creator>
  <cp:lastModifiedBy>917904791931</cp:lastModifiedBy>
  <cp:revision>1</cp:revision>
  <dcterms:created xsi:type="dcterms:W3CDTF">2023-10-22T11:45:30Z</dcterms:created>
  <dcterms:modified xsi:type="dcterms:W3CDTF">2023-10-22T12:35:36Z</dcterms:modified>
</cp:coreProperties>
</file>