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yaramanathan2021@gmail.com" initials="r" lastIdx="2" clrIdx="0">
    <p:extLst>
      <p:ext uri="{19B8F6BF-5375-455C-9EA6-DF929625EA0E}">
        <p15:presenceInfo xmlns:p15="http://schemas.microsoft.com/office/powerpoint/2012/main" userId="81d89a5515aa6c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7T18:38:14.326" idx="1">
    <p:pos x="6576" y="1307"/>
    <p:text>Disaster Recovery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10/17/2023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10/17/2023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10/17/2023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10/17/2023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7A34-D1E9-44A8-0C0F-2F15738AC70A}"/>
              </a:ext>
            </a:extLst>
          </p:cNvPr>
          <p:cNvSpPr>
            <a:spLocks noGrp="1"/>
          </p:cNvSpPr>
          <p:nvPr>
            <p:ph type="ctrTitle"/>
          </p:nvPr>
        </p:nvSpPr>
        <p:spPr/>
        <p:txBody>
          <a:bodyPr/>
          <a:lstStyle/>
          <a:p>
            <a:r>
              <a:rPr lang="en-US"/>
              <a:t>Disaster recovery </a:t>
            </a:r>
          </a:p>
        </p:txBody>
      </p:sp>
      <p:sp>
        <p:nvSpPr>
          <p:cNvPr id="3" name="Subtitle 2">
            <a:extLst>
              <a:ext uri="{FF2B5EF4-FFF2-40B4-BE49-F238E27FC236}">
                <a16:creationId xmlns:a16="http://schemas.microsoft.com/office/drawing/2014/main" id="{113E3525-A257-CE22-9DC2-5F624A46842D}"/>
              </a:ext>
            </a:extLst>
          </p:cNvPr>
          <p:cNvSpPr>
            <a:spLocks noGrp="1"/>
          </p:cNvSpPr>
          <p:nvPr>
            <p:ph type="subTitle" idx="1"/>
          </p:nvPr>
        </p:nvSpPr>
        <p:spPr/>
        <p:txBody>
          <a:bodyPr/>
          <a:lstStyle/>
          <a:p>
            <a:r>
              <a:rPr lang="en-US"/>
              <a:t>Name: Ramyasri.R</a:t>
            </a:r>
          </a:p>
          <a:p>
            <a:r>
              <a:rPr lang="en-US"/>
              <a:t>Reg no:822221104033</a:t>
            </a:r>
          </a:p>
          <a:p>
            <a:r>
              <a:rPr lang="en-US"/>
              <a:t>Dept: computer science and engineering </a:t>
            </a:r>
          </a:p>
        </p:txBody>
      </p:sp>
    </p:spTree>
    <p:extLst>
      <p:ext uri="{BB962C8B-B14F-4D97-AF65-F5344CB8AC3E}">
        <p14:creationId xmlns:p14="http://schemas.microsoft.com/office/powerpoint/2010/main" val="130437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9DBF-7E05-3816-4DF4-5E1273B735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2A41EA-96AC-7C84-3556-7F8B1BDAEA83}"/>
              </a:ext>
            </a:extLst>
          </p:cNvPr>
          <p:cNvSpPr>
            <a:spLocks noGrp="1"/>
          </p:cNvSpPr>
          <p:nvPr>
            <p:ph idx="1"/>
          </p:nvPr>
        </p:nvSpPr>
        <p:spPr/>
        <p:txBody>
          <a:bodyPr/>
          <a:lstStyle/>
          <a:p>
            <a:r>
              <a:rPr lang="en-US"/>
              <a:t>Here are the factors for determining your RPO:
The maximum tolerable amount of data loss that your organization can sustain.
The cost of lost data.
Available budget and resources.</a:t>
            </a:r>
          </a:p>
        </p:txBody>
      </p:sp>
    </p:spTree>
    <p:extLst>
      <p:ext uri="{BB962C8B-B14F-4D97-AF65-F5344CB8AC3E}">
        <p14:creationId xmlns:p14="http://schemas.microsoft.com/office/powerpoint/2010/main" val="204585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CC91-652E-A682-9D03-375A3BC51AFA}"/>
              </a:ext>
            </a:extLst>
          </p:cNvPr>
          <p:cNvSpPr>
            <a:spLocks noGrp="1"/>
          </p:cNvSpPr>
          <p:nvPr>
            <p:ph type="title"/>
          </p:nvPr>
        </p:nvSpPr>
        <p:spPr/>
        <p:txBody>
          <a:bodyPr/>
          <a:lstStyle/>
          <a:p>
            <a:r>
              <a:rPr lang="en-US"/>
              <a:t>RTO</a:t>
            </a:r>
          </a:p>
        </p:txBody>
      </p:sp>
      <p:sp>
        <p:nvSpPr>
          <p:cNvPr id="3" name="Content Placeholder 2">
            <a:extLst>
              <a:ext uri="{FF2B5EF4-FFF2-40B4-BE49-F238E27FC236}">
                <a16:creationId xmlns:a16="http://schemas.microsoft.com/office/drawing/2014/main" id="{C02ECCDF-16EF-F7FC-0E50-FFBB82EE326D}"/>
              </a:ext>
            </a:extLst>
          </p:cNvPr>
          <p:cNvSpPr>
            <a:spLocks noGrp="1"/>
          </p:cNvSpPr>
          <p:nvPr>
            <p:ph idx="1"/>
          </p:nvPr>
        </p:nvSpPr>
        <p:spPr>
          <a:xfrm>
            <a:off x="5021496" y="804689"/>
            <a:ext cx="6281873" cy="5248622"/>
          </a:xfrm>
        </p:spPr>
        <p:txBody>
          <a:bodyPr/>
          <a:lstStyle/>
          <a:p>
            <a:pPr marL="0" indent="0">
              <a:buNone/>
            </a:pPr>
            <a:r>
              <a:rPr lang="en-US"/>
              <a:t>RTO (the Recovery Time Objective), is a metric that defines the time to recover your IT infrastructure and services following a disaster to ensure business continuity.</a:t>
            </a:r>
          </a:p>
        </p:txBody>
      </p:sp>
    </p:spTree>
    <p:extLst>
      <p:ext uri="{BB962C8B-B14F-4D97-AF65-F5344CB8AC3E}">
        <p14:creationId xmlns:p14="http://schemas.microsoft.com/office/powerpoint/2010/main" val="37906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5C21-437F-6372-01F8-4AB864DE6F5A}"/>
              </a:ext>
            </a:extLst>
          </p:cNvPr>
          <p:cNvSpPr>
            <a:spLocks noGrp="1"/>
          </p:cNvSpPr>
          <p:nvPr>
            <p:ph type="title"/>
          </p:nvPr>
        </p:nvSpPr>
        <p:spPr/>
        <p:txBody>
          <a:bodyPr/>
          <a:lstStyle/>
          <a:p>
            <a:r>
              <a:rPr lang="en-US"/>
              <a:t>RTO</a:t>
            </a:r>
          </a:p>
        </p:txBody>
      </p:sp>
      <p:sp>
        <p:nvSpPr>
          <p:cNvPr id="3" name="Content Placeholder 2">
            <a:extLst>
              <a:ext uri="{FF2B5EF4-FFF2-40B4-BE49-F238E27FC236}">
                <a16:creationId xmlns:a16="http://schemas.microsoft.com/office/drawing/2014/main" id="{C7198009-5538-0275-E2D3-994D54040D1E}"/>
              </a:ext>
            </a:extLst>
          </p:cNvPr>
          <p:cNvSpPr>
            <a:spLocks noGrp="1"/>
          </p:cNvSpPr>
          <p:nvPr>
            <p:ph idx="1"/>
          </p:nvPr>
        </p:nvSpPr>
        <p:spPr/>
        <p:txBody>
          <a:bodyPr/>
          <a:lstStyle/>
          <a:p>
            <a:r>
              <a:rPr lang="en-US"/>
              <a:t>For instance, if you set your RTO as 2 hours, then you should be able to continue normal business operations within this timeframe in case of any disaster. If during real-life disaster recovery, you go over the given time-frame, you should either reconsider the RTO calculations or update your disaster recovery plan and procedures.</a:t>
            </a:r>
          </a:p>
        </p:txBody>
      </p:sp>
    </p:spTree>
    <p:extLst>
      <p:ext uri="{BB962C8B-B14F-4D97-AF65-F5344CB8AC3E}">
        <p14:creationId xmlns:p14="http://schemas.microsoft.com/office/powerpoint/2010/main" val="406167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D165-5C53-7FFE-D481-8801C7113F1A}"/>
              </a:ext>
            </a:extLst>
          </p:cNvPr>
          <p:cNvSpPr>
            <a:spLocks noGrp="1"/>
          </p:cNvSpPr>
          <p:nvPr>
            <p:ph type="title"/>
          </p:nvPr>
        </p:nvSpPr>
        <p:spPr/>
        <p:txBody>
          <a:bodyPr/>
          <a:lstStyle/>
          <a:p>
            <a:r>
              <a:rPr lang="en-US"/>
              <a:t>Calculate RTO</a:t>
            </a:r>
          </a:p>
        </p:txBody>
      </p:sp>
      <p:sp>
        <p:nvSpPr>
          <p:cNvPr id="3" name="Content Placeholder 2">
            <a:extLst>
              <a:ext uri="{FF2B5EF4-FFF2-40B4-BE49-F238E27FC236}">
                <a16:creationId xmlns:a16="http://schemas.microsoft.com/office/drawing/2014/main" id="{54F6A9F7-3D85-2BDF-DDD8-559E2FD8EF18}"/>
              </a:ext>
            </a:extLst>
          </p:cNvPr>
          <p:cNvSpPr>
            <a:spLocks noGrp="1"/>
          </p:cNvSpPr>
          <p:nvPr>
            <p:ph idx="1"/>
          </p:nvPr>
        </p:nvSpPr>
        <p:spPr/>
        <p:txBody>
          <a:bodyPr/>
          <a:lstStyle/>
          <a:p>
            <a:r>
              <a:rPr lang="en-US"/>
              <a:t>To calculate RTO, consider these factors:
The cost per hour of outage.
The importance and priority of individual systems.
Steps required to recover from a disaster (including individual components and processes).
Available budget and resources.</a:t>
            </a:r>
          </a:p>
        </p:txBody>
      </p:sp>
    </p:spTree>
    <p:extLst>
      <p:ext uri="{BB962C8B-B14F-4D97-AF65-F5344CB8AC3E}">
        <p14:creationId xmlns:p14="http://schemas.microsoft.com/office/powerpoint/2010/main" val="275106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74E23-A942-68C5-BB57-8CCE4141EAF7}"/>
              </a:ext>
            </a:extLst>
          </p:cNvPr>
          <p:cNvSpPr>
            <a:spLocks noGrp="1"/>
          </p:cNvSpPr>
          <p:nvPr>
            <p:ph idx="1"/>
          </p:nvPr>
        </p:nvSpPr>
        <p:spPr/>
        <p:txBody>
          <a:bodyPr/>
          <a:lstStyle/>
          <a:p>
            <a:r>
              <a:rPr lang="en-US"/>
              <a:t>Minimize Business Downtime with These Recovery Essentials
Direct-to-cloud recovery
Recovery with a bootable drive
File-level and VM restore
Remote recovery</a:t>
            </a:r>
          </a:p>
          <a:p>
            <a:endParaRPr lang="en-US"/>
          </a:p>
        </p:txBody>
      </p:sp>
    </p:spTree>
    <p:extLst>
      <p:ext uri="{BB962C8B-B14F-4D97-AF65-F5344CB8AC3E}">
        <p14:creationId xmlns:p14="http://schemas.microsoft.com/office/powerpoint/2010/main" val="323400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0260-CBF3-1C13-BA29-9D6DC3699FA5}"/>
              </a:ext>
            </a:extLst>
          </p:cNvPr>
          <p:cNvSpPr>
            <a:spLocks noGrp="1"/>
          </p:cNvSpPr>
          <p:nvPr>
            <p:ph type="title"/>
          </p:nvPr>
        </p:nvSpPr>
        <p:spPr>
          <a:xfrm>
            <a:off x="791680" y="2349925"/>
            <a:ext cx="3498979" cy="2456442"/>
          </a:xfrm>
        </p:spPr>
        <p:txBody>
          <a:bodyPr/>
          <a:lstStyle/>
          <a:p>
            <a:r>
              <a:rPr lang="en-US"/>
              <a:t>RPO</a:t>
            </a:r>
          </a:p>
        </p:txBody>
      </p:sp>
      <p:sp>
        <p:nvSpPr>
          <p:cNvPr id="3" name="Content Placeholder 2">
            <a:extLst>
              <a:ext uri="{FF2B5EF4-FFF2-40B4-BE49-F238E27FC236}">
                <a16:creationId xmlns:a16="http://schemas.microsoft.com/office/drawing/2014/main" id="{587EF5CF-A214-12A4-9207-92BCE8DCC52B}"/>
              </a:ext>
            </a:extLst>
          </p:cNvPr>
          <p:cNvSpPr>
            <a:spLocks noGrp="1"/>
          </p:cNvSpPr>
          <p:nvPr>
            <p:ph idx="1"/>
          </p:nvPr>
        </p:nvSpPr>
        <p:spPr/>
        <p:txBody>
          <a:bodyPr/>
          <a:lstStyle/>
          <a:p>
            <a:r>
              <a:rPr lang="en-US"/>
              <a:t>RPO, or Recovery Point Objective, is a measure of the maximum tolerable amount of data that the business can afford to lose during a disaster. It also helps you measure how long it can take between the last data backup and a disaster without seriously damaging your business. RPO is useful for determining how often to perform data backups.</a:t>
            </a:r>
          </a:p>
        </p:txBody>
      </p:sp>
    </p:spTree>
    <p:extLst>
      <p:ext uri="{BB962C8B-B14F-4D97-AF65-F5344CB8AC3E}">
        <p14:creationId xmlns:p14="http://schemas.microsoft.com/office/powerpoint/2010/main" val="370330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B6C4-8897-A91F-E9C7-38E035514A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CC3ADD-488E-98D4-E657-B8FF13CFF1A6}"/>
              </a:ext>
            </a:extLst>
          </p:cNvPr>
          <p:cNvSpPr>
            <a:spLocks noGrp="1"/>
          </p:cNvSpPr>
          <p:nvPr>
            <p:ph idx="1"/>
          </p:nvPr>
        </p:nvSpPr>
        <p:spPr/>
        <p:txBody>
          <a:bodyPr/>
          <a:lstStyle/>
          <a:p>
            <a:r>
              <a:rPr lang="en-US"/>
              <a:t>Determining the RPO is important because you will lose at least some data during a disaster, even if your backups are near instant. Most businesses back up their data at fixed intervals – once an hour, once a day, or perhaps just as rarely as once a week.</a:t>
            </a:r>
          </a:p>
        </p:txBody>
      </p:sp>
    </p:spTree>
    <p:extLst>
      <p:ext uri="{BB962C8B-B14F-4D97-AF65-F5344CB8AC3E}">
        <p14:creationId xmlns:p14="http://schemas.microsoft.com/office/powerpoint/2010/main" val="414108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5035-61F0-99AA-D040-FFB9D0A34B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56FE74-2ECF-CE78-8C18-3FC22C34CD32}"/>
              </a:ext>
            </a:extLst>
          </p:cNvPr>
          <p:cNvSpPr>
            <a:spLocks noGrp="1"/>
          </p:cNvSpPr>
          <p:nvPr>
            <p:ph idx="1"/>
          </p:nvPr>
        </p:nvSpPr>
        <p:spPr/>
        <p:txBody>
          <a:bodyPr/>
          <a:lstStyle/>
          <a:p>
            <a:r>
              <a:rPr lang="en-US"/>
              <a:t>For example, if you back up your data once a day at midnight and there is a disaster at 8 AM. In this case, you will lose 8 hours of data. If your RPO is 24 hours or more, you’re in good shape. But if your RPO is, say, four hours, you’re not.</a:t>
            </a:r>
          </a:p>
        </p:txBody>
      </p:sp>
    </p:spTree>
    <p:extLst>
      <p:ext uri="{BB962C8B-B14F-4D97-AF65-F5344CB8AC3E}">
        <p14:creationId xmlns:p14="http://schemas.microsoft.com/office/powerpoint/2010/main" val="34438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355F-855C-7683-4C6A-2B85DEBD6F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ED37D3-B930-C216-CDFB-4A4F2FE2EF51}"/>
              </a:ext>
            </a:extLst>
          </p:cNvPr>
          <p:cNvSpPr>
            <a:spLocks noGrp="1"/>
          </p:cNvSpPr>
          <p:nvPr>
            <p:ph idx="1"/>
          </p:nvPr>
        </p:nvSpPr>
        <p:spPr/>
        <p:txBody>
          <a:bodyPr/>
          <a:lstStyle/>
          <a:p>
            <a:r>
              <a:rPr lang="en-US"/>
              <a:t>The RPO has yet another layer of depth if we are considering live production datasets. Let’s imagine that your production database is down. You have the RPO of four hours, hence you can afford to lose four hours’ worth of data. If your backups are done once every two hours, you have to recover the data in two hours, rather than four. Why? Because each hour of downtime you actually lose data that would normally be inserted, modified, or deleted from your production database.</a:t>
            </a:r>
          </a:p>
        </p:txBody>
      </p:sp>
    </p:spTree>
    <p:extLst>
      <p:ext uri="{BB962C8B-B14F-4D97-AF65-F5344CB8AC3E}">
        <p14:creationId xmlns:p14="http://schemas.microsoft.com/office/powerpoint/2010/main" val="364531546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Atlas</vt:lpstr>
      <vt:lpstr>Disaster recovery </vt:lpstr>
      <vt:lpstr>RTO</vt:lpstr>
      <vt:lpstr>RTO</vt:lpstr>
      <vt:lpstr>Calculate RTO</vt:lpstr>
      <vt:lpstr>PowerPoint Presentation</vt:lpstr>
      <vt:lpstr>RPO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dc:title>
  <dc:creator>ramyaramanathan2021@gmail.com</dc:creator>
  <cp:lastModifiedBy>ramyaramanathan2021@gmail.com</cp:lastModifiedBy>
  <cp:revision>3</cp:revision>
  <dcterms:created xsi:type="dcterms:W3CDTF">2023-10-17T13:07:25Z</dcterms:created>
  <dcterms:modified xsi:type="dcterms:W3CDTF">2023-10-17T13:45:15Z</dcterms:modified>
</cp:coreProperties>
</file>