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18288000" cy="10287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CF8DB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0" flipV="0">
            <a:off x="-3123740" y="1472267"/>
            <a:ext cx="9913688" cy="9913688"/>
          </a:xfrm>
          <a:custGeom>
            <a:avLst/>
            <a:gdLst/>
            <a:ahLst/>
            <a:cxnLst/>
            <a:rect l="l" t="t" r="r" b="b"/>
            <a:pathLst>
              <a:path w="9913688" h="9913688" fill="norm" stroke="1" extrusionOk="0">
                <a:moveTo>
                  <a:pt x="0" y="0"/>
                </a:moveTo>
                <a:lnTo>
                  <a:pt x="9913688" y="0"/>
                </a:lnTo>
                <a:lnTo>
                  <a:pt x="9913688" y="9913687"/>
                </a:lnTo>
                <a:lnTo>
                  <a:pt x="0" y="9913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rcRect l="0" t="0" r="0" b="0"/>
            <a:stretch/>
          </a:blipFill>
        </p:spPr>
      </p:sp>
      <p:sp>
        <p:nvSpPr>
          <p:cNvPr id="3" name="Freeform 3"/>
          <p:cNvSpPr/>
          <p:nvPr/>
        </p:nvSpPr>
        <p:spPr bwMode="auto">
          <a:xfrm rot="0" flipH="0" flipV="0">
            <a:off x="10870823" y="513381"/>
            <a:ext cx="8744919" cy="8744919"/>
          </a:xfrm>
          <a:custGeom>
            <a:avLst/>
            <a:gdLst/>
            <a:ahLst/>
            <a:cxnLst/>
            <a:rect l="l" t="t" r="r" b="b"/>
            <a:pathLst>
              <a:path w="8744919" h="8744919" fill="norm" stroke="1" extrusionOk="0">
                <a:moveTo>
                  <a:pt x="0" y="0"/>
                </a:moveTo>
                <a:lnTo>
                  <a:pt x="8744919" y="0"/>
                </a:lnTo>
                <a:lnTo>
                  <a:pt x="8744919" y="8744919"/>
                </a:lnTo>
                <a:lnTo>
                  <a:pt x="0" y="87449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"/>
            </a:blip>
            <a:srcRect l="0" t="0" r="0" b="0"/>
            <a:stretch/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 bwMode="auto">
          <a:xfrm rot="0">
            <a:off x="1630110" y="3785331"/>
            <a:ext cx="15832697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299"/>
              </a:lnSpc>
              <a:spcBef>
                <a:spcPts val="0"/>
              </a:spcBef>
              <a:defRPr/>
            </a:pPr>
            <a:r>
              <a:rPr lang="en-US" sz="7000" b="1" u="none" strike="noStrike" spc="-3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 Employee Performance Prediction Using Machine Learning</a:t>
            </a:r>
            <a:endParaRPr/>
          </a:p>
        </p:txBody>
      </p:sp>
      <p:sp>
        <p:nvSpPr>
          <p:cNvPr id="5" name="TextBox 5"/>
          <p:cNvSpPr txBox="1"/>
          <p:nvPr/>
        </p:nvSpPr>
        <p:spPr bwMode="auto">
          <a:xfrm rot="0">
            <a:off x="4554248" y="1472267"/>
            <a:ext cx="9185623" cy="457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598"/>
              </a:lnSpc>
              <a:defRPr/>
            </a:pPr>
            <a:r>
              <a:rPr lang="en-US" sz="4000" b="1" spc="-1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Presented by VIMALA R</a:t>
            </a:r>
            <a:endParaRPr/>
          </a:p>
        </p:txBody>
      </p:sp>
      <p:sp>
        <p:nvSpPr>
          <p:cNvPr id="6" name="TextBox 6"/>
          <p:cNvSpPr txBox="1"/>
          <p:nvPr/>
        </p:nvSpPr>
        <p:spPr bwMode="auto">
          <a:xfrm rot="0">
            <a:off x="3951642" y="5987373"/>
            <a:ext cx="11511034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050"/>
              </a:lnSpc>
              <a:spcBef>
                <a:spcPts val="0"/>
              </a:spcBef>
              <a:defRPr/>
            </a:pPr>
            <a:r>
              <a:rPr lang="en-US" sz="4500" b="1" u="none" strike="noStrike" spc="-206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Final Model Selection and Analysis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1" flipV="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rcRect l="0" t="31261" r="0" b="31261"/>
            <a:stretch/>
          </a:blipFill>
        </p:spPr>
      </p:sp>
      <p:sp>
        <p:nvSpPr>
          <p:cNvPr id="3" name="Freeform 3"/>
          <p:cNvSpPr/>
          <p:nvPr/>
        </p:nvSpPr>
        <p:spPr bwMode="auto">
          <a:xfrm rot="0" flipH="0" flipV="0">
            <a:off x="12653535" y="-3517343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rcRect l="0" t="0" r="0" b="0"/>
            <a:stretch/>
          </a:blipFill>
        </p:spPr>
      </p:sp>
      <p:sp>
        <p:nvSpPr>
          <p:cNvPr id="4" name="Freeform 4"/>
          <p:cNvSpPr/>
          <p:nvPr/>
        </p:nvSpPr>
        <p:spPr bwMode="auto">
          <a:xfrm rot="0" flipH="0" flipV="0">
            <a:off x="-3086100" y="5225251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rcRect l="0" t="0" r="0" b="0"/>
            <a:stretch/>
          </a:blipFill>
        </p:spPr>
      </p:sp>
      <p:sp>
        <p:nvSpPr>
          <p:cNvPr id="5" name="Freeform 5"/>
          <p:cNvSpPr/>
          <p:nvPr/>
        </p:nvSpPr>
        <p:spPr bwMode="auto">
          <a:xfrm rot="0" flipH="0" flipV="0">
            <a:off x="-1546516" y="1662206"/>
            <a:ext cx="7126090" cy="7126090"/>
          </a:xfrm>
          <a:custGeom>
            <a:avLst/>
            <a:gdLst/>
            <a:ahLst/>
            <a:cxnLst/>
            <a:rect l="l" t="t" r="r" b="b"/>
            <a:pathLst>
              <a:path w="7126090" h="7126090" fill="norm" stroke="1" extrusionOk="0">
                <a:moveTo>
                  <a:pt x="0" y="0"/>
                </a:moveTo>
                <a:lnTo>
                  <a:pt x="7126089" y="0"/>
                </a:lnTo>
                <a:lnTo>
                  <a:pt x="7126089" y="7126090"/>
                </a:lnTo>
                <a:lnTo>
                  <a:pt x="0" y="7126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</a:blip>
            <a:srcRect l="0" t="0" r="0" b="0"/>
            <a:stretch/>
          </a:blipFill>
        </p:spPr>
      </p:sp>
      <p:sp>
        <p:nvSpPr>
          <p:cNvPr id="6" name="TextBox 6"/>
          <p:cNvSpPr txBox="1"/>
          <p:nvPr/>
        </p:nvSpPr>
        <p:spPr bwMode="auto">
          <a:xfrm rot="0">
            <a:off x="6566966" y="685800"/>
            <a:ext cx="9610904" cy="87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300"/>
              </a:lnSpc>
              <a:spcBef>
                <a:spcPts val="0"/>
              </a:spcBef>
              <a:defRPr/>
            </a:pPr>
            <a:r>
              <a:rPr lang="en-US" sz="7000" b="1" u="none" strike="noStrike" spc="-3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Conclusion</a:t>
            </a:r>
            <a:endParaRPr/>
          </a:p>
        </p:txBody>
      </p:sp>
      <p:sp>
        <p:nvSpPr>
          <p:cNvPr id="7" name="AutoShape 7"/>
          <p:cNvSpPr/>
          <p:nvPr/>
        </p:nvSpPr>
        <p:spPr bwMode="auto">
          <a:xfrm flipV="1">
            <a:off x="6897231" y="1671731"/>
            <a:ext cx="9280638" cy="0"/>
          </a:xfrm>
          <a:prstGeom prst="line">
            <a:avLst/>
          </a:prstGeom>
          <a:ln w="19050" cap="flat">
            <a:solidFill>
              <a:srgbClr val="00694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 bwMode="auto">
          <a:xfrm rot="0">
            <a:off x="5579573" y="2270911"/>
            <a:ext cx="12575312" cy="6131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7637" lvl="1" indent="-438818" algn="l">
              <a:lnSpc>
                <a:spcPts val="6097"/>
              </a:lnSpc>
              <a:buFont typeface="Arial"/>
              <a:buChar char="•"/>
              <a:defRPr/>
            </a:pPr>
            <a:r>
              <a:rPr lang="en-US" sz="4050" b="1" spc="1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The data set was preprocessed to the requirement.</a:t>
            </a:r>
            <a:endParaRPr/>
          </a:p>
          <a:p>
            <a:pPr marL="877637" lvl="1" indent="-438818" algn="l">
              <a:lnSpc>
                <a:spcPts val="6097"/>
              </a:lnSpc>
              <a:buFont typeface="Arial"/>
              <a:buChar char="•"/>
              <a:defRPr/>
            </a:pPr>
            <a:r>
              <a:rPr lang="en-US" sz="4050" b="1" spc="1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Various EDA plots were studied.</a:t>
            </a:r>
            <a:endParaRPr/>
          </a:p>
          <a:p>
            <a:pPr marL="877637" lvl="1" indent="-438818" algn="l">
              <a:lnSpc>
                <a:spcPts val="6097"/>
              </a:lnSpc>
              <a:buFont typeface="Arial"/>
              <a:buChar char="•"/>
              <a:defRPr/>
            </a:pPr>
            <a:r>
              <a:rPr lang="en-US" sz="4050" b="1" spc="1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Different ML models for the target variable was explored and analysed using different scaling methods.</a:t>
            </a:r>
            <a:endParaRPr/>
          </a:p>
          <a:p>
            <a:pPr marL="877637" lvl="1" indent="-438818" algn="l">
              <a:lnSpc>
                <a:spcPts val="6097"/>
              </a:lnSpc>
              <a:buFont typeface="Arial"/>
              <a:buChar char="•"/>
              <a:defRPr/>
            </a:pPr>
            <a:r>
              <a:rPr lang="en-US" sz="4050" b="1" spc="1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An acceptable and robust design was selected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0" flipV="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rcRect l="0" t="31261" r="0" b="31261"/>
            <a:stretch/>
          </a:blipFill>
        </p:spPr>
      </p:sp>
      <p:sp>
        <p:nvSpPr>
          <p:cNvPr id="3" name="Freeform 3"/>
          <p:cNvSpPr/>
          <p:nvPr/>
        </p:nvSpPr>
        <p:spPr bwMode="auto">
          <a:xfrm rot="0" flipH="0" flipV="0">
            <a:off x="-3086100" y="5000989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rcRect l="0" t="0" r="0" b="0"/>
            <a:stretch/>
          </a:blipFill>
        </p:spPr>
      </p:sp>
      <p:sp>
        <p:nvSpPr>
          <p:cNvPr id="4" name="Freeform 4"/>
          <p:cNvSpPr/>
          <p:nvPr/>
        </p:nvSpPr>
        <p:spPr bwMode="auto">
          <a:xfrm rot="0" flipH="0" flipV="0">
            <a:off x="15982823" y="4020241"/>
            <a:ext cx="2305177" cy="1961496"/>
          </a:xfrm>
          <a:custGeom>
            <a:avLst/>
            <a:gdLst/>
            <a:ahLst/>
            <a:cxnLst/>
            <a:rect l="l" t="t" r="r" b="b"/>
            <a:pathLst>
              <a:path w="2305177" h="1961496" fill="norm" stroke="1" extrusionOk="0">
                <a:moveTo>
                  <a:pt x="0" y="0"/>
                </a:moveTo>
                <a:lnTo>
                  <a:pt x="2305177" y="0"/>
                </a:lnTo>
                <a:lnTo>
                  <a:pt x="2305177" y="1961496"/>
                </a:lnTo>
                <a:lnTo>
                  <a:pt x="0" y="19614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 l="0" t="0" r="0" b="0"/>
            <a:stretch/>
          </a:blipFill>
        </p:spPr>
      </p:sp>
      <p:sp>
        <p:nvSpPr>
          <p:cNvPr id="5" name="Freeform 5"/>
          <p:cNvSpPr/>
          <p:nvPr/>
        </p:nvSpPr>
        <p:spPr bwMode="auto">
          <a:xfrm rot="0" flipH="0" flipV="0">
            <a:off x="47952" y="8277552"/>
            <a:ext cx="1961496" cy="1961496"/>
          </a:xfrm>
          <a:custGeom>
            <a:avLst/>
            <a:gdLst/>
            <a:ahLst/>
            <a:cxnLst/>
            <a:rect l="l" t="t" r="r" b="b"/>
            <a:pathLst>
              <a:path w="1961496" h="1961496" fill="norm" stroke="1" extrusionOk="0">
                <a:moveTo>
                  <a:pt x="0" y="0"/>
                </a:moveTo>
                <a:lnTo>
                  <a:pt x="1961496" y="0"/>
                </a:lnTo>
                <a:lnTo>
                  <a:pt x="1961496" y="1961496"/>
                </a:lnTo>
                <a:lnTo>
                  <a:pt x="0" y="19614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 l="0" t="0" r="0" b="0"/>
            <a:stretch/>
          </a:blipFill>
        </p:spPr>
      </p:sp>
      <p:sp>
        <p:nvSpPr>
          <p:cNvPr id="6" name="Freeform 6"/>
          <p:cNvSpPr/>
          <p:nvPr/>
        </p:nvSpPr>
        <p:spPr bwMode="auto">
          <a:xfrm rot="0" flipH="0" flipV="0">
            <a:off x="8416469" y="8135041"/>
            <a:ext cx="1961496" cy="1961496"/>
          </a:xfrm>
          <a:custGeom>
            <a:avLst/>
            <a:gdLst/>
            <a:ahLst/>
            <a:cxnLst/>
            <a:rect l="l" t="t" r="r" b="b"/>
            <a:pathLst>
              <a:path w="1961496" h="1961496" fill="norm" stroke="1" extrusionOk="0">
                <a:moveTo>
                  <a:pt x="0" y="0"/>
                </a:moveTo>
                <a:lnTo>
                  <a:pt x="1961496" y="0"/>
                </a:lnTo>
                <a:lnTo>
                  <a:pt x="1961496" y="1961496"/>
                </a:lnTo>
                <a:lnTo>
                  <a:pt x="0" y="19614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rcRect l="0" t="0" r="0" b="0"/>
            <a:stretch/>
          </a:blipFill>
        </p:spPr>
      </p:sp>
      <p:sp>
        <p:nvSpPr>
          <p:cNvPr id="7" name="Freeform 7"/>
          <p:cNvSpPr/>
          <p:nvPr/>
        </p:nvSpPr>
        <p:spPr bwMode="auto">
          <a:xfrm rot="0" flipH="0" flipV="0">
            <a:off x="16445977" y="47952"/>
            <a:ext cx="1722550" cy="1961496"/>
          </a:xfrm>
          <a:custGeom>
            <a:avLst/>
            <a:gdLst/>
            <a:ahLst/>
            <a:cxnLst/>
            <a:rect l="l" t="t" r="r" b="b"/>
            <a:pathLst>
              <a:path w="1722550" h="1961496" fill="norm" stroke="1" extrusionOk="0">
                <a:moveTo>
                  <a:pt x="0" y="0"/>
                </a:moveTo>
                <a:lnTo>
                  <a:pt x="1722550" y="0"/>
                </a:lnTo>
                <a:lnTo>
                  <a:pt x="1722550" y="1961496"/>
                </a:lnTo>
                <a:lnTo>
                  <a:pt x="0" y="19614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rcRect l="0" t="0" r="0" b="0"/>
            <a:stretch/>
          </a:blipFill>
        </p:spPr>
      </p:sp>
      <p:sp>
        <p:nvSpPr>
          <p:cNvPr id="8" name="Freeform 8"/>
          <p:cNvSpPr/>
          <p:nvPr/>
        </p:nvSpPr>
        <p:spPr bwMode="auto">
          <a:xfrm rot="0" flipH="0" flipV="0">
            <a:off x="16207031" y="8325504"/>
            <a:ext cx="1961496" cy="1961496"/>
          </a:xfrm>
          <a:custGeom>
            <a:avLst/>
            <a:gdLst/>
            <a:ahLst/>
            <a:cxnLst/>
            <a:rect l="l" t="t" r="r" b="b"/>
            <a:pathLst>
              <a:path w="1961496" h="1961496" fill="norm" stroke="1" extrusionOk="0">
                <a:moveTo>
                  <a:pt x="0" y="0"/>
                </a:moveTo>
                <a:lnTo>
                  <a:pt x="1961496" y="0"/>
                </a:lnTo>
                <a:lnTo>
                  <a:pt x="1961496" y="1961496"/>
                </a:lnTo>
                <a:lnTo>
                  <a:pt x="0" y="19614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rcRect l="0" t="0" r="0" b="0"/>
            <a:stretch/>
          </a:blipFill>
        </p:spPr>
      </p:sp>
      <p:sp>
        <p:nvSpPr>
          <p:cNvPr id="9" name="TextBox 9"/>
          <p:cNvSpPr txBox="1"/>
          <p:nvPr/>
        </p:nvSpPr>
        <p:spPr bwMode="auto">
          <a:xfrm rot="0">
            <a:off x="2726382" y="631881"/>
            <a:ext cx="10793180" cy="864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299"/>
              </a:lnSpc>
              <a:spcBef>
                <a:spcPts val="0"/>
              </a:spcBef>
              <a:defRPr/>
            </a:pPr>
            <a:r>
              <a:rPr lang="en-US" sz="7000" b="1" u="none" strike="noStrike" spc="-3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Resources Page</a:t>
            </a:r>
            <a:endParaRPr/>
          </a:p>
        </p:txBody>
      </p:sp>
      <p:sp>
        <p:nvSpPr>
          <p:cNvPr id="10" name="Freeform 10"/>
          <p:cNvSpPr/>
          <p:nvPr/>
        </p:nvSpPr>
        <p:spPr bwMode="auto">
          <a:xfrm rot="0" flipH="0" flipV="0">
            <a:off x="13192452" y="-2247863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rcRect l="0" t="0" r="0" b="0"/>
            <a:stretch/>
          </a:blipFill>
        </p:spPr>
      </p:sp>
      <p:sp>
        <p:nvSpPr>
          <p:cNvPr id="11" name="AutoShape 11"/>
          <p:cNvSpPr/>
          <p:nvPr/>
        </p:nvSpPr>
        <p:spPr bwMode="auto">
          <a:xfrm flipV="1">
            <a:off x="3482652" y="1505641"/>
            <a:ext cx="9280638" cy="0"/>
          </a:xfrm>
          <a:prstGeom prst="line">
            <a:avLst/>
          </a:prstGeom>
          <a:ln w="19050" cap="flat">
            <a:solidFill>
              <a:srgbClr val="00694C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CF8DB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 bwMode="auto">
          <a:xfrm rot="0">
            <a:off x="2786038" y="3745196"/>
            <a:ext cx="12715924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300"/>
              </a:lnSpc>
              <a:spcBef>
                <a:spcPts val="0"/>
              </a:spcBef>
              <a:defRPr/>
            </a:pPr>
            <a:r>
              <a:rPr lang="en-US" sz="7000" b="1" spc="-3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</a:t>
            </a:r>
            <a:r>
              <a:rPr lang="en-US" sz="7000" b="1" u="none" strike="noStrike" spc="-3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hank you</a:t>
            </a:r>
            <a:endParaRPr/>
          </a:p>
          <a:p>
            <a:pPr marL="0" lvl="1" indent="0" algn="ctr">
              <a:lnSpc>
                <a:spcPts val="6300"/>
              </a:lnSpc>
              <a:spcBef>
                <a:spcPts val="0"/>
              </a:spcBef>
              <a:defRPr/>
            </a:pPr>
            <a:r>
              <a:rPr lang="en-US" sz="7000" b="1" u="none" strike="noStrike" spc="-3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so much!</a:t>
            </a:r>
            <a:endParaRPr/>
          </a:p>
        </p:txBody>
      </p:sp>
      <p:sp>
        <p:nvSpPr>
          <p:cNvPr id="3" name="Freeform 3"/>
          <p:cNvSpPr/>
          <p:nvPr/>
        </p:nvSpPr>
        <p:spPr bwMode="auto">
          <a:xfrm rot="0" flipH="0" flipV="0">
            <a:off x="0" y="5421596"/>
            <a:ext cx="6235615" cy="6235615"/>
          </a:xfrm>
          <a:custGeom>
            <a:avLst/>
            <a:gdLst/>
            <a:ahLst/>
            <a:cxnLst/>
            <a:rect l="l" t="t" r="r" b="b"/>
            <a:pathLst>
              <a:path w="6235615" h="6235615" fill="norm" stroke="1" extrusionOk="0">
                <a:moveTo>
                  <a:pt x="0" y="0"/>
                </a:moveTo>
                <a:lnTo>
                  <a:pt x="6235615" y="0"/>
                </a:lnTo>
                <a:lnTo>
                  <a:pt x="6235615" y="6235615"/>
                </a:lnTo>
                <a:lnTo>
                  <a:pt x="0" y="6235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rcRect l="0" t="0" r="0" b="0"/>
            <a:stretch/>
          </a:blipFill>
        </p:spPr>
      </p:sp>
      <p:sp>
        <p:nvSpPr>
          <p:cNvPr id="4" name="Freeform 4"/>
          <p:cNvSpPr/>
          <p:nvPr/>
        </p:nvSpPr>
        <p:spPr bwMode="auto">
          <a:xfrm rot="0" flipH="0" flipV="0">
            <a:off x="-735447" y="-155149"/>
            <a:ext cx="6553869" cy="5576747"/>
          </a:xfrm>
          <a:custGeom>
            <a:avLst/>
            <a:gdLst/>
            <a:ahLst/>
            <a:cxnLst/>
            <a:rect l="l" t="t" r="r" b="b"/>
            <a:pathLst>
              <a:path w="6553869" h="5576747" fill="norm" stroke="1" extrusionOk="0">
                <a:moveTo>
                  <a:pt x="0" y="0"/>
                </a:moveTo>
                <a:lnTo>
                  <a:pt x="6553869" y="0"/>
                </a:lnTo>
                <a:lnTo>
                  <a:pt x="6553869" y="5576746"/>
                </a:lnTo>
                <a:lnTo>
                  <a:pt x="0" y="55767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</a:blip>
            <a:srcRect l="0" t="0" r="0" b="0"/>
            <a:stretch/>
          </a:blipFill>
        </p:spPr>
      </p:sp>
      <p:sp>
        <p:nvSpPr>
          <p:cNvPr id="5" name="Freeform 5"/>
          <p:cNvSpPr/>
          <p:nvPr/>
        </p:nvSpPr>
        <p:spPr bwMode="auto">
          <a:xfrm rot="0" flipH="0" flipV="0">
            <a:off x="13144500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 fill="norm" stroke="1" extrusionOk="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"/>
            </a:blip>
            <a:srcRect l="0" t="0" r="0" b="0"/>
            <a:stretch/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 bwMode="auto">
          <a:xfrm rot="0" flipH="1" flipV="0">
            <a:off x="11985356" y="4683377"/>
            <a:ext cx="6302644" cy="5603623"/>
          </a:xfrm>
          <a:custGeom>
            <a:avLst/>
            <a:gdLst/>
            <a:ahLst/>
            <a:cxnLst/>
            <a:rect l="l" t="t" r="r" b="b"/>
            <a:pathLst>
              <a:path w="6302644" h="5603623" fill="norm" stroke="1" extrusionOk="0">
                <a:moveTo>
                  <a:pt x="6302644" y="0"/>
                </a:moveTo>
                <a:lnTo>
                  <a:pt x="0" y="0"/>
                </a:lnTo>
                <a:lnTo>
                  <a:pt x="0" y="5603623"/>
                </a:lnTo>
                <a:lnTo>
                  <a:pt x="6302644" y="5603623"/>
                </a:lnTo>
                <a:lnTo>
                  <a:pt x="6302644" y="0"/>
                </a:lnTo>
                <a:close/>
              </a:path>
            </a:pathLst>
          </a:custGeom>
          <a:blipFill>
            <a:blip r:embed="rId5">
              <a:alphaModFix amt="9999"/>
            </a:blip>
            <a:srcRect l="0" t="0" r="0" b="0"/>
            <a:stretch/>
          </a:blipFill>
        </p:spPr>
      </p:sp>
      <p:sp>
        <p:nvSpPr>
          <p:cNvPr id="7" name="Freeform 7"/>
          <p:cNvSpPr/>
          <p:nvPr/>
        </p:nvSpPr>
        <p:spPr bwMode="auto">
          <a:xfrm rot="0" flipH="0" flipV="0">
            <a:off x="4543292" y="-3900298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</a:blip>
            <a:srcRect l="0" t="0" r="0" b="0"/>
            <a:stretch/>
          </a:blipFill>
        </p:spPr>
      </p:sp>
      <p:sp>
        <p:nvSpPr>
          <p:cNvPr id="8" name="Freeform 8"/>
          <p:cNvSpPr/>
          <p:nvPr/>
        </p:nvSpPr>
        <p:spPr bwMode="auto">
          <a:xfrm rot="0" flipH="0" flipV="0">
            <a:off x="5183234" y="4683377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</a:blip>
            <a:srcRect l="0" t="0" r="0" b="0"/>
            <a:stretch/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1" flipV="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rcRect l="0" t="31261" r="0" b="31261"/>
            <a:stretch/>
          </a:blipFill>
        </p:spPr>
      </p:sp>
      <p:sp>
        <p:nvSpPr>
          <p:cNvPr id="3" name="Freeform 3"/>
          <p:cNvSpPr/>
          <p:nvPr/>
        </p:nvSpPr>
        <p:spPr bwMode="auto">
          <a:xfrm rot="0" flipH="0" flipV="0">
            <a:off x="-1222989" y="5414843"/>
            <a:ext cx="6553869" cy="5576747"/>
          </a:xfrm>
          <a:custGeom>
            <a:avLst/>
            <a:gdLst/>
            <a:ahLst/>
            <a:cxnLst/>
            <a:rect l="l" t="t" r="r" b="b"/>
            <a:pathLst>
              <a:path w="6553869" h="5576747" fill="norm" stroke="1" extrusionOk="0">
                <a:moveTo>
                  <a:pt x="0" y="0"/>
                </a:moveTo>
                <a:lnTo>
                  <a:pt x="6553869" y="0"/>
                </a:lnTo>
                <a:lnTo>
                  <a:pt x="6553869" y="5576747"/>
                </a:lnTo>
                <a:lnTo>
                  <a:pt x="0" y="55767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</a:blip>
            <a:srcRect l="0" t="0" r="0" b="0"/>
            <a:stretch/>
          </a:blipFill>
        </p:spPr>
      </p:sp>
      <p:sp>
        <p:nvSpPr>
          <p:cNvPr id="4" name="Freeform 4"/>
          <p:cNvSpPr/>
          <p:nvPr/>
        </p:nvSpPr>
        <p:spPr bwMode="auto">
          <a:xfrm rot="0" flipH="0" flipV="0">
            <a:off x="14699234" y="68875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 fill="norm" stroke="1" extrusionOk="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</a:blip>
            <a:srcRect l="0" t="0" r="0" b="0"/>
            <a:stretch/>
          </a:blipFill>
        </p:spPr>
      </p:sp>
      <p:sp>
        <p:nvSpPr>
          <p:cNvPr id="5" name="Freeform 5"/>
          <p:cNvSpPr/>
          <p:nvPr/>
        </p:nvSpPr>
        <p:spPr bwMode="auto">
          <a:xfrm rot="0" flipH="0" flipV="0">
            <a:off x="16435597" y="8434597"/>
            <a:ext cx="823703" cy="823703"/>
          </a:xfrm>
          <a:custGeom>
            <a:avLst/>
            <a:gdLst/>
            <a:ahLst/>
            <a:cxnLst/>
            <a:rect l="l" t="t" r="r" b="b"/>
            <a:pathLst>
              <a:path w="823703" h="823703" fill="norm" stroke="1" extrusionOk="0">
                <a:moveTo>
                  <a:pt x="0" y="0"/>
                </a:moveTo>
                <a:lnTo>
                  <a:pt x="823703" y="0"/>
                </a:lnTo>
                <a:lnTo>
                  <a:pt x="823703" y="823703"/>
                </a:lnTo>
                <a:lnTo>
                  <a:pt x="0" y="8237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 l="0" t="0" r="0" b="0"/>
            <a:stretch/>
          </a:blipFill>
        </p:spPr>
      </p:sp>
      <p:sp>
        <p:nvSpPr>
          <p:cNvPr id="6" name="TextBox 6"/>
          <p:cNvSpPr txBox="1"/>
          <p:nvPr/>
        </p:nvSpPr>
        <p:spPr bwMode="auto">
          <a:xfrm rot="0">
            <a:off x="4503681" y="1058672"/>
            <a:ext cx="9585349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299"/>
              </a:lnSpc>
              <a:spcBef>
                <a:spcPts val="0"/>
              </a:spcBef>
              <a:defRPr/>
            </a:pPr>
            <a:r>
              <a:rPr lang="en-US" sz="7000" b="1" u="none" strike="noStrike" spc="-3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Project Overview</a:t>
            </a:r>
            <a:endParaRPr/>
          </a:p>
        </p:txBody>
      </p:sp>
      <p:sp>
        <p:nvSpPr>
          <p:cNvPr id="7" name="TextBox 7"/>
          <p:cNvSpPr txBox="1"/>
          <p:nvPr/>
        </p:nvSpPr>
        <p:spPr bwMode="auto">
          <a:xfrm rot="0">
            <a:off x="3356393" y="3671522"/>
            <a:ext cx="11575213" cy="473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150"/>
              </a:lnSpc>
              <a:spcBef>
                <a:spcPts val="0"/>
              </a:spcBef>
              <a:defRPr/>
            </a:pPr>
            <a:r>
              <a:rPr lang="en-US" sz="3500" b="1" u="none" strike="noStrike" spc="1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Objective:</a:t>
            </a:r>
            <a:endParaRPr/>
          </a:p>
          <a:p>
            <a:pPr algn="l">
              <a:lnSpc>
                <a:spcPts val="3150"/>
              </a:lnSpc>
              <a:spcBef>
                <a:spcPts val="0"/>
              </a:spcBef>
              <a:defRPr/>
            </a:pPr>
            <a:endParaRPr/>
          </a:p>
          <a:p>
            <a:pPr algn="l">
              <a:lnSpc>
                <a:spcPts val="3150"/>
              </a:lnSpc>
              <a:spcBef>
                <a:spcPts val="0"/>
              </a:spcBef>
              <a:defRPr/>
            </a:pPr>
            <a:endParaRPr/>
          </a:p>
          <a:p>
            <a:pPr marL="755651" lvl="1" indent="-377825" algn="l">
              <a:lnSpc>
                <a:spcPts val="3150"/>
              </a:lnSpc>
              <a:buFont typeface="Arial"/>
              <a:buChar char="•"/>
              <a:defRPr/>
            </a:pPr>
            <a:r>
              <a:rPr lang="en-US" sz="3500" b="1" u="none" strike="noStrike" spc="1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Build a model to predict performance of employees, based on the visualisation and analysis of past data of employee performance</a:t>
            </a:r>
            <a:endParaRPr/>
          </a:p>
          <a:p>
            <a:pPr algn="l">
              <a:lnSpc>
                <a:spcPts val="8750"/>
              </a:lnSpc>
              <a:defRPr/>
            </a:pPr>
            <a:endParaRPr/>
          </a:p>
          <a:p>
            <a:pPr marL="755651" lvl="1" indent="-377825" algn="l">
              <a:lnSpc>
                <a:spcPts val="3150"/>
              </a:lnSpc>
              <a:buFont typeface="Arial"/>
              <a:buChar char="•"/>
              <a:defRPr/>
            </a:pPr>
            <a:r>
              <a:rPr lang="en-US" sz="3500" b="1" u="none" strike="noStrike" spc="1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Compare multiple ML models to select the best one.</a:t>
            </a:r>
            <a:endParaRPr/>
          </a:p>
          <a:p>
            <a:pPr marL="0" lvl="1" indent="0" algn="l">
              <a:lnSpc>
                <a:spcPts val="3150"/>
              </a:lnSpc>
              <a:spcBef>
                <a:spcPts val="0"/>
              </a:spcBef>
              <a:defRPr/>
            </a:pPr>
            <a:endParaRPr/>
          </a:p>
        </p:txBody>
      </p:sp>
      <p:sp>
        <p:nvSpPr>
          <p:cNvPr id="8" name="AutoShape 8"/>
          <p:cNvSpPr/>
          <p:nvPr/>
        </p:nvSpPr>
        <p:spPr bwMode="auto">
          <a:xfrm flipV="1">
            <a:off x="4503681" y="2320211"/>
            <a:ext cx="9280638" cy="0"/>
          </a:xfrm>
          <a:prstGeom prst="line">
            <a:avLst/>
          </a:prstGeom>
          <a:ln w="19050" cap="flat">
            <a:solidFill>
              <a:srgbClr val="00694C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0" flipV="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rcRect l="0" t="31261" r="0" b="31261"/>
            <a:stretch/>
          </a:blipFill>
        </p:spPr>
      </p:sp>
      <p:sp>
        <p:nvSpPr>
          <p:cNvPr id="3" name="Freeform 3"/>
          <p:cNvSpPr/>
          <p:nvPr/>
        </p:nvSpPr>
        <p:spPr bwMode="auto">
          <a:xfrm rot="0" flipH="0" flipV="0">
            <a:off x="10574143" y="-4114800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rcRect l="0" t="0" r="0" b="0"/>
            <a:stretch/>
          </a:blipFill>
        </p:spPr>
      </p:sp>
      <p:sp>
        <p:nvSpPr>
          <p:cNvPr id="4" name="Freeform 4"/>
          <p:cNvSpPr/>
          <p:nvPr/>
        </p:nvSpPr>
        <p:spPr bwMode="auto">
          <a:xfrm rot="0" flipH="0" flipV="0">
            <a:off x="-2820091" y="5985737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rcRect l="0" t="0" r="0" b="0"/>
            <a:stretch/>
          </a:blipFill>
        </p:spPr>
      </p:sp>
      <p:sp>
        <p:nvSpPr>
          <p:cNvPr id="5" name="Freeform 5"/>
          <p:cNvSpPr/>
          <p:nvPr/>
        </p:nvSpPr>
        <p:spPr bwMode="auto">
          <a:xfrm rot="0" flipH="0" flipV="0">
            <a:off x="12827620" y="1028700"/>
            <a:ext cx="6333399" cy="6333399"/>
          </a:xfrm>
          <a:custGeom>
            <a:avLst/>
            <a:gdLst/>
            <a:ahLst/>
            <a:cxnLst/>
            <a:rect l="l" t="t" r="r" b="b"/>
            <a:pathLst>
              <a:path w="6333399" h="6333399" fill="norm" stroke="1" extrusionOk="0">
                <a:moveTo>
                  <a:pt x="0" y="0"/>
                </a:moveTo>
                <a:lnTo>
                  <a:pt x="6333399" y="0"/>
                </a:lnTo>
                <a:lnTo>
                  <a:pt x="6333399" y="6333399"/>
                </a:lnTo>
                <a:lnTo>
                  <a:pt x="0" y="6333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</a:blip>
            <a:srcRect l="0" t="0" r="0" b="0"/>
            <a:stretch/>
          </a:blipFill>
        </p:spPr>
      </p:sp>
      <p:sp>
        <p:nvSpPr>
          <p:cNvPr id="6" name="Freeform 6"/>
          <p:cNvSpPr/>
          <p:nvPr/>
        </p:nvSpPr>
        <p:spPr bwMode="auto">
          <a:xfrm rot="0" flipH="0" flipV="0">
            <a:off x="16435597" y="8434597"/>
            <a:ext cx="823703" cy="823703"/>
          </a:xfrm>
          <a:custGeom>
            <a:avLst/>
            <a:gdLst/>
            <a:ahLst/>
            <a:cxnLst/>
            <a:rect l="l" t="t" r="r" b="b"/>
            <a:pathLst>
              <a:path w="823703" h="823703" fill="norm" stroke="1" extrusionOk="0">
                <a:moveTo>
                  <a:pt x="0" y="0"/>
                </a:moveTo>
                <a:lnTo>
                  <a:pt x="823703" y="0"/>
                </a:lnTo>
                <a:lnTo>
                  <a:pt x="823703" y="823703"/>
                </a:lnTo>
                <a:lnTo>
                  <a:pt x="0" y="8237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 l="0" t="0" r="0" b="0"/>
            <a:stretch/>
          </a:blipFill>
        </p:spPr>
      </p:sp>
      <p:sp>
        <p:nvSpPr>
          <p:cNvPr id="7" name="TextBox 7"/>
          <p:cNvSpPr txBox="1"/>
          <p:nvPr/>
        </p:nvSpPr>
        <p:spPr bwMode="auto">
          <a:xfrm rot="0">
            <a:off x="5042931" y="690514"/>
            <a:ext cx="8202137" cy="866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300"/>
              </a:lnSpc>
              <a:spcBef>
                <a:spcPts val="0"/>
              </a:spcBef>
              <a:defRPr/>
            </a:pPr>
            <a:r>
              <a:rPr lang="en-US" sz="7000" b="1" u="none" strike="noStrike" spc="-3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Methodology </a:t>
            </a:r>
            <a:endParaRPr/>
          </a:p>
        </p:txBody>
      </p:sp>
      <p:sp>
        <p:nvSpPr>
          <p:cNvPr id="8" name="AutoShape 8"/>
          <p:cNvSpPr/>
          <p:nvPr/>
        </p:nvSpPr>
        <p:spPr bwMode="auto">
          <a:xfrm flipV="1">
            <a:off x="4503681" y="1772104"/>
            <a:ext cx="9280638" cy="0"/>
          </a:xfrm>
          <a:prstGeom prst="line">
            <a:avLst/>
          </a:prstGeom>
          <a:ln w="19050" cap="flat">
            <a:solidFill>
              <a:srgbClr val="00694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 bwMode="auto">
          <a:xfrm rot="0">
            <a:off x="3766050" y="3411022"/>
            <a:ext cx="12359760" cy="482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150"/>
              </a:lnSpc>
              <a:spcBef>
                <a:spcPts val="0"/>
              </a:spcBef>
              <a:defRPr/>
            </a:pPr>
            <a:r>
              <a:rPr lang="en-US" sz="3500" b="1" u="none" strike="noStrike" spc="-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Task 1 - Exploring the Dataset:</a:t>
            </a:r>
            <a:endParaRPr/>
          </a:p>
          <a:p>
            <a:pPr marL="0" lvl="1" indent="0" algn="l">
              <a:lnSpc>
                <a:spcPts val="3150"/>
              </a:lnSpc>
              <a:spcBef>
                <a:spcPts val="0"/>
              </a:spcBef>
              <a:defRPr/>
            </a:pPr>
            <a:endParaRPr/>
          </a:p>
          <a:p>
            <a:pPr marL="0" lvl="1" indent="0" algn="l">
              <a:lnSpc>
                <a:spcPts val="3150"/>
              </a:lnSpc>
              <a:spcBef>
                <a:spcPts val="0"/>
              </a:spcBef>
              <a:defRPr/>
            </a:pPr>
            <a:r>
              <a:rPr lang="en-US" sz="3500" b="1" u="none" strike="noStrike" spc="-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Task 2 - Cleaning the dataset:</a:t>
            </a:r>
            <a:endParaRPr/>
          </a:p>
          <a:p>
            <a:pPr marL="0" lvl="1" indent="0" algn="l">
              <a:lnSpc>
                <a:spcPts val="3150"/>
              </a:lnSpc>
              <a:spcBef>
                <a:spcPts val="0"/>
              </a:spcBef>
              <a:defRPr/>
            </a:pPr>
            <a:endParaRPr/>
          </a:p>
          <a:p>
            <a:pPr marL="0" lvl="1" indent="0" algn="l">
              <a:lnSpc>
                <a:spcPts val="3150"/>
              </a:lnSpc>
              <a:spcBef>
                <a:spcPts val="0"/>
              </a:spcBef>
              <a:defRPr/>
            </a:pPr>
            <a:r>
              <a:rPr lang="en-US" sz="3500" b="1" u="none" strike="noStrike" spc="-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Task 3 - EDA Analysis:</a:t>
            </a:r>
            <a:endParaRPr/>
          </a:p>
          <a:p>
            <a:pPr marL="0" lvl="1" indent="0" algn="l">
              <a:lnSpc>
                <a:spcPts val="3150"/>
              </a:lnSpc>
              <a:spcBef>
                <a:spcPts val="0"/>
              </a:spcBef>
              <a:defRPr/>
            </a:pPr>
            <a:endParaRPr/>
          </a:p>
          <a:p>
            <a:pPr marL="0" lvl="1" indent="0" algn="l">
              <a:lnSpc>
                <a:spcPts val="3150"/>
              </a:lnSpc>
              <a:spcBef>
                <a:spcPts val="0"/>
              </a:spcBef>
              <a:defRPr/>
            </a:pPr>
            <a:r>
              <a:rPr lang="en-US" sz="3500" b="1" u="none" strike="noStrike" spc="-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Task 4 - Data Scaling:</a:t>
            </a:r>
            <a:endParaRPr/>
          </a:p>
          <a:p>
            <a:pPr marL="0" lvl="1" indent="0" algn="l">
              <a:lnSpc>
                <a:spcPts val="3150"/>
              </a:lnSpc>
              <a:spcBef>
                <a:spcPts val="0"/>
              </a:spcBef>
              <a:defRPr/>
            </a:pPr>
            <a:endParaRPr/>
          </a:p>
          <a:p>
            <a:pPr marL="0" lvl="1" indent="0" algn="l">
              <a:lnSpc>
                <a:spcPts val="3150"/>
              </a:lnSpc>
              <a:spcBef>
                <a:spcPts val="0"/>
              </a:spcBef>
              <a:defRPr/>
            </a:pPr>
            <a:r>
              <a:rPr lang="en-US" sz="3500" b="1" u="none" strike="noStrike" spc="-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Task 5 - ML model with XGBoost, CatBoost, LightBGM:</a:t>
            </a:r>
            <a:endParaRPr/>
          </a:p>
          <a:p>
            <a:pPr marL="0" lvl="1" indent="0" algn="l">
              <a:lnSpc>
                <a:spcPts val="3150"/>
              </a:lnSpc>
              <a:spcBef>
                <a:spcPts val="0"/>
              </a:spcBef>
              <a:defRPr/>
            </a:pPr>
            <a:endParaRPr/>
          </a:p>
          <a:p>
            <a:pPr marL="0" lvl="1" indent="0" algn="l">
              <a:lnSpc>
                <a:spcPts val="3150"/>
              </a:lnSpc>
              <a:spcBef>
                <a:spcPts val="0"/>
              </a:spcBef>
              <a:defRPr/>
            </a:pPr>
            <a:r>
              <a:rPr lang="en-US" sz="3500" b="1" u="none" strike="noStrike" spc="-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Task 6 - Best Scaling Function and Best model for your dataset.</a:t>
            </a:r>
            <a:endParaRPr/>
          </a:p>
          <a:p>
            <a:pPr marL="0" lvl="1" indent="0" algn="l">
              <a:lnSpc>
                <a:spcPts val="3150"/>
              </a:lnSpc>
              <a:spcBef>
                <a:spcPts val="0"/>
              </a:spcBef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1" flipV="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rcRect l="0" t="31261" r="0" b="31261"/>
            <a:stretch/>
          </a:blipFill>
        </p:spPr>
      </p:sp>
      <p:sp>
        <p:nvSpPr>
          <p:cNvPr id="3" name="Freeform 3"/>
          <p:cNvSpPr/>
          <p:nvPr/>
        </p:nvSpPr>
        <p:spPr bwMode="auto">
          <a:xfrm rot="0" flipH="0" flipV="0">
            <a:off x="2836896" y="-3680904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rcRect l="0" t="0" r="0" b="0"/>
            <a:stretch/>
          </a:blipFill>
        </p:spPr>
      </p:sp>
      <p:sp>
        <p:nvSpPr>
          <p:cNvPr id="4" name="Freeform 4"/>
          <p:cNvSpPr/>
          <p:nvPr/>
        </p:nvSpPr>
        <p:spPr bwMode="auto">
          <a:xfrm rot="0" flipH="0" flipV="0">
            <a:off x="16440064" y="1028700"/>
            <a:ext cx="823703" cy="823703"/>
          </a:xfrm>
          <a:custGeom>
            <a:avLst/>
            <a:gdLst/>
            <a:ahLst/>
            <a:cxnLst/>
            <a:rect l="l" t="t" r="r" b="b"/>
            <a:pathLst>
              <a:path w="823703" h="823703" fill="norm" stroke="1" extrusionOk="0">
                <a:moveTo>
                  <a:pt x="0" y="0"/>
                </a:moveTo>
                <a:lnTo>
                  <a:pt x="823703" y="0"/>
                </a:lnTo>
                <a:lnTo>
                  <a:pt x="823703" y="823703"/>
                </a:lnTo>
                <a:lnTo>
                  <a:pt x="0" y="8237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 l="0" t="0" r="0" b="0"/>
            <a:stretch/>
          </a:blipFill>
        </p:spPr>
      </p:sp>
      <p:sp>
        <p:nvSpPr>
          <p:cNvPr id="5" name="Freeform 5"/>
          <p:cNvSpPr/>
          <p:nvPr/>
        </p:nvSpPr>
        <p:spPr bwMode="auto">
          <a:xfrm rot="0" flipH="0" flipV="0">
            <a:off x="-5196416" y="6303202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rcRect l="0" t="0" r="0" b="0"/>
            <a:stretch/>
          </a:blipFill>
        </p:spPr>
      </p:sp>
      <p:sp>
        <p:nvSpPr>
          <p:cNvPr id="6" name="Freeform 6"/>
          <p:cNvSpPr/>
          <p:nvPr/>
        </p:nvSpPr>
        <p:spPr bwMode="auto">
          <a:xfrm rot="0" flipH="0" flipV="0">
            <a:off x="12113395" y="0"/>
            <a:ext cx="6174605" cy="6174605"/>
          </a:xfrm>
          <a:custGeom>
            <a:avLst/>
            <a:gdLst/>
            <a:ahLst/>
            <a:cxnLst/>
            <a:rect l="l" t="t" r="r" b="b"/>
            <a:pathLst>
              <a:path w="6174605" h="6174605" fill="norm" stroke="1" extrusionOk="0">
                <a:moveTo>
                  <a:pt x="0" y="0"/>
                </a:moveTo>
                <a:lnTo>
                  <a:pt x="6174605" y="0"/>
                </a:lnTo>
                <a:lnTo>
                  <a:pt x="6174605" y="6174605"/>
                </a:lnTo>
                <a:lnTo>
                  <a:pt x="0" y="61746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9999"/>
            </a:blip>
            <a:srcRect l="0" t="0" r="0" b="0"/>
            <a:stretch/>
          </a:blipFill>
        </p:spPr>
      </p:sp>
      <p:sp>
        <p:nvSpPr>
          <p:cNvPr id="7" name="TextBox 7"/>
          <p:cNvSpPr txBox="1"/>
          <p:nvPr/>
        </p:nvSpPr>
        <p:spPr bwMode="auto">
          <a:xfrm rot="0">
            <a:off x="2234634" y="546379"/>
            <a:ext cx="13818731" cy="87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300"/>
              </a:lnSpc>
              <a:spcBef>
                <a:spcPts val="0"/>
              </a:spcBef>
              <a:defRPr/>
            </a:pPr>
            <a:r>
              <a:rPr lang="en-US" sz="7000" b="1" u="none" strike="noStrike" spc="-3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Methodology used in the analysis</a:t>
            </a:r>
            <a:endParaRPr/>
          </a:p>
        </p:txBody>
      </p:sp>
      <p:sp>
        <p:nvSpPr>
          <p:cNvPr id="8" name="AutoShape 8"/>
          <p:cNvSpPr/>
          <p:nvPr/>
        </p:nvSpPr>
        <p:spPr bwMode="auto">
          <a:xfrm flipV="1">
            <a:off x="2626246" y="1440551"/>
            <a:ext cx="13132310" cy="9525"/>
          </a:xfrm>
          <a:prstGeom prst="line">
            <a:avLst/>
          </a:prstGeom>
          <a:ln w="19050" cap="flat">
            <a:solidFill>
              <a:srgbClr val="00694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 bwMode="auto">
          <a:xfrm rot="0">
            <a:off x="45794" y="2005955"/>
            <a:ext cx="722077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598"/>
              </a:lnSpc>
              <a:spcBef>
                <a:spcPts val="0"/>
              </a:spcBef>
              <a:defRPr/>
            </a:pPr>
            <a:r>
              <a:rPr lang="en-US" sz="4000" b="1" u="none" strike="noStrike" spc="-1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Task 1-</a:t>
            </a:r>
            <a:r>
              <a:rPr lang="en-US" sz="4000" b="1" u="none" strike="noStrike" spc="-1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 Exploring the Dataset:</a:t>
            </a:r>
            <a:endParaRPr/>
          </a:p>
        </p:txBody>
      </p:sp>
      <p:sp>
        <p:nvSpPr>
          <p:cNvPr id="10" name="TextBox 10"/>
          <p:cNvSpPr txBox="1"/>
          <p:nvPr/>
        </p:nvSpPr>
        <p:spPr bwMode="auto">
          <a:xfrm rot="0">
            <a:off x="492404" y="2716252"/>
            <a:ext cx="17192176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00"/>
              </a:lnSpc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Dataset Highlights:</a:t>
            </a:r>
            <a:endParaRPr/>
          </a:p>
          <a:p>
            <a:pPr marL="0" lvl="1" indent="0" algn="l">
              <a:lnSpc>
                <a:spcPts val="4500"/>
              </a:lnSpc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Features: department, education, KPIs, awards won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, training scores, etc.</a:t>
            </a:r>
            <a:endParaRPr/>
          </a:p>
          <a:p>
            <a:pPr marL="0" lvl="1" indent="0" algn="l">
              <a:lnSpc>
                <a:spcPts val="4500"/>
              </a:lnSpc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Target: previous_year_rating (1-5)</a:t>
            </a:r>
            <a:endParaRPr/>
          </a:p>
        </p:txBody>
      </p:sp>
      <p:sp>
        <p:nvSpPr>
          <p:cNvPr id="11" name="TextBox 11"/>
          <p:cNvSpPr txBox="1"/>
          <p:nvPr/>
        </p:nvSpPr>
        <p:spPr bwMode="auto">
          <a:xfrm rot="0">
            <a:off x="45794" y="5470122"/>
            <a:ext cx="722077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598"/>
              </a:lnSpc>
              <a:spcBef>
                <a:spcPts val="0"/>
              </a:spcBef>
              <a:defRPr/>
            </a:pPr>
            <a:r>
              <a:rPr lang="en-US" sz="4000" b="1" u="none" strike="noStrike" spc="-1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Task 2</a:t>
            </a:r>
            <a:r>
              <a:rPr lang="en-US" sz="4000" b="1" u="none" strike="noStrike" spc="-1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 - Data Preprocessing</a:t>
            </a:r>
            <a:endParaRPr/>
          </a:p>
        </p:txBody>
      </p:sp>
      <p:sp>
        <p:nvSpPr>
          <p:cNvPr id="12" name="TextBox 12"/>
          <p:cNvSpPr txBox="1"/>
          <p:nvPr/>
        </p:nvSpPr>
        <p:spPr bwMode="auto">
          <a:xfrm rot="0">
            <a:off x="606396" y="6335778"/>
            <a:ext cx="16964192" cy="340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  <a:defRPr/>
            </a:pPr>
            <a:r>
              <a:rPr lang="en-US" sz="3000" b="1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S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ep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s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 tak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e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n:</a:t>
            </a:r>
            <a:endParaRPr/>
          </a:p>
          <a:p>
            <a:pPr marL="647700" lvl="1" indent="-323850" algn="l">
              <a:lnSpc>
                <a:spcPts val="4500"/>
              </a:lnSpc>
              <a:buFont typeface="Arial"/>
              <a:buChar char="•"/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 H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and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l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ed m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i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ssin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g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 v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a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l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ues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 →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 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Mo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de(categorical)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 &amp;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 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M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ed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i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an(numerical)</a:t>
            </a:r>
            <a:endParaRPr/>
          </a:p>
          <a:p>
            <a:pPr marL="647700" lvl="1" indent="-323850" algn="l">
              <a:lnSpc>
                <a:spcPts val="4500"/>
              </a:lnSpc>
              <a:buFont typeface="Arial"/>
              <a:buChar char="•"/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O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n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e-Ho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 Encoding for categorical variables</a:t>
            </a:r>
            <a:endParaRPr/>
          </a:p>
          <a:p>
            <a:pPr marL="647700" lvl="1" indent="-323850" algn="l">
              <a:lnSpc>
                <a:spcPts val="4500"/>
              </a:lnSpc>
              <a:buFont typeface="Arial"/>
              <a:buChar char="•"/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Dropped ID column</a:t>
            </a:r>
            <a:endParaRPr/>
          </a:p>
          <a:p>
            <a:pPr marL="647700" lvl="1" indent="-323850" algn="l">
              <a:lnSpc>
                <a:spcPts val="4500"/>
              </a:lnSpc>
              <a:buFont typeface="Arial"/>
              <a:buChar char="•"/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r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a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in-T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e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s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 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S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p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l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it (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80%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-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20%</a:t>
            </a: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)</a:t>
            </a:r>
            <a:endParaRPr/>
          </a:p>
          <a:p>
            <a:pPr algn="l">
              <a:lnSpc>
                <a:spcPts val="4500"/>
              </a:lnSpc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1" flipV="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rcRect l="0" t="31261" r="0" b="31261"/>
            <a:stretch/>
          </a:blipFill>
        </p:spPr>
      </p:sp>
      <p:sp>
        <p:nvSpPr>
          <p:cNvPr id="3" name="Freeform 3"/>
          <p:cNvSpPr/>
          <p:nvPr/>
        </p:nvSpPr>
        <p:spPr bwMode="auto">
          <a:xfrm rot="0" flipH="0" flipV="0">
            <a:off x="2836896" y="-3680904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rcRect l="0" t="0" r="0" b="0"/>
            <a:stretch/>
          </a:blipFill>
        </p:spPr>
      </p:sp>
      <p:sp>
        <p:nvSpPr>
          <p:cNvPr id="4" name="Freeform 4"/>
          <p:cNvSpPr/>
          <p:nvPr/>
        </p:nvSpPr>
        <p:spPr bwMode="auto">
          <a:xfrm rot="0" flipH="0" flipV="0">
            <a:off x="16440064" y="1028700"/>
            <a:ext cx="823703" cy="823703"/>
          </a:xfrm>
          <a:custGeom>
            <a:avLst/>
            <a:gdLst/>
            <a:ahLst/>
            <a:cxnLst/>
            <a:rect l="l" t="t" r="r" b="b"/>
            <a:pathLst>
              <a:path w="823703" h="823703" fill="norm" stroke="1" extrusionOk="0">
                <a:moveTo>
                  <a:pt x="0" y="0"/>
                </a:moveTo>
                <a:lnTo>
                  <a:pt x="823703" y="0"/>
                </a:lnTo>
                <a:lnTo>
                  <a:pt x="823703" y="823703"/>
                </a:lnTo>
                <a:lnTo>
                  <a:pt x="0" y="8237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 l="0" t="0" r="0" b="0"/>
            <a:stretch/>
          </a:blipFill>
        </p:spPr>
      </p:sp>
      <p:sp>
        <p:nvSpPr>
          <p:cNvPr id="5" name="Freeform 5"/>
          <p:cNvSpPr/>
          <p:nvPr/>
        </p:nvSpPr>
        <p:spPr bwMode="auto">
          <a:xfrm rot="0" flipH="0" flipV="0">
            <a:off x="-5196416" y="6303202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rcRect l="0" t="0" r="0" b="0"/>
            <a:stretch/>
          </a:blipFill>
        </p:spPr>
      </p:sp>
      <p:sp>
        <p:nvSpPr>
          <p:cNvPr id="6" name="Freeform 6"/>
          <p:cNvSpPr/>
          <p:nvPr/>
        </p:nvSpPr>
        <p:spPr bwMode="auto">
          <a:xfrm rot="0" flipH="0" flipV="0">
            <a:off x="12113395" y="0"/>
            <a:ext cx="6174605" cy="6174605"/>
          </a:xfrm>
          <a:custGeom>
            <a:avLst/>
            <a:gdLst/>
            <a:ahLst/>
            <a:cxnLst/>
            <a:rect l="l" t="t" r="r" b="b"/>
            <a:pathLst>
              <a:path w="6174605" h="6174605" fill="norm" stroke="1" extrusionOk="0">
                <a:moveTo>
                  <a:pt x="0" y="0"/>
                </a:moveTo>
                <a:lnTo>
                  <a:pt x="6174605" y="0"/>
                </a:lnTo>
                <a:lnTo>
                  <a:pt x="6174605" y="6174605"/>
                </a:lnTo>
                <a:lnTo>
                  <a:pt x="0" y="61746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9999"/>
            </a:blip>
            <a:srcRect l="0" t="0" r="0" b="0"/>
            <a:stretch/>
          </a:blipFill>
        </p:spPr>
      </p:sp>
      <p:sp>
        <p:nvSpPr>
          <p:cNvPr id="7" name="TextBox 7"/>
          <p:cNvSpPr txBox="1"/>
          <p:nvPr/>
        </p:nvSpPr>
        <p:spPr bwMode="auto">
          <a:xfrm rot="0">
            <a:off x="0" y="598058"/>
            <a:ext cx="561188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598"/>
              </a:lnSpc>
              <a:spcBef>
                <a:spcPts val="0"/>
              </a:spcBef>
              <a:defRPr/>
            </a:pPr>
            <a:r>
              <a:rPr lang="en-US" sz="4000" b="1" u="none" strike="noStrike" spc="-1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Task 3- Exploring EDA</a:t>
            </a:r>
            <a:endParaRPr/>
          </a:p>
        </p:txBody>
      </p:sp>
      <p:sp>
        <p:nvSpPr>
          <p:cNvPr id="8" name="TextBox 8"/>
          <p:cNvSpPr txBox="1"/>
          <p:nvPr/>
        </p:nvSpPr>
        <p:spPr bwMode="auto">
          <a:xfrm rot="0">
            <a:off x="0" y="4756729"/>
            <a:ext cx="722077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598"/>
              </a:lnSpc>
              <a:spcBef>
                <a:spcPts val="0"/>
              </a:spcBef>
              <a:defRPr/>
            </a:pPr>
            <a:r>
              <a:rPr lang="en-US" sz="4000" b="1" u="none" strike="noStrike" spc="-1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 Task 4 - Data Scaling</a:t>
            </a:r>
            <a:endParaRPr/>
          </a:p>
        </p:txBody>
      </p:sp>
      <p:sp>
        <p:nvSpPr>
          <p:cNvPr id="9" name="TextBox 9"/>
          <p:cNvSpPr txBox="1"/>
          <p:nvPr/>
        </p:nvSpPr>
        <p:spPr bwMode="auto">
          <a:xfrm rot="0">
            <a:off x="185583" y="5554194"/>
            <a:ext cx="16964192" cy="340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00"/>
              </a:lnSpc>
              <a:spcBef>
                <a:spcPts val="0"/>
              </a:spcBef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Steps taken:</a:t>
            </a:r>
            <a:endParaRPr/>
          </a:p>
          <a:p>
            <a:pPr marL="647700" lvl="1" indent="-323850" algn="l">
              <a:lnSpc>
                <a:spcPts val="4500"/>
              </a:lnSpc>
              <a:buFont typeface="Arial"/>
              <a:buChar char="•"/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 Features in different units (e.g., age, training scores) can bias models.</a:t>
            </a:r>
            <a:endParaRPr/>
          </a:p>
          <a:p>
            <a:pPr marL="647700" lvl="1" indent="-323850" algn="l">
              <a:lnSpc>
                <a:spcPts val="4500"/>
              </a:lnSpc>
              <a:buFont typeface="Arial"/>
              <a:buChar char="•"/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Algorithms like Logistic Regression, XGBoost benefit from normalized input.</a:t>
            </a:r>
            <a:endParaRPr/>
          </a:p>
          <a:p>
            <a:pPr marL="647700" lvl="1" indent="-323850" algn="l">
              <a:lnSpc>
                <a:spcPts val="45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Scalers like Standard Scaler,Robust,MinMax,MaxAbs are been used.</a:t>
            </a:r>
            <a:endParaRPr/>
          </a:p>
          <a:p>
            <a:pPr marL="0" lvl="1" indent="0" algn="l">
              <a:lnSpc>
                <a:spcPts val="4500"/>
              </a:lnSpc>
              <a:spcBef>
                <a:spcPts val="0"/>
              </a:spcBef>
              <a:defRPr/>
            </a:pPr>
            <a:endParaRPr/>
          </a:p>
          <a:p>
            <a:pPr algn="l">
              <a:lnSpc>
                <a:spcPts val="4500"/>
              </a:lnSpc>
              <a:spcBef>
                <a:spcPts val="0"/>
              </a:spcBef>
              <a:defRPr/>
            </a:pPr>
            <a:endParaRPr/>
          </a:p>
        </p:txBody>
      </p:sp>
      <p:sp>
        <p:nvSpPr>
          <p:cNvPr id="10" name="TextBox 10"/>
          <p:cNvSpPr txBox="1"/>
          <p:nvPr/>
        </p:nvSpPr>
        <p:spPr bwMode="auto">
          <a:xfrm rot="0">
            <a:off x="185583" y="1405806"/>
            <a:ext cx="14466795" cy="28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00"/>
              </a:lnSpc>
              <a:spcBef>
                <a:spcPts val="0"/>
              </a:spcBef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Steps taken:</a:t>
            </a:r>
            <a:endParaRPr/>
          </a:p>
          <a:p>
            <a:pPr marL="647700" lvl="1" indent="-323850" algn="l">
              <a:lnSpc>
                <a:spcPts val="4500"/>
              </a:lnSpc>
              <a:buFont typeface="Arial"/>
              <a:buChar char="•"/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Univariant Analysis Plots (Count,Box,Bar,Pie,KDE)</a:t>
            </a:r>
            <a:endParaRPr/>
          </a:p>
          <a:p>
            <a:pPr marL="647700" lvl="1" indent="-323850" algn="l">
              <a:lnSpc>
                <a:spcPts val="4500"/>
              </a:lnSpc>
              <a:buFont typeface="Arial"/>
              <a:buChar char="•"/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Bivariate Analysis Plots(Box, Bar,Strip,Scatter)</a:t>
            </a:r>
            <a:endParaRPr/>
          </a:p>
          <a:p>
            <a:pPr marL="647700" lvl="1" indent="-323850" algn="l">
              <a:lnSpc>
                <a:spcPts val="4500"/>
              </a:lnSpc>
              <a:buFont typeface="Arial"/>
              <a:buChar char="•"/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Multivariate Analysis Plots(HeatPlot, Stacked Bar,Scatter,Pair)</a:t>
            </a:r>
            <a:endParaRPr/>
          </a:p>
          <a:p>
            <a:pPr marL="0" lvl="1" indent="0" algn="l">
              <a:lnSpc>
                <a:spcPts val="4500"/>
              </a:lnSpc>
              <a:spcBef>
                <a:spcPts val="0"/>
              </a:spcBef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1" flipV="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rcRect l="0" t="31261" r="0" b="31261"/>
            <a:stretch/>
          </a:blipFill>
        </p:spPr>
      </p:sp>
      <p:sp>
        <p:nvSpPr>
          <p:cNvPr id="3" name="Freeform 3"/>
          <p:cNvSpPr/>
          <p:nvPr/>
        </p:nvSpPr>
        <p:spPr bwMode="auto">
          <a:xfrm rot="0" flipH="0" flipV="0">
            <a:off x="2836896" y="-3680904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rcRect l="0" t="0" r="0" b="0"/>
            <a:stretch/>
          </a:blipFill>
        </p:spPr>
      </p:sp>
      <p:sp>
        <p:nvSpPr>
          <p:cNvPr id="4" name="Freeform 4"/>
          <p:cNvSpPr/>
          <p:nvPr/>
        </p:nvSpPr>
        <p:spPr bwMode="auto">
          <a:xfrm rot="0" flipH="0" flipV="0">
            <a:off x="16440064" y="1028700"/>
            <a:ext cx="823703" cy="823703"/>
          </a:xfrm>
          <a:custGeom>
            <a:avLst/>
            <a:gdLst/>
            <a:ahLst/>
            <a:cxnLst/>
            <a:rect l="l" t="t" r="r" b="b"/>
            <a:pathLst>
              <a:path w="823703" h="823703" fill="norm" stroke="1" extrusionOk="0">
                <a:moveTo>
                  <a:pt x="0" y="0"/>
                </a:moveTo>
                <a:lnTo>
                  <a:pt x="823703" y="0"/>
                </a:lnTo>
                <a:lnTo>
                  <a:pt x="823703" y="823703"/>
                </a:lnTo>
                <a:lnTo>
                  <a:pt x="0" y="8237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 l="0" t="0" r="0" b="0"/>
            <a:stretch/>
          </a:blipFill>
        </p:spPr>
      </p:sp>
      <p:sp>
        <p:nvSpPr>
          <p:cNvPr id="5" name="Freeform 5"/>
          <p:cNvSpPr/>
          <p:nvPr/>
        </p:nvSpPr>
        <p:spPr bwMode="auto">
          <a:xfrm rot="0" flipH="0" flipV="0">
            <a:off x="-5196416" y="6303202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rcRect l="0" t="0" r="0" b="0"/>
            <a:stretch/>
          </a:blipFill>
        </p:spPr>
      </p:sp>
      <p:sp>
        <p:nvSpPr>
          <p:cNvPr id="6" name="Freeform 6"/>
          <p:cNvSpPr/>
          <p:nvPr/>
        </p:nvSpPr>
        <p:spPr bwMode="auto">
          <a:xfrm rot="0" flipH="0" flipV="0">
            <a:off x="12113395" y="0"/>
            <a:ext cx="6174605" cy="6174605"/>
          </a:xfrm>
          <a:custGeom>
            <a:avLst/>
            <a:gdLst/>
            <a:ahLst/>
            <a:cxnLst/>
            <a:rect l="l" t="t" r="r" b="b"/>
            <a:pathLst>
              <a:path w="6174605" h="6174605" fill="norm" stroke="1" extrusionOk="0">
                <a:moveTo>
                  <a:pt x="0" y="0"/>
                </a:moveTo>
                <a:lnTo>
                  <a:pt x="6174605" y="0"/>
                </a:lnTo>
                <a:lnTo>
                  <a:pt x="6174605" y="6174605"/>
                </a:lnTo>
                <a:lnTo>
                  <a:pt x="0" y="61746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9999"/>
            </a:blip>
            <a:srcRect l="0" t="0" r="0" b="0"/>
            <a:stretch/>
          </a:blipFill>
        </p:spPr>
      </p:sp>
      <p:sp>
        <p:nvSpPr>
          <p:cNvPr id="7" name="TextBox 7"/>
          <p:cNvSpPr txBox="1"/>
          <p:nvPr/>
        </p:nvSpPr>
        <p:spPr bwMode="auto">
          <a:xfrm rot="0">
            <a:off x="0" y="598058"/>
            <a:ext cx="561188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8"/>
              </a:lnSpc>
              <a:defRPr/>
            </a:pPr>
            <a:r>
              <a:rPr lang="en-US" sz="4000" b="1" u="none" strike="noStrike" spc="-1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Task 5- Models</a:t>
            </a:r>
            <a:endParaRPr/>
          </a:p>
        </p:txBody>
      </p:sp>
      <p:sp>
        <p:nvSpPr>
          <p:cNvPr id="8" name="TextBox 8"/>
          <p:cNvSpPr txBox="1"/>
          <p:nvPr/>
        </p:nvSpPr>
        <p:spPr bwMode="auto">
          <a:xfrm rot="0">
            <a:off x="0" y="5817427"/>
            <a:ext cx="1504581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3598"/>
              </a:lnSpc>
              <a:spcBef>
                <a:spcPts val="0"/>
              </a:spcBef>
              <a:defRPr/>
            </a:pPr>
            <a:r>
              <a:rPr lang="en-US" sz="4000" b="1" u="none" strike="noStrike" spc="-1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Task 6 - Best Scaling Function and Best model for your dataset.</a:t>
            </a:r>
            <a:endParaRPr/>
          </a:p>
        </p:txBody>
      </p:sp>
      <p:sp>
        <p:nvSpPr>
          <p:cNvPr id="9" name="TextBox 9"/>
          <p:cNvSpPr txBox="1"/>
          <p:nvPr/>
        </p:nvSpPr>
        <p:spPr bwMode="auto">
          <a:xfrm rot="0">
            <a:off x="180549" y="6760402"/>
            <a:ext cx="16964192" cy="28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500"/>
              </a:lnSpc>
              <a:spcBef>
                <a:spcPts val="0"/>
              </a:spcBef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Steps taken:</a:t>
            </a:r>
            <a:endParaRPr/>
          </a:p>
          <a:p>
            <a:pPr marL="647700" lvl="1" indent="-323850" algn="l">
              <a:lnSpc>
                <a:spcPts val="4500"/>
              </a:lnSpc>
              <a:buFont typeface="Arial"/>
              <a:buChar char="•"/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 Best Scaler function evaluated</a:t>
            </a:r>
            <a:endParaRPr/>
          </a:p>
          <a:p>
            <a:pPr marL="647700" lvl="1" indent="-323850" algn="l">
              <a:lnSpc>
                <a:spcPts val="45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sz="3000" b="1" u="none" strike="noStrike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Best Model Evaluated and the reasons for accepting that model.</a:t>
            </a:r>
            <a:endParaRPr/>
          </a:p>
          <a:p>
            <a:pPr marL="0" lvl="1" indent="0" algn="l">
              <a:lnSpc>
                <a:spcPts val="4500"/>
              </a:lnSpc>
              <a:spcBef>
                <a:spcPts val="0"/>
              </a:spcBef>
              <a:defRPr/>
            </a:pPr>
            <a:endParaRPr/>
          </a:p>
          <a:p>
            <a:pPr algn="l">
              <a:lnSpc>
                <a:spcPts val="4500"/>
              </a:lnSpc>
              <a:spcBef>
                <a:spcPts val="0"/>
              </a:spcBef>
              <a:defRPr/>
            </a:pPr>
            <a:endParaRPr/>
          </a:p>
        </p:txBody>
      </p:sp>
      <p:sp>
        <p:nvSpPr>
          <p:cNvPr id="10" name="TextBox 10"/>
          <p:cNvSpPr txBox="1"/>
          <p:nvPr/>
        </p:nvSpPr>
        <p:spPr bwMode="auto">
          <a:xfrm rot="0">
            <a:off x="180549" y="1269349"/>
            <a:ext cx="15020148" cy="327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391"/>
              </a:lnSpc>
              <a:spcBef>
                <a:spcPts val="0"/>
              </a:spcBef>
              <a:defRPr/>
            </a:pPr>
            <a:r>
              <a:rPr lang="en-US" sz="2950" b="1" u="none" strike="noStrike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Models Compared:</a:t>
            </a:r>
            <a:endParaRPr/>
          </a:p>
          <a:p>
            <a:pPr marL="632136" lvl="1" indent="-316068" algn="l">
              <a:lnSpc>
                <a:spcPts val="4391"/>
              </a:lnSpc>
              <a:buFont typeface="Arial"/>
              <a:buChar char="•"/>
              <a:defRPr/>
            </a:pPr>
            <a:r>
              <a:rPr lang="en-US" sz="2950" b="1" u="none" strike="noStrike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Logistic Regression</a:t>
            </a:r>
            <a:endParaRPr/>
          </a:p>
          <a:p>
            <a:pPr marL="632136" lvl="1" indent="-316068" algn="l">
              <a:lnSpc>
                <a:spcPts val="4391"/>
              </a:lnSpc>
              <a:buFont typeface="Arial"/>
              <a:buChar char="•"/>
              <a:defRPr/>
            </a:pPr>
            <a:r>
              <a:rPr lang="en-US" sz="2950" b="1" u="none" strike="noStrike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XGBoost</a:t>
            </a:r>
            <a:endParaRPr/>
          </a:p>
          <a:p>
            <a:pPr marL="632136" lvl="1" indent="-316068" algn="l">
              <a:lnSpc>
                <a:spcPts val="4391"/>
              </a:lnSpc>
              <a:buFont typeface="Arial"/>
              <a:buChar char="•"/>
              <a:defRPr/>
            </a:pPr>
            <a:r>
              <a:rPr lang="en-US" sz="2950" b="1" u="none" strike="noStrike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CatBoost</a:t>
            </a:r>
            <a:endParaRPr/>
          </a:p>
          <a:p>
            <a:pPr marL="632136" lvl="1" indent="-316068" algn="l">
              <a:lnSpc>
                <a:spcPts val="4391"/>
              </a:lnSpc>
              <a:buFont typeface="Arial"/>
              <a:buChar char="•"/>
              <a:defRPr/>
            </a:pPr>
            <a:r>
              <a:rPr lang="en-US" sz="2950" b="1" u="none" strike="noStrike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LightGBM</a:t>
            </a:r>
            <a:endParaRPr/>
          </a:p>
          <a:p>
            <a:pPr marL="0" lvl="1" indent="0" algn="l">
              <a:lnSpc>
                <a:spcPts val="4391"/>
              </a:lnSpc>
              <a:spcBef>
                <a:spcPts val="0"/>
              </a:spcBef>
              <a:defRPr/>
            </a:pPr>
            <a:r>
              <a:rPr lang="en-US" sz="2950" b="1" u="none" strike="noStrike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Metrics evaluated:</a:t>
            </a:r>
            <a:r>
              <a:rPr lang="en-US" sz="2950" b="1" u="none" strike="noStrike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 Accuracy, Precision, Recall, AUC, Confusion Matrix.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1" flipV="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rcRect l="0" t="31261" r="0" b="31261"/>
            <a:stretch/>
          </a:blipFill>
        </p:spPr>
      </p:sp>
      <p:sp>
        <p:nvSpPr>
          <p:cNvPr id="3" name="Freeform 3"/>
          <p:cNvSpPr/>
          <p:nvPr/>
        </p:nvSpPr>
        <p:spPr bwMode="auto">
          <a:xfrm rot="0" flipH="0" flipV="0">
            <a:off x="12757449" y="-2536474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rcRect l="0" t="0" r="0" b="0"/>
            <a:stretch/>
          </a:blipFill>
        </p:spPr>
      </p:sp>
      <p:sp>
        <p:nvSpPr>
          <p:cNvPr id="4" name="Freeform 4"/>
          <p:cNvSpPr/>
          <p:nvPr/>
        </p:nvSpPr>
        <p:spPr bwMode="auto">
          <a:xfrm rot="0" flipH="0" flipV="0">
            <a:off x="-3086100" y="5000989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rcRect l="0" t="0" r="0" b="0"/>
            <a:stretch/>
          </a:blipFill>
        </p:spPr>
      </p:sp>
      <p:sp>
        <p:nvSpPr>
          <p:cNvPr id="5" name="Freeform 5"/>
          <p:cNvSpPr/>
          <p:nvPr/>
        </p:nvSpPr>
        <p:spPr bwMode="auto">
          <a:xfrm rot="0" flipH="0" flipV="0">
            <a:off x="-1593836" y="7555358"/>
            <a:ext cx="3613543" cy="4114800"/>
          </a:xfrm>
          <a:custGeom>
            <a:avLst/>
            <a:gdLst/>
            <a:ahLst/>
            <a:cxnLst/>
            <a:rect l="l" t="t" r="r" b="b"/>
            <a:pathLst>
              <a:path w="3613543" h="4114800" fill="norm" stroke="1" extrusionOk="0">
                <a:moveTo>
                  <a:pt x="0" y="0"/>
                </a:moveTo>
                <a:lnTo>
                  <a:pt x="3613542" y="0"/>
                </a:lnTo>
                <a:lnTo>
                  <a:pt x="3613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</a:blip>
            <a:srcRect l="0" t="0" r="0" b="0"/>
            <a:stretch/>
          </a:blipFill>
        </p:spPr>
      </p:sp>
      <p:sp>
        <p:nvSpPr>
          <p:cNvPr id="6" name="Freeform 6"/>
          <p:cNvSpPr/>
          <p:nvPr/>
        </p:nvSpPr>
        <p:spPr bwMode="auto">
          <a:xfrm rot="0" flipH="0" flipV="0">
            <a:off x="16872249" y="-561615"/>
            <a:ext cx="3613543" cy="4114800"/>
          </a:xfrm>
          <a:custGeom>
            <a:avLst/>
            <a:gdLst/>
            <a:ahLst/>
            <a:cxnLst/>
            <a:rect l="l" t="t" r="r" b="b"/>
            <a:pathLst>
              <a:path w="3613543" h="4114800" fill="norm" stroke="1" extrusionOk="0">
                <a:moveTo>
                  <a:pt x="0" y="0"/>
                </a:moveTo>
                <a:lnTo>
                  <a:pt x="3613543" y="0"/>
                </a:lnTo>
                <a:lnTo>
                  <a:pt x="36135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</a:blip>
            <a:srcRect l="0" t="0" r="0" b="0"/>
            <a:stretch/>
          </a:blipFill>
        </p:spPr>
      </p:sp>
      <p:sp>
        <p:nvSpPr>
          <p:cNvPr id="7" name="AutoShape 7"/>
          <p:cNvSpPr/>
          <p:nvPr/>
        </p:nvSpPr>
        <p:spPr bwMode="auto">
          <a:xfrm>
            <a:off x="2273923" y="1587851"/>
            <a:ext cx="13445154" cy="0"/>
          </a:xfrm>
          <a:prstGeom prst="line">
            <a:avLst/>
          </a:prstGeom>
          <a:ln w="19050" cap="flat">
            <a:solidFill>
              <a:srgbClr val="00694C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8" name="Table 8"/>
          <p:cNvGraphicFramePr>
            <a:graphicFrameLocks xmlns:a="http://schemas.openxmlformats.org/drawingml/2006/main" noGrp="1"/>
          </p:cNvGraphicFramePr>
          <p:nvPr/>
        </p:nvGraphicFramePr>
        <p:xfrm>
          <a:off x="3292462" y="2744821"/>
          <a:ext cx="13116948" cy="7160024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86158"/>
                <a:gridCol w="2186158"/>
                <a:gridCol w="2186158"/>
                <a:gridCol w="2186158"/>
                <a:gridCol w="2186158"/>
                <a:gridCol w="2186158"/>
              </a:tblGrid>
              <a:tr h="1210574">
                <a:tc>
                  <a:txBody>
                    <a:bodyPr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</a:rPr>
                        <a:t>F1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</a:rPr>
                        <a:t>AUC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</a:tr>
              <a:tr h="1321482"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</a:rPr>
                        <a:t>Logistic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0.1363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0.090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0.0553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0.6547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0.1245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</a:tr>
              <a:tr h="1542656"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0.4506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0.326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0.2698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0.6822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0.2953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</a:tr>
              <a:tr h="1542656"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</a:rPr>
                        <a:t>CatBoost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0.4485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0.297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0.2704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0.6836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0.2941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</a:tr>
              <a:tr h="1542656"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</a:rPr>
                        <a:t>LightGBM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0.4534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0.3094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0.2536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0.6865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ts val="3359"/>
                        </a:lnSpc>
                        <a:spcBef>
                          <a:spcPts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</a:rPr>
                        <a:t>0.2900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algn="ctr">
                      <a:solidFill>
                        <a:srgbClr val="000000"/>
                      </a:solidFill>
                    </a:lnL>
                    <a:lnR w="38100" algn="ctr">
                      <a:solidFill>
                        <a:srgbClr val="000000"/>
                      </a:solidFill>
                    </a:lnR>
                    <a:lnT w="38100" algn="ctr">
                      <a:solidFill>
                        <a:srgbClr val="000000"/>
                      </a:solidFill>
                    </a:lnT>
                    <a:lnB w="38100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 bwMode="auto">
          <a:xfrm rot="0">
            <a:off x="1596512" y="619485"/>
            <a:ext cx="15097985" cy="87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300"/>
              </a:lnSpc>
              <a:spcBef>
                <a:spcPts val="0"/>
              </a:spcBef>
              <a:defRPr/>
            </a:pPr>
            <a:r>
              <a:rPr lang="en-US" sz="7000" b="1" u="none" strike="noStrike" spc="-3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Model Performance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0" flipV="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rcRect l="0" t="31261" r="0" b="31261"/>
            <a:stretch/>
          </a:blipFill>
        </p:spPr>
      </p:sp>
      <p:sp>
        <p:nvSpPr>
          <p:cNvPr id="3" name="Freeform 3"/>
          <p:cNvSpPr/>
          <p:nvPr/>
        </p:nvSpPr>
        <p:spPr bwMode="auto">
          <a:xfrm rot="0" flipH="0" flipV="0">
            <a:off x="569082" y="-3086100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rcRect l="0" t="0" r="0" b="0"/>
            <a:stretch/>
          </a:blipFill>
        </p:spPr>
      </p:sp>
      <p:sp>
        <p:nvSpPr>
          <p:cNvPr id="4" name="Freeform 4"/>
          <p:cNvSpPr/>
          <p:nvPr/>
        </p:nvSpPr>
        <p:spPr bwMode="auto">
          <a:xfrm rot="0" flipH="0" flipV="0">
            <a:off x="12159106" y="5708398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rcRect l="0" t="0" r="0" b="0"/>
            <a:stretch/>
          </a:blipFill>
        </p:spPr>
      </p:sp>
      <p:sp>
        <p:nvSpPr>
          <p:cNvPr id="5" name="Freeform 5"/>
          <p:cNvSpPr/>
          <p:nvPr/>
        </p:nvSpPr>
        <p:spPr bwMode="auto">
          <a:xfrm rot="0" flipH="0" flipV="0">
            <a:off x="16435597" y="8434597"/>
            <a:ext cx="823703" cy="823703"/>
          </a:xfrm>
          <a:custGeom>
            <a:avLst/>
            <a:gdLst/>
            <a:ahLst/>
            <a:cxnLst/>
            <a:rect l="l" t="t" r="r" b="b"/>
            <a:pathLst>
              <a:path w="823703" h="823703" fill="norm" stroke="1" extrusionOk="0">
                <a:moveTo>
                  <a:pt x="0" y="0"/>
                </a:moveTo>
                <a:lnTo>
                  <a:pt x="823703" y="0"/>
                </a:lnTo>
                <a:lnTo>
                  <a:pt x="823703" y="823703"/>
                </a:lnTo>
                <a:lnTo>
                  <a:pt x="0" y="8237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 l="0" t="0" r="0" b="0"/>
            <a:stretch/>
          </a:blipFill>
        </p:spPr>
      </p:sp>
      <p:sp>
        <p:nvSpPr>
          <p:cNvPr id="6" name="TextBox 6"/>
          <p:cNvSpPr txBox="1"/>
          <p:nvPr/>
        </p:nvSpPr>
        <p:spPr bwMode="auto">
          <a:xfrm rot="0">
            <a:off x="4006007" y="613854"/>
            <a:ext cx="9585349" cy="87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300"/>
              </a:lnSpc>
              <a:spcBef>
                <a:spcPts val="0"/>
              </a:spcBef>
              <a:defRPr/>
            </a:pPr>
            <a:r>
              <a:rPr lang="en-US" sz="7000" b="1" u="none" strike="noStrike" spc="-3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Final Model Selection</a:t>
            </a:r>
            <a:endParaRPr/>
          </a:p>
        </p:txBody>
      </p:sp>
      <p:sp>
        <p:nvSpPr>
          <p:cNvPr id="7" name="TextBox 7"/>
          <p:cNvSpPr txBox="1"/>
          <p:nvPr/>
        </p:nvSpPr>
        <p:spPr bwMode="auto">
          <a:xfrm rot="0">
            <a:off x="252307" y="1943301"/>
            <a:ext cx="12575312" cy="6903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97"/>
              </a:lnSpc>
              <a:defRPr/>
            </a:pPr>
            <a:r>
              <a:rPr lang="en-US" sz="4050" b="1" u="none" strike="noStrike" spc="1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Selected Model: XGBoost</a:t>
            </a:r>
            <a:endParaRPr/>
          </a:p>
          <a:p>
            <a:pPr algn="l">
              <a:lnSpc>
                <a:spcPts val="6097"/>
              </a:lnSpc>
              <a:defRPr/>
            </a:pPr>
            <a:r>
              <a:rPr lang="en-US" sz="4050" b="1" u="none" strike="noStrike" spc="1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Selected Scaler: Standard</a:t>
            </a:r>
            <a:endParaRPr/>
          </a:p>
          <a:p>
            <a:pPr marL="0" lvl="1" indent="0" algn="l">
              <a:lnSpc>
                <a:spcPts val="6097"/>
              </a:lnSpc>
              <a:spcBef>
                <a:spcPts val="0"/>
              </a:spcBef>
              <a:defRPr/>
            </a:pPr>
            <a:endParaRPr/>
          </a:p>
          <a:p>
            <a:pPr marL="0" lvl="1" indent="0" algn="l">
              <a:lnSpc>
                <a:spcPts val="6097"/>
              </a:lnSpc>
              <a:spcBef>
                <a:spcPts val="0"/>
              </a:spcBef>
              <a:defRPr/>
            </a:pPr>
            <a:r>
              <a:rPr lang="en-US" sz="4050" b="1" u="none" strike="noStrike" spc="1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Reasons:</a:t>
            </a:r>
            <a:endParaRPr/>
          </a:p>
          <a:p>
            <a:pPr marL="877637" lvl="1" indent="-438818" algn="l">
              <a:lnSpc>
                <a:spcPts val="6097"/>
              </a:lnSpc>
              <a:buFont typeface="Arial"/>
              <a:buChar char="•"/>
              <a:defRPr/>
            </a:pPr>
            <a:r>
              <a:rPr lang="en-US" sz="4050" b="1" u="none" strike="noStrike" spc="1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Highest accuracy (45.34%)</a:t>
            </a:r>
            <a:endParaRPr/>
          </a:p>
          <a:p>
            <a:pPr marL="877637" lvl="1" indent="-438818" algn="l">
              <a:lnSpc>
                <a:spcPts val="6097"/>
              </a:lnSpc>
              <a:buFont typeface="Arial"/>
              <a:buChar char="•"/>
              <a:defRPr/>
            </a:pPr>
            <a:r>
              <a:rPr lang="en-US" sz="4050" b="1" u="none" strike="noStrike" spc="1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Highest AUC(0.6865)</a:t>
            </a:r>
            <a:r>
              <a:rPr lang="en-US" sz="4050" b="1" u="none" strike="noStrike" spc="1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 </a:t>
            </a:r>
            <a:endParaRPr/>
          </a:p>
          <a:p>
            <a:pPr marL="877637" lvl="1" indent="-438818" algn="l">
              <a:lnSpc>
                <a:spcPts val="6097"/>
              </a:lnSpc>
              <a:buFont typeface="Arial"/>
              <a:buChar char="•"/>
              <a:defRPr/>
            </a:pPr>
            <a:r>
              <a:rPr lang="en-US" sz="4050" b="1" u="none" strike="noStrike" spc="1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Handles categorical &amp; missing values efficiently</a:t>
            </a:r>
            <a:endParaRPr/>
          </a:p>
          <a:p>
            <a:pPr marL="877637" lvl="1" indent="-438818" algn="l">
              <a:lnSpc>
                <a:spcPts val="6097"/>
              </a:lnSpc>
              <a:buFont typeface="Arial"/>
              <a:buChar char="•"/>
              <a:defRPr/>
            </a:pPr>
            <a:r>
              <a:rPr lang="en-US" sz="4050" b="1" u="none" strike="noStrike" spc="1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-Robust to overfitting</a:t>
            </a:r>
            <a:endParaRPr/>
          </a:p>
        </p:txBody>
      </p:sp>
      <p:sp>
        <p:nvSpPr>
          <p:cNvPr id="8" name="Freeform 8"/>
          <p:cNvSpPr/>
          <p:nvPr/>
        </p:nvSpPr>
        <p:spPr bwMode="auto">
          <a:xfrm rot="0" flipH="0" flipV="0">
            <a:off x="12827620" y="1623504"/>
            <a:ext cx="6235615" cy="6235615"/>
          </a:xfrm>
          <a:custGeom>
            <a:avLst/>
            <a:gdLst/>
            <a:ahLst/>
            <a:cxnLst/>
            <a:rect l="l" t="t" r="r" b="b"/>
            <a:pathLst>
              <a:path w="6235615" h="6235615" fill="norm" stroke="1" extrusionOk="0">
                <a:moveTo>
                  <a:pt x="0" y="0"/>
                </a:moveTo>
                <a:lnTo>
                  <a:pt x="6235615" y="0"/>
                </a:lnTo>
                <a:lnTo>
                  <a:pt x="6235615" y="6235615"/>
                </a:lnTo>
                <a:lnTo>
                  <a:pt x="0" y="62356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9999"/>
            </a:blip>
            <a:srcRect l="0" t="0" r="0" b="0"/>
            <a:stretch/>
          </a:blipFill>
        </p:spPr>
      </p:sp>
      <p:sp>
        <p:nvSpPr>
          <p:cNvPr id="9" name="AutoShape 9"/>
          <p:cNvSpPr/>
          <p:nvPr/>
        </p:nvSpPr>
        <p:spPr bwMode="auto">
          <a:xfrm flipV="1">
            <a:off x="4006007" y="1556829"/>
            <a:ext cx="9280638" cy="0"/>
          </a:xfrm>
          <a:prstGeom prst="line">
            <a:avLst/>
          </a:prstGeom>
          <a:ln w="19050" cap="flat">
            <a:solidFill>
              <a:srgbClr val="00694C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0" flipV="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rcRect l="0" t="31261" r="0" b="31261"/>
            <a:stretch/>
          </a:blipFill>
        </p:spPr>
      </p:sp>
      <p:sp>
        <p:nvSpPr>
          <p:cNvPr id="3" name="Freeform 3"/>
          <p:cNvSpPr/>
          <p:nvPr/>
        </p:nvSpPr>
        <p:spPr bwMode="auto">
          <a:xfrm rot="0" flipH="0" flipV="0">
            <a:off x="12815460" y="4960027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rcRect l="0" t="0" r="0" b="0"/>
            <a:stretch/>
          </a:blipFill>
        </p:spPr>
      </p:sp>
      <p:sp>
        <p:nvSpPr>
          <p:cNvPr id="4" name="Freeform 4"/>
          <p:cNvSpPr/>
          <p:nvPr/>
        </p:nvSpPr>
        <p:spPr bwMode="auto">
          <a:xfrm rot="0" flipH="0" flipV="0">
            <a:off x="-2345479" y="-2534345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 fill="norm" stroke="1" extrusionOk="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rcRect l="0" t="0" r="0" b="0"/>
            <a:stretch/>
          </a:blipFill>
        </p:spPr>
      </p:sp>
      <p:sp>
        <p:nvSpPr>
          <p:cNvPr id="5" name="Freeform 5"/>
          <p:cNvSpPr/>
          <p:nvPr/>
        </p:nvSpPr>
        <p:spPr bwMode="auto">
          <a:xfrm rot="0" flipH="1" flipV="0">
            <a:off x="-1223406" y="1986010"/>
            <a:ext cx="7107527" cy="6319238"/>
          </a:xfrm>
          <a:custGeom>
            <a:avLst/>
            <a:gdLst/>
            <a:ahLst/>
            <a:cxnLst/>
            <a:rect l="l" t="t" r="r" b="b"/>
            <a:pathLst>
              <a:path w="7107527" h="6319238" fill="norm" stroke="1" extrusionOk="0">
                <a:moveTo>
                  <a:pt x="7107527" y="0"/>
                </a:moveTo>
                <a:lnTo>
                  <a:pt x="0" y="0"/>
                </a:lnTo>
                <a:lnTo>
                  <a:pt x="0" y="6319238"/>
                </a:lnTo>
                <a:lnTo>
                  <a:pt x="7107527" y="6319238"/>
                </a:lnTo>
                <a:lnTo>
                  <a:pt x="7107527" y="0"/>
                </a:lnTo>
                <a:close/>
              </a:path>
            </a:pathLst>
          </a:custGeom>
          <a:blipFill>
            <a:blip r:embed="rId4">
              <a:alphaModFix amt="9999"/>
            </a:blip>
            <a:srcRect l="0" t="0" r="0" b="0"/>
            <a:stretch/>
          </a:blipFill>
        </p:spPr>
      </p:sp>
      <p:sp>
        <p:nvSpPr>
          <p:cNvPr id="6" name="AutoShape 6"/>
          <p:cNvSpPr/>
          <p:nvPr/>
        </p:nvSpPr>
        <p:spPr bwMode="auto">
          <a:xfrm flipV="1">
            <a:off x="6450305" y="1076325"/>
            <a:ext cx="9280638" cy="0"/>
          </a:xfrm>
          <a:prstGeom prst="line">
            <a:avLst/>
          </a:prstGeom>
          <a:ln w="19050" cap="flat">
            <a:solidFill>
              <a:srgbClr val="00694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 bwMode="auto">
          <a:xfrm rot="0" flipH="0" flipV="0">
            <a:off x="4942679" y="1399377"/>
            <a:ext cx="12295892" cy="8591754"/>
          </a:xfrm>
          <a:custGeom>
            <a:avLst/>
            <a:gdLst/>
            <a:ahLst/>
            <a:cxnLst/>
            <a:rect l="l" t="t" r="r" b="b"/>
            <a:pathLst>
              <a:path w="12295892" h="8591754" fill="norm" stroke="1" extrusionOk="0">
                <a:moveTo>
                  <a:pt x="0" y="0"/>
                </a:moveTo>
                <a:lnTo>
                  <a:pt x="12295891" y="0"/>
                </a:lnTo>
                <a:lnTo>
                  <a:pt x="12295891" y="8591754"/>
                </a:lnTo>
                <a:lnTo>
                  <a:pt x="0" y="85917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 l="0" t="0" r="0" b="0"/>
            <a:stretch/>
          </a:blipFill>
        </p:spPr>
      </p:sp>
      <p:sp>
        <p:nvSpPr>
          <p:cNvPr id="8" name="TextBox 8"/>
          <p:cNvSpPr txBox="1"/>
          <p:nvPr/>
        </p:nvSpPr>
        <p:spPr bwMode="auto">
          <a:xfrm rot="0">
            <a:off x="6285172" y="190500"/>
            <a:ext cx="9610904" cy="87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300"/>
              </a:lnSpc>
              <a:spcBef>
                <a:spcPts val="0"/>
              </a:spcBef>
              <a:defRPr/>
            </a:pPr>
            <a:r>
              <a:rPr lang="en-US" sz="7000" b="1" u="none" strike="noStrike" spc="-3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Comparison</a:t>
            </a:r>
            <a:r>
              <a:rPr lang="en-US" sz="7000" b="1" u="none" strike="noStrike" spc="-3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 of all 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ONLYOFFICE/7.3.3.0</Application>
  <DocSecurity>0</DocSecurity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Grey Modern Analysis of Results Presentation</dc:title>
  <dc:subject/>
  <dc:creator/>
  <cp:keywords/>
  <dc:description/>
  <dc:identifier>DAGnELa_vBs</dc:identifier>
  <dc:language/>
  <cp:lastModifiedBy>Guset_095</cp:lastModifiedBy>
  <cp:revision>2</cp:revision>
  <dcterms:created xsi:type="dcterms:W3CDTF">2006-08-16T00:00:00Z</dcterms:created>
  <dcterms:modified xsi:type="dcterms:W3CDTF">2025-05-21T19:04:34Z</dcterms:modified>
  <cp:category/>
  <cp:contentStatus/>
  <cp:version/>
</cp:coreProperties>
</file>