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0" r:id="rId6"/>
    <p:sldId id="262" r:id="rId7"/>
    <p:sldId id="263" r:id="rId8"/>
    <p:sldId id="268" r:id="rId9"/>
    <p:sldId id="269"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37F132-36D8-4884-B908-202FFF022ECD}" v="398" dt="2024-12-09T02:18:25.6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90" d="100"/>
          <a:sy n="90" d="100"/>
        </p:scale>
        <p:origin x="173"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12/7/2024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271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12/7/2024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329877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12/7/2024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24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12/7/2024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2266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12/7/2024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2373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12/7/2024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071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12/7/2024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20795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12/7/2024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05989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12/7/2024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7539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12/7/2024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4699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12/7/2024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20206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12/7/2024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014461"/>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65" r:id="rId6"/>
    <p:sldLayoutId id="2147483761" r:id="rId7"/>
    <p:sldLayoutId id="2147483762" r:id="rId8"/>
    <p:sldLayoutId id="2147483763" r:id="rId9"/>
    <p:sldLayoutId id="2147483764" r:id="rId10"/>
    <p:sldLayoutId id="2147483766"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spe.hhs.gov/reports/health-conditions-among-individuals-history-homelessness-research-brief-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820888B-4EA5-E0E8-6D52-7733E1E77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1208" y="968248"/>
            <a:ext cx="3397649" cy="3760964"/>
          </a:xfrm>
        </p:spPr>
        <p:txBody>
          <a:bodyPr anchor="t">
            <a:normAutofit fontScale="90000"/>
          </a:bodyPr>
          <a:lstStyle/>
          <a:p>
            <a:pPr algn="ctr">
              <a:lnSpc>
                <a:spcPct val="90000"/>
              </a:lnSpc>
            </a:pPr>
            <a:r>
              <a:rPr lang="en-US" sz="5300" dirty="0">
                <a:latin typeface="Times New Roman"/>
                <a:cs typeface="Times New Roman"/>
              </a:rPr>
              <a:t>Homeless Health Connect</a:t>
            </a:r>
            <a:br>
              <a:rPr lang="en-US" sz="4400" dirty="0">
                <a:latin typeface="Times New Roman"/>
                <a:cs typeface="Times New Roman"/>
              </a:rPr>
            </a:br>
            <a:r>
              <a:rPr lang="en-US" sz="1600" b="0" i="1" dirty="0">
                <a:latin typeface="Bell MT"/>
                <a:cs typeface="Times New Roman"/>
              </a:rPr>
              <a:t>Accessible care for Vulnerable lives</a:t>
            </a:r>
            <a:br>
              <a:rPr lang="en-US" sz="3800" dirty="0">
                <a:latin typeface="Neue Haas Grotesk Text Pro"/>
                <a:cs typeface="Times New Roman"/>
              </a:rPr>
            </a:br>
            <a:br>
              <a:rPr lang="en-US" sz="3800" dirty="0">
                <a:latin typeface="Neue Haas Grotesk Text Pro"/>
                <a:cs typeface="Times New Roman"/>
              </a:rPr>
            </a:br>
            <a:br>
              <a:rPr lang="en-US" sz="3800" dirty="0">
                <a:latin typeface="Neue Haas Grotesk Text Pro"/>
                <a:cs typeface="Times New Roman"/>
              </a:rPr>
            </a:br>
            <a:r>
              <a:rPr lang="en-US" sz="3800" b="0" i="1" dirty="0">
                <a:latin typeface="Times New Roman"/>
                <a:cs typeface="Times New Roman"/>
              </a:rPr>
              <a:t> </a:t>
            </a:r>
            <a:r>
              <a:rPr lang="en-US" sz="1600" b="0" i="1" dirty="0">
                <a:latin typeface="Times New Roman"/>
                <a:cs typeface="Times New Roman"/>
              </a:rPr>
              <a:t>12.09.2024</a:t>
            </a:r>
            <a:r>
              <a:rPr lang="en-US" sz="1600" dirty="0"/>
              <a:t> </a:t>
            </a:r>
          </a:p>
        </p:txBody>
      </p:sp>
      <p:sp>
        <p:nvSpPr>
          <p:cNvPr id="3" name="Subtitle 2"/>
          <p:cNvSpPr>
            <a:spLocks noGrp="1"/>
          </p:cNvSpPr>
          <p:nvPr>
            <p:ph type="subTitle" idx="1"/>
          </p:nvPr>
        </p:nvSpPr>
        <p:spPr>
          <a:xfrm>
            <a:off x="521208" y="4842313"/>
            <a:ext cx="3397649" cy="1706533"/>
          </a:xfrm>
        </p:spPr>
        <p:txBody>
          <a:bodyPr vert="horz" lIns="91440" tIns="45720" rIns="91440" bIns="45720" rtlCol="0" anchor="b">
            <a:normAutofit/>
          </a:bodyPr>
          <a:lstStyle/>
          <a:p>
            <a:pPr algn="ctr"/>
            <a:r>
              <a:rPr lang="en-US" sz="1600" dirty="0">
                <a:latin typeface="Calibri"/>
                <a:ea typeface="Calibri"/>
                <a:cs typeface="Calibri"/>
              </a:rPr>
              <a:t>Group – 51</a:t>
            </a:r>
            <a:endParaRPr lang="en-US"/>
          </a:p>
          <a:p>
            <a:pPr algn="ctr"/>
            <a:r>
              <a:rPr lang="en-US" sz="1600" dirty="0">
                <a:latin typeface="Calibri"/>
                <a:ea typeface="Calibri"/>
                <a:cs typeface="Calibri"/>
              </a:rPr>
              <a:t>Sahithi </a:t>
            </a:r>
            <a:r>
              <a:rPr lang="en-US" sz="1600" err="1">
                <a:latin typeface="Calibri"/>
                <a:ea typeface="Calibri"/>
                <a:cs typeface="Calibri"/>
              </a:rPr>
              <a:t>Dachepally</a:t>
            </a:r>
            <a:endParaRPr lang="en-US" sz="1600" dirty="0">
              <a:latin typeface="Calibri"/>
              <a:ea typeface="Calibri"/>
              <a:cs typeface="Calibri"/>
            </a:endParaRPr>
          </a:p>
          <a:p>
            <a:pPr algn="ctr"/>
            <a:r>
              <a:rPr lang="en-US" sz="1600" dirty="0">
                <a:latin typeface="Calibri"/>
                <a:ea typeface="Calibri"/>
                <a:cs typeface="Calibri"/>
              </a:rPr>
              <a:t>Vimala Suram</a:t>
            </a:r>
          </a:p>
          <a:p>
            <a:pPr algn="ctr"/>
            <a:r>
              <a:rPr lang="en-US" sz="1600" dirty="0">
                <a:latin typeface="Calibri"/>
                <a:ea typeface="Calibri"/>
                <a:cs typeface="Calibri"/>
              </a:rPr>
              <a:t>Ashish Babish </a:t>
            </a:r>
            <a:r>
              <a:rPr lang="en-US" sz="1600" err="1">
                <a:latin typeface="Calibri"/>
                <a:ea typeface="Calibri"/>
                <a:cs typeface="Calibri"/>
              </a:rPr>
              <a:t>Gangaramani</a:t>
            </a:r>
            <a:endParaRPr lang="en-US" sz="1600">
              <a:latin typeface="Calibri"/>
              <a:ea typeface="Calibri"/>
              <a:cs typeface="Calibri"/>
            </a:endParaRPr>
          </a:p>
        </p:txBody>
      </p:sp>
      <p:sp>
        <p:nvSpPr>
          <p:cNvPr id="34" name="Freeform: Shape 33">
            <a:extLst>
              <a:ext uri="{FF2B5EF4-FFF2-40B4-BE49-F238E27FC236}">
                <a16:creationId xmlns:a16="http://schemas.microsoft.com/office/drawing/2014/main" id="{06B5A8BF-0680-F9A7-27B1-3971EC934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group of people standing next to each other&#10;&#10;Description automatically generated">
            <a:extLst>
              <a:ext uri="{FF2B5EF4-FFF2-40B4-BE49-F238E27FC236}">
                <a16:creationId xmlns:a16="http://schemas.microsoft.com/office/drawing/2014/main" id="{E588B9B1-0F57-1ADA-C82D-EFF78B76EA9C}"/>
              </a:ext>
            </a:extLst>
          </p:cNvPr>
          <p:cNvPicPr>
            <a:picLocks noChangeAspect="1"/>
          </p:cNvPicPr>
          <p:nvPr/>
        </p:nvPicPr>
        <p:blipFill>
          <a:blip r:embed="rId2"/>
          <a:stretch/>
        </p:blipFill>
        <p:spPr>
          <a:xfrm>
            <a:off x="3743234" y="1128301"/>
            <a:ext cx="7917691" cy="5416361"/>
          </a:xfrm>
          <a:prstGeom prst="rect">
            <a:avLst/>
          </a:prstGeom>
        </p:spPr>
      </p:pic>
      <p:pic>
        <p:nvPicPr>
          <p:cNvPr id="5" name="Picture 4" descr="A heart with a cross in the shape of a heart&#10;&#10;Description automatically generated">
            <a:extLst>
              <a:ext uri="{FF2B5EF4-FFF2-40B4-BE49-F238E27FC236}">
                <a16:creationId xmlns:a16="http://schemas.microsoft.com/office/drawing/2014/main" id="{5EFC7881-CF63-989E-FE25-A97797F1FA63}"/>
              </a:ext>
            </a:extLst>
          </p:cNvPr>
          <p:cNvPicPr>
            <a:picLocks noChangeAspect="1"/>
          </p:cNvPicPr>
          <p:nvPr/>
        </p:nvPicPr>
        <p:blipFill>
          <a:blip r:embed="rId3"/>
          <a:stretch>
            <a:fillRect/>
          </a:stretch>
        </p:blipFill>
        <p:spPr>
          <a:xfrm>
            <a:off x="1750060" y="3427095"/>
            <a:ext cx="939800" cy="7962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A9C30-D353-78BF-8CC2-4A00104254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073F35-3F69-D69B-D102-7AA72BA58825}"/>
              </a:ext>
            </a:extLst>
          </p:cNvPr>
          <p:cNvSpPr>
            <a:spLocks noGrp="1"/>
          </p:cNvSpPr>
          <p:nvPr>
            <p:ph type="title"/>
          </p:nvPr>
        </p:nvSpPr>
        <p:spPr>
          <a:xfrm>
            <a:off x="517870" y="968248"/>
            <a:ext cx="6372462" cy="4870457"/>
          </a:xfrm>
        </p:spPr>
        <p:txBody>
          <a:bodyPr>
            <a:normAutofit/>
          </a:bodyPr>
          <a:lstStyle/>
          <a:p>
            <a:r>
              <a:rPr lang="en-US" sz="4000" dirty="0"/>
              <a:t>Overview</a:t>
            </a:r>
          </a:p>
        </p:txBody>
      </p:sp>
      <p:pic>
        <p:nvPicPr>
          <p:cNvPr id="4" name="Picture 3" descr="A heart with a cross in the shape of a heart&#10;&#10;Description automatically generated">
            <a:extLst>
              <a:ext uri="{FF2B5EF4-FFF2-40B4-BE49-F238E27FC236}">
                <a16:creationId xmlns:a16="http://schemas.microsoft.com/office/drawing/2014/main" id="{728CDF7D-9748-70A0-4F10-AB54BBEE85D6}"/>
              </a:ext>
            </a:extLst>
          </p:cNvPr>
          <p:cNvPicPr>
            <a:picLocks noChangeAspect="1"/>
          </p:cNvPicPr>
          <p:nvPr/>
        </p:nvPicPr>
        <p:blipFill>
          <a:blip r:embed="rId2"/>
          <a:stretch>
            <a:fillRect/>
          </a:stretch>
        </p:blipFill>
        <p:spPr>
          <a:xfrm>
            <a:off x="10734330" y="904267"/>
            <a:ext cx="939800" cy="796290"/>
          </a:xfrm>
          <a:prstGeom prst="rect">
            <a:avLst/>
          </a:prstGeom>
        </p:spPr>
      </p:pic>
      <p:sp>
        <p:nvSpPr>
          <p:cNvPr id="7" name="Arrow: Pentagon 6">
            <a:extLst>
              <a:ext uri="{FF2B5EF4-FFF2-40B4-BE49-F238E27FC236}">
                <a16:creationId xmlns:a16="http://schemas.microsoft.com/office/drawing/2014/main" id="{645B13C3-6F7F-4F5A-0CC4-E24121868C43}"/>
              </a:ext>
            </a:extLst>
          </p:cNvPr>
          <p:cNvSpPr/>
          <p:nvPr/>
        </p:nvSpPr>
        <p:spPr>
          <a:xfrm>
            <a:off x="628068" y="2331308"/>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Bierstadt"/>
                <a:ea typeface="+mn-ea"/>
                <a:cs typeface="+mn-cs"/>
              </a:rPr>
              <a:t>Introduction</a:t>
            </a:r>
          </a:p>
        </p:txBody>
      </p:sp>
      <p:sp>
        <p:nvSpPr>
          <p:cNvPr id="9" name="Arrow: Pentagon 8">
            <a:extLst>
              <a:ext uri="{FF2B5EF4-FFF2-40B4-BE49-F238E27FC236}">
                <a16:creationId xmlns:a16="http://schemas.microsoft.com/office/drawing/2014/main" id="{5225DD39-1DBE-9EC5-9FDB-89E653FEB469}"/>
              </a:ext>
            </a:extLst>
          </p:cNvPr>
          <p:cNvSpPr/>
          <p:nvPr/>
        </p:nvSpPr>
        <p:spPr>
          <a:xfrm>
            <a:off x="628068" y="3061456"/>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Bierstadt"/>
                <a:ea typeface="+mn-ea"/>
                <a:cs typeface="+mn-cs"/>
              </a:rPr>
              <a:t>Proposed Solution</a:t>
            </a:r>
          </a:p>
        </p:txBody>
      </p:sp>
      <p:sp>
        <p:nvSpPr>
          <p:cNvPr id="11" name="Arrow: Pentagon 10">
            <a:extLst>
              <a:ext uri="{FF2B5EF4-FFF2-40B4-BE49-F238E27FC236}">
                <a16:creationId xmlns:a16="http://schemas.microsoft.com/office/drawing/2014/main" id="{0C395326-044A-B480-2C81-00302A58F127}"/>
              </a:ext>
            </a:extLst>
          </p:cNvPr>
          <p:cNvSpPr/>
          <p:nvPr/>
        </p:nvSpPr>
        <p:spPr>
          <a:xfrm>
            <a:off x="628068" y="3791604"/>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Bierstadt"/>
                <a:ea typeface="+mn-ea"/>
                <a:cs typeface="+mn-cs"/>
              </a:rPr>
              <a:t>Application</a:t>
            </a:r>
          </a:p>
        </p:txBody>
      </p:sp>
      <p:sp>
        <p:nvSpPr>
          <p:cNvPr id="13" name="Arrow: Pentagon 12">
            <a:extLst>
              <a:ext uri="{FF2B5EF4-FFF2-40B4-BE49-F238E27FC236}">
                <a16:creationId xmlns:a16="http://schemas.microsoft.com/office/drawing/2014/main" id="{AFAA2CA4-5920-52AF-592D-61E8DDD03C71}"/>
              </a:ext>
            </a:extLst>
          </p:cNvPr>
          <p:cNvSpPr/>
          <p:nvPr/>
        </p:nvSpPr>
        <p:spPr>
          <a:xfrm>
            <a:off x="664339" y="5251900"/>
            <a:ext cx="6079524" cy="518984"/>
          </a:xfrm>
          <a:prstGeom prst="homePlat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Bierstadt"/>
                <a:ea typeface="+mn-ea"/>
                <a:cs typeface="+mn-cs"/>
              </a:rPr>
              <a:t>Key Feaures</a:t>
            </a:r>
          </a:p>
        </p:txBody>
      </p:sp>
      <p:sp>
        <p:nvSpPr>
          <p:cNvPr id="3" name="Arrow: Pentagon 2">
            <a:extLst>
              <a:ext uri="{FF2B5EF4-FFF2-40B4-BE49-F238E27FC236}">
                <a16:creationId xmlns:a16="http://schemas.microsoft.com/office/drawing/2014/main" id="{66B15A3B-D661-5ECD-5F77-46D561FE4BDF}"/>
              </a:ext>
            </a:extLst>
          </p:cNvPr>
          <p:cNvSpPr/>
          <p:nvPr/>
        </p:nvSpPr>
        <p:spPr>
          <a:xfrm>
            <a:off x="664339" y="4521752"/>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Stakeholders and their Contribution</a:t>
            </a:r>
          </a:p>
        </p:txBody>
      </p:sp>
    </p:spTree>
    <p:extLst>
      <p:ext uri="{BB962C8B-B14F-4D97-AF65-F5344CB8AC3E}">
        <p14:creationId xmlns:p14="http://schemas.microsoft.com/office/powerpoint/2010/main" val="2721730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4593-FCA7-A31E-1980-37A9A8B6BE11}"/>
              </a:ext>
            </a:extLst>
          </p:cNvPr>
          <p:cNvSpPr>
            <a:spLocks noGrp="1"/>
          </p:cNvSpPr>
          <p:nvPr>
            <p:ph type="title"/>
          </p:nvPr>
        </p:nvSpPr>
        <p:spPr/>
        <p:txBody>
          <a:bodyPr>
            <a:normAutofit/>
          </a:bodyPr>
          <a:lstStyle/>
          <a:p>
            <a:r>
              <a:rPr lang="en-US" sz="4000" dirty="0"/>
              <a:t>Key Features</a:t>
            </a:r>
            <a:br>
              <a:rPr lang="en-US" sz="4000" dirty="0"/>
            </a:br>
            <a:br>
              <a:rPr lang="en-US" sz="4000" dirty="0"/>
            </a:br>
            <a:endParaRPr lang="en-US" sz="4000" dirty="0"/>
          </a:p>
        </p:txBody>
      </p:sp>
      <p:pic>
        <p:nvPicPr>
          <p:cNvPr id="7" name="Content Placeholder 6" descr="A screenshot of a computer&#10;&#10;Description automatically generated">
            <a:extLst>
              <a:ext uri="{FF2B5EF4-FFF2-40B4-BE49-F238E27FC236}">
                <a16:creationId xmlns:a16="http://schemas.microsoft.com/office/drawing/2014/main" id="{896CADA1-CCBF-2663-7052-6C6090292B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681" r="47836" b="19176"/>
          <a:stretch/>
        </p:blipFill>
        <p:spPr>
          <a:xfrm>
            <a:off x="6425740" y="192372"/>
            <a:ext cx="5021182" cy="2824592"/>
          </a:xfrm>
          <a:ln>
            <a:solidFill>
              <a:schemeClr val="tx1"/>
            </a:solidFill>
          </a:ln>
          <a:effectLst>
            <a:outerShdw blurRad="50800" dist="38100" dir="2700000" algn="tl" rotWithShape="0">
              <a:prstClr val="black">
                <a:alpha val="40000"/>
              </a:prstClr>
            </a:outerShdw>
          </a:effectLst>
        </p:spPr>
      </p:pic>
      <p:sp>
        <p:nvSpPr>
          <p:cNvPr id="4" name="Rectangle 1">
            <a:extLst>
              <a:ext uri="{FF2B5EF4-FFF2-40B4-BE49-F238E27FC236}">
                <a16:creationId xmlns:a16="http://schemas.microsoft.com/office/drawing/2014/main" id="{3819D487-4E5E-F938-3C8E-6258A9111718}"/>
              </a:ext>
            </a:extLst>
          </p:cNvPr>
          <p:cNvSpPr>
            <a:spLocks noChangeArrowheads="1"/>
          </p:cNvSpPr>
          <p:nvPr/>
        </p:nvSpPr>
        <p:spPr bwMode="auto">
          <a:xfrm>
            <a:off x="508651" y="1725196"/>
            <a:ext cx="452054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map is provided to display the locations of hospitals, allowing homeless individuals and volunteers to easily identify and navigate to the assigned healthcare facilities.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2B0A1E7-30E4-0F4C-0D94-6BBF788FFDCB}"/>
              </a:ext>
            </a:extLst>
          </p:cNvPr>
          <p:cNvSpPr>
            <a:spLocks noChangeArrowheads="1"/>
          </p:cNvSpPr>
          <p:nvPr/>
        </p:nvSpPr>
        <p:spPr bwMode="auto">
          <a:xfrm>
            <a:off x="517870" y="2911232"/>
            <a:ext cx="451133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system creates detailed health reports that include diagnosis, test results, and treatment recommendations. These reports are then shared with the assigned hospital to ensure informed and effective medical care.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t>Emails are sent to users containing their detailed health reports and any essential information regarding their treatment.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9" name="Picture 8" descr="A screenshot of a computer&#10;&#10;Description automatically generated">
            <a:extLst>
              <a:ext uri="{FF2B5EF4-FFF2-40B4-BE49-F238E27FC236}">
                <a16:creationId xmlns:a16="http://schemas.microsoft.com/office/drawing/2014/main" id="{6F3AB94F-304E-D439-7A15-95711CD2D306}"/>
              </a:ext>
            </a:extLst>
          </p:cNvPr>
          <p:cNvPicPr>
            <a:picLocks noChangeAspect="1"/>
          </p:cNvPicPr>
          <p:nvPr/>
        </p:nvPicPr>
        <p:blipFill>
          <a:blip r:embed="rId3" cstate="print">
            <a:extLst>
              <a:ext uri="{28A0092B-C50C-407E-A947-70E740481C1C}">
                <a14:useLocalDpi xmlns:a14="http://schemas.microsoft.com/office/drawing/2010/main" val="0"/>
              </a:ext>
            </a:extLst>
          </a:blip>
          <a:srcRect b="10388"/>
          <a:stretch/>
        </p:blipFill>
        <p:spPr>
          <a:xfrm>
            <a:off x="5247116" y="3223603"/>
            <a:ext cx="6828506" cy="3442025"/>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73090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04F5-13D9-B53C-88CF-A25CC1EE62EE}"/>
              </a:ext>
            </a:extLst>
          </p:cNvPr>
          <p:cNvSpPr>
            <a:spLocks noGrp="1"/>
          </p:cNvSpPr>
          <p:nvPr>
            <p:ph type="title"/>
          </p:nvPr>
        </p:nvSpPr>
        <p:spPr>
          <a:xfrm>
            <a:off x="3524681" y="2650689"/>
            <a:ext cx="5021182" cy="4870457"/>
          </a:xfrm>
        </p:spPr>
        <p:txBody>
          <a:bodyPr>
            <a:normAutofit/>
          </a:bodyPr>
          <a:lstStyle/>
          <a:p>
            <a:pPr algn="ctr"/>
            <a:r>
              <a:rPr lang="en-US" sz="6600" dirty="0"/>
              <a:t>THANK YOU</a:t>
            </a:r>
          </a:p>
        </p:txBody>
      </p:sp>
    </p:spTree>
    <p:extLst>
      <p:ext uri="{BB962C8B-B14F-4D97-AF65-F5344CB8AC3E}">
        <p14:creationId xmlns:p14="http://schemas.microsoft.com/office/powerpoint/2010/main" val="1339153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6F9F9-513F-8F6E-6D72-C35BAAE7CF27}"/>
              </a:ext>
            </a:extLst>
          </p:cNvPr>
          <p:cNvSpPr>
            <a:spLocks noGrp="1"/>
          </p:cNvSpPr>
          <p:nvPr>
            <p:ph type="title"/>
          </p:nvPr>
        </p:nvSpPr>
        <p:spPr>
          <a:xfrm>
            <a:off x="517870" y="978408"/>
            <a:ext cx="11046062" cy="4870457"/>
          </a:xfrm>
          <a:prstGeom prst="homePlate">
            <a:avLst/>
          </a:prstGeom>
        </p:spPr>
        <p:txBody>
          <a:bodyPr>
            <a:normAutofit/>
          </a:bodyPr>
          <a:lstStyle/>
          <a:p>
            <a:r>
              <a:rPr lang="en-US" sz="4000" dirty="0"/>
              <a:t>Overview</a:t>
            </a:r>
            <a:br>
              <a:rPr lang="en-US" sz="4000" dirty="0"/>
            </a:br>
            <a:endParaRPr lang="en-US" sz="4000" b="0" dirty="0"/>
          </a:p>
        </p:txBody>
      </p:sp>
      <p:sp>
        <p:nvSpPr>
          <p:cNvPr id="3" name="Arrow: Pentagon 2">
            <a:extLst>
              <a:ext uri="{FF2B5EF4-FFF2-40B4-BE49-F238E27FC236}">
                <a16:creationId xmlns:a16="http://schemas.microsoft.com/office/drawing/2014/main" id="{3FACF741-9E5D-90DD-5CD3-D856B08961C5}"/>
              </a:ext>
            </a:extLst>
          </p:cNvPr>
          <p:cNvSpPr/>
          <p:nvPr/>
        </p:nvSpPr>
        <p:spPr>
          <a:xfrm>
            <a:off x="628068" y="2331308"/>
            <a:ext cx="6079524" cy="518984"/>
          </a:xfrm>
          <a:prstGeom prst="homePlat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Introduction</a:t>
            </a:r>
          </a:p>
        </p:txBody>
      </p:sp>
      <p:pic>
        <p:nvPicPr>
          <p:cNvPr id="4" name="Picture 3" descr="A heart with a cross in the shape of a heart&#10;&#10;Description automatically generated">
            <a:extLst>
              <a:ext uri="{FF2B5EF4-FFF2-40B4-BE49-F238E27FC236}">
                <a16:creationId xmlns:a16="http://schemas.microsoft.com/office/drawing/2014/main" id="{6648D76D-9439-61ED-FCB0-0B782F39CFD6}"/>
              </a:ext>
            </a:extLst>
          </p:cNvPr>
          <p:cNvPicPr>
            <a:picLocks noChangeAspect="1"/>
          </p:cNvPicPr>
          <p:nvPr/>
        </p:nvPicPr>
        <p:blipFill>
          <a:blip r:embed="rId2"/>
          <a:stretch>
            <a:fillRect/>
          </a:stretch>
        </p:blipFill>
        <p:spPr>
          <a:xfrm>
            <a:off x="10709721" y="569837"/>
            <a:ext cx="964409" cy="817141"/>
          </a:xfrm>
          <a:prstGeom prst="rect">
            <a:avLst/>
          </a:prstGeom>
        </p:spPr>
      </p:pic>
      <p:sp>
        <p:nvSpPr>
          <p:cNvPr id="5" name="Arrow: Pentagon 4">
            <a:extLst>
              <a:ext uri="{FF2B5EF4-FFF2-40B4-BE49-F238E27FC236}">
                <a16:creationId xmlns:a16="http://schemas.microsoft.com/office/drawing/2014/main" id="{A4020229-1417-3FDA-A859-F344CE934A9D}"/>
              </a:ext>
            </a:extLst>
          </p:cNvPr>
          <p:cNvSpPr/>
          <p:nvPr/>
        </p:nvSpPr>
        <p:spPr>
          <a:xfrm>
            <a:off x="628068" y="3061456"/>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Proposed Solution</a:t>
            </a:r>
          </a:p>
        </p:txBody>
      </p:sp>
      <p:sp>
        <p:nvSpPr>
          <p:cNvPr id="6" name="Arrow: Pentagon 5">
            <a:extLst>
              <a:ext uri="{FF2B5EF4-FFF2-40B4-BE49-F238E27FC236}">
                <a16:creationId xmlns:a16="http://schemas.microsoft.com/office/drawing/2014/main" id="{C0539383-234D-8ECA-AC8A-96227AAECFC5}"/>
              </a:ext>
            </a:extLst>
          </p:cNvPr>
          <p:cNvSpPr/>
          <p:nvPr/>
        </p:nvSpPr>
        <p:spPr>
          <a:xfrm>
            <a:off x="628068" y="3791604"/>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Application</a:t>
            </a:r>
          </a:p>
        </p:txBody>
      </p:sp>
      <p:sp>
        <p:nvSpPr>
          <p:cNvPr id="7" name="Arrow: Pentagon 6">
            <a:extLst>
              <a:ext uri="{FF2B5EF4-FFF2-40B4-BE49-F238E27FC236}">
                <a16:creationId xmlns:a16="http://schemas.microsoft.com/office/drawing/2014/main" id="{10320164-26A1-44B3-496A-3898AAC99F4F}"/>
              </a:ext>
            </a:extLst>
          </p:cNvPr>
          <p:cNvSpPr/>
          <p:nvPr/>
        </p:nvSpPr>
        <p:spPr>
          <a:xfrm>
            <a:off x="628068" y="5251900"/>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Key Feaures</a:t>
            </a:r>
          </a:p>
        </p:txBody>
      </p:sp>
      <p:sp>
        <p:nvSpPr>
          <p:cNvPr id="8" name="Arrow: Pentagon 7">
            <a:extLst>
              <a:ext uri="{FF2B5EF4-FFF2-40B4-BE49-F238E27FC236}">
                <a16:creationId xmlns:a16="http://schemas.microsoft.com/office/drawing/2014/main" id="{28DB75B8-4EF7-7271-972A-AEBC2CA67BB0}"/>
              </a:ext>
            </a:extLst>
          </p:cNvPr>
          <p:cNvSpPr/>
          <p:nvPr/>
        </p:nvSpPr>
        <p:spPr>
          <a:xfrm>
            <a:off x="628068" y="4521752"/>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Stakeholders and their Contribution</a:t>
            </a:r>
          </a:p>
        </p:txBody>
      </p:sp>
    </p:spTree>
    <p:extLst>
      <p:ext uri="{BB962C8B-B14F-4D97-AF65-F5344CB8AC3E}">
        <p14:creationId xmlns:p14="http://schemas.microsoft.com/office/powerpoint/2010/main" val="2492420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43E5-8CF4-F8F2-E4AA-FD48E1D83807}"/>
              </a:ext>
            </a:extLst>
          </p:cNvPr>
          <p:cNvSpPr>
            <a:spLocks noGrp="1"/>
          </p:cNvSpPr>
          <p:nvPr>
            <p:ph type="title"/>
          </p:nvPr>
        </p:nvSpPr>
        <p:spPr>
          <a:xfrm>
            <a:off x="517870" y="724165"/>
            <a:ext cx="5978112" cy="4870457"/>
          </a:xfrm>
        </p:spPr>
        <p:txBody>
          <a:bodyPr>
            <a:normAutofit/>
          </a:bodyPr>
          <a:lstStyle/>
          <a:p>
            <a:r>
              <a:rPr lang="en-US" sz="4000" dirty="0"/>
              <a:t>Problem Statement</a:t>
            </a:r>
            <a:br>
              <a:rPr lang="en-US" sz="4000" dirty="0"/>
            </a:br>
            <a:br>
              <a:rPr lang="en-US" sz="4000" dirty="0"/>
            </a:br>
            <a:endParaRPr lang="en-US" sz="4000" dirty="0"/>
          </a:p>
        </p:txBody>
      </p:sp>
      <p:sp>
        <p:nvSpPr>
          <p:cNvPr id="5" name="Rectangle 2">
            <a:extLst>
              <a:ext uri="{FF2B5EF4-FFF2-40B4-BE49-F238E27FC236}">
                <a16:creationId xmlns:a16="http://schemas.microsoft.com/office/drawing/2014/main" id="{828DA4EC-17B1-43FB-538D-D1F0A293CF91}"/>
              </a:ext>
            </a:extLst>
          </p:cNvPr>
          <p:cNvSpPr>
            <a:spLocks noChangeArrowheads="1"/>
          </p:cNvSpPr>
          <p:nvPr/>
        </p:nvSpPr>
        <p:spPr bwMode="auto">
          <a:xfrm>
            <a:off x="517870" y="800557"/>
            <a:ext cx="1116548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Over half a million Americans experience homelessness on any given night, representing 0.2% of the U.S. population.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connection between housing and homelessness is well-recognized, but the relationship between health and homelessness is often underestimated.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Living on the streets or in overcrowded shelters causes significant stress and exposes individuals to higher health risks.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Homeless individuals are more susceptible to communicable diseases such as tuberculosis (TB), respiratory illnesses, the flu, and vitamin deficiencies.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Homelessness also increases the risk of violence, malnutrition, and exposure to harsh weather conditions.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Health Demographics</a:t>
            </a:r>
          </a:p>
        </p:txBody>
      </p:sp>
      <p:pic>
        <p:nvPicPr>
          <p:cNvPr id="6" name="Content Placeholder 5" descr="A heart with a cross in the shape of a heart&#10;&#10;Description automatically generated">
            <a:extLst>
              <a:ext uri="{FF2B5EF4-FFF2-40B4-BE49-F238E27FC236}">
                <a16:creationId xmlns:a16="http://schemas.microsoft.com/office/drawing/2014/main" id="{E983A08E-ABD4-04C8-6C44-9ACD1343569B}"/>
              </a:ext>
            </a:extLst>
          </p:cNvPr>
          <p:cNvPicPr>
            <a:picLocks noGrp="1" noChangeAspect="1"/>
          </p:cNvPicPr>
          <p:nvPr>
            <p:ph idx="1"/>
          </p:nvPr>
        </p:nvPicPr>
        <p:blipFill>
          <a:blip r:embed="rId2"/>
          <a:stretch>
            <a:fillRect/>
          </a:stretch>
        </p:blipFill>
        <p:spPr>
          <a:xfrm>
            <a:off x="10652979" y="572220"/>
            <a:ext cx="1021151" cy="822594"/>
          </a:xfrm>
          <a:prstGeom prst="rect">
            <a:avLst/>
          </a:prstGeom>
        </p:spPr>
      </p:pic>
      <p:graphicFrame>
        <p:nvGraphicFramePr>
          <p:cNvPr id="7" name="Table 6">
            <a:extLst>
              <a:ext uri="{FF2B5EF4-FFF2-40B4-BE49-F238E27FC236}">
                <a16:creationId xmlns:a16="http://schemas.microsoft.com/office/drawing/2014/main" id="{CA60E423-A3E3-6EAE-61D5-720E2D4B6CEF}"/>
              </a:ext>
            </a:extLst>
          </p:cNvPr>
          <p:cNvGraphicFramePr>
            <a:graphicFrameLocks noGrp="1"/>
          </p:cNvGraphicFramePr>
          <p:nvPr>
            <p:extLst>
              <p:ext uri="{D42A27DB-BD31-4B8C-83A1-F6EECF244321}">
                <p14:modId xmlns:p14="http://schemas.microsoft.com/office/powerpoint/2010/main" val="1582235663"/>
              </p:ext>
            </p:extLst>
          </p:nvPr>
        </p:nvGraphicFramePr>
        <p:xfrm>
          <a:off x="1433485" y="4279635"/>
          <a:ext cx="8998989" cy="1854200"/>
        </p:xfrm>
        <a:graphic>
          <a:graphicData uri="http://schemas.openxmlformats.org/drawingml/2006/table">
            <a:tbl>
              <a:tblPr firstRow="1" bandRow="1">
                <a:tableStyleId>{073A0DAA-6AF3-43AB-8588-CEC1D06C72B9}</a:tableStyleId>
              </a:tblPr>
              <a:tblGrid>
                <a:gridCol w="1783541">
                  <a:extLst>
                    <a:ext uri="{9D8B030D-6E8A-4147-A177-3AD203B41FA5}">
                      <a16:colId xmlns:a16="http://schemas.microsoft.com/office/drawing/2014/main" val="636387238"/>
                    </a:ext>
                  </a:extLst>
                </a:gridCol>
                <a:gridCol w="3217026">
                  <a:extLst>
                    <a:ext uri="{9D8B030D-6E8A-4147-A177-3AD203B41FA5}">
                      <a16:colId xmlns:a16="http://schemas.microsoft.com/office/drawing/2014/main" val="1824247798"/>
                    </a:ext>
                  </a:extLst>
                </a:gridCol>
                <a:gridCol w="2618509">
                  <a:extLst>
                    <a:ext uri="{9D8B030D-6E8A-4147-A177-3AD203B41FA5}">
                      <a16:colId xmlns:a16="http://schemas.microsoft.com/office/drawing/2014/main" val="759785403"/>
                    </a:ext>
                  </a:extLst>
                </a:gridCol>
                <a:gridCol w="1379913">
                  <a:extLst>
                    <a:ext uri="{9D8B030D-6E8A-4147-A177-3AD203B41FA5}">
                      <a16:colId xmlns:a16="http://schemas.microsoft.com/office/drawing/2014/main" val="1344123804"/>
                    </a:ext>
                  </a:extLst>
                </a:gridCol>
              </a:tblGrid>
              <a:tr h="370840">
                <a:tc>
                  <a:txBody>
                    <a:bodyPr/>
                    <a:lstStyle/>
                    <a:p>
                      <a:r>
                        <a:rPr lang="en-US" sz="1200" b="1" dirty="0">
                          <a:latin typeface="Arial" panose="020B0604020202020204" pitchFamily="34" charset="0"/>
                          <a:cs typeface="Arial" panose="020B0604020202020204" pitchFamily="34" charset="0"/>
                        </a:rPr>
                        <a:t>Health Condition</a:t>
                      </a:r>
                      <a:endParaRPr lang="en-US" sz="1200" dirty="0">
                        <a:latin typeface="Arial" panose="020B0604020202020204" pitchFamily="34" charset="0"/>
                        <a:cs typeface="Arial" panose="020B0604020202020204" pitchFamily="34" charset="0"/>
                      </a:endParaRPr>
                    </a:p>
                  </a:txBody>
                  <a:tcPr/>
                </a:tc>
                <a:tc>
                  <a:txBody>
                    <a:bodyPr/>
                    <a:lstStyle/>
                    <a:p>
                      <a:r>
                        <a:rPr lang="en-US" sz="1200" b="1" dirty="0">
                          <a:latin typeface="Arial" panose="020B0604020202020204" pitchFamily="34" charset="0"/>
                          <a:cs typeface="Arial" panose="020B0604020202020204" pitchFamily="34" charset="0"/>
                        </a:rPr>
                        <a:t>Prevalence Among Homeless Individuals</a:t>
                      </a:r>
                      <a:endParaRPr lang="en-US" sz="1200" dirty="0">
                        <a:latin typeface="Arial" panose="020B0604020202020204" pitchFamily="34" charset="0"/>
                        <a:cs typeface="Arial" panose="020B0604020202020204" pitchFamily="34" charset="0"/>
                      </a:endParaRPr>
                    </a:p>
                  </a:txBody>
                  <a:tcPr anchor="ctr"/>
                </a:tc>
                <a:tc>
                  <a:txBody>
                    <a:bodyPr/>
                    <a:lstStyle/>
                    <a:p>
                      <a:r>
                        <a:rPr lang="en-US" sz="1200" b="1" dirty="0">
                          <a:latin typeface="Arial" panose="020B0604020202020204" pitchFamily="34" charset="0"/>
                          <a:cs typeface="Arial" panose="020B0604020202020204" pitchFamily="34" charset="0"/>
                        </a:rPr>
                        <a:t>Prevalence in General Population</a:t>
                      </a:r>
                      <a:endParaRPr lang="en-US" sz="1200" dirty="0">
                        <a:latin typeface="Arial" panose="020B0604020202020204" pitchFamily="34" charset="0"/>
                        <a:cs typeface="Arial" panose="020B0604020202020204" pitchFamily="34" charset="0"/>
                      </a:endParaRPr>
                    </a:p>
                  </a:txBody>
                  <a:tcPr/>
                </a:tc>
                <a:tc>
                  <a:txBody>
                    <a:bodyPr/>
                    <a:lstStyle/>
                    <a:p>
                      <a:r>
                        <a:rPr lang="en-US" sz="1200" b="1" dirty="0">
                          <a:latin typeface="Arial" panose="020B0604020202020204" pitchFamily="34" charset="0"/>
                          <a:cs typeface="Arial" panose="020B0604020202020204" pitchFamily="34" charset="0"/>
                        </a:rPr>
                        <a:t>Increased Risk</a:t>
                      </a: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851868016"/>
                  </a:ext>
                </a:extLst>
              </a:tr>
              <a:tr h="370840">
                <a:tc>
                  <a:txBody>
                    <a:bodyPr/>
                    <a:lstStyle/>
                    <a:p>
                      <a:r>
                        <a:rPr lang="en-US" sz="1200" dirty="0">
                          <a:latin typeface="Arial" panose="020B0604020202020204" pitchFamily="34" charset="0"/>
                          <a:cs typeface="Arial" panose="020B0604020202020204" pitchFamily="34" charset="0"/>
                        </a:rPr>
                        <a:t>Tuberculosis</a:t>
                      </a:r>
                    </a:p>
                  </a:txBody>
                  <a:tcPr/>
                </a:tc>
                <a:tc>
                  <a:txBody>
                    <a:bodyPr/>
                    <a:lstStyle/>
                    <a:p>
                      <a:r>
                        <a:rPr lang="en-US" sz="1200" dirty="0">
                          <a:latin typeface="Arial" panose="020B0604020202020204" pitchFamily="34" charset="0"/>
                          <a:cs typeface="Arial" panose="020B0604020202020204" pitchFamily="34" charset="0"/>
                        </a:rPr>
                        <a:t>3.2%</a:t>
                      </a:r>
                    </a:p>
                  </a:txBody>
                  <a:tcPr/>
                </a:tc>
                <a:tc>
                  <a:txBody>
                    <a:bodyPr/>
                    <a:lstStyle/>
                    <a:p>
                      <a:r>
                        <a:rPr lang="en-US" sz="1200" dirty="0">
                          <a:latin typeface="Arial" panose="020B0604020202020204" pitchFamily="34" charset="0"/>
                          <a:cs typeface="Arial" panose="020B0604020202020204" pitchFamily="34" charset="0"/>
                        </a:rPr>
                        <a:t>0.8%</a:t>
                      </a:r>
                    </a:p>
                  </a:txBody>
                  <a:tcPr/>
                </a:tc>
                <a:tc>
                  <a:txBody>
                    <a:bodyPr/>
                    <a:lstStyle/>
                    <a:p>
                      <a:r>
                        <a:rPr lang="en-US" sz="1200" dirty="0">
                          <a:latin typeface="Arial" panose="020B0604020202020204" pitchFamily="34" charset="0"/>
                          <a:cs typeface="Arial" panose="020B0604020202020204" pitchFamily="34" charset="0"/>
                        </a:rPr>
                        <a:t>0.2*</a:t>
                      </a:r>
                    </a:p>
                  </a:txBody>
                  <a:tcPr/>
                </a:tc>
                <a:extLst>
                  <a:ext uri="{0D108BD9-81ED-4DB2-BD59-A6C34878D82A}">
                    <a16:rowId xmlns:a16="http://schemas.microsoft.com/office/drawing/2014/main" val="3763948004"/>
                  </a:ext>
                </a:extLst>
              </a:tr>
              <a:tr h="370840">
                <a:tc>
                  <a:txBody>
                    <a:bodyPr/>
                    <a:lstStyle/>
                    <a:p>
                      <a:r>
                        <a:rPr lang="en-US" sz="1200" dirty="0">
                          <a:latin typeface="Arial" panose="020B0604020202020204" pitchFamily="34" charset="0"/>
                          <a:cs typeface="Arial" panose="020B0604020202020204" pitchFamily="34" charset="0"/>
                        </a:rPr>
                        <a:t>Pneumonia</a:t>
                      </a:r>
                    </a:p>
                  </a:txBody>
                  <a:tcPr/>
                </a:tc>
                <a:tc>
                  <a:txBody>
                    <a:bodyPr/>
                    <a:lstStyle/>
                    <a:p>
                      <a:r>
                        <a:rPr lang="en-US" sz="1200" dirty="0">
                          <a:latin typeface="Arial" panose="020B0604020202020204" pitchFamily="34" charset="0"/>
                          <a:cs typeface="Arial" panose="020B0604020202020204" pitchFamily="34" charset="0"/>
                        </a:rPr>
                        <a:t>3.4%</a:t>
                      </a:r>
                    </a:p>
                  </a:txBody>
                  <a:tcPr/>
                </a:tc>
                <a:tc>
                  <a:txBody>
                    <a:bodyPr/>
                    <a:lstStyle/>
                    <a:p>
                      <a:r>
                        <a:rPr lang="en-US" sz="1200" dirty="0">
                          <a:latin typeface="Arial" panose="020B0604020202020204" pitchFamily="34" charset="0"/>
                          <a:cs typeface="Arial" panose="020B0604020202020204" pitchFamily="34" charset="0"/>
                        </a:rPr>
                        <a:t>1.5%</a:t>
                      </a:r>
                    </a:p>
                  </a:txBody>
                  <a:tcPr/>
                </a:tc>
                <a:tc>
                  <a:txBody>
                    <a:bodyPr/>
                    <a:lstStyle/>
                    <a:p>
                      <a:r>
                        <a:rPr lang="en-US" sz="1200" dirty="0">
                          <a:latin typeface="Arial" panose="020B0604020202020204" pitchFamily="34" charset="0"/>
                          <a:cs typeface="Arial" panose="020B0604020202020204" pitchFamily="34" charset="0"/>
                        </a:rPr>
                        <a:t>0.1*</a:t>
                      </a:r>
                    </a:p>
                  </a:txBody>
                  <a:tcPr/>
                </a:tc>
                <a:extLst>
                  <a:ext uri="{0D108BD9-81ED-4DB2-BD59-A6C34878D82A}">
                    <a16:rowId xmlns:a16="http://schemas.microsoft.com/office/drawing/2014/main" val="1216938776"/>
                  </a:ext>
                </a:extLst>
              </a:tr>
              <a:tr h="370840">
                <a:tc>
                  <a:txBody>
                    <a:bodyPr/>
                    <a:lstStyle/>
                    <a:p>
                      <a:r>
                        <a:rPr lang="en-US" sz="1200" dirty="0">
                          <a:latin typeface="Arial" panose="020B0604020202020204" pitchFamily="34" charset="0"/>
                          <a:cs typeface="Arial" panose="020B0604020202020204" pitchFamily="34" charset="0"/>
                        </a:rPr>
                        <a:t>High blood pressure </a:t>
                      </a:r>
                    </a:p>
                  </a:txBody>
                  <a:tcPr/>
                </a:tc>
                <a:tc>
                  <a:txBody>
                    <a:bodyPr/>
                    <a:lstStyle/>
                    <a:p>
                      <a:r>
                        <a:rPr lang="en-US" sz="1200" dirty="0">
                          <a:latin typeface="Arial" panose="020B0604020202020204" pitchFamily="34" charset="0"/>
                          <a:cs typeface="Arial" panose="020B0604020202020204" pitchFamily="34" charset="0"/>
                        </a:rPr>
                        <a:t>51.5%</a:t>
                      </a:r>
                    </a:p>
                  </a:txBody>
                  <a:tcPr/>
                </a:tc>
                <a:tc>
                  <a:txBody>
                    <a:bodyPr/>
                    <a:lstStyle/>
                    <a:p>
                      <a:r>
                        <a:rPr lang="en-US" sz="1200" dirty="0">
                          <a:latin typeface="Arial" panose="020B0604020202020204" pitchFamily="34" charset="0"/>
                          <a:cs typeface="Arial" panose="020B0604020202020204" pitchFamily="34" charset="0"/>
                        </a:rPr>
                        <a:t>49.4%</a:t>
                      </a:r>
                    </a:p>
                  </a:txBody>
                  <a:tcPr/>
                </a:tc>
                <a:tc>
                  <a:txBody>
                    <a:bodyPr/>
                    <a:lstStyle/>
                    <a:p>
                      <a:r>
                        <a:rPr lang="en-US" sz="1200" dirty="0">
                          <a:latin typeface="Arial" panose="020B0604020202020204" pitchFamily="34" charset="0"/>
                          <a:cs typeface="Arial" panose="020B0604020202020204" pitchFamily="34" charset="0"/>
                        </a:rPr>
                        <a:t>0.4*</a:t>
                      </a:r>
                    </a:p>
                  </a:txBody>
                  <a:tcPr/>
                </a:tc>
                <a:extLst>
                  <a:ext uri="{0D108BD9-81ED-4DB2-BD59-A6C34878D82A}">
                    <a16:rowId xmlns:a16="http://schemas.microsoft.com/office/drawing/2014/main" val="4249747728"/>
                  </a:ext>
                </a:extLst>
              </a:tr>
              <a:tr h="370840">
                <a:tc>
                  <a:txBody>
                    <a:bodyPr/>
                    <a:lstStyle/>
                    <a:p>
                      <a:r>
                        <a:rPr lang="en-US" sz="1200" dirty="0">
                          <a:latin typeface="Arial" panose="020B0604020202020204" pitchFamily="34" charset="0"/>
                          <a:cs typeface="Arial" panose="020B0604020202020204" pitchFamily="34" charset="0"/>
                        </a:rPr>
                        <a:t>Diabetes</a:t>
                      </a:r>
                    </a:p>
                  </a:txBody>
                  <a:tcPr/>
                </a:tc>
                <a:tc>
                  <a:txBody>
                    <a:bodyPr/>
                    <a:lstStyle/>
                    <a:p>
                      <a:r>
                        <a:rPr lang="en-US" sz="1200" dirty="0">
                          <a:latin typeface="Arial" panose="020B0604020202020204" pitchFamily="34" charset="0"/>
                          <a:cs typeface="Arial" panose="020B0604020202020204" pitchFamily="34" charset="0"/>
                        </a:rPr>
                        <a:t>26.2%</a:t>
                      </a:r>
                    </a:p>
                  </a:txBody>
                  <a:tcPr/>
                </a:tc>
                <a:tc>
                  <a:txBody>
                    <a:bodyPr/>
                    <a:lstStyle/>
                    <a:p>
                      <a:r>
                        <a:rPr lang="en-US" sz="1200" dirty="0">
                          <a:latin typeface="Arial" panose="020B0604020202020204" pitchFamily="34" charset="0"/>
                          <a:cs typeface="Arial" panose="020B0604020202020204" pitchFamily="34" charset="0"/>
                        </a:rPr>
                        <a:t>22.4%</a:t>
                      </a:r>
                    </a:p>
                  </a:txBody>
                  <a:tcPr/>
                </a:tc>
                <a:tc>
                  <a:txBody>
                    <a:bodyPr/>
                    <a:lstStyle/>
                    <a:p>
                      <a:r>
                        <a:rPr lang="en-US" sz="1200" dirty="0">
                          <a:latin typeface="Arial" panose="020B0604020202020204" pitchFamily="34" charset="0"/>
                          <a:cs typeface="Arial" panose="020B0604020202020204" pitchFamily="34" charset="0"/>
                        </a:rPr>
                        <a:t>0.1*</a:t>
                      </a:r>
                    </a:p>
                  </a:txBody>
                  <a:tcPr/>
                </a:tc>
                <a:extLst>
                  <a:ext uri="{0D108BD9-81ED-4DB2-BD59-A6C34878D82A}">
                    <a16:rowId xmlns:a16="http://schemas.microsoft.com/office/drawing/2014/main" val="2119109883"/>
                  </a:ext>
                </a:extLst>
              </a:tr>
            </a:tbl>
          </a:graphicData>
        </a:graphic>
      </p:graphicFrame>
      <p:sp>
        <p:nvSpPr>
          <p:cNvPr id="8" name="TextBox 7">
            <a:extLst>
              <a:ext uri="{FF2B5EF4-FFF2-40B4-BE49-F238E27FC236}">
                <a16:creationId xmlns:a16="http://schemas.microsoft.com/office/drawing/2014/main" id="{59783A35-033A-D390-5CAD-57FD986BD37B}"/>
              </a:ext>
            </a:extLst>
          </p:cNvPr>
          <p:cNvSpPr txBox="1"/>
          <p:nvPr/>
        </p:nvSpPr>
        <p:spPr>
          <a:xfrm>
            <a:off x="1433485" y="6276109"/>
            <a:ext cx="8998989" cy="276999"/>
          </a:xfrm>
          <a:prstGeom prst="rect">
            <a:avLst/>
          </a:prstGeom>
          <a:noFill/>
        </p:spPr>
        <p:txBody>
          <a:bodyPr wrap="square" rtlCol="0">
            <a:spAutoFit/>
          </a:bodyPr>
          <a:lstStyle/>
          <a:p>
            <a:r>
              <a:rPr lang="en-US" sz="1200" dirty="0"/>
              <a:t>Source: </a:t>
            </a:r>
            <a:r>
              <a:rPr lang="en-US" sz="1200" dirty="0">
                <a:hlinkClick r:id="rId3"/>
              </a:rPr>
              <a:t>Health Conditions Among Individuals with a History of Homelessness Research Brief | ASPE</a:t>
            </a:r>
            <a:endParaRPr lang="en-US" sz="1200" dirty="0"/>
          </a:p>
        </p:txBody>
      </p:sp>
    </p:spTree>
    <p:extLst>
      <p:ext uri="{BB962C8B-B14F-4D97-AF65-F5344CB8AC3E}">
        <p14:creationId xmlns:p14="http://schemas.microsoft.com/office/powerpoint/2010/main" val="184916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DFD10-7E26-7766-13D0-FA89376852BA}"/>
              </a:ext>
            </a:extLst>
          </p:cNvPr>
          <p:cNvSpPr>
            <a:spLocks noGrp="1"/>
          </p:cNvSpPr>
          <p:nvPr>
            <p:ph type="title"/>
          </p:nvPr>
        </p:nvSpPr>
        <p:spPr>
          <a:xfrm>
            <a:off x="517870" y="968248"/>
            <a:ext cx="6372462" cy="4870457"/>
          </a:xfrm>
        </p:spPr>
        <p:txBody>
          <a:bodyPr>
            <a:normAutofit/>
          </a:bodyPr>
          <a:lstStyle/>
          <a:p>
            <a:r>
              <a:rPr lang="en-US" sz="4000" dirty="0"/>
              <a:t>Overview</a:t>
            </a:r>
          </a:p>
        </p:txBody>
      </p:sp>
      <p:pic>
        <p:nvPicPr>
          <p:cNvPr id="4" name="Picture 3" descr="A heart with a cross in the shape of a heart&#10;&#10;Description automatically generated">
            <a:extLst>
              <a:ext uri="{FF2B5EF4-FFF2-40B4-BE49-F238E27FC236}">
                <a16:creationId xmlns:a16="http://schemas.microsoft.com/office/drawing/2014/main" id="{67892FE0-5A0E-D2CF-E026-9327E89A294E}"/>
              </a:ext>
            </a:extLst>
          </p:cNvPr>
          <p:cNvPicPr>
            <a:picLocks noChangeAspect="1"/>
          </p:cNvPicPr>
          <p:nvPr/>
        </p:nvPicPr>
        <p:blipFill>
          <a:blip r:embed="rId2"/>
          <a:stretch>
            <a:fillRect/>
          </a:stretch>
        </p:blipFill>
        <p:spPr>
          <a:xfrm>
            <a:off x="10659509" y="570103"/>
            <a:ext cx="1014621" cy="859686"/>
          </a:xfrm>
          <a:prstGeom prst="rect">
            <a:avLst/>
          </a:prstGeom>
        </p:spPr>
      </p:pic>
      <p:sp>
        <p:nvSpPr>
          <p:cNvPr id="7" name="Arrow: Pentagon 6">
            <a:extLst>
              <a:ext uri="{FF2B5EF4-FFF2-40B4-BE49-F238E27FC236}">
                <a16:creationId xmlns:a16="http://schemas.microsoft.com/office/drawing/2014/main" id="{B0D04B61-1184-2353-5421-6F2C0E301697}"/>
              </a:ext>
            </a:extLst>
          </p:cNvPr>
          <p:cNvSpPr/>
          <p:nvPr/>
        </p:nvSpPr>
        <p:spPr>
          <a:xfrm>
            <a:off x="628068" y="2331308"/>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Introduction</a:t>
            </a:r>
          </a:p>
        </p:txBody>
      </p:sp>
      <p:sp>
        <p:nvSpPr>
          <p:cNvPr id="9" name="Arrow: Pentagon 8">
            <a:extLst>
              <a:ext uri="{FF2B5EF4-FFF2-40B4-BE49-F238E27FC236}">
                <a16:creationId xmlns:a16="http://schemas.microsoft.com/office/drawing/2014/main" id="{028EDC0B-36D9-8FD3-EAF8-B31D3DEFEE88}"/>
              </a:ext>
            </a:extLst>
          </p:cNvPr>
          <p:cNvSpPr/>
          <p:nvPr/>
        </p:nvSpPr>
        <p:spPr>
          <a:xfrm>
            <a:off x="628068" y="3061456"/>
            <a:ext cx="6079524" cy="518984"/>
          </a:xfrm>
          <a:prstGeom prst="homePlat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Proposed Solution</a:t>
            </a:r>
          </a:p>
        </p:txBody>
      </p:sp>
      <p:sp>
        <p:nvSpPr>
          <p:cNvPr id="11" name="Arrow: Pentagon 10">
            <a:extLst>
              <a:ext uri="{FF2B5EF4-FFF2-40B4-BE49-F238E27FC236}">
                <a16:creationId xmlns:a16="http://schemas.microsoft.com/office/drawing/2014/main" id="{8AFC54D7-498A-17F2-BCC3-CC0454D59128}"/>
              </a:ext>
            </a:extLst>
          </p:cNvPr>
          <p:cNvSpPr/>
          <p:nvPr/>
        </p:nvSpPr>
        <p:spPr>
          <a:xfrm>
            <a:off x="628068" y="3791604"/>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Application</a:t>
            </a:r>
          </a:p>
        </p:txBody>
      </p:sp>
      <p:sp>
        <p:nvSpPr>
          <p:cNvPr id="13" name="Arrow: Pentagon 12">
            <a:extLst>
              <a:ext uri="{FF2B5EF4-FFF2-40B4-BE49-F238E27FC236}">
                <a16:creationId xmlns:a16="http://schemas.microsoft.com/office/drawing/2014/main" id="{CEE5A694-F117-CC21-53DC-215B2DA6078B}"/>
              </a:ext>
            </a:extLst>
          </p:cNvPr>
          <p:cNvSpPr/>
          <p:nvPr/>
        </p:nvSpPr>
        <p:spPr>
          <a:xfrm>
            <a:off x="664339" y="5246758"/>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Key Feaures</a:t>
            </a:r>
          </a:p>
        </p:txBody>
      </p:sp>
      <p:sp>
        <p:nvSpPr>
          <p:cNvPr id="8" name="Arrow: Pentagon 7">
            <a:extLst>
              <a:ext uri="{FF2B5EF4-FFF2-40B4-BE49-F238E27FC236}">
                <a16:creationId xmlns:a16="http://schemas.microsoft.com/office/drawing/2014/main" id="{612452F7-324B-0545-B711-F19EA4C91AB5}"/>
              </a:ext>
            </a:extLst>
          </p:cNvPr>
          <p:cNvSpPr/>
          <p:nvPr/>
        </p:nvSpPr>
        <p:spPr>
          <a:xfrm>
            <a:off x="664339" y="4521752"/>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Stakeholders and their Contribution</a:t>
            </a:r>
          </a:p>
        </p:txBody>
      </p:sp>
    </p:spTree>
    <p:extLst>
      <p:ext uri="{BB962C8B-B14F-4D97-AF65-F5344CB8AC3E}">
        <p14:creationId xmlns:p14="http://schemas.microsoft.com/office/powerpoint/2010/main" val="150837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266E9-6EEE-5022-CBB8-7FCA96A34CBD}"/>
              </a:ext>
            </a:extLst>
          </p:cNvPr>
          <p:cNvSpPr>
            <a:spLocks noGrp="1"/>
          </p:cNvSpPr>
          <p:nvPr>
            <p:ph type="title"/>
          </p:nvPr>
        </p:nvSpPr>
        <p:spPr/>
        <p:txBody>
          <a:bodyPr>
            <a:normAutofit/>
          </a:bodyPr>
          <a:lstStyle/>
          <a:p>
            <a:r>
              <a:rPr lang="en-US" sz="4000" dirty="0"/>
              <a:t>Proposed Solution</a:t>
            </a:r>
            <a:br>
              <a:rPr lang="en-US" sz="4000" dirty="0"/>
            </a:br>
            <a:endParaRPr lang="en-US" sz="4000" dirty="0"/>
          </a:p>
        </p:txBody>
      </p:sp>
      <p:sp>
        <p:nvSpPr>
          <p:cNvPr id="12" name="Oval 11">
            <a:extLst>
              <a:ext uri="{FF2B5EF4-FFF2-40B4-BE49-F238E27FC236}">
                <a16:creationId xmlns:a16="http://schemas.microsoft.com/office/drawing/2014/main" id="{E75CCE94-E50F-E90B-84EA-5B5DAFEF54EF}"/>
              </a:ext>
            </a:extLst>
          </p:cNvPr>
          <p:cNvSpPr/>
          <p:nvPr/>
        </p:nvSpPr>
        <p:spPr>
          <a:xfrm>
            <a:off x="716691" y="2158314"/>
            <a:ext cx="2141837" cy="593124"/>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Objective</a:t>
            </a:r>
          </a:p>
        </p:txBody>
      </p:sp>
      <p:sp>
        <p:nvSpPr>
          <p:cNvPr id="13" name="Oval 12">
            <a:extLst>
              <a:ext uri="{FF2B5EF4-FFF2-40B4-BE49-F238E27FC236}">
                <a16:creationId xmlns:a16="http://schemas.microsoft.com/office/drawing/2014/main" id="{982406BB-1760-0C6C-A338-31FA85B20354}"/>
              </a:ext>
            </a:extLst>
          </p:cNvPr>
          <p:cNvSpPr/>
          <p:nvPr/>
        </p:nvSpPr>
        <p:spPr>
          <a:xfrm>
            <a:off x="716690" y="2917143"/>
            <a:ext cx="2141839" cy="593124"/>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Registration</a:t>
            </a:r>
          </a:p>
        </p:txBody>
      </p:sp>
      <p:sp>
        <p:nvSpPr>
          <p:cNvPr id="14" name="Oval 13">
            <a:extLst>
              <a:ext uri="{FF2B5EF4-FFF2-40B4-BE49-F238E27FC236}">
                <a16:creationId xmlns:a16="http://schemas.microsoft.com/office/drawing/2014/main" id="{504AFB85-3214-9105-F413-4C5A73340DDD}"/>
              </a:ext>
            </a:extLst>
          </p:cNvPr>
          <p:cNvSpPr/>
          <p:nvPr/>
        </p:nvSpPr>
        <p:spPr>
          <a:xfrm>
            <a:off x="716691" y="5193630"/>
            <a:ext cx="2141835" cy="593124"/>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Diagnosis and Health Report</a:t>
            </a:r>
          </a:p>
        </p:txBody>
      </p:sp>
      <p:sp>
        <p:nvSpPr>
          <p:cNvPr id="15" name="Oval 14">
            <a:extLst>
              <a:ext uri="{FF2B5EF4-FFF2-40B4-BE49-F238E27FC236}">
                <a16:creationId xmlns:a16="http://schemas.microsoft.com/office/drawing/2014/main" id="{CDD2C3A3-6EC5-D8A5-86BA-D9DECF395AC9}"/>
              </a:ext>
            </a:extLst>
          </p:cNvPr>
          <p:cNvSpPr/>
          <p:nvPr/>
        </p:nvSpPr>
        <p:spPr>
          <a:xfrm>
            <a:off x="716691" y="4434801"/>
            <a:ext cx="2141836" cy="593124"/>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Blood Test</a:t>
            </a:r>
          </a:p>
        </p:txBody>
      </p:sp>
      <p:sp>
        <p:nvSpPr>
          <p:cNvPr id="16" name="Oval 15">
            <a:extLst>
              <a:ext uri="{FF2B5EF4-FFF2-40B4-BE49-F238E27FC236}">
                <a16:creationId xmlns:a16="http://schemas.microsoft.com/office/drawing/2014/main" id="{9226AD3A-B7CD-6574-B1CE-FC4B114E058D}"/>
              </a:ext>
            </a:extLst>
          </p:cNvPr>
          <p:cNvSpPr/>
          <p:nvPr/>
        </p:nvSpPr>
        <p:spPr>
          <a:xfrm>
            <a:off x="716692" y="3675972"/>
            <a:ext cx="2141836" cy="593124"/>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Department Allocation</a:t>
            </a:r>
          </a:p>
        </p:txBody>
      </p:sp>
      <p:sp>
        <p:nvSpPr>
          <p:cNvPr id="17" name="Oval 16">
            <a:extLst>
              <a:ext uri="{FF2B5EF4-FFF2-40B4-BE49-F238E27FC236}">
                <a16:creationId xmlns:a16="http://schemas.microsoft.com/office/drawing/2014/main" id="{A0E2A5B2-27AE-739B-F71C-B2DE9F38CFC9}"/>
              </a:ext>
            </a:extLst>
          </p:cNvPr>
          <p:cNvSpPr/>
          <p:nvPr/>
        </p:nvSpPr>
        <p:spPr>
          <a:xfrm>
            <a:off x="716692" y="5952459"/>
            <a:ext cx="2141834" cy="593124"/>
          </a:xfrm>
          <a:prstGeom prst="ellipse">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Outcome</a:t>
            </a:r>
          </a:p>
        </p:txBody>
      </p:sp>
      <p:sp>
        <p:nvSpPr>
          <p:cNvPr id="18" name="Rectangle: Rounded Corners 17">
            <a:extLst>
              <a:ext uri="{FF2B5EF4-FFF2-40B4-BE49-F238E27FC236}">
                <a16:creationId xmlns:a16="http://schemas.microsoft.com/office/drawing/2014/main" id="{BCDACE75-F55E-C3ED-4494-ABDA40BC1223}"/>
              </a:ext>
            </a:extLst>
          </p:cNvPr>
          <p:cNvSpPr/>
          <p:nvPr/>
        </p:nvSpPr>
        <p:spPr>
          <a:xfrm>
            <a:off x="3028461" y="2158314"/>
            <a:ext cx="7447005" cy="5931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NGOs connects homeless individuals with healthcare facilities, enabling them to access affordable medical treatment and reducing health risks.</a:t>
            </a:r>
          </a:p>
        </p:txBody>
      </p:sp>
      <p:sp>
        <p:nvSpPr>
          <p:cNvPr id="19" name="Rectangle: Rounded Corners 18">
            <a:extLst>
              <a:ext uri="{FF2B5EF4-FFF2-40B4-BE49-F238E27FC236}">
                <a16:creationId xmlns:a16="http://schemas.microsoft.com/office/drawing/2014/main" id="{08CC7548-2C00-773F-7555-08F07BB6632B}"/>
              </a:ext>
            </a:extLst>
          </p:cNvPr>
          <p:cNvSpPr/>
          <p:nvPr/>
        </p:nvSpPr>
        <p:spPr>
          <a:xfrm>
            <a:off x="3028460" y="2917143"/>
            <a:ext cx="7447005" cy="5931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Volunteers register homeless individuals and input their medical history. After registration, a hospital is assigned to them based on their location.</a:t>
            </a:r>
          </a:p>
        </p:txBody>
      </p:sp>
      <p:sp>
        <p:nvSpPr>
          <p:cNvPr id="20" name="Rectangle: Rounded Corners 19">
            <a:extLst>
              <a:ext uri="{FF2B5EF4-FFF2-40B4-BE49-F238E27FC236}">
                <a16:creationId xmlns:a16="http://schemas.microsoft.com/office/drawing/2014/main" id="{3B8E8F01-4161-40F2-5C3F-47595E36EF88}"/>
              </a:ext>
            </a:extLst>
          </p:cNvPr>
          <p:cNvSpPr/>
          <p:nvPr/>
        </p:nvSpPr>
        <p:spPr>
          <a:xfrm>
            <a:off x="3028460" y="3657601"/>
            <a:ext cx="7447005" cy="5931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The appropriate medical department is determined based on the individual's symptoms and medical history.</a:t>
            </a:r>
          </a:p>
        </p:txBody>
      </p:sp>
      <p:sp>
        <p:nvSpPr>
          <p:cNvPr id="21" name="Rectangle: Rounded Corners 20">
            <a:extLst>
              <a:ext uri="{FF2B5EF4-FFF2-40B4-BE49-F238E27FC236}">
                <a16:creationId xmlns:a16="http://schemas.microsoft.com/office/drawing/2014/main" id="{5DCEF8CC-EEE8-AB2D-FDF6-2A4EA7694594}"/>
              </a:ext>
            </a:extLst>
          </p:cNvPr>
          <p:cNvSpPr/>
          <p:nvPr/>
        </p:nvSpPr>
        <p:spPr>
          <a:xfrm>
            <a:off x="3028458" y="4434801"/>
            <a:ext cx="7447005" cy="5931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C43EE5B-8B3A-417D-070A-FBCE68077D80}"/>
              </a:ext>
            </a:extLst>
          </p:cNvPr>
          <p:cNvSpPr/>
          <p:nvPr/>
        </p:nvSpPr>
        <p:spPr>
          <a:xfrm>
            <a:off x="3028460" y="5193630"/>
            <a:ext cx="7447005" cy="5931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A diagnosis is made, and a detailed health report is generated and shared with the assigned hospital for treatment.</a:t>
            </a:r>
          </a:p>
        </p:txBody>
      </p:sp>
      <p:sp>
        <p:nvSpPr>
          <p:cNvPr id="23" name="Rectangle: Rounded Corners 22">
            <a:extLst>
              <a:ext uri="{FF2B5EF4-FFF2-40B4-BE49-F238E27FC236}">
                <a16:creationId xmlns:a16="http://schemas.microsoft.com/office/drawing/2014/main" id="{3D677EE0-4003-9E50-4CA4-F6596A8CD306}"/>
              </a:ext>
            </a:extLst>
          </p:cNvPr>
          <p:cNvSpPr/>
          <p:nvPr/>
        </p:nvSpPr>
        <p:spPr>
          <a:xfrm>
            <a:off x="3028460" y="5952459"/>
            <a:ext cx="7447005" cy="5931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This solution ensures homeless individuals receive timely and affordable healthcare, minimizes health risks, and supports better overall health outcomes.</a:t>
            </a:r>
          </a:p>
        </p:txBody>
      </p:sp>
      <p:sp>
        <p:nvSpPr>
          <p:cNvPr id="28" name="Rectangle 7">
            <a:extLst>
              <a:ext uri="{FF2B5EF4-FFF2-40B4-BE49-F238E27FC236}">
                <a16:creationId xmlns:a16="http://schemas.microsoft.com/office/drawing/2014/main" id="{C8C8F763-CF6D-9929-AF86-C65E9E2A45A1}"/>
              </a:ext>
            </a:extLst>
          </p:cNvPr>
          <p:cNvSpPr>
            <a:spLocks noChangeArrowheads="1"/>
          </p:cNvSpPr>
          <p:nvPr/>
        </p:nvSpPr>
        <p:spPr bwMode="auto">
          <a:xfrm>
            <a:off x="3028458" y="4439652"/>
            <a:ext cx="7447005" cy="584775"/>
          </a:xfrm>
          <a:prstGeom prst="rect">
            <a:avLst/>
          </a:prstGeom>
          <a:solidFill>
            <a:srgbClr val="00B0F0"/>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Symptom-based tests are conducted, and if serious issues are found, appropriate actions are taken. If results are normal, further analysis is done.</a:t>
            </a:r>
          </a:p>
        </p:txBody>
      </p:sp>
    </p:spTree>
    <p:extLst>
      <p:ext uri="{BB962C8B-B14F-4D97-AF65-F5344CB8AC3E}">
        <p14:creationId xmlns:p14="http://schemas.microsoft.com/office/powerpoint/2010/main" val="396682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87543-2B3C-0368-4B15-BCF1D1E5B5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547328-3712-A99D-4192-2EC3E5C37E96}"/>
              </a:ext>
            </a:extLst>
          </p:cNvPr>
          <p:cNvSpPr>
            <a:spLocks noGrp="1"/>
          </p:cNvSpPr>
          <p:nvPr>
            <p:ph type="title"/>
          </p:nvPr>
        </p:nvSpPr>
        <p:spPr>
          <a:xfrm>
            <a:off x="517870" y="968248"/>
            <a:ext cx="6372462" cy="4870457"/>
          </a:xfrm>
        </p:spPr>
        <p:txBody>
          <a:bodyPr>
            <a:normAutofit/>
          </a:bodyPr>
          <a:lstStyle/>
          <a:p>
            <a:r>
              <a:rPr lang="en-US" sz="4000" dirty="0"/>
              <a:t>Overview</a:t>
            </a:r>
          </a:p>
        </p:txBody>
      </p:sp>
      <p:pic>
        <p:nvPicPr>
          <p:cNvPr id="4" name="Picture 3" descr="A heart with a cross in the shape of a heart&#10;&#10;Description automatically generated">
            <a:extLst>
              <a:ext uri="{FF2B5EF4-FFF2-40B4-BE49-F238E27FC236}">
                <a16:creationId xmlns:a16="http://schemas.microsoft.com/office/drawing/2014/main" id="{8053CE25-8F81-3A04-EC55-C28EA28FCF1F}"/>
              </a:ext>
            </a:extLst>
          </p:cNvPr>
          <p:cNvPicPr>
            <a:picLocks noChangeAspect="1"/>
          </p:cNvPicPr>
          <p:nvPr/>
        </p:nvPicPr>
        <p:blipFill>
          <a:blip r:embed="rId2"/>
          <a:stretch>
            <a:fillRect/>
          </a:stretch>
        </p:blipFill>
        <p:spPr>
          <a:xfrm>
            <a:off x="10734330" y="904267"/>
            <a:ext cx="939800" cy="796290"/>
          </a:xfrm>
          <a:prstGeom prst="rect">
            <a:avLst/>
          </a:prstGeom>
        </p:spPr>
      </p:pic>
      <p:sp>
        <p:nvSpPr>
          <p:cNvPr id="7" name="Arrow: Pentagon 6">
            <a:extLst>
              <a:ext uri="{FF2B5EF4-FFF2-40B4-BE49-F238E27FC236}">
                <a16:creationId xmlns:a16="http://schemas.microsoft.com/office/drawing/2014/main" id="{F1B1AC15-E267-D299-222D-5CDE0C13B30F}"/>
              </a:ext>
            </a:extLst>
          </p:cNvPr>
          <p:cNvSpPr/>
          <p:nvPr/>
        </p:nvSpPr>
        <p:spPr>
          <a:xfrm>
            <a:off x="628068" y="2331308"/>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Bierstadt"/>
                <a:ea typeface="+mn-ea"/>
                <a:cs typeface="+mn-cs"/>
              </a:rPr>
              <a:t>Introduction</a:t>
            </a:r>
          </a:p>
        </p:txBody>
      </p:sp>
      <p:sp>
        <p:nvSpPr>
          <p:cNvPr id="9" name="Arrow: Pentagon 8">
            <a:extLst>
              <a:ext uri="{FF2B5EF4-FFF2-40B4-BE49-F238E27FC236}">
                <a16:creationId xmlns:a16="http://schemas.microsoft.com/office/drawing/2014/main" id="{EEFE3B26-D0FA-5262-DF86-3303D2917FFF}"/>
              </a:ext>
            </a:extLst>
          </p:cNvPr>
          <p:cNvSpPr/>
          <p:nvPr/>
        </p:nvSpPr>
        <p:spPr>
          <a:xfrm>
            <a:off x="628068" y="3061456"/>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Bierstadt"/>
                <a:ea typeface="+mn-ea"/>
                <a:cs typeface="+mn-cs"/>
              </a:rPr>
              <a:t>Proposed Solution</a:t>
            </a:r>
          </a:p>
        </p:txBody>
      </p:sp>
      <p:sp>
        <p:nvSpPr>
          <p:cNvPr id="11" name="Arrow: Pentagon 10">
            <a:extLst>
              <a:ext uri="{FF2B5EF4-FFF2-40B4-BE49-F238E27FC236}">
                <a16:creationId xmlns:a16="http://schemas.microsoft.com/office/drawing/2014/main" id="{ACA9E83D-F097-4B6B-57B0-149BF58B8BFB}"/>
              </a:ext>
            </a:extLst>
          </p:cNvPr>
          <p:cNvSpPr/>
          <p:nvPr/>
        </p:nvSpPr>
        <p:spPr>
          <a:xfrm>
            <a:off x="628068" y="3791604"/>
            <a:ext cx="6079524" cy="518984"/>
          </a:xfrm>
          <a:prstGeom prst="homePlat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Bierstadt"/>
                <a:ea typeface="+mn-ea"/>
                <a:cs typeface="+mn-cs"/>
              </a:rPr>
              <a:t>Application</a:t>
            </a:r>
          </a:p>
        </p:txBody>
      </p:sp>
      <p:sp>
        <p:nvSpPr>
          <p:cNvPr id="13" name="Arrow: Pentagon 12">
            <a:extLst>
              <a:ext uri="{FF2B5EF4-FFF2-40B4-BE49-F238E27FC236}">
                <a16:creationId xmlns:a16="http://schemas.microsoft.com/office/drawing/2014/main" id="{1CEB5DFD-0BA3-F573-F3F1-ADA9BC2E824F}"/>
              </a:ext>
            </a:extLst>
          </p:cNvPr>
          <p:cNvSpPr/>
          <p:nvPr/>
        </p:nvSpPr>
        <p:spPr>
          <a:xfrm>
            <a:off x="664339" y="5251900"/>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Bierstadt"/>
                <a:ea typeface="+mn-ea"/>
                <a:cs typeface="+mn-cs"/>
              </a:rPr>
              <a:t>Key Feaures</a:t>
            </a:r>
          </a:p>
        </p:txBody>
      </p:sp>
      <p:sp>
        <p:nvSpPr>
          <p:cNvPr id="3" name="Arrow: Pentagon 2">
            <a:extLst>
              <a:ext uri="{FF2B5EF4-FFF2-40B4-BE49-F238E27FC236}">
                <a16:creationId xmlns:a16="http://schemas.microsoft.com/office/drawing/2014/main" id="{CC5CCB81-B1F0-1A06-0E05-4B689249E97A}"/>
              </a:ext>
            </a:extLst>
          </p:cNvPr>
          <p:cNvSpPr/>
          <p:nvPr/>
        </p:nvSpPr>
        <p:spPr>
          <a:xfrm>
            <a:off x="664339" y="4521752"/>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Stakeholders and their Contribution</a:t>
            </a:r>
          </a:p>
        </p:txBody>
      </p:sp>
    </p:spTree>
    <p:extLst>
      <p:ext uri="{BB962C8B-B14F-4D97-AF65-F5344CB8AC3E}">
        <p14:creationId xmlns:p14="http://schemas.microsoft.com/office/powerpoint/2010/main" val="14420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Rectangle 67">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B516DF-BCBB-D388-8291-5180114B8A31}"/>
              </a:ext>
            </a:extLst>
          </p:cNvPr>
          <p:cNvSpPr>
            <a:spLocks noGrp="1"/>
          </p:cNvSpPr>
          <p:nvPr>
            <p:ph type="title"/>
          </p:nvPr>
        </p:nvSpPr>
        <p:spPr>
          <a:xfrm>
            <a:off x="518614" y="2926112"/>
            <a:ext cx="3465681" cy="2450592"/>
          </a:xfrm>
        </p:spPr>
        <p:txBody>
          <a:bodyPr vert="horz" lIns="91440" tIns="45720" rIns="91440" bIns="45720" rtlCol="0" anchor="t">
            <a:normAutofit/>
          </a:bodyPr>
          <a:lstStyle/>
          <a:p>
            <a:r>
              <a:rPr lang="en-US" sz="4000" dirty="0">
                <a:solidFill>
                  <a:schemeClr val="tx2"/>
                </a:solidFill>
              </a:rPr>
              <a:t>Object Model</a:t>
            </a:r>
          </a:p>
        </p:txBody>
      </p:sp>
      <p:sp>
        <p:nvSpPr>
          <p:cNvPr id="70" name="Rectangle 69">
            <a:extLst>
              <a:ext uri="{FF2B5EF4-FFF2-40B4-BE49-F238E27FC236}">
                <a16:creationId xmlns:a16="http://schemas.microsoft.com/office/drawing/2014/main" id="{D91952F0-771E-D2ED-C333-EEED6708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6642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background with white rectangular objects&#10;&#10;Description automatically generated">
            <a:extLst>
              <a:ext uri="{FF2B5EF4-FFF2-40B4-BE49-F238E27FC236}">
                <a16:creationId xmlns:a16="http://schemas.microsoft.com/office/drawing/2014/main" id="{140183BE-9A51-A96C-E0B4-6B961C78F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508090"/>
            <a:ext cx="5519155" cy="5791445"/>
          </a:xfrm>
          <a:prstGeom prst="rect">
            <a:avLst/>
          </a:prstGeom>
        </p:spPr>
      </p:pic>
      <p:sp>
        <p:nvSpPr>
          <p:cNvPr id="72" name="Rectangle 71">
            <a:extLst>
              <a:ext uri="{FF2B5EF4-FFF2-40B4-BE49-F238E27FC236}">
                <a16:creationId xmlns:a16="http://schemas.microsoft.com/office/drawing/2014/main" id="{3FB6D83C-2377-9CAD-A991-9E0B6AF25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3465681"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215301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218B6-E51E-027F-779E-A7791A22A1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C83024-F8D1-6C6E-DE1C-25B8DD93ABBB}"/>
              </a:ext>
            </a:extLst>
          </p:cNvPr>
          <p:cNvSpPr>
            <a:spLocks noGrp="1"/>
          </p:cNvSpPr>
          <p:nvPr>
            <p:ph type="title"/>
          </p:nvPr>
        </p:nvSpPr>
        <p:spPr>
          <a:xfrm>
            <a:off x="517870" y="968248"/>
            <a:ext cx="6372462" cy="4870457"/>
          </a:xfrm>
        </p:spPr>
        <p:txBody>
          <a:bodyPr>
            <a:normAutofit/>
          </a:bodyPr>
          <a:lstStyle/>
          <a:p>
            <a:r>
              <a:rPr lang="en-US" sz="4000" dirty="0"/>
              <a:t>Overview</a:t>
            </a:r>
          </a:p>
        </p:txBody>
      </p:sp>
      <p:pic>
        <p:nvPicPr>
          <p:cNvPr id="4" name="Picture 3" descr="A heart with a cross in the shape of a heart&#10;&#10;Description automatically generated">
            <a:extLst>
              <a:ext uri="{FF2B5EF4-FFF2-40B4-BE49-F238E27FC236}">
                <a16:creationId xmlns:a16="http://schemas.microsoft.com/office/drawing/2014/main" id="{BC919CC4-4ABE-6FE3-5272-28A9711B9D90}"/>
              </a:ext>
            </a:extLst>
          </p:cNvPr>
          <p:cNvPicPr>
            <a:picLocks noChangeAspect="1"/>
          </p:cNvPicPr>
          <p:nvPr/>
        </p:nvPicPr>
        <p:blipFill>
          <a:blip r:embed="rId2"/>
          <a:stretch>
            <a:fillRect/>
          </a:stretch>
        </p:blipFill>
        <p:spPr>
          <a:xfrm>
            <a:off x="10734330" y="904267"/>
            <a:ext cx="939800" cy="796290"/>
          </a:xfrm>
          <a:prstGeom prst="rect">
            <a:avLst/>
          </a:prstGeom>
        </p:spPr>
      </p:pic>
      <p:sp>
        <p:nvSpPr>
          <p:cNvPr id="7" name="Arrow: Pentagon 6">
            <a:extLst>
              <a:ext uri="{FF2B5EF4-FFF2-40B4-BE49-F238E27FC236}">
                <a16:creationId xmlns:a16="http://schemas.microsoft.com/office/drawing/2014/main" id="{6123F28B-613F-7ACC-10DD-1E205AFC91D1}"/>
              </a:ext>
            </a:extLst>
          </p:cNvPr>
          <p:cNvSpPr/>
          <p:nvPr/>
        </p:nvSpPr>
        <p:spPr>
          <a:xfrm>
            <a:off x="628068" y="2331308"/>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Bierstadt"/>
                <a:ea typeface="+mn-ea"/>
                <a:cs typeface="+mn-cs"/>
              </a:rPr>
              <a:t>Introduction</a:t>
            </a:r>
          </a:p>
        </p:txBody>
      </p:sp>
      <p:sp>
        <p:nvSpPr>
          <p:cNvPr id="9" name="Arrow: Pentagon 8">
            <a:extLst>
              <a:ext uri="{FF2B5EF4-FFF2-40B4-BE49-F238E27FC236}">
                <a16:creationId xmlns:a16="http://schemas.microsoft.com/office/drawing/2014/main" id="{B9D3CEB3-FE0E-DC58-E59B-69A9B196256D}"/>
              </a:ext>
            </a:extLst>
          </p:cNvPr>
          <p:cNvSpPr/>
          <p:nvPr/>
        </p:nvSpPr>
        <p:spPr>
          <a:xfrm>
            <a:off x="628068" y="3061456"/>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Bierstadt"/>
                <a:ea typeface="+mn-ea"/>
                <a:cs typeface="+mn-cs"/>
              </a:rPr>
              <a:t>Proposed Solution</a:t>
            </a:r>
          </a:p>
        </p:txBody>
      </p:sp>
      <p:sp>
        <p:nvSpPr>
          <p:cNvPr id="11" name="Arrow: Pentagon 10">
            <a:extLst>
              <a:ext uri="{FF2B5EF4-FFF2-40B4-BE49-F238E27FC236}">
                <a16:creationId xmlns:a16="http://schemas.microsoft.com/office/drawing/2014/main" id="{C6B6FC54-22E6-119F-9C45-ECF1F251117F}"/>
              </a:ext>
            </a:extLst>
          </p:cNvPr>
          <p:cNvSpPr/>
          <p:nvPr/>
        </p:nvSpPr>
        <p:spPr>
          <a:xfrm>
            <a:off x="628068" y="3791604"/>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Bierstadt"/>
                <a:ea typeface="+mn-ea"/>
                <a:cs typeface="+mn-cs"/>
              </a:rPr>
              <a:t>Application</a:t>
            </a:r>
          </a:p>
        </p:txBody>
      </p:sp>
      <p:sp>
        <p:nvSpPr>
          <p:cNvPr id="13" name="Arrow: Pentagon 12">
            <a:extLst>
              <a:ext uri="{FF2B5EF4-FFF2-40B4-BE49-F238E27FC236}">
                <a16:creationId xmlns:a16="http://schemas.microsoft.com/office/drawing/2014/main" id="{49831FBD-FAB2-5DFC-C80E-367C32EA79F6}"/>
              </a:ext>
            </a:extLst>
          </p:cNvPr>
          <p:cNvSpPr/>
          <p:nvPr/>
        </p:nvSpPr>
        <p:spPr>
          <a:xfrm>
            <a:off x="664339" y="5251900"/>
            <a:ext cx="6079524" cy="518984"/>
          </a:xfrm>
          <a:prstGeom prst="homePlate">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Bierstadt"/>
                <a:ea typeface="+mn-ea"/>
                <a:cs typeface="+mn-cs"/>
              </a:rPr>
              <a:t>Key Feaures</a:t>
            </a:r>
          </a:p>
        </p:txBody>
      </p:sp>
      <p:sp>
        <p:nvSpPr>
          <p:cNvPr id="3" name="Arrow: Pentagon 2">
            <a:extLst>
              <a:ext uri="{FF2B5EF4-FFF2-40B4-BE49-F238E27FC236}">
                <a16:creationId xmlns:a16="http://schemas.microsoft.com/office/drawing/2014/main" id="{151B6BD4-02FB-627D-DE45-D4ED88DEFBFD}"/>
              </a:ext>
            </a:extLst>
          </p:cNvPr>
          <p:cNvSpPr/>
          <p:nvPr/>
        </p:nvSpPr>
        <p:spPr>
          <a:xfrm>
            <a:off x="664339" y="4521752"/>
            <a:ext cx="6079524" cy="518984"/>
          </a:xfrm>
          <a:prstGeom prst="homePlat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Stakeholders and their Contribution</a:t>
            </a:r>
          </a:p>
        </p:txBody>
      </p:sp>
    </p:spTree>
    <p:extLst>
      <p:ext uri="{BB962C8B-B14F-4D97-AF65-F5344CB8AC3E}">
        <p14:creationId xmlns:p14="http://schemas.microsoft.com/office/powerpoint/2010/main" val="173204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B166-6CFB-A751-97EB-AB7BE9D583A7}"/>
              </a:ext>
            </a:extLst>
          </p:cNvPr>
          <p:cNvSpPr>
            <a:spLocks noGrp="1"/>
          </p:cNvSpPr>
          <p:nvPr>
            <p:ph type="title"/>
          </p:nvPr>
        </p:nvSpPr>
        <p:spPr>
          <a:xfrm>
            <a:off x="517869" y="978408"/>
            <a:ext cx="11194763" cy="4870457"/>
          </a:xfrm>
        </p:spPr>
        <p:txBody>
          <a:bodyPr>
            <a:normAutofit/>
          </a:bodyPr>
          <a:lstStyle/>
          <a:p>
            <a:r>
              <a:rPr lang="en-US" sz="4000" dirty="0"/>
              <a:t>Stakeholders &amp; their Contribution</a:t>
            </a:r>
          </a:p>
        </p:txBody>
      </p:sp>
      <p:sp>
        <p:nvSpPr>
          <p:cNvPr id="4" name="Rectangle: Single Corner Rounded 3">
            <a:extLst>
              <a:ext uri="{FF2B5EF4-FFF2-40B4-BE49-F238E27FC236}">
                <a16:creationId xmlns:a16="http://schemas.microsoft.com/office/drawing/2014/main" id="{55E7776D-0C2D-3AA5-F856-A2EF9D7CB8B0}"/>
              </a:ext>
            </a:extLst>
          </p:cNvPr>
          <p:cNvSpPr/>
          <p:nvPr/>
        </p:nvSpPr>
        <p:spPr>
          <a:xfrm>
            <a:off x="1280160" y="1951843"/>
            <a:ext cx="2701637" cy="2003368"/>
          </a:xfrm>
          <a:prstGeom prst="round1Rect">
            <a:avLst/>
          </a:prstGeom>
          <a:solidFill>
            <a:schemeClr val="accent6">
              <a:lumMod val="20000"/>
              <a:lumOff val="8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Volunteers</a:t>
            </a:r>
          </a:p>
          <a:p>
            <a:pPr algn="ctr"/>
            <a:r>
              <a:rPr lang="en-US" sz="1400" dirty="0">
                <a:solidFill>
                  <a:schemeClr val="tx1"/>
                </a:solidFill>
                <a:latin typeface="Arial" panose="020B0604020202020204" pitchFamily="34" charset="0"/>
                <a:cs typeface="Arial" panose="020B0604020202020204" pitchFamily="34" charset="0"/>
              </a:rPr>
              <a:t> Register homeless individuals, input medical history, and help connect them to appropriate healthcare facilities, ensuring smooth onboarding and </a:t>
            </a:r>
            <a:r>
              <a:rPr lang="en-US" sz="1400" dirty="0">
                <a:solidFill>
                  <a:schemeClr val="tx1"/>
                </a:solidFill>
              </a:rPr>
              <a:t>coordination</a:t>
            </a:r>
          </a:p>
        </p:txBody>
      </p:sp>
      <p:sp>
        <p:nvSpPr>
          <p:cNvPr id="5" name="Rectangle: Single Corner Rounded 4">
            <a:extLst>
              <a:ext uri="{FF2B5EF4-FFF2-40B4-BE49-F238E27FC236}">
                <a16:creationId xmlns:a16="http://schemas.microsoft.com/office/drawing/2014/main" id="{A963A758-4071-1334-C068-DD057FBCD446}"/>
              </a:ext>
            </a:extLst>
          </p:cNvPr>
          <p:cNvSpPr/>
          <p:nvPr/>
        </p:nvSpPr>
        <p:spPr>
          <a:xfrm>
            <a:off x="4598324" y="1951843"/>
            <a:ext cx="2701637" cy="2003368"/>
          </a:xfrm>
          <a:prstGeom prst="round1Rect">
            <a:avLst/>
          </a:prstGeom>
          <a:solidFill>
            <a:schemeClr val="accent6">
              <a:lumMod val="20000"/>
              <a:lumOff val="8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Medical Staff</a:t>
            </a:r>
          </a:p>
          <a:p>
            <a:pPr algn="ctr"/>
            <a:r>
              <a:rPr lang="en-US" sz="1400" dirty="0">
                <a:solidFill>
                  <a:schemeClr val="tx1"/>
                </a:solidFill>
                <a:latin typeface="Arial" panose="020B0604020202020204" pitchFamily="34" charset="0"/>
                <a:cs typeface="Arial" panose="020B0604020202020204" pitchFamily="34" charset="0"/>
              </a:rPr>
              <a:t>Includes, pathologists, doctors, assistant doctors to conduct tests, analyze results, diagnose conditions, and provide treatment based on health reports, ensuring timely and appropriate care.</a:t>
            </a:r>
          </a:p>
        </p:txBody>
      </p:sp>
      <p:sp>
        <p:nvSpPr>
          <p:cNvPr id="6" name="Rectangle: Single Corner Rounded 5">
            <a:extLst>
              <a:ext uri="{FF2B5EF4-FFF2-40B4-BE49-F238E27FC236}">
                <a16:creationId xmlns:a16="http://schemas.microsoft.com/office/drawing/2014/main" id="{4D25E28A-BC91-3283-6086-207D8B8EC2E6}"/>
              </a:ext>
            </a:extLst>
          </p:cNvPr>
          <p:cNvSpPr/>
          <p:nvPr/>
        </p:nvSpPr>
        <p:spPr>
          <a:xfrm>
            <a:off x="7916488" y="1951843"/>
            <a:ext cx="2701637" cy="2003368"/>
          </a:xfrm>
          <a:prstGeom prst="round1Rect">
            <a:avLst/>
          </a:prstGeom>
          <a:solidFill>
            <a:schemeClr val="accent6">
              <a:lumMod val="20000"/>
              <a:lumOff val="8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Hospitals</a:t>
            </a:r>
          </a:p>
          <a:p>
            <a:pPr algn="ctr"/>
            <a:r>
              <a:rPr lang="en-US" sz="1400" dirty="0">
                <a:solidFill>
                  <a:schemeClr val="tx1"/>
                </a:solidFill>
                <a:latin typeface="Arial" panose="020B0604020202020204" pitchFamily="34" charset="0"/>
                <a:cs typeface="Arial" panose="020B0604020202020204" pitchFamily="34" charset="0"/>
              </a:rPr>
              <a:t> Offer medical services and treatment to individuals based on the information provided by the system, contributing to better health outcomes.</a:t>
            </a:r>
          </a:p>
        </p:txBody>
      </p:sp>
      <p:sp>
        <p:nvSpPr>
          <p:cNvPr id="7" name="Rectangle: Diagonal Corners Rounded 6">
            <a:extLst>
              <a:ext uri="{FF2B5EF4-FFF2-40B4-BE49-F238E27FC236}">
                <a16:creationId xmlns:a16="http://schemas.microsoft.com/office/drawing/2014/main" id="{3C90E292-5B9D-203E-BC9C-7E1C2C810296}"/>
              </a:ext>
            </a:extLst>
          </p:cNvPr>
          <p:cNvSpPr/>
          <p:nvPr/>
        </p:nvSpPr>
        <p:spPr>
          <a:xfrm>
            <a:off x="1280159" y="4419899"/>
            <a:ext cx="2701637" cy="2003368"/>
          </a:xfrm>
          <a:prstGeom prst="round2DiagRect">
            <a:avLst/>
          </a:prstGeom>
          <a:solidFill>
            <a:schemeClr val="accent6">
              <a:lumMod val="20000"/>
              <a:lumOff val="8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Report Generator</a:t>
            </a:r>
          </a:p>
          <a:p>
            <a:pPr algn="ctr"/>
            <a:r>
              <a:rPr lang="en-US" sz="1400" dirty="0">
                <a:solidFill>
                  <a:schemeClr val="tx1"/>
                </a:solidFill>
                <a:latin typeface="Arial" panose="020B0604020202020204" pitchFamily="34" charset="0"/>
                <a:cs typeface="Arial" panose="020B0604020202020204" pitchFamily="34" charset="0"/>
              </a:rPr>
              <a:t>Oversees the entire process, from data collection to analysis, and creates detailed health reports. It also sends these reports via email to the patient, ensuring they are informed about their medical status.</a:t>
            </a:r>
          </a:p>
        </p:txBody>
      </p:sp>
      <p:sp>
        <p:nvSpPr>
          <p:cNvPr id="8" name="Rectangle: Diagonal Corners Rounded 7">
            <a:extLst>
              <a:ext uri="{FF2B5EF4-FFF2-40B4-BE49-F238E27FC236}">
                <a16:creationId xmlns:a16="http://schemas.microsoft.com/office/drawing/2014/main" id="{7956FDD7-8388-C2E6-926C-3EDDF1BEECDA}"/>
              </a:ext>
            </a:extLst>
          </p:cNvPr>
          <p:cNvSpPr/>
          <p:nvPr/>
        </p:nvSpPr>
        <p:spPr>
          <a:xfrm>
            <a:off x="4598323" y="4419899"/>
            <a:ext cx="2701637" cy="2003368"/>
          </a:xfrm>
          <a:prstGeom prst="round2DiagRect">
            <a:avLst/>
          </a:prstGeom>
          <a:solidFill>
            <a:schemeClr val="accent6">
              <a:lumMod val="20000"/>
              <a:lumOff val="8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Users (Homeless Individuals)</a:t>
            </a:r>
          </a:p>
          <a:p>
            <a:pPr algn="ctr"/>
            <a:r>
              <a:rPr lang="en-US" sz="1400" dirty="0">
                <a:solidFill>
                  <a:schemeClr val="tx1"/>
                </a:solidFill>
                <a:latin typeface="Arial" panose="020B0604020202020204" pitchFamily="34" charset="0"/>
                <a:cs typeface="Arial" panose="020B0604020202020204" pitchFamily="34" charset="0"/>
              </a:rPr>
              <a:t>Receive healthcare services and reports, participate in health assessments, and follow up on recommended treatments to improve their health.</a:t>
            </a:r>
          </a:p>
        </p:txBody>
      </p:sp>
      <p:sp>
        <p:nvSpPr>
          <p:cNvPr id="9" name="Rectangle: Diagonal Corners Rounded 8">
            <a:extLst>
              <a:ext uri="{FF2B5EF4-FFF2-40B4-BE49-F238E27FC236}">
                <a16:creationId xmlns:a16="http://schemas.microsoft.com/office/drawing/2014/main" id="{F297427F-DE01-DAF9-9A18-C91267E0C744}"/>
              </a:ext>
            </a:extLst>
          </p:cNvPr>
          <p:cNvSpPr/>
          <p:nvPr/>
        </p:nvSpPr>
        <p:spPr>
          <a:xfrm>
            <a:off x="7916487" y="4419899"/>
            <a:ext cx="2701637" cy="2003368"/>
          </a:xfrm>
          <a:prstGeom prst="round2DiagRect">
            <a:avLst/>
          </a:prstGeom>
          <a:solidFill>
            <a:schemeClr val="accent6">
              <a:lumMod val="20000"/>
              <a:lumOff val="8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Admin</a:t>
            </a:r>
          </a:p>
          <a:p>
            <a:pPr algn="ctr"/>
            <a:r>
              <a:rPr lang="en-US" sz="1400" dirty="0">
                <a:solidFill>
                  <a:schemeClr val="tx1"/>
                </a:solidFill>
                <a:latin typeface="Arial" panose="020B0604020202020204" pitchFamily="34" charset="0"/>
                <a:cs typeface="Arial" panose="020B0604020202020204" pitchFamily="34" charset="0"/>
              </a:rPr>
              <a:t>Responsible for creating, deleting, and updating user accounts to maintain accurate and up-to-date records. They ensure proper user management and maintain system security and data integrity.</a:t>
            </a:r>
          </a:p>
        </p:txBody>
      </p:sp>
    </p:spTree>
    <p:extLst>
      <p:ext uri="{BB962C8B-B14F-4D97-AF65-F5344CB8AC3E}">
        <p14:creationId xmlns:p14="http://schemas.microsoft.com/office/powerpoint/2010/main" val="1260522176"/>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emplate>office theme</Template>
  <TotalTime>1583</TotalTime>
  <Words>660</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Bierstadt</vt:lpstr>
      <vt:lpstr>Calibri</vt:lpstr>
      <vt:lpstr>Neue Haas Grotesk Text Pro</vt:lpstr>
      <vt:lpstr>Times New Roman</vt:lpstr>
      <vt:lpstr>GestaltVTI</vt:lpstr>
      <vt:lpstr>Homeless Health Connect Accessible care for Vulnerable lives    12.09.2024 </vt:lpstr>
      <vt:lpstr>Overview </vt:lpstr>
      <vt:lpstr>Problem Statement  </vt:lpstr>
      <vt:lpstr>Overview</vt:lpstr>
      <vt:lpstr>Proposed Solution </vt:lpstr>
      <vt:lpstr>Overview</vt:lpstr>
      <vt:lpstr>Object Model</vt:lpstr>
      <vt:lpstr>Overview</vt:lpstr>
      <vt:lpstr>Stakeholders &amp; their Contribution</vt:lpstr>
      <vt:lpstr>Overview</vt:lpstr>
      <vt:lpstr>Key Features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Sahithi Dachepally</cp:lastModifiedBy>
  <cp:revision>94</cp:revision>
  <dcterms:created xsi:type="dcterms:W3CDTF">2024-12-07T23:24:12Z</dcterms:created>
  <dcterms:modified xsi:type="dcterms:W3CDTF">2024-12-09T02:19:57Z</dcterms:modified>
</cp:coreProperties>
</file>