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57175" y="2154301"/>
            <a:ext cx="4002404" cy="436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76775" y="2163762"/>
            <a:ext cx="3987800" cy="438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17423"/>
            <a:ext cx="22955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800" y="1905000"/>
            <a:ext cx="8534400" cy="388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229093" y="6689192"/>
            <a:ext cx="110045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94071" y="6689192"/>
            <a:ext cx="46799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DEBE0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53.pn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9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74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88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5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li@hotmail.com" TargetMode="External"/><Relationship Id="rId3" Type="http://schemas.openxmlformats.org/officeDocument/2006/relationships/hyperlink" Target="mailto:ali@utm.my" TargetMode="External"/><Relationship Id="rId4" Type="http://schemas.openxmlformats.org/officeDocument/2006/relationships/hyperlink" Target="mailto:ali@comp.fsksm.utm.my" TargetMode="Externa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p.fsksm.utm.my/~nometrik/myscript.php?a=5&amp;b=10" TargetMode="Externa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9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99741" y="2816732"/>
            <a:ext cx="4143375" cy="2176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"/>
                <a:cs typeface="Calibri"/>
              </a:rPr>
              <a:t>PHP</a:t>
            </a:r>
            <a:r>
              <a:rPr dirty="0" sz="4400" spc="-70">
                <a:latin typeface="Calibri"/>
                <a:cs typeface="Calibri"/>
              </a:rPr>
              <a:t> </a:t>
            </a:r>
            <a:r>
              <a:rPr dirty="0" sz="4400" spc="-15">
                <a:latin typeface="Calibri"/>
                <a:cs typeface="Calibri"/>
              </a:rPr>
              <a:t>Programming</a:t>
            </a:r>
            <a:endParaRPr sz="4400">
              <a:latin typeface="Calibri"/>
              <a:cs typeface="Calibri"/>
            </a:endParaRPr>
          </a:p>
          <a:p>
            <a:pPr algn="ctr" marL="100965" marR="93345">
              <a:lnSpc>
                <a:spcPct val="120100"/>
              </a:lnSpc>
              <a:spcBef>
                <a:spcPts val="2430"/>
              </a:spcBef>
            </a:pPr>
            <a:r>
              <a:rPr dirty="0" sz="3200" spc="-114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 Md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 Sah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bin</a:t>
            </a:r>
            <a:r>
              <a:rPr dirty="0" sz="32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Hj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Salam </a:t>
            </a:r>
            <a:r>
              <a:rPr dirty="0" sz="3200" spc="-7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En.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Jumail</a:t>
            </a:r>
            <a:r>
              <a:rPr dirty="0" sz="3200" spc="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bin</a:t>
            </a:r>
            <a:r>
              <a:rPr dirty="0" sz="3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45">
                <a:solidFill>
                  <a:srgbClr val="888888"/>
                </a:solidFill>
                <a:latin typeface="Calibri"/>
                <a:cs typeface="Calibri"/>
              </a:rPr>
              <a:t>Taliba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0160" y="1049274"/>
            <a:ext cx="4972685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83360" marR="5080" indent="-147066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"/>
                <a:cs typeface="Calibri"/>
              </a:rPr>
              <a:t>WEB</a:t>
            </a:r>
            <a:r>
              <a:rPr dirty="0" sz="4400" spc="-75"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PROGRAMMING </a:t>
            </a:r>
            <a:r>
              <a:rPr dirty="0" sz="4400" spc="-980">
                <a:latin typeface="Calibri"/>
                <a:cs typeface="Calibri"/>
              </a:rPr>
              <a:t> </a:t>
            </a:r>
            <a:r>
              <a:rPr dirty="0" sz="4400" spc="-5">
                <a:latin typeface="Calibri"/>
                <a:cs typeface="Calibri"/>
              </a:rPr>
              <a:t>SCV1223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1402460"/>
            <a:ext cx="7486015" cy="152590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80">
                <a:latin typeface="Calibri"/>
                <a:cs typeface="Calibri"/>
              </a:rPr>
              <a:t>PHP,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uninitialized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variables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value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undef,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evaluates to </a:t>
            </a:r>
            <a:r>
              <a:rPr dirty="0" sz="2400" spc="-20">
                <a:latin typeface="Calibri"/>
                <a:cs typeface="Calibri"/>
              </a:rPr>
              <a:t>different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values,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depending 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15">
                <a:latin typeface="Calibri"/>
                <a:cs typeface="Calibri"/>
              </a:rPr>
              <a:t> context.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undef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numeric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context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undef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context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5" i="1">
                <a:latin typeface="Calibri"/>
                <a:cs typeface="Calibri"/>
              </a:rPr>
              <a:t>empty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string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“”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79" y="3747515"/>
            <a:ext cx="1266444" cy="4206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79720" y="4480559"/>
            <a:ext cx="996950" cy="711835"/>
            <a:chOff x="5379720" y="4480559"/>
            <a:chExt cx="996950" cy="7118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720" y="4480559"/>
              <a:ext cx="996696" cy="382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809743"/>
              <a:ext cx="723900" cy="3825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512053" y="3810711"/>
            <a:ext cx="948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rebuchet MS"/>
                <a:cs typeface="Trebuchet MS"/>
              </a:rPr>
              <a:t>O</a:t>
            </a:r>
            <a:r>
              <a:rPr dirty="0" sz="2000" b="1">
                <a:latin typeface="Trebuchet MS"/>
                <a:cs typeface="Trebuchet MS"/>
              </a:rPr>
              <a:t>ut</a:t>
            </a:r>
            <a:r>
              <a:rPr dirty="0" sz="2000" spc="-10" b="1">
                <a:latin typeface="Trebuchet MS"/>
                <a:cs typeface="Trebuchet MS"/>
              </a:rPr>
              <a:t>p</a:t>
            </a:r>
            <a:r>
              <a:rPr dirty="0" sz="2000" b="1">
                <a:latin typeface="Trebuchet MS"/>
                <a:cs typeface="Trebuchet MS"/>
              </a:rPr>
              <a:t>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2053" y="4461764"/>
            <a:ext cx="70993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Wo</a:t>
            </a:r>
            <a:r>
              <a:rPr dirty="0" sz="1800" spc="-15">
                <a:latin typeface="Courier New"/>
                <a:cs typeface="Courier New"/>
              </a:rPr>
              <a:t>r</a:t>
            </a:r>
            <a:r>
              <a:rPr dirty="0" sz="1800" spc="-5">
                <a:latin typeface="Courier New"/>
                <a:cs typeface="Courier New"/>
              </a:rPr>
              <a:t>ld  </a:t>
            </a:r>
            <a:r>
              <a:rPr dirty="0" sz="1800" spc="-5">
                <a:latin typeface="Courier New"/>
                <a:cs typeface="Courier New"/>
              </a:rPr>
              <a:t>100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8431" y="4014215"/>
            <a:ext cx="4244975" cy="2308860"/>
            <a:chOff x="408431" y="4014215"/>
            <a:chExt cx="4244975" cy="2308860"/>
          </a:xfrm>
        </p:grpSpPr>
        <p:sp>
          <p:nvSpPr>
            <p:cNvPr id="10" name="object 10"/>
            <p:cNvSpPr/>
            <p:nvPr/>
          </p:nvSpPr>
          <p:spPr>
            <a:xfrm>
              <a:off x="446087" y="4035424"/>
              <a:ext cx="4205605" cy="2286000"/>
            </a:xfrm>
            <a:custGeom>
              <a:avLst/>
              <a:gdLst/>
              <a:ahLst/>
              <a:cxnLst/>
              <a:rect l="l" t="t" r="r" b="b"/>
              <a:pathLst>
                <a:path w="4205605" h="2286000">
                  <a:moveTo>
                    <a:pt x="4205224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4205224" y="2286000"/>
                  </a:lnTo>
                  <a:lnTo>
                    <a:pt x="420522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6087" y="4035424"/>
              <a:ext cx="4205605" cy="2286000"/>
            </a:xfrm>
            <a:custGeom>
              <a:avLst/>
              <a:gdLst/>
              <a:ahLst/>
              <a:cxnLst/>
              <a:rect l="l" t="t" r="r" b="b"/>
              <a:pathLst>
                <a:path w="4205605" h="2286000">
                  <a:moveTo>
                    <a:pt x="0" y="2286000"/>
                  </a:moveTo>
                  <a:lnTo>
                    <a:pt x="4205224" y="2286000"/>
                  </a:lnTo>
                  <a:lnTo>
                    <a:pt x="4205224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31" y="4014215"/>
              <a:ext cx="1135380" cy="3413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431" y="4306823"/>
              <a:ext cx="402336" cy="3413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352" y="4306823"/>
              <a:ext cx="646176" cy="3413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6112" y="4306823"/>
              <a:ext cx="1380744" cy="341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431" y="4599431"/>
              <a:ext cx="402336" cy="3413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352" y="4599431"/>
              <a:ext cx="646176" cy="3413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6112" y="4599431"/>
              <a:ext cx="524256" cy="3413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951" y="4599431"/>
              <a:ext cx="1380744" cy="3413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0280" y="4599431"/>
              <a:ext cx="402336" cy="3413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199" y="4599431"/>
              <a:ext cx="647700" cy="3413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9483" y="4599431"/>
              <a:ext cx="525780" cy="3413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8431" y="4892039"/>
              <a:ext cx="1501140" cy="3413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9156" y="4892039"/>
              <a:ext cx="525780" cy="3413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74520" y="4892039"/>
              <a:ext cx="402336" cy="3413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8431" y="5477255"/>
              <a:ext cx="1011936" cy="3413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9951" y="5477255"/>
              <a:ext cx="647699" cy="3413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7235" y="5477255"/>
              <a:ext cx="647700" cy="3413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74520" y="5477255"/>
              <a:ext cx="402336" cy="3413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96440" y="5477255"/>
              <a:ext cx="647700" cy="3413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8431" y="5769863"/>
              <a:ext cx="1258824" cy="34137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24967" y="3997223"/>
            <a:ext cx="2468880" cy="11963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>
                <a:latin typeface="Courier New"/>
                <a:cs typeface="Courier New"/>
              </a:rPr>
              <a:t>$a=100;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Courier New"/>
                <a:cs typeface="Courier New"/>
              </a:rPr>
              <a:t>$str="World";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Courier New"/>
                <a:cs typeface="Courier New"/>
              </a:rPr>
              <a:t>$msg=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$hello . </a:t>
            </a:r>
            <a:r>
              <a:rPr dirty="0" sz="1600" spc="-5">
                <a:latin typeface="Courier New"/>
                <a:cs typeface="Courier New"/>
              </a:rPr>
              <a:t>$str;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Courier New"/>
                <a:cs typeface="Courier New"/>
              </a:rPr>
              <a:t>$c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=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$a +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$b</a:t>
            </a:r>
            <a:r>
              <a:rPr dirty="0" sz="160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4967" y="5460593"/>
            <a:ext cx="197993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spc="-5">
                <a:latin typeface="Courier New"/>
                <a:cs typeface="Courier New"/>
              </a:rPr>
              <a:t>echo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$msg,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"\n"; </a:t>
            </a:r>
            <a:r>
              <a:rPr dirty="0" sz="1600" spc="-944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echo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$c;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0520" y="3581400"/>
            <a:ext cx="1446276" cy="42062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96925" y="3645789"/>
            <a:ext cx="1128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00" y="2992437"/>
            <a:ext cx="6062980" cy="2187575"/>
            <a:chOff x="419100" y="2992437"/>
            <a:chExt cx="6062980" cy="2187575"/>
          </a:xfrm>
        </p:grpSpPr>
        <p:sp>
          <p:nvSpPr>
            <p:cNvPr id="3" name="object 3"/>
            <p:cNvSpPr/>
            <p:nvPr/>
          </p:nvSpPr>
          <p:spPr>
            <a:xfrm>
              <a:off x="420687" y="2994025"/>
              <a:ext cx="6059805" cy="2184400"/>
            </a:xfrm>
            <a:custGeom>
              <a:avLst/>
              <a:gdLst/>
              <a:ahLst/>
              <a:cxnLst/>
              <a:rect l="l" t="t" r="r" b="b"/>
              <a:pathLst>
                <a:path w="6059805" h="2184400">
                  <a:moveTo>
                    <a:pt x="6059424" y="0"/>
                  </a:moveTo>
                  <a:lnTo>
                    <a:pt x="0" y="0"/>
                  </a:lnTo>
                  <a:lnTo>
                    <a:pt x="0" y="2184400"/>
                  </a:lnTo>
                  <a:lnTo>
                    <a:pt x="6059424" y="2184400"/>
                  </a:lnTo>
                  <a:lnTo>
                    <a:pt x="6059424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0687" y="2994025"/>
              <a:ext cx="6059805" cy="2184400"/>
            </a:xfrm>
            <a:custGeom>
              <a:avLst/>
              <a:gdLst/>
              <a:ahLst/>
              <a:cxnLst/>
              <a:rect l="l" t="t" r="r" b="b"/>
              <a:pathLst>
                <a:path w="6059805" h="2184400">
                  <a:moveTo>
                    <a:pt x="0" y="2184400"/>
                  </a:moveTo>
                  <a:lnTo>
                    <a:pt x="6059424" y="2184400"/>
                  </a:lnTo>
                  <a:lnTo>
                    <a:pt x="6059424" y="0"/>
                  </a:lnTo>
                  <a:lnTo>
                    <a:pt x="0" y="0"/>
                  </a:lnTo>
                  <a:lnTo>
                    <a:pt x="0" y="2184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0687" y="2994025"/>
            <a:ext cx="6059805" cy="2184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 sz="2000" spc="-5" b="1">
                <a:latin typeface="Courier New"/>
                <a:cs typeface="Courier New"/>
              </a:rPr>
              <a:t>$var1=10;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function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printNumber()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echo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$GLOBALS[“var1”];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2706" y="6689192"/>
            <a:ext cx="1100455" cy="14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Last</a:t>
            </a:r>
            <a:r>
              <a:rPr dirty="0" sz="800" spc="-3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Updated:</a:t>
            </a:r>
            <a:r>
              <a:rPr dirty="0" sz="800" spc="-4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EDEBE0"/>
                </a:solidFill>
                <a:latin typeface="Tahoma"/>
                <a:cs typeface="Tahoma"/>
              </a:rPr>
              <a:t>Feb</a:t>
            </a:r>
            <a:r>
              <a:rPr dirty="0" sz="800" spc="-35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2005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80491" y="974597"/>
            <a:ext cx="3360420" cy="1819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300" spc="-10">
                <a:latin typeface="Courier New"/>
                <a:cs typeface="Courier New"/>
              </a:rPr>
              <a:t>$GLOBALS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100" spc="-10">
                <a:latin typeface="Calibri"/>
                <a:cs typeface="Calibri"/>
              </a:rPr>
              <a:t>Contains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all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global variables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libri"/>
              <a:cs typeface="Calibri"/>
            </a:endParaRPr>
          </a:p>
          <a:p>
            <a:pPr marL="81915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Example: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617" y="461594"/>
            <a:ext cx="23075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>
                <a:latin typeface="Calibri"/>
                <a:cs typeface="Calibri"/>
              </a:rPr>
              <a:t>Reference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2706" y="6689192"/>
            <a:ext cx="1100455" cy="14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Last</a:t>
            </a:r>
            <a:r>
              <a:rPr dirty="0" sz="800" spc="-3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Updated:</a:t>
            </a:r>
            <a:r>
              <a:rPr dirty="0" sz="800" spc="-4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EDEBE0"/>
                </a:solidFill>
                <a:latin typeface="Tahoma"/>
                <a:cs typeface="Tahoma"/>
              </a:rPr>
              <a:t>Feb</a:t>
            </a:r>
            <a:r>
              <a:rPr dirty="0" sz="800" spc="-35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2005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908925" cy="420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0256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libri"/>
                <a:cs typeface="Calibri"/>
              </a:rPr>
              <a:t>Sebesta,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R. </a:t>
            </a:r>
            <a:r>
              <a:rPr dirty="0" sz="2800" spc="-100">
                <a:latin typeface="Calibri"/>
                <a:cs typeface="Calibri"/>
              </a:rPr>
              <a:t>W.,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Programming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World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Wide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Web,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(2009),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5th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Edition,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Pearson.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libri"/>
                <a:cs typeface="Calibri"/>
              </a:rPr>
              <a:t>Deitel </a:t>
            </a:r>
            <a:r>
              <a:rPr dirty="0" sz="2800" spc="-190">
                <a:latin typeface="Calibri"/>
                <a:cs typeface="Calibri"/>
              </a:rPr>
              <a:t>P.</a:t>
            </a:r>
            <a:r>
              <a:rPr dirty="0" sz="2800" spc="-1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J, </a:t>
            </a:r>
            <a:r>
              <a:rPr dirty="0" sz="2800" spc="-15">
                <a:latin typeface="Calibri"/>
                <a:cs typeface="Calibri"/>
              </a:rPr>
              <a:t>Deitel </a:t>
            </a:r>
            <a:r>
              <a:rPr dirty="0" sz="2800" spc="-5">
                <a:latin typeface="Calibri"/>
                <a:cs typeface="Calibri"/>
              </a:rPr>
              <a:t>H. M., </a:t>
            </a:r>
            <a:r>
              <a:rPr dirty="0" sz="2800" spc="-15">
                <a:latin typeface="Calibri"/>
                <a:cs typeface="Calibri"/>
              </a:rPr>
              <a:t>Internet </a:t>
            </a:r>
            <a:r>
              <a:rPr dirty="0" sz="2800" spc="-5">
                <a:latin typeface="Calibri"/>
                <a:cs typeface="Calibri"/>
              </a:rPr>
              <a:t>&amp; </a:t>
            </a:r>
            <a:r>
              <a:rPr dirty="0" sz="2800" spc="-30">
                <a:latin typeface="Calibri"/>
                <a:cs typeface="Calibri"/>
              </a:rPr>
              <a:t>World </a:t>
            </a:r>
            <a:r>
              <a:rPr dirty="0" sz="2800" spc="-10">
                <a:latin typeface="Calibri"/>
                <a:cs typeface="Calibri"/>
              </a:rPr>
              <a:t>Wide </a:t>
            </a:r>
            <a:r>
              <a:rPr dirty="0" sz="2800" spc="-35">
                <a:latin typeface="Calibri"/>
                <a:cs typeface="Calibri"/>
              </a:rPr>
              <a:t>Web: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3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(2007),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5th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Edition,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Prentice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Hall.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56578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libri"/>
                <a:cs typeface="Calibri"/>
              </a:rPr>
              <a:t>Anderson-Freed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S.,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(2001),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Weaving</a:t>
            </a:r>
            <a:r>
              <a:rPr dirty="0" sz="2800" spc="-5">
                <a:latin typeface="Calibri"/>
                <a:cs typeface="Calibri"/>
              </a:rPr>
              <a:t> 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Website: </a:t>
            </a:r>
            <a:r>
              <a:rPr dirty="0" sz="2800" spc="-20">
                <a:latin typeface="Calibri"/>
                <a:cs typeface="Calibri"/>
              </a:rPr>
              <a:t> Programming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HTML,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JavaScript,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PHP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Java.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Prentice</a:t>
            </a:r>
            <a:r>
              <a:rPr dirty="0" sz="2800" spc="-10">
                <a:latin typeface="Calibri"/>
                <a:cs typeface="Calibri"/>
              </a:rPr>
              <a:t> Hall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748" y="319227"/>
            <a:ext cx="3897629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5">
                <a:latin typeface="Calibri"/>
                <a:cs typeface="Calibri"/>
              </a:rPr>
              <a:t>Dynamic</a:t>
            </a:r>
            <a:r>
              <a:rPr dirty="0" sz="4100" spc="-70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Variables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491" y="1402460"/>
            <a:ext cx="8131809" cy="232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known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variable </a:t>
            </a:r>
            <a:r>
              <a:rPr dirty="0" sz="2400" i="1">
                <a:latin typeface="Calibri"/>
                <a:cs typeface="Calibri"/>
              </a:rPr>
              <a:t>variables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CC00"/>
              </a:buClr>
              <a:buFont typeface="Calibri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Syntax: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 i="1">
                <a:latin typeface="Courier New"/>
                <a:cs typeface="Courier New"/>
              </a:rPr>
              <a:t>$$var</a:t>
            </a:r>
            <a:r>
              <a:rPr dirty="0" sz="2400" spc="-60" i="1">
                <a:latin typeface="Courier New"/>
                <a:cs typeface="Courier New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 i="1">
                <a:latin typeface="Courier New"/>
                <a:cs typeface="Courier New"/>
              </a:rPr>
              <a:t>${$var}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C00"/>
              </a:buClr>
              <a:buFont typeface="Calibri"/>
              <a:buChar char="•"/>
            </a:pPr>
            <a:endParaRPr sz="3350">
              <a:latin typeface="Courier New"/>
              <a:cs typeface="Courier New"/>
            </a:endParaRPr>
          </a:p>
          <a:p>
            <a:pPr marL="355600" marR="5080" indent="-342900">
              <a:lnSpc>
                <a:spcPts val="2570"/>
              </a:lnSpc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Meaning: </a:t>
            </a:r>
            <a:r>
              <a:rPr dirty="0" sz="2400" spc="-10">
                <a:latin typeface="Calibri"/>
                <a:cs typeface="Calibri"/>
              </a:rPr>
              <a:t>obtain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value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variable </a:t>
            </a:r>
            <a:r>
              <a:rPr dirty="0" sz="2400">
                <a:latin typeface="Calibri"/>
                <a:cs typeface="Calibri"/>
              </a:rPr>
              <a:t>whose </a:t>
            </a:r>
            <a:r>
              <a:rPr dirty="0" sz="2400" spc="-5">
                <a:latin typeface="Calibri"/>
                <a:cs typeface="Calibri"/>
              </a:rPr>
              <a:t>name </a:t>
            </a:r>
            <a:r>
              <a:rPr dirty="0" sz="2400">
                <a:latin typeface="Calibri"/>
                <a:cs typeface="Calibri"/>
              </a:rPr>
              <a:t>is equal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value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 i="1">
                <a:latin typeface="Courier New"/>
                <a:cs typeface="Courier New"/>
              </a:rPr>
              <a:t>$var.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328" y="1429511"/>
            <a:ext cx="1266444" cy="420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6567" y="2162555"/>
            <a:ext cx="1815084" cy="382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38902" y="1492757"/>
            <a:ext cx="9480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8902" y="2198370"/>
            <a:ext cx="1527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Hello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40" y="1891283"/>
            <a:ext cx="4260215" cy="1068070"/>
            <a:chOff x="320040" y="1891283"/>
            <a:chExt cx="4260215" cy="1068070"/>
          </a:xfrm>
        </p:grpSpPr>
        <p:sp>
          <p:nvSpPr>
            <p:cNvPr id="7" name="object 7"/>
            <p:cNvSpPr/>
            <p:nvPr/>
          </p:nvSpPr>
          <p:spPr>
            <a:xfrm>
              <a:off x="373062" y="1920938"/>
              <a:ext cx="4205605" cy="1036955"/>
            </a:xfrm>
            <a:custGeom>
              <a:avLst/>
              <a:gdLst/>
              <a:ahLst/>
              <a:cxnLst/>
              <a:rect l="l" t="t" r="r" b="b"/>
              <a:pathLst>
                <a:path w="4205605" h="1036955">
                  <a:moveTo>
                    <a:pt x="4205351" y="0"/>
                  </a:moveTo>
                  <a:lnTo>
                    <a:pt x="0" y="0"/>
                  </a:lnTo>
                  <a:lnTo>
                    <a:pt x="0" y="1036637"/>
                  </a:lnTo>
                  <a:lnTo>
                    <a:pt x="4205351" y="1036637"/>
                  </a:lnTo>
                  <a:lnTo>
                    <a:pt x="420535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3062" y="1920938"/>
              <a:ext cx="4205605" cy="1036955"/>
            </a:xfrm>
            <a:custGeom>
              <a:avLst/>
              <a:gdLst/>
              <a:ahLst/>
              <a:cxnLst/>
              <a:rect l="l" t="t" r="r" b="b"/>
              <a:pathLst>
                <a:path w="4205605" h="1036955">
                  <a:moveTo>
                    <a:pt x="0" y="1036637"/>
                  </a:moveTo>
                  <a:lnTo>
                    <a:pt x="4205351" y="1036637"/>
                  </a:lnTo>
                  <a:lnTo>
                    <a:pt x="4205351" y="0"/>
                  </a:lnTo>
                  <a:lnTo>
                    <a:pt x="0" y="0"/>
                  </a:lnTo>
                  <a:lnTo>
                    <a:pt x="0" y="10366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0" y="1891283"/>
              <a:ext cx="451103" cy="3825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91283"/>
              <a:ext cx="723900" cy="3825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791" y="1891283"/>
              <a:ext cx="2497836" cy="382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0" y="2220467"/>
              <a:ext cx="451103" cy="3825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2220467"/>
              <a:ext cx="723900" cy="3825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791" y="2220467"/>
              <a:ext cx="723899" cy="3825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2748" y="2220467"/>
              <a:ext cx="722376" cy="3825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1179" y="2220467"/>
              <a:ext cx="586740" cy="3825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040" y="2549651"/>
              <a:ext cx="996696" cy="382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2791" y="2549651"/>
              <a:ext cx="588264" cy="3825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7112" y="2549651"/>
              <a:ext cx="722376" cy="3825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5543" y="2549651"/>
              <a:ext cx="449580" cy="3825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1815" y="1872233"/>
            <a:ext cx="2893695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10">
                <a:latin typeface="Courier New"/>
                <a:cs typeface="Courier New"/>
              </a:rPr>
              <a:t>$msg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"Hello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World";</a:t>
            </a:r>
            <a:endParaRPr sz="1800">
              <a:latin typeface="Courier New"/>
              <a:cs typeface="Courier New"/>
            </a:endParaRPr>
          </a:p>
          <a:p>
            <a:pPr marL="12700" marR="1096645">
              <a:lnSpc>
                <a:spcPct val="120000"/>
              </a:lnSpc>
            </a:pPr>
            <a:r>
              <a:rPr dirty="0" sz="1800" spc="-10">
                <a:latin typeface="Courier New"/>
                <a:cs typeface="Courier New"/>
              </a:rPr>
              <a:t>$var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“msg";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echo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$$var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6115" y="1264919"/>
            <a:ext cx="1667256" cy="420624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12521" y="1327531"/>
            <a:ext cx="13493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rebuchet MS"/>
                <a:cs typeface="Trebuchet MS"/>
              </a:rPr>
              <a:t>Example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1: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1375" y="3444240"/>
            <a:ext cx="2590800" cy="420624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56615" y="4140708"/>
            <a:ext cx="5910580" cy="382905"/>
            <a:chOff x="356615" y="4140708"/>
            <a:chExt cx="5910580" cy="38290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6615" y="4140708"/>
              <a:ext cx="5774436" cy="3825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17107" y="4140708"/>
              <a:ext cx="449579" cy="38252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88391" y="3507435"/>
            <a:ext cx="5624195" cy="9696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7020" algn="l"/>
              </a:tabLst>
            </a:pPr>
            <a:r>
              <a:rPr dirty="0" sz="2000" b="1">
                <a:latin typeface="Trebuchet MS"/>
                <a:cs typeface="Trebuchet MS"/>
              </a:rPr>
              <a:t>How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does</a:t>
            </a:r>
            <a:r>
              <a:rPr dirty="0" sz="2000" spc="-5" b="1">
                <a:latin typeface="Trebuchet MS"/>
                <a:cs typeface="Trebuchet MS"/>
              </a:rPr>
              <a:t> it	</a:t>
            </a:r>
            <a:r>
              <a:rPr dirty="0" sz="2000" b="1">
                <a:latin typeface="Trebuchet MS"/>
                <a:cs typeface="Trebuchet MS"/>
              </a:rPr>
              <a:t>work?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$$var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=&gt;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$”msg”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or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$msg =&gt;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“Hello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World”</a:t>
            </a:r>
            <a:r>
              <a:rPr dirty="0" sz="1800" spc="-5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40" y="1891283"/>
            <a:ext cx="4260215" cy="1372870"/>
            <a:chOff x="320040" y="1891283"/>
            <a:chExt cx="4260215" cy="1372870"/>
          </a:xfrm>
        </p:grpSpPr>
        <p:sp>
          <p:nvSpPr>
            <p:cNvPr id="3" name="object 3"/>
            <p:cNvSpPr/>
            <p:nvPr/>
          </p:nvSpPr>
          <p:spPr>
            <a:xfrm>
              <a:off x="373062" y="1920874"/>
              <a:ext cx="4205605" cy="1341755"/>
            </a:xfrm>
            <a:custGeom>
              <a:avLst/>
              <a:gdLst/>
              <a:ahLst/>
              <a:cxnLst/>
              <a:rect l="l" t="t" r="r" b="b"/>
              <a:pathLst>
                <a:path w="4205605" h="1341754">
                  <a:moveTo>
                    <a:pt x="4205224" y="0"/>
                  </a:moveTo>
                  <a:lnTo>
                    <a:pt x="0" y="0"/>
                  </a:lnTo>
                  <a:lnTo>
                    <a:pt x="0" y="1341501"/>
                  </a:lnTo>
                  <a:lnTo>
                    <a:pt x="4205224" y="1341501"/>
                  </a:lnTo>
                  <a:lnTo>
                    <a:pt x="420522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3062" y="1920874"/>
              <a:ext cx="4205605" cy="1341755"/>
            </a:xfrm>
            <a:custGeom>
              <a:avLst/>
              <a:gdLst/>
              <a:ahLst/>
              <a:cxnLst/>
              <a:rect l="l" t="t" r="r" b="b"/>
              <a:pathLst>
                <a:path w="4205605" h="1341754">
                  <a:moveTo>
                    <a:pt x="0" y="1341501"/>
                  </a:moveTo>
                  <a:lnTo>
                    <a:pt x="4205224" y="1341501"/>
                  </a:lnTo>
                  <a:lnTo>
                    <a:pt x="4205224" y="0"/>
                  </a:lnTo>
                  <a:lnTo>
                    <a:pt x="0" y="0"/>
                  </a:lnTo>
                  <a:lnTo>
                    <a:pt x="0" y="13415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" y="1891283"/>
              <a:ext cx="451103" cy="382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891283"/>
              <a:ext cx="723900" cy="382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791" y="1891283"/>
              <a:ext cx="1542287" cy="382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" y="2220467"/>
              <a:ext cx="588263" cy="382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" y="2220467"/>
              <a:ext cx="722376" cy="3825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9951" y="2220467"/>
              <a:ext cx="1677924" cy="3825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040" y="2878836"/>
              <a:ext cx="2087880" cy="3825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1815" y="1872233"/>
            <a:ext cx="221107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10">
                <a:latin typeface="Courier New"/>
                <a:cs typeface="Courier New"/>
              </a:rPr>
              <a:t>$var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="hello";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latin typeface="Courier New"/>
                <a:cs typeface="Courier New"/>
              </a:rPr>
              <a:t>$$var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"World";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91328" y="1429511"/>
            <a:ext cx="1266444" cy="420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06567" y="2162555"/>
            <a:ext cx="996696" cy="3825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38902" y="1492757"/>
            <a:ext cx="9480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8902" y="2198370"/>
            <a:ext cx="70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Wo</a:t>
            </a:r>
            <a:r>
              <a:rPr dirty="0" sz="1800" spc="-15">
                <a:latin typeface="Courier New"/>
                <a:cs typeface="Courier New"/>
              </a:rPr>
              <a:t>r</a:t>
            </a:r>
            <a:r>
              <a:rPr dirty="0" sz="1800" spc="-5">
                <a:latin typeface="Courier New"/>
                <a:cs typeface="Courier New"/>
              </a:rPr>
              <a:t>ld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115" y="1264919"/>
            <a:ext cx="1667256" cy="42062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2521" y="1327531"/>
            <a:ext cx="13493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rebuchet MS"/>
                <a:cs typeface="Trebuchet MS"/>
              </a:rPr>
              <a:t>Example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2: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1375" y="3444240"/>
            <a:ext cx="2590800" cy="42062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41375" y="4158996"/>
            <a:ext cx="7850505" cy="742315"/>
            <a:chOff x="341375" y="4158996"/>
            <a:chExt cx="7850505" cy="742315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1375" y="4158996"/>
              <a:ext cx="3157728" cy="4373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54680" y="4181856"/>
              <a:ext cx="1258823" cy="4145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04716" y="4158996"/>
              <a:ext cx="2348484" cy="4373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8775" y="4181856"/>
              <a:ext cx="649224" cy="4145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13575" y="4181856"/>
              <a:ext cx="801624" cy="4145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46975" y="4158996"/>
              <a:ext cx="1144524" cy="4373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4275" y="4486656"/>
              <a:ext cx="1716024" cy="4145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30552" y="4463796"/>
              <a:ext cx="1167384" cy="4373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53511" y="4486656"/>
              <a:ext cx="1258824" cy="41452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67911" y="4463796"/>
              <a:ext cx="437388" cy="43738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341375" y="5195315"/>
            <a:ext cx="6823075" cy="742315"/>
            <a:chOff x="341375" y="5195315"/>
            <a:chExt cx="6823075" cy="742315"/>
          </a:xfrm>
        </p:grpSpPr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1375" y="5195315"/>
              <a:ext cx="3422904" cy="4373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19855" y="5218175"/>
              <a:ext cx="649224" cy="4145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24655" y="5218175"/>
              <a:ext cx="801624" cy="41452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81855" y="5218175"/>
              <a:ext cx="1716024" cy="41452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3455" y="5195315"/>
              <a:ext cx="1610868" cy="4373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4275" y="5516879"/>
              <a:ext cx="2478024" cy="42062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51815" y="2914650"/>
            <a:ext cx="7494905" cy="297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print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$hello;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tabLst>
                <a:tab pos="1593850" algn="l"/>
              </a:tabLst>
            </a:pPr>
            <a:r>
              <a:rPr dirty="0" sz="2000" b="1">
                <a:latin typeface="Trebuchet MS"/>
                <a:cs typeface="Trebuchet MS"/>
              </a:rPr>
              <a:t>How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does</a:t>
            </a:r>
            <a:r>
              <a:rPr dirty="0" sz="2000" spc="-5" b="1">
                <a:latin typeface="Trebuchet MS"/>
                <a:cs typeface="Trebuchet MS"/>
              </a:rPr>
              <a:t> it	</a:t>
            </a:r>
            <a:r>
              <a:rPr dirty="0" sz="2000" b="1">
                <a:latin typeface="Trebuchet MS"/>
                <a:cs typeface="Trebuchet MS"/>
              </a:rPr>
              <a:t>work?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rebuchet MS"/>
              <a:cs typeface="Trebuchet MS"/>
            </a:endParaRPr>
          </a:p>
          <a:p>
            <a:pPr marL="48895">
              <a:lnSpc>
                <a:spcPct val="100000"/>
              </a:lnSpc>
            </a:pPr>
            <a:r>
              <a:rPr dirty="0" sz="2000" spc="-50">
                <a:latin typeface="Trebuchet MS"/>
                <a:cs typeface="Trebuchet MS"/>
              </a:rPr>
              <a:t>We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created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variable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$hello</a:t>
            </a:r>
            <a:r>
              <a:rPr dirty="0" sz="2000" spc="-120">
                <a:latin typeface="Courier New"/>
                <a:cs typeface="Courier New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indirectly,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where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$$var</a:t>
            </a:r>
            <a:r>
              <a:rPr dirty="0" sz="2000" spc="-600">
                <a:latin typeface="Courier New"/>
                <a:cs typeface="Courier New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means</a:t>
            </a:r>
            <a:endParaRPr sz="200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$”hello”</a:t>
            </a:r>
            <a:r>
              <a:rPr dirty="0" sz="2000">
                <a:latin typeface="Courier New"/>
                <a:cs typeface="Courier New"/>
              </a:rPr>
              <a:t>,</a:t>
            </a:r>
            <a:r>
              <a:rPr dirty="0" sz="2000" spc="-615">
                <a:latin typeface="Courier New"/>
                <a:cs typeface="Courier New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just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$hello</a:t>
            </a:r>
            <a:r>
              <a:rPr dirty="0" sz="200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48895">
              <a:lnSpc>
                <a:spcPts val="2375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assignment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statement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$$var=“World”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is equal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to</a:t>
            </a:r>
            <a:endParaRPr sz="2000">
              <a:latin typeface="Trebuchet MS"/>
              <a:cs typeface="Trebuchet MS"/>
            </a:endParaRPr>
          </a:p>
          <a:p>
            <a:pPr marL="391795">
              <a:lnSpc>
                <a:spcPts val="2375"/>
              </a:lnSpc>
            </a:pPr>
            <a:r>
              <a:rPr dirty="0" sz="2000" spc="-5">
                <a:latin typeface="Courier New"/>
                <a:cs typeface="Courier New"/>
              </a:rPr>
              <a:t>$hello=“World”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288" y="319227"/>
            <a:ext cx="2117090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5">
                <a:latin typeface="Calibri"/>
                <a:cs typeface="Calibri"/>
              </a:rPr>
              <a:t>Con</a:t>
            </a:r>
            <a:r>
              <a:rPr dirty="0" sz="4100" spc="-55">
                <a:latin typeface="Calibri"/>
                <a:cs typeface="Calibri"/>
              </a:rPr>
              <a:t>s</a:t>
            </a:r>
            <a:r>
              <a:rPr dirty="0" sz="4100" spc="-45">
                <a:latin typeface="Calibri"/>
                <a:cs typeface="Calibri"/>
              </a:rPr>
              <a:t>t</a:t>
            </a:r>
            <a:r>
              <a:rPr dirty="0" sz="4100">
                <a:latin typeface="Calibri"/>
                <a:cs typeface="Calibri"/>
              </a:rPr>
              <a:t>a</a:t>
            </a:r>
            <a:r>
              <a:rPr dirty="0" sz="4100" spc="-35">
                <a:latin typeface="Calibri"/>
                <a:cs typeface="Calibri"/>
              </a:rPr>
              <a:t>n</a:t>
            </a:r>
            <a:r>
              <a:rPr dirty="0" sz="4100">
                <a:latin typeface="Calibri"/>
                <a:cs typeface="Calibri"/>
              </a:rPr>
              <a:t>ts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393317"/>
            <a:ext cx="7990840" cy="177482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Calibri"/>
                <a:cs typeface="Calibri"/>
              </a:rPr>
              <a:t>Constant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cannot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modified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once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declared.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Calibri"/>
                <a:cs typeface="Calibri"/>
              </a:rPr>
              <a:t>Constants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created</a:t>
            </a:r>
            <a:r>
              <a:rPr dirty="0" sz="2800" spc="-10">
                <a:latin typeface="Calibri"/>
                <a:cs typeface="Calibri"/>
              </a:rPr>
              <a:t> using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ourier New"/>
                <a:cs typeface="Courier New"/>
              </a:rPr>
              <a:t>define.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Calibri"/>
                <a:cs typeface="Calibri"/>
              </a:rPr>
              <a:t>Constant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names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default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case-sensitive.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79" y="3747515"/>
            <a:ext cx="1266444" cy="420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379720" y="4480559"/>
            <a:ext cx="2360930" cy="711835"/>
            <a:chOff x="5379720" y="4480559"/>
            <a:chExt cx="2360930" cy="711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720" y="4480559"/>
              <a:ext cx="1406652" cy="382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809743"/>
              <a:ext cx="2360676" cy="382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12053" y="3810711"/>
            <a:ext cx="948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rebuchet MS"/>
                <a:cs typeface="Trebuchet MS"/>
              </a:rPr>
              <a:t>O</a:t>
            </a:r>
            <a:r>
              <a:rPr dirty="0" sz="2000" b="1">
                <a:latin typeface="Trebuchet MS"/>
                <a:cs typeface="Trebuchet MS"/>
              </a:rPr>
              <a:t>ut</a:t>
            </a:r>
            <a:r>
              <a:rPr dirty="0" sz="2000" spc="-10" b="1">
                <a:latin typeface="Trebuchet MS"/>
                <a:cs typeface="Trebuchet MS"/>
              </a:rPr>
              <a:t>p</a:t>
            </a:r>
            <a:r>
              <a:rPr dirty="0" sz="2000" b="1">
                <a:latin typeface="Trebuchet MS"/>
                <a:cs typeface="Trebuchet MS"/>
              </a:rPr>
              <a:t>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2053" y="4461764"/>
            <a:ext cx="207327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latin typeface="Courier New"/>
                <a:cs typeface="Courier New"/>
              </a:rPr>
              <a:t>Hi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number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5195" y="4224528"/>
            <a:ext cx="4227830" cy="1532255"/>
            <a:chOff x="425195" y="4224528"/>
            <a:chExt cx="4227830" cy="1532255"/>
          </a:xfrm>
        </p:grpSpPr>
        <p:sp>
          <p:nvSpPr>
            <p:cNvPr id="11" name="object 11"/>
            <p:cNvSpPr/>
            <p:nvPr/>
          </p:nvSpPr>
          <p:spPr>
            <a:xfrm>
              <a:off x="446087" y="4238561"/>
              <a:ext cx="4205605" cy="1516380"/>
            </a:xfrm>
            <a:custGeom>
              <a:avLst/>
              <a:gdLst/>
              <a:ahLst/>
              <a:cxnLst/>
              <a:rect l="l" t="t" r="r" b="b"/>
              <a:pathLst>
                <a:path w="4205605" h="1516379">
                  <a:moveTo>
                    <a:pt x="4205224" y="0"/>
                  </a:moveTo>
                  <a:lnTo>
                    <a:pt x="0" y="0"/>
                  </a:lnTo>
                  <a:lnTo>
                    <a:pt x="0" y="1516126"/>
                  </a:lnTo>
                  <a:lnTo>
                    <a:pt x="4205224" y="1516126"/>
                  </a:lnTo>
                  <a:lnTo>
                    <a:pt x="420522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6087" y="4238561"/>
              <a:ext cx="4205605" cy="1516380"/>
            </a:xfrm>
            <a:custGeom>
              <a:avLst/>
              <a:gdLst/>
              <a:ahLst/>
              <a:cxnLst/>
              <a:rect l="l" t="t" r="r" b="b"/>
              <a:pathLst>
                <a:path w="4205605" h="1516379">
                  <a:moveTo>
                    <a:pt x="0" y="1516126"/>
                  </a:moveTo>
                  <a:lnTo>
                    <a:pt x="4205224" y="1516126"/>
                  </a:lnTo>
                  <a:lnTo>
                    <a:pt x="4205224" y="0"/>
                  </a:lnTo>
                  <a:lnTo>
                    <a:pt x="0" y="0"/>
                  </a:lnTo>
                  <a:lnTo>
                    <a:pt x="0" y="15161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195" y="4224528"/>
              <a:ext cx="3224784" cy="3002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195" y="4480560"/>
              <a:ext cx="2481072" cy="3002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195" y="4992624"/>
              <a:ext cx="1630680" cy="3002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8987" y="4992624"/>
              <a:ext cx="352044" cy="3002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4143" y="4992624"/>
              <a:ext cx="565404" cy="3002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195" y="5248656"/>
              <a:ext cx="3438144" cy="30022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6087" y="4238561"/>
            <a:ext cx="4205605" cy="15163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1400" spc="-5">
                <a:latin typeface="Courier New"/>
                <a:cs typeface="Courier New"/>
              </a:rPr>
              <a:t>define</a:t>
            </a:r>
            <a:r>
              <a:rPr dirty="0" sz="1400" spc="-3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("HELLO",“Hi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World");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Courier New"/>
                <a:cs typeface="Courier New"/>
              </a:rPr>
              <a:t>define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("NUMBER",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5);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echo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HELLO,</a:t>
            </a:r>
            <a:r>
              <a:rPr dirty="0" sz="1400" spc="-3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"\n";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Courier New"/>
                <a:cs typeface="Courier New"/>
              </a:rPr>
              <a:t>echo</a:t>
            </a:r>
            <a:r>
              <a:rPr dirty="0" sz="1400" spc="-1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"The </a:t>
            </a:r>
            <a:r>
              <a:rPr dirty="0" sz="1400" spc="-10">
                <a:latin typeface="Courier New"/>
                <a:cs typeface="Courier New"/>
              </a:rPr>
              <a:t>number </a:t>
            </a:r>
            <a:r>
              <a:rPr dirty="0" sz="1400" spc="-5">
                <a:latin typeface="Courier New"/>
                <a:cs typeface="Courier New"/>
              </a:rPr>
              <a:t>is </a:t>
            </a:r>
            <a:r>
              <a:rPr dirty="0" sz="1400" spc="-10">
                <a:latin typeface="Courier New"/>
                <a:cs typeface="Courier New"/>
              </a:rPr>
              <a:t>",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NUMBER;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0520" y="3581400"/>
            <a:ext cx="1446276" cy="4206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96925" y="3645789"/>
            <a:ext cx="1128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607" y="319227"/>
            <a:ext cx="232981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25">
                <a:latin typeface="Calibri"/>
                <a:cs typeface="Calibri"/>
              </a:rPr>
              <a:t>Data</a:t>
            </a:r>
            <a:r>
              <a:rPr dirty="0" sz="4100" spc="-95">
                <a:latin typeface="Calibri"/>
                <a:cs typeface="Calibri"/>
              </a:rPr>
              <a:t> </a:t>
            </a:r>
            <a:r>
              <a:rPr dirty="0" sz="4100" spc="-35">
                <a:latin typeface="Calibri"/>
                <a:cs typeface="Calibri"/>
              </a:rPr>
              <a:t>Types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491" y="1190054"/>
            <a:ext cx="5753100" cy="383794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PHP </a:t>
            </a:r>
            <a:r>
              <a:rPr dirty="0" sz="2800" spc="-15">
                <a:latin typeface="Calibri"/>
                <a:cs typeface="Calibri"/>
              </a:rPr>
              <a:t>provides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primitive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15">
                <a:latin typeface="Calibri"/>
                <a:cs typeface="Calibri"/>
              </a:rPr>
              <a:t>Integer numbers</a:t>
            </a:r>
            <a:endParaRPr sz="22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30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10">
                <a:latin typeface="Calibri"/>
                <a:cs typeface="Calibri"/>
              </a:rPr>
              <a:t>Floating-point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numbers</a:t>
            </a:r>
            <a:endParaRPr sz="22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30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10">
                <a:latin typeface="Calibri"/>
                <a:cs typeface="Calibri"/>
              </a:rPr>
              <a:t>String</a:t>
            </a:r>
            <a:endParaRPr sz="22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25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5">
                <a:latin typeface="Calibri"/>
                <a:cs typeface="Calibri"/>
              </a:rPr>
              <a:t>Boolean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CC00"/>
              </a:buClr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PHP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provides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 spc="-10">
                <a:latin typeface="Calibri"/>
                <a:cs typeface="Calibri"/>
              </a:rPr>
              <a:t> compound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20">
                <a:latin typeface="Calibri"/>
                <a:cs typeface="Calibri"/>
              </a:rPr>
              <a:t>Array</a:t>
            </a:r>
            <a:endParaRPr sz="22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30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10"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955" y="281686"/>
            <a:ext cx="704088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20">
                <a:latin typeface="Calibri"/>
                <a:cs typeface="Calibri"/>
              </a:rPr>
              <a:t>Integers,</a:t>
            </a:r>
            <a:r>
              <a:rPr dirty="0" sz="2900" spc="-3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Floating-Point</a:t>
            </a:r>
            <a:r>
              <a:rPr dirty="0" sz="2900" spc="-5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Numbers</a:t>
            </a:r>
            <a:r>
              <a:rPr dirty="0" sz="2900">
                <a:latin typeface="Calibri"/>
                <a:cs typeface="Calibri"/>
              </a:rPr>
              <a:t> and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Booleans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329689"/>
            <a:ext cx="145224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300" spc="-5">
                <a:latin typeface="Calibri"/>
                <a:cs typeface="Calibri"/>
              </a:rPr>
              <a:t>E</a:t>
            </a:r>
            <a:r>
              <a:rPr dirty="0" sz="2300" spc="-40">
                <a:latin typeface="Calibri"/>
                <a:cs typeface="Calibri"/>
              </a:rPr>
              <a:t>x</a:t>
            </a:r>
            <a:r>
              <a:rPr dirty="0" sz="2300">
                <a:latin typeface="Calibri"/>
                <a:cs typeface="Calibri"/>
              </a:rPr>
              <a:t>ample: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037" y="1906587"/>
            <a:ext cx="4298950" cy="2827655"/>
            <a:chOff x="300037" y="1906587"/>
            <a:chExt cx="4298950" cy="2827655"/>
          </a:xfrm>
        </p:grpSpPr>
        <p:sp>
          <p:nvSpPr>
            <p:cNvPr id="5" name="object 5"/>
            <p:cNvSpPr/>
            <p:nvPr/>
          </p:nvSpPr>
          <p:spPr>
            <a:xfrm>
              <a:off x="301625" y="1908175"/>
              <a:ext cx="4295775" cy="2824480"/>
            </a:xfrm>
            <a:custGeom>
              <a:avLst/>
              <a:gdLst/>
              <a:ahLst/>
              <a:cxnLst/>
              <a:rect l="l" t="t" r="r" b="b"/>
              <a:pathLst>
                <a:path w="4295775" h="2824479">
                  <a:moveTo>
                    <a:pt x="4295775" y="0"/>
                  </a:moveTo>
                  <a:lnTo>
                    <a:pt x="0" y="0"/>
                  </a:lnTo>
                  <a:lnTo>
                    <a:pt x="0" y="2824226"/>
                  </a:lnTo>
                  <a:lnTo>
                    <a:pt x="4295775" y="2824226"/>
                  </a:lnTo>
                  <a:lnTo>
                    <a:pt x="42957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1625" y="1908175"/>
              <a:ext cx="4295775" cy="2824480"/>
            </a:xfrm>
            <a:custGeom>
              <a:avLst/>
              <a:gdLst/>
              <a:ahLst/>
              <a:cxnLst/>
              <a:rect l="l" t="t" r="r" b="b"/>
              <a:pathLst>
                <a:path w="4295775" h="2824479">
                  <a:moveTo>
                    <a:pt x="0" y="2824226"/>
                  </a:moveTo>
                  <a:lnTo>
                    <a:pt x="4295775" y="2824226"/>
                  </a:lnTo>
                  <a:lnTo>
                    <a:pt x="4295775" y="0"/>
                  </a:lnTo>
                  <a:lnTo>
                    <a:pt x="0" y="0"/>
                  </a:lnTo>
                  <a:lnTo>
                    <a:pt x="0" y="28242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1625" y="1908175"/>
            <a:ext cx="4295775" cy="282448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5"/>
              </a:spcBef>
            </a:pPr>
            <a:r>
              <a:rPr dirty="0" sz="2400" spc="-10">
                <a:latin typeface="Courier New"/>
                <a:cs typeface="Courier New"/>
              </a:rPr>
              <a:t>$decimal=16;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$hex=0x10;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$octal=020;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$float=0.234;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$bool=true;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409" y="386283"/>
            <a:ext cx="117919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0">
                <a:latin typeface="Calibri"/>
                <a:cs typeface="Calibri"/>
              </a:rPr>
              <a:t>Strings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45414" y="1073023"/>
            <a:ext cx="8183245" cy="40773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400" b="1">
                <a:latin typeface="Trebuchet MS"/>
                <a:cs typeface="Trebuchet MS"/>
              </a:rPr>
              <a:t>Three</a:t>
            </a:r>
            <a:r>
              <a:rPr dirty="0" sz="2400" spc="-3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ways</a:t>
            </a:r>
            <a:r>
              <a:rPr dirty="0" sz="2400" spc="-3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for</a:t>
            </a:r>
            <a:r>
              <a:rPr dirty="0" sz="2400" spc="5" b="1">
                <a:latin typeface="Trebuchet MS"/>
                <a:cs typeface="Trebuchet MS"/>
              </a:rPr>
              <a:t> </a:t>
            </a:r>
            <a:r>
              <a:rPr dirty="0" sz="2400" spc="-5" b="1">
                <a:latin typeface="Trebuchet MS"/>
                <a:cs typeface="Trebuchet MS"/>
              </a:rPr>
              <a:t>creating</a:t>
            </a:r>
            <a:r>
              <a:rPr dirty="0" sz="2400" spc="-2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a</a:t>
            </a:r>
            <a:r>
              <a:rPr dirty="0" sz="2400" spc="-15" b="1">
                <a:latin typeface="Trebuchet MS"/>
                <a:cs typeface="Trebuchet MS"/>
              </a:rPr>
              <a:t> </a:t>
            </a:r>
            <a:r>
              <a:rPr dirty="0" sz="2400" spc="-5" b="1">
                <a:latin typeface="Trebuchet MS"/>
                <a:cs typeface="Trebuchet MS"/>
              </a:rPr>
              <a:t>string in</a:t>
            </a:r>
            <a:r>
              <a:rPr dirty="0" sz="2400" spc="-2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PHP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485"/>
              </a:spcBef>
              <a:buClr>
                <a:srgbClr val="FFCC00"/>
              </a:buClr>
              <a:buSzPct val="118750"/>
              <a:buChar char="•"/>
              <a:tabLst>
                <a:tab pos="356235" algn="l"/>
              </a:tabLst>
            </a:pPr>
            <a:r>
              <a:rPr dirty="0" sz="2400" spc="-5">
                <a:latin typeface="Trebuchet MS"/>
                <a:cs typeface="Trebuchet MS"/>
              </a:rPr>
              <a:t>Double </a:t>
            </a:r>
            <a:r>
              <a:rPr dirty="0" sz="2400" spc="-10">
                <a:latin typeface="Trebuchet MS"/>
                <a:cs typeface="Trebuchet MS"/>
              </a:rPr>
              <a:t>quatation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mark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(</a:t>
            </a:r>
            <a:r>
              <a:rPr dirty="0" sz="2400" spc="-5">
                <a:latin typeface="Courier New"/>
                <a:cs typeface="Courier New"/>
              </a:rPr>
              <a:t>""</a:t>
            </a:r>
            <a:r>
              <a:rPr dirty="0" sz="2400" spc="-5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490"/>
              </a:spcBef>
              <a:buClr>
                <a:srgbClr val="FFCC00"/>
              </a:buClr>
              <a:buSzPct val="118750"/>
              <a:buChar char="•"/>
              <a:tabLst>
                <a:tab pos="356235" algn="l"/>
              </a:tabLst>
            </a:pPr>
            <a:r>
              <a:rPr dirty="0" sz="2400" spc="-5">
                <a:latin typeface="Trebuchet MS"/>
                <a:cs typeface="Trebuchet MS"/>
              </a:rPr>
              <a:t>Single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quatation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mark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('')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490"/>
              </a:spcBef>
              <a:buClr>
                <a:srgbClr val="FFCC00"/>
              </a:buClr>
              <a:buSzPct val="118750"/>
              <a:buChar char="•"/>
              <a:tabLst>
                <a:tab pos="356235" algn="l"/>
              </a:tabLst>
            </a:pPr>
            <a:r>
              <a:rPr dirty="0" sz="2400" spc="-5">
                <a:latin typeface="Trebuchet MS"/>
                <a:cs typeface="Trebuchet MS"/>
              </a:rPr>
              <a:t>Here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document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50">
              <a:latin typeface="Trebuchet MS"/>
              <a:cs typeface="Trebuchet MS"/>
            </a:endParaRPr>
          </a:p>
          <a:p>
            <a:pPr marL="355600" marR="5080" indent="-343535">
              <a:lnSpc>
                <a:spcPct val="110000"/>
              </a:lnSpc>
            </a:pPr>
            <a:r>
              <a:rPr dirty="0" sz="2400" spc="-10">
                <a:latin typeface="Trebuchet MS"/>
                <a:cs typeface="Trebuchet MS"/>
              </a:rPr>
              <a:t>Double-quoted</a:t>
            </a:r>
            <a:r>
              <a:rPr dirty="0" sz="2400" spc="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strings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are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subject</a:t>
            </a:r>
            <a:r>
              <a:rPr dirty="0" sz="2400" spc="2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to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-5" b="1" i="1">
                <a:latin typeface="Trebuchet MS"/>
                <a:cs typeface="Trebuchet MS"/>
              </a:rPr>
              <a:t>variable</a:t>
            </a:r>
            <a:r>
              <a:rPr dirty="0" sz="2400" spc="5" b="1" i="1">
                <a:latin typeface="Trebuchet MS"/>
                <a:cs typeface="Trebuchet MS"/>
              </a:rPr>
              <a:t> </a:t>
            </a:r>
            <a:r>
              <a:rPr dirty="0" sz="2400" spc="-5" b="1" i="1">
                <a:latin typeface="Trebuchet MS"/>
                <a:cs typeface="Trebuchet MS"/>
              </a:rPr>
              <a:t>substitution </a:t>
            </a:r>
            <a:r>
              <a:rPr dirty="0" sz="2400" spc="-705" b="1" i="1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and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b="1" i="1">
                <a:latin typeface="Trebuchet MS"/>
                <a:cs typeface="Trebuchet MS"/>
              </a:rPr>
              <a:t>escape</a:t>
            </a:r>
            <a:r>
              <a:rPr dirty="0" sz="2400" spc="5" b="1" i="1">
                <a:latin typeface="Trebuchet MS"/>
                <a:cs typeface="Trebuchet MS"/>
              </a:rPr>
              <a:t> </a:t>
            </a:r>
            <a:r>
              <a:rPr dirty="0" sz="2400" spc="-5" b="1" i="1">
                <a:latin typeface="Trebuchet MS"/>
                <a:cs typeface="Trebuchet MS"/>
              </a:rPr>
              <a:t>sequence</a:t>
            </a:r>
            <a:r>
              <a:rPr dirty="0" sz="2400" spc="20" b="1" i="1">
                <a:latin typeface="Trebuchet MS"/>
                <a:cs typeface="Trebuchet MS"/>
              </a:rPr>
              <a:t> </a:t>
            </a:r>
            <a:r>
              <a:rPr dirty="0" sz="2400" spc="-5" b="1" i="1">
                <a:latin typeface="Trebuchet MS"/>
                <a:cs typeface="Trebuchet MS"/>
              </a:rPr>
              <a:t>handling</a:t>
            </a:r>
            <a:r>
              <a:rPr dirty="0" sz="2400" spc="-5">
                <a:latin typeface="Trebuchet MS"/>
                <a:cs typeface="Trebuchet MS"/>
              </a:rPr>
              <a:t>,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while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single</a:t>
            </a:r>
            <a:r>
              <a:rPr dirty="0" sz="2400" spc="2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quotes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are 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not.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316" y="1185163"/>
            <a:ext cx="445262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300" spc="-5">
                <a:latin typeface="Calibri"/>
                <a:cs typeface="Calibri"/>
              </a:rPr>
              <a:t>Example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1: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double</a:t>
            </a:r>
            <a:r>
              <a:rPr dirty="0" sz="1900" spc="20" i="1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and</a:t>
            </a:r>
            <a:r>
              <a:rPr dirty="0" sz="1900" i="1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single</a:t>
            </a:r>
            <a:r>
              <a:rPr dirty="0" sz="1900" spc="15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quatation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2900" y="1774761"/>
            <a:ext cx="3977004" cy="3016250"/>
            <a:chOff x="342900" y="1774761"/>
            <a:chExt cx="3977004" cy="3016250"/>
          </a:xfrm>
        </p:grpSpPr>
        <p:sp>
          <p:nvSpPr>
            <p:cNvPr id="4" name="object 4"/>
            <p:cNvSpPr/>
            <p:nvPr/>
          </p:nvSpPr>
          <p:spPr>
            <a:xfrm>
              <a:off x="344487" y="1776348"/>
              <a:ext cx="3973829" cy="3013075"/>
            </a:xfrm>
            <a:custGeom>
              <a:avLst/>
              <a:gdLst/>
              <a:ahLst/>
              <a:cxnLst/>
              <a:rect l="l" t="t" r="r" b="b"/>
              <a:pathLst>
                <a:path w="3973829" h="3013075">
                  <a:moveTo>
                    <a:pt x="3973449" y="0"/>
                  </a:moveTo>
                  <a:lnTo>
                    <a:pt x="0" y="0"/>
                  </a:lnTo>
                  <a:lnTo>
                    <a:pt x="0" y="3013075"/>
                  </a:lnTo>
                  <a:lnTo>
                    <a:pt x="3973449" y="3013075"/>
                  </a:lnTo>
                  <a:lnTo>
                    <a:pt x="397344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4487" y="1776348"/>
              <a:ext cx="3973829" cy="3013075"/>
            </a:xfrm>
            <a:custGeom>
              <a:avLst/>
              <a:gdLst/>
              <a:ahLst/>
              <a:cxnLst/>
              <a:rect l="l" t="t" r="r" b="b"/>
              <a:pathLst>
                <a:path w="3973829" h="3013075">
                  <a:moveTo>
                    <a:pt x="0" y="3013075"/>
                  </a:moveTo>
                  <a:lnTo>
                    <a:pt x="3973449" y="3013075"/>
                  </a:lnTo>
                  <a:lnTo>
                    <a:pt x="3973449" y="0"/>
                  </a:lnTo>
                  <a:lnTo>
                    <a:pt x="0" y="0"/>
                  </a:lnTo>
                  <a:lnTo>
                    <a:pt x="0" y="30130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4487" y="1776348"/>
            <a:ext cx="3973829" cy="30130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urier New"/>
                <a:cs typeface="Courier New"/>
              </a:rPr>
              <a:t>$a="World";</a:t>
            </a:r>
            <a:endParaRPr sz="1800">
              <a:latin typeface="Courier New"/>
              <a:cs typeface="Courier New"/>
            </a:endParaRPr>
          </a:p>
          <a:p>
            <a:pPr marL="90805" marR="73469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echo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"1.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Hello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\t$a\n";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echo '2. </a:t>
            </a:r>
            <a:r>
              <a:rPr dirty="0" sz="1800" spc="-10" b="1">
                <a:latin typeface="Courier New"/>
                <a:cs typeface="Courier New"/>
              </a:rPr>
              <a:t>Hi \t$a\n';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echo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"\n";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$b='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Peace';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$c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$a.$b;</a:t>
            </a:r>
            <a:endParaRPr sz="1800">
              <a:latin typeface="Courier New"/>
              <a:cs typeface="Courier New"/>
            </a:endParaRPr>
          </a:p>
          <a:p>
            <a:pPr marL="90805" marR="45910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echo "3. </a:t>
            </a:r>
            <a:r>
              <a:rPr dirty="0" sz="1800" spc="-10" b="1">
                <a:latin typeface="Courier New"/>
                <a:cs typeface="Courier New"/>
              </a:rPr>
              <a:t>$a.$b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5" b="1">
                <a:latin typeface="Courier New"/>
                <a:cs typeface="Courier New"/>
              </a:rPr>
              <a:t>$c\n"; 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echo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"4.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\$a.\$b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$c\n";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62538" y="1766887"/>
            <a:ext cx="4409440" cy="2768600"/>
            <a:chOff x="4562538" y="1766887"/>
            <a:chExt cx="4409440" cy="2768600"/>
          </a:xfrm>
        </p:grpSpPr>
        <p:sp>
          <p:nvSpPr>
            <p:cNvPr id="8" name="object 8"/>
            <p:cNvSpPr/>
            <p:nvPr/>
          </p:nvSpPr>
          <p:spPr>
            <a:xfrm>
              <a:off x="4564126" y="1768475"/>
              <a:ext cx="4406265" cy="2765425"/>
            </a:xfrm>
            <a:custGeom>
              <a:avLst/>
              <a:gdLst/>
              <a:ahLst/>
              <a:cxnLst/>
              <a:rect l="l" t="t" r="r" b="b"/>
              <a:pathLst>
                <a:path w="4406265" h="2765425">
                  <a:moveTo>
                    <a:pt x="4405757" y="0"/>
                  </a:moveTo>
                  <a:lnTo>
                    <a:pt x="0" y="0"/>
                  </a:lnTo>
                  <a:lnTo>
                    <a:pt x="0" y="2765425"/>
                  </a:lnTo>
                  <a:lnTo>
                    <a:pt x="4405757" y="2765425"/>
                  </a:lnTo>
                  <a:lnTo>
                    <a:pt x="440575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64126" y="1768475"/>
              <a:ext cx="4406265" cy="2765425"/>
            </a:xfrm>
            <a:custGeom>
              <a:avLst/>
              <a:gdLst/>
              <a:ahLst/>
              <a:cxnLst/>
              <a:rect l="l" t="t" r="r" b="b"/>
              <a:pathLst>
                <a:path w="4406265" h="2765425">
                  <a:moveTo>
                    <a:pt x="0" y="2765425"/>
                  </a:moveTo>
                  <a:lnTo>
                    <a:pt x="4405757" y="2765425"/>
                  </a:lnTo>
                  <a:lnTo>
                    <a:pt x="4405757" y="0"/>
                  </a:lnTo>
                  <a:lnTo>
                    <a:pt x="0" y="0"/>
                  </a:lnTo>
                  <a:lnTo>
                    <a:pt x="0" y="27654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656073" y="1792681"/>
            <a:ext cx="1118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rebuchet MS"/>
                <a:cs typeface="Trebuchet MS"/>
              </a:rPr>
              <a:t>Outpu</a:t>
            </a:r>
            <a:r>
              <a:rPr dirty="0" sz="2400" spc="-10" b="1">
                <a:latin typeface="Trebuchet MS"/>
                <a:cs typeface="Trebuchet MS"/>
              </a:rPr>
              <a:t>t</a:t>
            </a:r>
            <a:r>
              <a:rPr dirty="0" sz="2400" b="1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4656073" y="2506217"/>
            <a:ext cx="252666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30"/>
              </a:lnSpc>
              <a:tabLst>
                <a:tab pos="1828800" algn="l"/>
              </a:tabLst>
            </a:pPr>
            <a:r>
              <a:rPr dirty="0" sz="2150">
                <a:latin typeface="Courier New"/>
                <a:cs typeface="Courier New"/>
              </a:rPr>
              <a:t>1.</a:t>
            </a:r>
            <a:r>
              <a:rPr dirty="0" sz="2150" spc="-2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Hello	World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6073" y="2780538"/>
            <a:ext cx="170053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30"/>
              </a:lnSpc>
            </a:pPr>
            <a:r>
              <a:rPr dirty="0" sz="2150">
                <a:latin typeface="Courier New"/>
                <a:cs typeface="Courier New"/>
              </a:rPr>
              <a:t>2.</a:t>
            </a:r>
            <a:r>
              <a:rPr dirty="0" sz="2150" spc="-31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Hi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\t$a\n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6073" y="3054858"/>
            <a:ext cx="4018915" cy="583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indent="-457834">
              <a:lnSpc>
                <a:spcPts val="2120"/>
              </a:lnSpc>
              <a:buSzPct val="119444"/>
              <a:buAutoNum type="arabicPeriod" startAt="3"/>
              <a:tabLst>
                <a:tab pos="457834" algn="l"/>
              </a:tabLst>
            </a:pPr>
            <a:r>
              <a:rPr dirty="0" sz="1800" spc="-10">
                <a:latin typeface="Courier New"/>
                <a:cs typeface="Courier New"/>
              </a:rPr>
              <a:t>World.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Peace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Peace</a:t>
            </a:r>
            <a:endParaRPr sz="1800">
              <a:latin typeface="Courier New"/>
              <a:cs typeface="Courier New"/>
            </a:endParaRPr>
          </a:p>
          <a:p>
            <a:pPr marL="457200" indent="-457834">
              <a:lnSpc>
                <a:spcPts val="2370"/>
              </a:lnSpc>
              <a:buSzPct val="119444"/>
              <a:buAutoNum type="arabicPeriod" startAt="3"/>
              <a:tabLst>
                <a:tab pos="457834" algn="l"/>
              </a:tabLst>
            </a:pPr>
            <a:r>
              <a:rPr dirty="0" sz="1800" spc="-10">
                <a:latin typeface="Courier New"/>
                <a:cs typeface="Courier New"/>
              </a:rPr>
              <a:t>$a.$b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Peace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316" y="1185163"/>
            <a:ext cx="31984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300" spc="-5">
                <a:latin typeface="Calibri"/>
                <a:cs typeface="Calibri"/>
              </a:rPr>
              <a:t>Example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2: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here</a:t>
            </a:r>
            <a:r>
              <a:rPr dirty="0" sz="1900" spc="5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document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2900" y="1774888"/>
            <a:ext cx="5443855" cy="2291080"/>
            <a:chOff x="342900" y="1774888"/>
            <a:chExt cx="5443855" cy="2291080"/>
          </a:xfrm>
        </p:grpSpPr>
        <p:sp>
          <p:nvSpPr>
            <p:cNvPr id="4" name="object 4"/>
            <p:cNvSpPr/>
            <p:nvPr/>
          </p:nvSpPr>
          <p:spPr>
            <a:xfrm>
              <a:off x="344487" y="1776476"/>
              <a:ext cx="5440680" cy="2287905"/>
            </a:xfrm>
            <a:custGeom>
              <a:avLst/>
              <a:gdLst/>
              <a:ahLst/>
              <a:cxnLst/>
              <a:rect l="l" t="t" r="r" b="b"/>
              <a:pathLst>
                <a:path w="5440680" h="2287904">
                  <a:moveTo>
                    <a:pt x="5440299" y="0"/>
                  </a:moveTo>
                  <a:lnTo>
                    <a:pt x="0" y="0"/>
                  </a:lnTo>
                  <a:lnTo>
                    <a:pt x="0" y="2287524"/>
                  </a:lnTo>
                  <a:lnTo>
                    <a:pt x="5440299" y="2287524"/>
                  </a:lnTo>
                  <a:lnTo>
                    <a:pt x="54402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4487" y="1776476"/>
              <a:ext cx="5440680" cy="2287905"/>
            </a:xfrm>
            <a:custGeom>
              <a:avLst/>
              <a:gdLst/>
              <a:ahLst/>
              <a:cxnLst/>
              <a:rect l="l" t="t" r="r" b="b"/>
              <a:pathLst>
                <a:path w="5440680" h="2287904">
                  <a:moveTo>
                    <a:pt x="0" y="2287524"/>
                  </a:moveTo>
                  <a:lnTo>
                    <a:pt x="5440299" y="2287524"/>
                  </a:lnTo>
                  <a:lnTo>
                    <a:pt x="5440299" y="0"/>
                  </a:lnTo>
                  <a:lnTo>
                    <a:pt x="0" y="0"/>
                  </a:lnTo>
                  <a:lnTo>
                    <a:pt x="0" y="22875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4487" y="1776476"/>
            <a:ext cx="5440680" cy="22879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45"/>
              </a:spcBef>
            </a:pPr>
            <a:r>
              <a:rPr dirty="0" sz="1800" spc="-5">
                <a:latin typeface="Courier New"/>
                <a:cs typeface="Courier New"/>
              </a:rPr>
              <a:t>$a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='World';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$str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&lt;&lt;&lt;EOT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Hello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$a</a:t>
            </a:r>
            <a:endParaRPr sz="1800">
              <a:latin typeface="Courier New"/>
              <a:cs typeface="Courier New"/>
            </a:endParaRPr>
          </a:p>
          <a:p>
            <a:pPr marL="365760" marR="14986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This</a:t>
            </a:r>
            <a:r>
              <a:rPr dirty="0" sz="1800" spc="3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"multiline"</a:t>
            </a:r>
            <a:r>
              <a:rPr dirty="0" sz="1800" spc="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string 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assigned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using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15">
                <a:latin typeface="Courier New"/>
                <a:cs typeface="Courier New"/>
              </a:rPr>
              <a:t> 'heredoc'</a:t>
            </a:r>
            <a:r>
              <a:rPr dirty="0" sz="1800" spc="-10">
                <a:latin typeface="Courier New"/>
                <a:cs typeface="Courier New"/>
              </a:rPr>
              <a:t> syntax.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EOT;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echo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$str;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9562" y="4240148"/>
            <a:ext cx="5310505" cy="1767205"/>
            <a:chOff x="309562" y="4240148"/>
            <a:chExt cx="5310505" cy="1767205"/>
          </a:xfrm>
        </p:grpSpPr>
        <p:sp>
          <p:nvSpPr>
            <p:cNvPr id="8" name="object 8"/>
            <p:cNvSpPr/>
            <p:nvPr/>
          </p:nvSpPr>
          <p:spPr>
            <a:xfrm>
              <a:off x="311150" y="4241736"/>
              <a:ext cx="5307330" cy="1764030"/>
            </a:xfrm>
            <a:custGeom>
              <a:avLst/>
              <a:gdLst/>
              <a:ahLst/>
              <a:cxnLst/>
              <a:rect l="l" t="t" r="r" b="b"/>
              <a:pathLst>
                <a:path w="5307330" h="1764029">
                  <a:moveTo>
                    <a:pt x="5307076" y="0"/>
                  </a:moveTo>
                  <a:lnTo>
                    <a:pt x="0" y="0"/>
                  </a:lnTo>
                  <a:lnTo>
                    <a:pt x="0" y="1763776"/>
                  </a:lnTo>
                  <a:lnTo>
                    <a:pt x="5307076" y="1763776"/>
                  </a:lnTo>
                  <a:lnTo>
                    <a:pt x="530707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1150" y="4241736"/>
              <a:ext cx="5307330" cy="1764030"/>
            </a:xfrm>
            <a:custGeom>
              <a:avLst/>
              <a:gdLst/>
              <a:ahLst/>
              <a:cxnLst/>
              <a:rect l="l" t="t" r="r" b="b"/>
              <a:pathLst>
                <a:path w="5307330" h="1764029">
                  <a:moveTo>
                    <a:pt x="0" y="1763776"/>
                  </a:moveTo>
                  <a:lnTo>
                    <a:pt x="5307076" y="1763776"/>
                  </a:lnTo>
                  <a:lnTo>
                    <a:pt x="5307076" y="0"/>
                  </a:lnTo>
                  <a:lnTo>
                    <a:pt x="0" y="0"/>
                  </a:lnTo>
                  <a:lnTo>
                    <a:pt x="0" y="17637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1150" y="4241736"/>
            <a:ext cx="5307330" cy="17640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400" spc="-5" b="1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Hello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urier New"/>
                <a:cs typeface="Courier New"/>
              </a:rPr>
              <a:t>This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"multiline"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string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assigned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using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the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'heredoc' syntax.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492" y="319227"/>
            <a:ext cx="266001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latin typeface="Calibri"/>
                <a:cs typeface="Calibri"/>
              </a:rPr>
              <a:t>I</a:t>
            </a:r>
            <a:r>
              <a:rPr dirty="0" sz="4100" spc="-35">
                <a:latin typeface="Calibri"/>
                <a:cs typeface="Calibri"/>
              </a:rPr>
              <a:t>n</a:t>
            </a:r>
            <a:r>
              <a:rPr dirty="0" sz="4100">
                <a:latin typeface="Calibri"/>
                <a:cs typeface="Calibri"/>
              </a:rPr>
              <a:t>t</a:t>
            </a:r>
            <a:r>
              <a:rPr dirty="0" sz="4100" spc="-65">
                <a:latin typeface="Calibri"/>
                <a:cs typeface="Calibri"/>
              </a:rPr>
              <a:t>r</a:t>
            </a:r>
            <a:r>
              <a:rPr dirty="0" sz="4100" spc="-5">
                <a:latin typeface="Calibri"/>
                <a:cs typeface="Calibri"/>
              </a:rPr>
              <a:t>oducti</a:t>
            </a:r>
            <a:r>
              <a:rPr dirty="0" sz="4100" spc="-15">
                <a:latin typeface="Calibri"/>
                <a:cs typeface="Calibri"/>
              </a:rPr>
              <a:t>o</a:t>
            </a:r>
            <a:r>
              <a:rPr dirty="0" sz="4100">
                <a:latin typeface="Calibri"/>
                <a:cs typeface="Calibri"/>
              </a:rPr>
              <a:t>n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491" y="1540840"/>
            <a:ext cx="8153400" cy="314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753745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PHP </a:t>
            </a:r>
            <a:r>
              <a:rPr dirty="0" sz="3200" spc="-5" i="1">
                <a:latin typeface="Calibri"/>
                <a:cs typeface="Calibri"/>
              </a:rPr>
              <a:t>(PHP </a:t>
            </a:r>
            <a:r>
              <a:rPr dirty="0" sz="3200" spc="-15" i="1">
                <a:latin typeface="Calibri"/>
                <a:cs typeface="Calibri"/>
              </a:rPr>
              <a:t>Hypertext </a:t>
            </a:r>
            <a:r>
              <a:rPr dirty="0" sz="3200" i="1">
                <a:latin typeface="Calibri"/>
                <a:cs typeface="Calibri"/>
              </a:rPr>
              <a:t>Preprocessor) </a:t>
            </a:r>
            <a:r>
              <a:rPr dirty="0" sz="3200">
                <a:latin typeface="Calibri"/>
                <a:cs typeface="Calibri"/>
              </a:rPr>
              <a:t>is a </a:t>
            </a:r>
            <a:r>
              <a:rPr dirty="0" sz="3200" spc="-5">
                <a:latin typeface="Calibri"/>
                <a:cs typeface="Calibri"/>
              </a:rPr>
              <a:t>web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scripting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language.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Specifically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designed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web-based</a:t>
            </a:r>
            <a:r>
              <a:rPr dirty="0" sz="3200" spc="-10">
                <a:latin typeface="Calibri"/>
                <a:cs typeface="Calibri"/>
              </a:rPr>
              <a:t> application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development.</a:t>
            </a:r>
            <a:endParaRPr sz="3200">
              <a:latin typeface="Calibri"/>
              <a:cs typeface="Calibri"/>
            </a:endParaRPr>
          </a:p>
          <a:p>
            <a:pPr marL="355600" marR="504825" indent="-342900">
              <a:lnSpc>
                <a:spcPct val="100000"/>
              </a:lnSpc>
              <a:spcBef>
                <a:spcPts val="77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  <a:tab pos="5614670" algn="l"/>
              </a:tabLst>
            </a:pP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 a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server-pages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technology.	</a:t>
            </a:r>
            <a:r>
              <a:rPr dirty="0" sz="3200">
                <a:latin typeface="Calibri"/>
                <a:cs typeface="Calibri"/>
              </a:rPr>
              <a:t>PHP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script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embedded</a:t>
            </a:r>
            <a:r>
              <a:rPr dirty="0" sz="3200" spc="-20">
                <a:latin typeface="Calibri"/>
                <a:cs typeface="Calibri"/>
              </a:rPr>
              <a:t> into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HTML.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811" y="293319"/>
            <a:ext cx="28765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latin typeface="Calibri"/>
                <a:cs typeface="Calibri"/>
              </a:rPr>
              <a:t>Type</a:t>
            </a:r>
            <a:r>
              <a:rPr dirty="0" sz="4400" spc="-75"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Casting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50316" y="1147063"/>
            <a:ext cx="7993380" cy="22275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434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500" spc="-35">
                <a:latin typeface="Calibri"/>
                <a:cs typeface="Calibri"/>
              </a:rPr>
              <a:t>Type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casting</a:t>
            </a:r>
            <a:r>
              <a:rPr dirty="0" sz="2500" spc="-5">
                <a:latin typeface="Calibri"/>
                <a:cs typeface="Calibri"/>
              </a:rPr>
              <a:t> is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process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converts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data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type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another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type.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Calibri"/>
              <a:buChar char="•"/>
            </a:pPr>
            <a:endParaRPr sz="2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In</a:t>
            </a:r>
            <a:r>
              <a:rPr dirty="0" sz="2500" spc="-25">
                <a:latin typeface="Calibri"/>
                <a:cs typeface="Calibri"/>
              </a:rPr>
              <a:t> </a:t>
            </a:r>
            <a:r>
              <a:rPr dirty="0" sz="2500" spc="-85">
                <a:latin typeface="Calibri"/>
                <a:cs typeface="Calibri"/>
              </a:rPr>
              <a:t>PHP,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type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casting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can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be </a:t>
            </a:r>
            <a:r>
              <a:rPr dirty="0" sz="2500" spc="-15">
                <a:latin typeface="Calibri"/>
                <a:cs typeface="Calibri"/>
              </a:rPr>
              <a:t>performed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by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using</a:t>
            </a:r>
            <a:endParaRPr sz="2500">
              <a:latin typeface="Calibri"/>
              <a:cs typeface="Calibri"/>
            </a:endParaRPr>
          </a:p>
          <a:p>
            <a:pPr lvl="1" marL="1155065" indent="-229235">
              <a:lnSpc>
                <a:spcPct val="100000"/>
              </a:lnSpc>
              <a:spcBef>
                <a:spcPts val="265"/>
              </a:spcBef>
              <a:buChar char="–"/>
              <a:tabLst>
                <a:tab pos="1155700" algn="l"/>
              </a:tabLst>
            </a:pPr>
            <a:r>
              <a:rPr dirty="0" sz="1900" spc="-10">
                <a:latin typeface="Calibri"/>
                <a:cs typeface="Calibri"/>
              </a:rPr>
              <a:t>C-style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syntax</a:t>
            </a:r>
            <a:endParaRPr sz="1900">
              <a:latin typeface="Calibri"/>
              <a:cs typeface="Calibri"/>
            </a:endParaRPr>
          </a:p>
          <a:p>
            <a:pPr lvl="1" marL="1155065" indent="-229235">
              <a:lnSpc>
                <a:spcPct val="100000"/>
              </a:lnSpc>
              <a:spcBef>
                <a:spcPts val="215"/>
              </a:spcBef>
              <a:buChar char="–"/>
              <a:tabLst>
                <a:tab pos="1155700" algn="l"/>
              </a:tabLst>
            </a:pPr>
            <a:r>
              <a:rPr dirty="0" sz="1900" spc="-10">
                <a:latin typeface="Calibri"/>
                <a:cs typeface="Calibri"/>
              </a:rPr>
              <a:t>Function </a:t>
            </a:r>
            <a:r>
              <a:rPr dirty="0" sz="1900" spc="-5">
                <a:latin typeface="Courier New"/>
                <a:cs typeface="Courier New"/>
              </a:rPr>
              <a:t>settype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5275" y="4459287"/>
            <a:ext cx="8371840" cy="2085975"/>
            <a:chOff x="295275" y="4459287"/>
            <a:chExt cx="8371840" cy="2085975"/>
          </a:xfrm>
        </p:grpSpPr>
        <p:sp>
          <p:nvSpPr>
            <p:cNvPr id="3" name="object 3"/>
            <p:cNvSpPr/>
            <p:nvPr/>
          </p:nvSpPr>
          <p:spPr>
            <a:xfrm>
              <a:off x="296862" y="4460875"/>
              <a:ext cx="8368665" cy="2082800"/>
            </a:xfrm>
            <a:custGeom>
              <a:avLst/>
              <a:gdLst/>
              <a:ahLst/>
              <a:cxnLst/>
              <a:rect l="l" t="t" r="r" b="b"/>
              <a:pathLst>
                <a:path w="8368665" h="2082800">
                  <a:moveTo>
                    <a:pt x="8368157" y="0"/>
                  </a:moveTo>
                  <a:lnTo>
                    <a:pt x="0" y="0"/>
                  </a:lnTo>
                  <a:lnTo>
                    <a:pt x="0" y="2082800"/>
                  </a:lnTo>
                  <a:lnTo>
                    <a:pt x="8368157" y="2082800"/>
                  </a:lnTo>
                  <a:lnTo>
                    <a:pt x="836815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6862" y="4460875"/>
              <a:ext cx="8368665" cy="2082800"/>
            </a:xfrm>
            <a:custGeom>
              <a:avLst/>
              <a:gdLst/>
              <a:ahLst/>
              <a:cxnLst/>
              <a:rect l="l" t="t" r="r" b="b"/>
              <a:pathLst>
                <a:path w="8368665" h="2082800">
                  <a:moveTo>
                    <a:pt x="0" y="2082800"/>
                  </a:moveTo>
                  <a:lnTo>
                    <a:pt x="8368157" y="2082800"/>
                  </a:lnTo>
                  <a:lnTo>
                    <a:pt x="8368157" y="0"/>
                  </a:lnTo>
                  <a:lnTo>
                    <a:pt x="0" y="0"/>
                  </a:lnTo>
                  <a:lnTo>
                    <a:pt x="0" y="2082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0838" y="4460875"/>
          <a:ext cx="4663440" cy="132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810"/>
                <a:gridCol w="819150"/>
                <a:gridCol w="409575"/>
                <a:gridCol w="2033905"/>
              </a:tblGrid>
              <a:tr h="59973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5" b="1">
                          <a:latin typeface="Trebuchet MS"/>
                          <a:cs typeface="Trebuchet MS"/>
                        </a:rPr>
                        <a:t>Output: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37465"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14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8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5113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8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$c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5113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5113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1210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51130">
                    <a:solidFill>
                      <a:srgbClr val="FFFF99"/>
                    </a:solidFill>
                  </a:tcPr>
                </a:tc>
              </a:tr>
              <a:tr h="266985">
                <a:tc>
                  <a:txBody>
                    <a:bodyPr/>
                    <a:lstStyle/>
                    <a:p>
                      <a:pPr marL="7747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$d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22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316" y="1195832"/>
            <a:ext cx="306895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rebuchet MS"/>
                <a:cs typeface="Trebuchet MS"/>
              </a:rPr>
              <a:t>Example</a:t>
            </a:r>
            <a:r>
              <a:rPr dirty="0" sz="2300" spc="-45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1:</a:t>
            </a:r>
            <a:r>
              <a:rPr dirty="0" sz="2300" spc="-25" b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Using</a:t>
            </a:r>
            <a:r>
              <a:rPr dirty="0" sz="1900" spc="25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C-Style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900" y="1774761"/>
            <a:ext cx="8317230" cy="2536825"/>
            <a:chOff x="342900" y="1774761"/>
            <a:chExt cx="8317230" cy="2536825"/>
          </a:xfrm>
        </p:grpSpPr>
        <p:sp>
          <p:nvSpPr>
            <p:cNvPr id="8" name="object 8"/>
            <p:cNvSpPr/>
            <p:nvPr/>
          </p:nvSpPr>
          <p:spPr>
            <a:xfrm>
              <a:off x="344487" y="1776348"/>
              <a:ext cx="8314055" cy="2533650"/>
            </a:xfrm>
            <a:custGeom>
              <a:avLst/>
              <a:gdLst/>
              <a:ahLst/>
              <a:cxnLst/>
              <a:rect l="l" t="t" r="r" b="b"/>
              <a:pathLst>
                <a:path w="8314055" h="2533650">
                  <a:moveTo>
                    <a:pt x="8313674" y="0"/>
                  </a:moveTo>
                  <a:lnTo>
                    <a:pt x="0" y="0"/>
                  </a:lnTo>
                  <a:lnTo>
                    <a:pt x="0" y="2533650"/>
                  </a:lnTo>
                  <a:lnTo>
                    <a:pt x="8313674" y="2533650"/>
                  </a:lnTo>
                  <a:lnTo>
                    <a:pt x="83136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4487" y="1776348"/>
              <a:ext cx="8314055" cy="2533650"/>
            </a:xfrm>
            <a:custGeom>
              <a:avLst/>
              <a:gdLst/>
              <a:ahLst/>
              <a:cxnLst/>
              <a:rect l="l" t="t" r="r" b="b"/>
              <a:pathLst>
                <a:path w="8314055" h="2533650">
                  <a:moveTo>
                    <a:pt x="0" y="2533650"/>
                  </a:moveTo>
                  <a:lnTo>
                    <a:pt x="8313674" y="2533650"/>
                  </a:lnTo>
                  <a:lnTo>
                    <a:pt x="8313674" y="0"/>
                  </a:lnTo>
                  <a:lnTo>
                    <a:pt x="0" y="0"/>
                  </a:lnTo>
                  <a:lnTo>
                    <a:pt x="0" y="2533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23163" y="1782266"/>
            <a:ext cx="644842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ourier New"/>
                <a:cs typeface="Courier New"/>
              </a:rPr>
              <a:t>//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create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two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strings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$a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and</a:t>
            </a:r>
            <a:r>
              <a:rPr dirty="0" sz="1800" spc="-5" i="1">
                <a:latin typeface="Courier New"/>
                <a:cs typeface="Courier New"/>
              </a:rPr>
              <a:t> $b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$a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"12";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$b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"10";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788160" algn="l"/>
              </a:tabLst>
            </a:pPr>
            <a:r>
              <a:rPr dirty="0" sz="1800" spc="-5">
                <a:latin typeface="Courier New"/>
                <a:cs typeface="Courier New"/>
              </a:rPr>
              <a:t>$c</a:t>
            </a:r>
            <a:r>
              <a:rPr dirty="0" sz="1800">
                <a:latin typeface="Courier New"/>
                <a:cs typeface="Courier New"/>
              </a:rPr>
              <a:t> =</a:t>
            </a:r>
            <a:r>
              <a:rPr dirty="0" sz="1800" spc="-10">
                <a:latin typeface="Courier New"/>
                <a:cs typeface="Courier New"/>
              </a:rPr>
              <a:t> $a</a:t>
            </a:r>
            <a:r>
              <a:rPr dirty="0" sz="1800" spc="-10" b="1">
                <a:latin typeface="Courier New"/>
                <a:cs typeface="Courier New"/>
              </a:rPr>
              <a:t>.</a:t>
            </a:r>
            <a:r>
              <a:rPr dirty="0" sz="1800" spc="-10">
                <a:latin typeface="Courier New"/>
                <a:cs typeface="Courier New"/>
              </a:rPr>
              <a:t>$b;	</a:t>
            </a:r>
            <a:r>
              <a:rPr dirty="0" sz="1800" spc="-5" i="1">
                <a:latin typeface="Courier New"/>
                <a:cs typeface="Courier New"/>
              </a:rPr>
              <a:t>//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string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concatenation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$d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(int)$a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(int)$b;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//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arithmetic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operation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echo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“The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value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of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\$c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$c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\n";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echo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“The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value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of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\$d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$d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\n";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823" y="4401235"/>
            <a:ext cx="8342630" cy="2085975"/>
            <a:chOff x="338823" y="4401235"/>
            <a:chExt cx="8342630" cy="2085975"/>
          </a:xfrm>
        </p:grpSpPr>
        <p:sp>
          <p:nvSpPr>
            <p:cNvPr id="3" name="object 3"/>
            <p:cNvSpPr/>
            <p:nvPr/>
          </p:nvSpPr>
          <p:spPr>
            <a:xfrm>
              <a:off x="340410" y="4402823"/>
              <a:ext cx="8339455" cy="2082800"/>
            </a:xfrm>
            <a:custGeom>
              <a:avLst/>
              <a:gdLst/>
              <a:ahLst/>
              <a:cxnLst/>
              <a:rect l="l" t="t" r="r" b="b"/>
              <a:pathLst>
                <a:path w="8339455" h="2082800">
                  <a:moveTo>
                    <a:pt x="8339201" y="0"/>
                  </a:moveTo>
                  <a:lnTo>
                    <a:pt x="0" y="0"/>
                  </a:lnTo>
                  <a:lnTo>
                    <a:pt x="0" y="2082800"/>
                  </a:lnTo>
                  <a:lnTo>
                    <a:pt x="8339201" y="2082800"/>
                  </a:lnTo>
                  <a:lnTo>
                    <a:pt x="833920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40410" y="4402823"/>
              <a:ext cx="8339455" cy="2082800"/>
            </a:xfrm>
            <a:custGeom>
              <a:avLst/>
              <a:gdLst/>
              <a:ahLst/>
              <a:cxnLst/>
              <a:rect l="l" t="t" r="r" b="b"/>
              <a:pathLst>
                <a:path w="8339455" h="2082800">
                  <a:moveTo>
                    <a:pt x="0" y="2082800"/>
                  </a:moveTo>
                  <a:lnTo>
                    <a:pt x="8339201" y="2082800"/>
                  </a:lnTo>
                  <a:lnTo>
                    <a:pt x="8339201" y="0"/>
                  </a:lnTo>
                  <a:lnTo>
                    <a:pt x="0" y="0"/>
                  </a:lnTo>
                  <a:lnTo>
                    <a:pt x="0" y="2082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16" y="1188212"/>
            <a:ext cx="473265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rebuchet MS"/>
                <a:cs typeface="Trebuchet MS"/>
              </a:rPr>
              <a:t>Example</a:t>
            </a:r>
            <a:r>
              <a:rPr dirty="0" sz="2300" spc="-35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2:</a:t>
            </a:r>
            <a:r>
              <a:rPr dirty="0" sz="2300" spc="-10" b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Using</a:t>
            </a:r>
            <a:r>
              <a:rPr dirty="0" sz="1900" spc="4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the</a:t>
            </a:r>
            <a:r>
              <a:rPr dirty="0" sz="1900" spc="5" i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function</a:t>
            </a:r>
            <a:r>
              <a:rPr dirty="0" sz="1900" spc="55" i="1">
                <a:latin typeface="Trebuchet MS"/>
                <a:cs typeface="Trebuchet MS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settype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2900" y="1774761"/>
            <a:ext cx="8317230" cy="2536825"/>
            <a:chOff x="342900" y="1774761"/>
            <a:chExt cx="8317230" cy="2536825"/>
          </a:xfrm>
        </p:grpSpPr>
        <p:sp>
          <p:nvSpPr>
            <p:cNvPr id="7" name="object 7"/>
            <p:cNvSpPr/>
            <p:nvPr/>
          </p:nvSpPr>
          <p:spPr>
            <a:xfrm>
              <a:off x="344487" y="1776348"/>
              <a:ext cx="8314055" cy="2533650"/>
            </a:xfrm>
            <a:custGeom>
              <a:avLst/>
              <a:gdLst/>
              <a:ahLst/>
              <a:cxnLst/>
              <a:rect l="l" t="t" r="r" b="b"/>
              <a:pathLst>
                <a:path w="8314055" h="2533650">
                  <a:moveTo>
                    <a:pt x="8313674" y="0"/>
                  </a:moveTo>
                  <a:lnTo>
                    <a:pt x="0" y="0"/>
                  </a:lnTo>
                  <a:lnTo>
                    <a:pt x="0" y="2533650"/>
                  </a:lnTo>
                  <a:lnTo>
                    <a:pt x="8313674" y="2533650"/>
                  </a:lnTo>
                  <a:lnTo>
                    <a:pt x="83136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4487" y="1776348"/>
              <a:ext cx="8314055" cy="2533650"/>
            </a:xfrm>
            <a:custGeom>
              <a:avLst/>
              <a:gdLst/>
              <a:ahLst/>
              <a:cxnLst/>
              <a:rect l="l" t="t" r="r" b="b"/>
              <a:pathLst>
                <a:path w="8314055" h="2533650">
                  <a:moveTo>
                    <a:pt x="0" y="2533650"/>
                  </a:moveTo>
                  <a:lnTo>
                    <a:pt x="8313674" y="2533650"/>
                  </a:lnTo>
                  <a:lnTo>
                    <a:pt x="8313674" y="0"/>
                  </a:lnTo>
                  <a:lnTo>
                    <a:pt x="0" y="0"/>
                  </a:lnTo>
                  <a:lnTo>
                    <a:pt x="0" y="2533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19201" y="1782266"/>
            <a:ext cx="4536440" cy="3658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$a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"12";</a:t>
            </a:r>
            <a:endParaRPr sz="18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$b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"10";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6510" marR="136525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settype ($a,"integer");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settype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($b,"integer");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$c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$a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$b;</a:t>
            </a:r>
            <a:endParaRPr sz="18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echo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“The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value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of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\$c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10">
                <a:latin typeface="Courier New"/>
                <a:cs typeface="Courier New"/>
              </a:rPr>
              <a:t> $c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\n";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-5" b="1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value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of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$c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22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616" y="319227"/>
            <a:ext cx="4486910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5">
                <a:latin typeface="Calibri"/>
                <a:cs typeface="Calibri"/>
              </a:rPr>
              <a:t>Selection</a:t>
            </a:r>
            <a:r>
              <a:rPr dirty="0" sz="4100" spc="-45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Statements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800301"/>
            <a:ext cx="121602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700" spc="-10">
                <a:latin typeface="Calibri"/>
                <a:cs typeface="Calibri"/>
              </a:rPr>
              <a:t>Format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1: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5587" y="2238375"/>
            <a:ext cx="3990975" cy="3594100"/>
            <a:chOff x="255587" y="2238375"/>
            <a:chExt cx="3990975" cy="3594100"/>
          </a:xfrm>
        </p:grpSpPr>
        <p:sp>
          <p:nvSpPr>
            <p:cNvPr id="5" name="object 5"/>
            <p:cNvSpPr/>
            <p:nvPr/>
          </p:nvSpPr>
          <p:spPr>
            <a:xfrm>
              <a:off x="257175" y="2239962"/>
              <a:ext cx="3987800" cy="3590925"/>
            </a:xfrm>
            <a:custGeom>
              <a:avLst/>
              <a:gdLst/>
              <a:ahLst/>
              <a:cxnLst/>
              <a:rect l="l" t="t" r="r" b="b"/>
              <a:pathLst>
                <a:path w="3987800" h="3590925">
                  <a:moveTo>
                    <a:pt x="3987800" y="0"/>
                  </a:moveTo>
                  <a:lnTo>
                    <a:pt x="0" y="0"/>
                  </a:lnTo>
                  <a:lnTo>
                    <a:pt x="0" y="3590925"/>
                  </a:lnTo>
                  <a:lnTo>
                    <a:pt x="3987800" y="3590925"/>
                  </a:lnTo>
                  <a:lnTo>
                    <a:pt x="3987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7175" y="2239962"/>
              <a:ext cx="3987800" cy="3590925"/>
            </a:xfrm>
            <a:custGeom>
              <a:avLst/>
              <a:gdLst/>
              <a:ahLst/>
              <a:cxnLst/>
              <a:rect l="l" t="t" r="r" b="b"/>
              <a:pathLst>
                <a:path w="3987800" h="3590925">
                  <a:moveTo>
                    <a:pt x="0" y="3590925"/>
                  </a:moveTo>
                  <a:lnTo>
                    <a:pt x="3987800" y="3590925"/>
                  </a:lnTo>
                  <a:lnTo>
                    <a:pt x="3987800" y="0"/>
                  </a:lnTo>
                  <a:lnTo>
                    <a:pt x="0" y="0"/>
                  </a:lnTo>
                  <a:lnTo>
                    <a:pt x="0" y="35909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7175" y="2239962"/>
            <a:ext cx="3987800" cy="3590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latin typeface="Courier New"/>
                <a:cs typeface="Courier New"/>
              </a:rPr>
              <a:t>if</a:t>
            </a:r>
            <a:r>
              <a:rPr dirty="0" sz="2000" spc="-5">
                <a:latin typeface="Courier New"/>
                <a:cs typeface="Courier New"/>
              </a:rPr>
              <a:t>(</a:t>
            </a:r>
            <a:r>
              <a:rPr dirty="0" sz="2000" spc="-5" i="1">
                <a:latin typeface="Courier New"/>
                <a:cs typeface="Courier New"/>
              </a:rPr>
              <a:t>expr</a:t>
            </a:r>
            <a:r>
              <a:rPr dirty="0" sz="2000" spc="-5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algn="ctr" marR="1663700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algn="ctr" marR="166243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elseif</a:t>
            </a:r>
            <a:r>
              <a:rPr dirty="0" sz="2000" spc="-5">
                <a:latin typeface="Courier New"/>
                <a:cs typeface="Courier New"/>
              </a:rPr>
              <a:t>(</a:t>
            </a:r>
            <a:r>
              <a:rPr dirty="0" sz="2000" spc="-5" i="1">
                <a:latin typeface="Courier New"/>
                <a:cs typeface="Courier New"/>
              </a:rPr>
              <a:t>expr</a:t>
            </a:r>
            <a:r>
              <a:rPr dirty="0" sz="2000" spc="-5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algn="ctr" marR="303403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algn="ctr" marR="1053465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algn="ctr" marR="227266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r>
              <a:rPr dirty="0" sz="2000" spc="-6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algn="ctr" marR="242506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algn="ctr" marR="748665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algn="ctr" marR="242506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440" y="1134567"/>
            <a:ext cx="2537460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if</a:t>
            </a:r>
            <a:r>
              <a:rPr dirty="0" sz="3100" spc="-55">
                <a:latin typeface="Courier New"/>
                <a:cs typeface="Courier New"/>
              </a:rPr>
              <a:t> </a:t>
            </a:r>
            <a:r>
              <a:rPr dirty="0" sz="3100" spc="-10">
                <a:latin typeface="Trebuchet MS"/>
                <a:cs typeface="Trebuchet MS"/>
              </a:rPr>
              <a:t>statement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575" y="1829181"/>
            <a:ext cx="972819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Trebuchet MS"/>
                <a:cs typeface="Trebuchet MS"/>
              </a:rPr>
              <a:t>Format</a:t>
            </a:r>
            <a:r>
              <a:rPr dirty="0" sz="1700" spc="-110">
                <a:latin typeface="Trebuchet MS"/>
                <a:cs typeface="Trebuchet MS"/>
              </a:rPr>
              <a:t> </a:t>
            </a:r>
            <a:r>
              <a:rPr dirty="0" sz="1700" spc="-5">
                <a:latin typeface="Trebuchet MS"/>
                <a:cs typeface="Trebuchet MS"/>
              </a:rPr>
              <a:t>2: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5187" y="2233612"/>
            <a:ext cx="3990975" cy="3594100"/>
            <a:chOff x="4675187" y="2233612"/>
            <a:chExt cx="3990975" cy="3594100"/>
          </a:xfrm>
        </p:grpSpPr>
        <p:sp>
          <p:nvSpPr>
            <p:cNvPr id="11" name="object 11"/>
            <p:cNvSpPr/>
            <p:nvPr/>
          </p:nvSpPr>
          <p:spPr>
            <a:xfrm>
              <a:off x="4676775" y="2235200"/>
              <a:ext cx="3987800" cy="3590925"/>
            </a:xfrm>
            <a:custGeom>
              <a:avLst/>
              <a:gdLst/>
              <a:ahLst/>
              <a:cxnLst/>
              <a:rect l="l" t="t" r="r" b="b"/>
              <a:pathLst>
                <a:path w="3987800" h="3590925">
                  <a:moveTo>
                    <a:pt x="3987800" y="0"/>
                  </a:moveTo>
                  <a:lnTo>
                    <a:pt x="0" y="0"/>
                  </a:lnTo>
                  <a:lnTo>
                    <a:pt x="0" y="3590925"/>
                  </a:lnTo>
                  <a:lnTo>
                    <a:pt x="3987800" y="3590925"/>
                  </a:lnTo>
                  <a:lnTo>
                    <a:pt x="3987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76775" y="2235200"/>
              <a:ext cx="3987800" cy="3590925"/>
            </a:xfrm>
            <a:custGeom>
              <a:avLst/>
              <a:gdLst/>
              <a:ahLst/>
              <a:cxnLst/>
              <a:rect l="l" t="t" r="r" b="b"/>
              <a:pathLst>
                <a:path w="3987800" h="3590925">
                  <a:moveTo>
                    <a:pt x="0" y="3590925"/>
                  </a:moveTo>
                  <a:lnTo>
                    <a:pt x="3987800" y="3590925"/>
                  </a:lnTo>
                  <a:lnTo>
                    <a:pt x="3987800" y="0"/>
                  </a:lnTo>
                  <a:lnTo>
                    <a:pt x="0" y="0"/>
                  </a:lnTo>
                  <a:lnTo>
                    <a:pt x="0" y="35909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87312" rIns="0" bIns="0" rtlCol="0" vert="horz">
            <a:spAutoFit/>
          </a:bodyPr>
          <a:lstStyle/>
          <a:p>
            <a:pPr algn="ctr" marR="2423160">
              <a:lnSpc>
                <a:spcPct val="100000"/>
              </a:lnSpc>
              <a:spcBef>
                <a:spcPts val="125"/>
              </a:spcBef>
            </a:pPr>
            <a:r>
              <a:rPr dirty="0" spc="-5" b="1">
                <a:solidFill>
                  <a:srgbClr val="C00000"/>
                </a:solidFill>
                <a:latin typeface="Courier New"/>
                <a:cs typeface="Courier New"/>
              </a:rPr>
              <a:t>if</a:t>
            </a:r>
            <a:r>
              <a:rPr dirty="0" spc="-5">
                <a:solidFill>
                  <a:srgbClr val="C00000"/>
                </a:solidFill>
                <a:latin typeface="Courier New"/>
                <a:cs typeface="Courier New"/>
              </a:rPr>
              <a:t>(expr)</a:t>
            </a:r>
            <a:r>
              <a:rPr dirty="0" spc="-5" b="1">
                <a:solidFill>
                  <a:srgbClr val="C00000"/>
                </a:solidFill>
                <a:latin typeface="Courier New"/>
                <a:cs typeface="Courier New"/>
              </a:rPr>
              <a:t>:</a:t>
            </a:r>
          </a:p>
          <a:p>
            <a:pPr algn="ctr" marL="92075" marR="1905635" indent="151130">
              <a:lnSpc>
                <a:spcPct val="100000"/>
              </a:lnSpc>
            </a:pPr>
            <a:r>
              <a:rPr dirty="0" spc="-5" i="1"/>
              <a:t>statements </a:t>
            </a:r>
            <a:r>
              <a:rPr dirty="0" i="1"/>
              <a:t> </a:t>
            </a:r>
            <a:r>
              <a:rPr dirty="0" spc="-5" b="1">
                <a:solidFill>
                  <a:srgbClr val="C00000"/>
                </a:solidFill>
                <a:latin typeface="Courier New"/>
                <a:cs typeface="Courier New"/>
              </a:rPr>
              <a:t>elseif</a:t>
            </a:r>
            <a:r>
              <a:rPr dirty="0" spc="-5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dirty="0" spc="-5" i="1">
                <a:solidFill>
                  <a:srgbClr val="C00000"/>
                </a:solidFill>
              </a:rPr>
              <a:t>expr</a:t>
            </a:r>
            <a:r>
              <a:rPr dirty="0" spc="-5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dirty="0" b="1">
                <a:solidFill>
                  <a:srgbClr val="C00000"/>
                </a:solidFill>
                <a:latin typeface="Courier New"/>
                <a:cs typeface="Courier New"/>
              </a:rPr>
              <a:t>:  </a:t>
            </a:r>
            <a:r>
              <a:rPr dirty="0" spc="-5" i="1"/>
              <a:t>statements</a:t>
            </a:r>
          </a:p>
          <a:p>
            <a:pPr algn="ctr" marR="3034665">
              <a:lnSpc>
                <a:spcPct val="100000"/>
              </a:lnSpc>
              <a:spcBef>
                <a:spcPts val="5"/>
              </a:spcBef>
            </a:pPr>
            <a:r>
              <a:rPr dirty="0" spc="-5" b="1">
                <a:solidFill>
                  <a:srgbClr val="C00000"/>
                </a:solidFill>
                <a:latin typeface="Courier New"/>
                <a:cs typeface="Courier New"/>
              </a:rPr>
              <a:t>else:</a:t>
            </a:r>
          </a:p>
          <a:p>
            <a:pPr algn="ctr" marR="1663064">
              <a:lnSpc>
                <a:spcPct val="100000"/>
              </a:lnSpc>
            </a:pPr>
            <a:r>
              <a:rPr dirty="0" spc="-5" i="1"/>
              <a:t>statements</a:t>
            </a:r>
          </a:p>
          <a:p>
            <a:pPr algn="ctr" marR="2880360">
              <a:lnSpc>
                <a:spcPct val="100000"/>
              </a:lnSpc>
            </a:pPr>
            <a:r>
              <a:rPr dirty="0" spc="-5" b="1">
                <a:solidFill>
                  <a:srgbClr val="C00000"/>
                </a:solidFill>
                <a:latin typeface="Courier New"/>
                <a:cs typeface="Courier New"/>
              </a:rPr>
              <a:t>endif;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00301"/>
            <a:ext cx="121602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700" spc="-10">
                <a:latin typeface="Calibri"/>
                <a:cs typeface="Calibri"/>
              </a:rPr>
              <a:t>Format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1: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587" y="2152713"/>
            <a:ext cx="4005579" cy="4364355"/>
            <a:chOff x="255587" y="2152713"/>
            <a:chExt cx="4005579" cy="4364355"/>
          </a:xfrm>
        </p:grpSpPr>
        <p:sp>
          <p:nvSpPr>
            <p:cNvPr id="4" name="object 4"/>
            <p:cNvSpPr/>
            <p:nvPr/>
          </p:nvSpPr>
          <p:spPr>
            <a:xfrm>
              <a:off x="257175" y="2154301"/>
              <a:ext cx="4002404" cy="4361180"/>
            </a:xfrm>
            <a:custGeom>
              <a:avLst/>
              <a:gdLst/>
              <a:ahLst/>
              <a:cxnLst/>
              <a:rect l="l" t="t" r="r" b="b"/>
              <a:pathLst>
                <a:path w="4002404" h="4361180">
                  <a:moveTo>
                    <a:pt x="4002151" y="0"/>
                  </a:moveTo>
                  <a:lnTo>
                    <a:pt x="0" y="0"/>
                  </a:lnTo>
                  <a:lnTo>
                    <a:pt x="0" y="4360799"/>
                  </a:lnTo>
                  <a:lnTo>
                    <a:pt x="4002151" y="4360799"/>
                  </a:lnTo>
                  <a:lnTo>
                    <a:pt x="400215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7175" y="2154301"/>
              <a:ext cx="4002404" cy="4361180"/>
            </a:xfrm>
            <a:custGeom>
              <a:avLst/>
              <a:gdLst/>
              <a:ahLst/>
              <a:cxnLst/>
              <a:rect l="l" t="t" r="r" b="b"/>
              <a:pathLst>
                <a:path w="4002404" h="4361180">
                  <a:moveTo>
                    <a:pt x="0" y="4360799"/>
                  </a:moveTo>
                  <a:lnTo>
                    <a:pt x="4002151" y="4360799"/>
                  </a:lnTo>
                  <a:lnTo>
                    <a:pt x="4002151" y="0"/>
                  </a:lnTo>
                  <a:lnTo>
                    <a:pt x="0" y="0"/>
                  </a:lnTo>
                  <a:lnTo>
                    <a:pt x="0" y="43607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pc="-5" b="1"/>
              <a:t>switch</a:t>
            </a:r>
            <a:r>
              <a:rPr dirty="0" spc="-5">
                <a:latin typeface="Courier New"/>
                <a:cs typeface="Courier New"/>
              </a:rPr>
              <a:t>(</a:t>
            </a:r>
            <a:r>
              <a:rPr dirty="0" spc="-5" i="1">
                <a:latin typeface="Courier New"/>
                <a:cs typeface="Courier New"/>
              </a:rPr>
              <a:t>expr</a:t>
            </a:r>
            <a:r>
              <a:rPr dirty="0" spc="-5">
                <a:latin typeface="Courier New"/>
                <a:cs typeface="Courier New"/>
              </a:rPr>
              <a:t>)</a:t>
            </a: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b="1"/>
              <a:t>{</a:t>
            </a:r>
          </a:p>
          <a:p>
            <a:pPr marL="701040" marR="1769110" indent="-304800">
              <a:lnSpc>
                <a:spcPct val="100000"/>
              </a:lnSpc>
            </a:pPr>
            <a:r>
              <a:rPr dirty="0" spc="-5" b="1"/>
              <a:t>case </a:t>
            </a:r>
            <a:r>
              <a:rPr dirty="0" spc="-5" i="1">
                <a:latin typeface="Courier New"/>
                <a:cs typeface="Courier New"/>
              </a:rPr>
              <a:t>expr1</a:t>
            </a:r>
            <a:r>
              <a:rPr dirty="0" spc="-5" b="1"/>
              <a:t>: </a:t>
            </a:r>
            <a:r>
              <a:rPr dirty="0" spc="-1190" b="1"/>
              <a:t> </a:t>
            </a:r>
            <a:r>
              <a:rPr dirty="0" spc="-5" i="1">
                <a:latin typeface="Courier New"/>
                <a:cs typeface="Courier New"/>
              </a:rPr>
              <a:t>statements</a:t>
            </a:r>
          </a:p>
          <a:p>
            <a:pPr marL="396240">
              <a:lnSpc>
                <a:spcPct val="100000"/>
              </a:lnSpc>
            </a:pPr>
            <a:r>
              <a:rPr dirty="0" spc="-5" b="1"/>
              <a:t>break;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/>
          </a:p>
          <a:p>
            <a:pPr marL="701040" marR="1769110" indent="-304800">
              <a:lnSpc>
                <a:spcPct val="100000"/>
              </a:lnSpc>
            </a:pPr>
            <a:r>
              <a:rPr dirty="0" spc="-5" b="1"/>
              <a:t>case </a:t>
            </a:r>
            <a:r>
              <a:rPr dirty="0" spc="-5" i="1">
                <a:latin typeface="Courier New"/>
                <a:cs typeface="Courier New"/>
              </a:rPr>
              <a:t>expr2</a:t>
            </a:r>
            <a:r>
              <a:rPr dirty="0" spc="-5" b="1"/>
              <a:t>: </a:t>
            </a:r>
            <a:r>
              <a:rPr dirty="0" spc="-1190" b="1"/>
              <a:t> </a:t>
            </a:r>
            <a:r>
              <a:rPr dirty="0" spc="-5" i="1">
                <a:latin typeface="Courier New"/>
                <a:cs typeface="Courier New"/>
              </a:rPr>
              <a:t>statements</a:t>
            </a:r>
          </a:p>
          <a:p>
            <a:pPr marL="396240">
              <a:lnSpc>
                <a:spcPct val="100000"/>
              </a:lnSpc>
            </a:pPr>
            <a:r>
              <a:rPr dirty="0" spc="-5" b="1"/>
              <a:t>break;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/>
          </a:p>
          <a:p>
            <a:pPr marL="396240">
              <a:lnSpc>
                <a:spcPct val="100000"/>
              </a:lnSpc>
            </a:pPr>
            <a:r>
              <a:rPr dirty="0" spc="-5" b="1"/>
              <a:t>default:</a:t>
            </a:r>
          </a:p>
          <a:p>
            <a:pPr marL="701040">
              <a:lnSpc>
                <a:spcPct val="100000"/>
              </a:lnSpc>
            </a:pPr>
            <a:r>
              <a:rPr dirty="0" spc="-5" i="1">
                <a:latin typeface="Courier New"/>
                <a:cs typeface="Courier New"/>
              </a:rPr>
              <a:t>statements</a:t>
            </a:r>
          </a:p>
          <a:p>
            <a:pPr marL="396240">
              <a:lnSpc>
                <a:spcPct val="100000"/>
              </a:lnSpc>
            </a:pPr>
            <a:r>
              <a:rPr dirty="0" spc="-5" b="1"/>
              <a:t>break;</a:t>
            </a:r>
          </a:p>
          <a:p>
            <a:pPr marL="91440">
              <a:lnSpc>
                <a:spcPct val="100000"/>
              </a:lnSpc>
            </a:pPr>
            <a:r>
              <a:rPr dirty="0" b="1"/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134567"/>
            <a:ext cx="348234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switch</a:t>
            </a:r>
            <a:r>
              <a:rPr dirty="0" sz="3100" spc="-40">
                <a:latin typeface="Courier New"/>
                <a:cs typeface="Courier New"/>
              </a:rPr>
              <a:t> </a:t>
            </a:r>
            <a:r>
              <a:rPr dirty="0" sz="3100" spc="-10">
                <a:latin typeface="Trebuchet MS"/>
                <a:cs typeface="Trebuchet MS"/>
              </a:rPr>
              <a:t>statement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75187" y="2162175"/>
            <a:ext cx="3990975" cy="4391025"/>
            <a:chOff x="4675187" y="2162175"/>
            <a:chExt cx="3990975" cy="4391025"/>
          </a:xfrm>
        </p:grpSpPr>
        <p:sp>
          <p:nvSpPr>
            <p:cNvPr id="9" name="object 9"/>
            <p:cNvSpPr/>
            <p:nvPr/>
          </p:nvSpPr>
          <p:spPr>
            <a:xfrm>
              <a:off x="4676775" y="2163762"/>
              <a:ext cx="3987800" cy="4387850"/>
            </a:xfrm>
            <a:custGeom>
              <a:avLst/>
              <a:gdLst/>
              <a:ahLst/>
              <a:cxnLst/>
              <a:rect l="l" t="t" r="r" b="b"/>
              <a:pathLst>
                <a:path w="3987800" h="4387850">
                  <a:moveTo>
                    <a:pt x="3987800" y="0"/>
                  </a:moveTo>
                  <a:lnTo>
                    <a:pt x="0" y="0"/>
                  </a:lnTo>
                  <a:lnTo>
                    <a:pt x="0" y="4387850"/>
                  </a:lnTo>
                  <a:lnTo>
                    <a:pt x="3987800" y="4387850"/>
                  </a:lnTo>
                  <a:lnTo>
                    <a:pt x="3987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76775" y="2163762"/>
              <a:ext cx="3987800" cy="4387850"/>
            </a:xfrm>
            <a:custGeom>
              <a:avLst/>
              <a:gdLst/>
              <a:ahLst/>
              <a:cxnLst/>
              <a:rect l="l" t="t" r="r" b="b"/>
              <a:pathLst>
                <a:path w="3987800" h="4387850">
                  <a:moveTo>
                    <a:pt x="0" y="4387850"/>
                  </a:moveTo>
                  <a:lnTo>
                    <a:pt x="3987800" y="4387850"/>
                  </a:lnTo>
                  <a:lnTo>
                    <a:pt x="3987800" y="0"/>
                  </a:lnTo>
                  <a:lnTo>
                    <a:pt x="0" y="0"/>
                  </a:lnTo>
                  <a:lnTo>
                    <a:pt x="0" y="43878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r" marL="396875" marR="1905635" indent="-304800">
              <a:lnSpc>
                <a:spcPct val="100000"/>
              </a:lnSpc>
              <a:spcBef>
                <a:spcPts val="125"/>
              </a:spcBef>
            </a:pPr>
            <a:r>
              <a:rPr dirty="0" spc="-5" b="1">
                <a:solidFill>
                  <a:srgbClr val="C00000"/>
                </a:solidFill>
                <a:latin typeface="Courier New"/>
                <a:cs typeface="Courier New"/>
              </a:rPr>
              <a:t>switc</a:t>
            </a:r>
            <a:r>
              <a:rPr dirty="0" b="1">
                <a:solidFill>
                  <a:srgbClr val="C00000"/>
                </a:solidFill>
                <a:latin typeface="Courier New"/>
                <a:cs typeface="Courier New"/>
              </a:rPr>
              <a:t>h</a:t>
            </a:r>
            <a:r>
              <a:rPr dirty="0" spc="-5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dirty="0" spc="-5" i="1">
                <a:solidFill>
                  <a:srgbClr val="C00000"/>
                </a:solidFill>
              </a:rPr>
              <a:t>expr</a:t>
            </a:r>
            <a:r>
              <a:rPr dirty="0" spc="-5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dirty="0" b="1">
                <a:solidFill>
                  <a:srgbClr val="C00000"/>
                </a:solidFill>
                <a:latin typeface="Courier New"/>
                <a:cs typeface="Courier New"/>
              </a:rPr>
              <a:t>:  </a:t>
            </a:r>
            <a:r>
              <a:rPr dirty="0" spc="-5" b="1">
                <a:latin typeface="Courier New"/>
                <a:cs typeface="Courier New"/>
              </a:rPr>
              <a:t>case</a:t>
            </a:r>
            <a:r>
              <a:rPr dirty="0" spc="-65" b="1">
                <a:latin typeface="Courier New"/>
                <a:cs typeface="Courier New"/>
              </a:rPr>
              <a:t> </a:t>
            </a:r>
            <a:r>
              <a:rPr dirty="0" spc="-5" i="1"/>
              <a:t>expr1</a:t>
            </a:r>
            <a:r>
              <a:rPr dirty="0" spc="-5" b="1">
                <a:latin typeface="Courier New"/>
                <a:cs typeface="Courier New"/>
              </a:rPr>
              <a:t>: </a:t>
            </a:r>
            <a:r>
              <a:rPr dirty="0" spc="-1185" b="1">
                <a:latin typeface="Courier New"/>
                <a:cs typeface="Courier New"/>
              </a:rPr>
              <a:t> </a:t>
            </a:r>
            <a:r>
              <a:rPr dirty="0" spc="-5" i="1"/>
              <a:t>statements</a:t>
            </a:r>
          </a:p>
          <a:p>
            <a:pPr marL="396875">
              <a:lnSpc>
                <a:spcPct val="100000"/>
              </a:lnSpc>
            </a:pPr>
            <a:r>
              <a:rPr dirty="0" spc="-5" b="1">
                <a:latin typeface="Courier New"/>
                <a:cs typeface="Courier New"/>
              </a:rPr>
              <a:t>break;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549275" marR="1905635" indent="-152400">
              <a:lnSpc>
                <a:spcPct val="100000"/>
              </a:lnSpc>
            </a:pPr>
            <a:r>
              <a:rPr dirty="0" spc="-5" b="1">
                <a:latin typeface="Courier New"/>
                <a:cs typeface="Courier New"/>
              </a:rPr>
              <a:t>case</a:t>
            </a:r>
            <a:r>
              <a:rPr dirty="0" spc="-65" b="1">
                <a:latin typeface="Courier New"/>
                <a:cs typeface="Courier New"/>
              </a:rPr>
              <a:t> </a:t>
            </a:r>
            <a:r>
              <a:rPr dirty="0" spc="-5" i="1"/>
              <a:t>expr2</a:t>
            </a:r>
            <a:r>
              <a:rPr dirty="0" spc="-5" b="1">
                <a:latin typeface="Courier New"/>
                <a:cs typeface="Courier New"/>
              </a:rPr>
              <a:t>: </a:t>
            </a:r>
            <a:r>
              <a:rPr dirty="0" spc="-1185" b="1">
                <a:latin typeface="Courier New"/>
                <a:cs typeface="Courier New"/>
              </a:rPr>
              <a:t> </a:t>
            </a:r>
            <a:r>
              <a:rPr dirty="0" spc="-5" i="1"/>
              <a:t>statements</a:t>
            </a:r>
          </a:p>
          <a:p>
            <a:pPr marL="396875">
              <a:lnSpc>
                <a:spcPct val="100000"/>
              </a:lnSpc>
            </a:pPr>
            <a:r>
              <a:rPr dirty="0" spc="-5" b="1">
                <a:latin typeface="Courier New"/>
                <a:cs typeface="Courier New"/>
              </a:rPr>
              <a:t>break;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396875">
              <a:lnSpc>
                <a:spcPct val="100000"/>
              </a:lnSpc>
            </a:pPr>
            <a:r>
              <a:rPr dirty="0" spc="-5" b="1">
                <a:latin typeface="Courier New"/>
                <a:cs typeface="Courier New"/>
              </a:rPr>
              <a:t>default:</a:t>
            </a:r>
          </a:p>
          <a:p>
            <a:pPr marL="549275">
              <a:lnSpc>
                <a:spcPct val="100000"/>
              </a:lnSpc>
            </a:pPr>
            <a:r>
              <a:rPr dirty="0" spc="-5" i="1"/>
              <a:t>statements</a:t>
            </a:r>
          </a:p>
          <a:p>
            <a:pPr marL="92075" marR="2362835" indent="304800">
              <a:lnSpc>
                <a:spcPct val="100000"/>
              </a:lnSpc>
            </a:pPr>
            <a:r>
              <a:rPr dirty="0" spc="-5" b="1">
                <a:latin typeface="Courier New"/>
                <a:cs typeface="Courier New"/>
              </a:rPr>
              <a:t>break; </a:t>
            </a:r>
            <a:r>
              <a:rPr dirty="0" b="1">
                <a:latin typeface="Courier New"/>
                <a:cs typeface="Courier New"/>
              </a:rPr>
              <a:t> </a:t>
            </a:r>
            <a:r>
              <a:rPr dirty="0" spc="-5" b="1">
                <a:solidFill>
                  <a:srgbClr val="C00000"/>
                </a:solidFill>
                <a:latin typeface="Courier New"/>
                <a:cs typeface="Courier New"/>
              </a:rPr>
              <a:t>endswitc</a:t>
            </a:r>
            <a:r>
              <a:rPr dirty="0" b="1">
                <a:solidFill>
                  <a:srgbClr val="C00000"/>
                </a:solidFill>
                <a:latin typeface="Courier New"/>
                <a:cs typeface="Courier New"/>
              </a:rPr>
              <a:t>h;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4713223" y="1749679"/>
            <a:ext cx="121539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700" spc="-10">
                <a:latin typeface="Calibri"/>
                <a:cs typeface="Calibri"/>
              </a:rPr>
              <a:t>Format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2: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319227"/>
            <a:ext cx="474281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10">
                <a:latin typeface="Calibri"/>
                <a:cs typeface="Calibri"/>
              </a:rPr>
              <a:t>Repetition</a:t>
            </a:r>
            <a:r>
              <a:rPr dirty="0" sz="4100" spc="-95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Statements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800301"/>
            <a:ext cx="121602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700" spc="-10">
                <a:latin typeface="Calibri"/>
                <a:cs typeface="Calibri"/>
              </a:rPr>
              <a:t>Format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1: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5587" y="2209863"/>
            <a:ext cx="3990975" cy="1431925"/>
            <a:chOff x="255587" y="2209863"/>
            <a:chExt cx="3990975" cy="1431925"/>
          </a:xfrm>
        </p:grpSpPr>
        <p:sp>
          <p:nvSpPr>
            <p:cNvPr id="5" name="object 5"/>
            <p:cNvSpPr/>
            <p:nvPr/>
          </p:nvSpPr>
          <p:spPr>
            <a:xfrm>
              <a:off x="257175" y="2211451"/>
              <a:ext cx="3987800" cy="1428750"/>
            </a:xfrm>
            <a:custGeom>
              <a:avLst/>
              <a:gdLst/>
              <a:ahLst/>
              <a:cxnLst/>
              <a:rect l="l" t="t" r="r" b="b"/>
              <a:pathLst>
                <a:path w="3987800" h="1428750">
                  <a:moveTo>
                    <a:pt x="3987800" y="0"/>
                  </a:moveTo>
                  <a:lnTo>
                    <a:pt x="0" y="0"/>
                  </a:lnTo>
                  <a:lnTo>
                    <a:pt x="0" y="1428750"/>
                  </a:lnTo>
                  <a:lnTo>
                    <a:pt x="3987800" y="1428750"/>
                  </a:lnTo>
                  <a:lnTo>
                    <a:pt x="3987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7175" y="2211451"/>
              <a:ext cx="3987800" cy="1428750"/>
            </a:xfrm>
            <a:custGeom>
              <a:avLst/>
              <a:gdLst/>
              <a:ahLst/>
              <a:cxnLst/>
              <a:rect l="l" t="t" r="r" b="b"/>
              <a:pathLst>
                <a:path w="3987800" h="1428750">
                  <a:moveTo>
                    <a:pt x="0" y="1428750"/>
                  </a:moveTo>
                  <a:lnTo>
                    <a:pt x="3987800" y="1428750"/>
                  </a:lnTo>
                  <a:lnTo>
                    <a:pt x="3987800" y="0"/>
                  </a:lnTo>
                  <a:lnTo>
                    <a:pt x="0" y="0"/>
                  </a:lnTo>
                  <a:lnTo>
                    <a:pt x="0" y="14287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7175" y="2211451"/>
            <a:ext cx="3987800" cy="142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latin typeface="Courier New"/>
                <a:cs typeface="Courier New"/>
              </a:rPr>
              <a:t>while(</a:t>
            </a:r>
            <a:r>
              <a:rPr dirty="0" sz="2000" spc="-5" i="1">
                <a:latin typeface="Courier New"/>
                <a:cs typeface="Courier New"/>
              </a:rPr>
              <a:t>expr</a:t>
            </a:r>
            <a:r>
              <a:rPr dirty="0" sz="2000" spc="-5" b="1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440" y="1134567"/>
            <a:ext cx="3246120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while</a:t>
            </a:r>
            <a:r>
              <a:rPr dirty="0" sz="3100" spc="-40">
                <a:latin typeface="Courier New"/>
                <a:cs typeface="Courier New"/>
              </a:rPr>
              <a:t> </a:t>
            </a:r>
            <a:r>
              <a:rPr dirty="0" sz="3100" spc="-10">
                <a:latin typeface="Trebuchet MS"/>
                <a:cs typeface="Trebuchet MS"/>
              </a:rPr>
              <a:t>statement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575" y="1829181"/>
            <a:ext cx="972819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Trebuchet MS"/>
                <a:cs typeface="Trebuchet MS"/>
              </a:rPr>
              <a:t>Format</a:t>
            </a:r>
            <a:r>
              <a:rPr dirty="0" sz="1700" spc="-110">
                <a:latin typeface="Trebuchet MS"/>
                <a:cs typeface="Trebuchet MS"/>
              </a:rPr>
              <a:t> </a:t>
            </a:r>
            <a:r>
              <a:rPr dirty="0" sz="1700" spc="-5">
                <a:latin typeface="Trebuchet MS"/>
                <a:cs typeface="Trebuchet MS"/>
              </a:rPr>
              <a:t>2: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5187" y="2190813"/>
            <a:ext cx="3990975" cy="1503680"/>
            <a:chOff x="4675187" y="2190813"/>
            <a:chExt cx="3990975" cy="1503680"/>
          </a:xfrm>
        </p:grpSpPr>
        <p:sp>
          <p:nvSpPr>
            <p:cNvPr id="11" name="object 11"/>
            <p:cNvSpPr/>
            <p:nvPr/>
          </p:nvSpPr>
          <p:spPr>
            <a:xfrm>
              <a:off x="4676775" y="2192401"/>
              <a:ext cx="3987800" cy="1500505"/>
            </a:xfrm>
            <a:custGeom>
              <a:avLst/>
              <a:gdLst/>
              <a:ahLst/>
              <a:cxnLst/>
              <a:rect l="l" t="t" r="r" b="b"/>
              <a:pathLst>
                <a:path w="3987800" h="1500504">
                  <a:moveTo>
                    <a:pt x="3987800" y="0"/>
                  </a:moveTo>
                  <a:lnTo>
                    <a:pt x="0" y="0"/>
                  </a:lnTo>
                  <a:lnTo>
                    <a:pt x="0" y="1500124"/>
                  </a:lnTo>
                  <a:lnTo>
                    <a:pt x="3987800" y="1500124"/>
                  </a:lnTo>
                  <a:lnTo>
                    <a:pt x="3987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76775" y="2192401"/>
              <a:ext cx="3987800" cy="1500505"/>
            </a:xfrm>
            <a:custGeom>
              <a:avLst/>
              <a:gdLst/>
              <a:ahLst/>
              <a:cxnLst/>
              <a:rect l="l" t="t" r="r" b="b"/>
              <a:pathLst>
                <a:path w="3987800" h="1500504">
                  <a:moveTo>
                    <a:pt x="0" y="1500124"/>
                  </a:moveTo>
                  <a:lnTo>
                    <a:pt x="3987800" y="1500124"/>
                  </a:lnTo>
                  <a:lnTo>
                    <a:pt x="3987800" y="0"/>
                  </a:lnTo>
                  <a:lnTo>
                    <a:pt x="0" y="0"/>
                  </a:lnTo>
                  <a:lnTo>
                    <a:pt x="0" y="15001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676775" y="2192401"/>
            <a:ext cx="3987800" cy="1500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205867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solidFill>
                  <a:srgbClr val="C00000"/>
                </a:solidFill>
                <a:latin typeface="Courier New"/>
                <a:cs typeface="Courier New"/>
              </a:rPr>
              <a:t>while(</a:t>
            </a:r>
            <a:r>
              <a:rPr dirty="0" sz="2000" spc="-5" i="1">
                <a:solidFill>
                  <a:srgbClr val="C00000"/>
                </a:solidFill>
                <a:latin typeface="Courier New"/>
                <a:cs typeface="Courier New"/>
              </a:rPr>
              <a:t>expr</a:t>
            </a:r>
            <a:r>
              <a:rPr dirty="0" sz="2000" spc="-5" b="1">
                <a:solidFill>
                  <a:srgbClr val="C00000"/>
                </a:solidFill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algn="r" marR="2059939">
              <a:lnSpc>
                <a:spcPct val="100000"/>
              </a:lnSpc>
              <a:spcBef>
                <a:spcPts val="5"/>
              </a:spcBef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2000" spc="-5" b="1">
                <a:solidFill>
                  <a:srgbClr val="C00000"/>
                </a:solidFill>
                <a:latin typeface="Courier New"/>
                <a:cs typeface="Courier New"/>
              </a:rPr>
              <a:t>endwhile;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2092388"/>
            <a:ext cx="3990975" cy="1475105"/>
            <a:chOff x="590550" y="2092388"/>
            <a:chExt cx="3990975" cy="1475105"/>
          </a:xfrm>
        </p:grpSpPr>
        <p:sp>
          <p:nvSpPr>
            <p:cNvPr id="3" name="object 3"/>
            <p:cNvSpPr/>
            <p:nvPr/>
          </p:nvSpPr>
          <p:spPr>
            <a:xfrm>
              <a:off x="592137" y="2093976"/>
              <a:ext cx="3987800" cy="1471930"/>
            </a:xfrm>
            <a:custGeom>
              <a:avLst/>
              <a:gdLst/>
              <a:ahLst/>
              <a:cxnLst/>
              <a:rect l="l" t="t" r="r" b="b"/>
              <a:pathLst>
                <a:path w="3987800" h="1471929">
                  <a:moveTo>
                    <a:pt x="3987800" y="0"/>
                  </a:moveTo>
                  <a:lnTo>
                    <a:pt x="0" y="0"/>
                  </a:lnTo>
                  <a:lnTo>
                    <a:pt x="0" y="1471549"/>
                  </a:lnTo>
                  <a:lnTo>
                    <a:pt x="3987800" y="1471549"/>
                  </a:lnTo>
                  <a:lnTo>
                    <a:pt x="39878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2137" y="2093976"/>
              <a:ext cx="3987800" cy="1471930"/>
            </a:xfrm>
            <a:custGeom>
              <a:avLst/>
              <a:gdLst/>
              <a:ahLst/>
              <a:cxnLst/>
              <a:rect l="l" t="t" r="r" b="b"/>
              <a:pathLst>
                <a:path w="3987800" h="1471929">
                  <a:moveTo>
                    <a:pt x="0" y="1471549"/>
                  </a:moveTo>
                  <a:lnTo>
                    <a:pt x="3987800" y="1471549"/>
                  </a:lnTo>
                  <a:lnTo>
                    <a:pt x="3987800" y="0"/>
                  </a:lnTo>
                  <a:lnTo>
                    <a:pt x="0" y="0"/>
                  </a:lnTo>
                  <a:lnTo>
                    <a:pt x="0" y="14715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92137" y="2093976"/>
            <a:ext cx="3987800" cy="1471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algn="ctr" marR="1663064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algn="ctr" marR="1663064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while(</a:t>
            </a:r>
            <a:r>
              <a:rPr dirty="0" sz="2000" spc="-5" i="1">
                <a:latin typeface="Courier New"/>
                <a:cs typeface="Courier New"/>
              </a:rPr>
              <a:t>expr</a:t>
            </a:r>
            <a:r>
              <a:rPr dirty="0" sz="2000" spc="-5" b="1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440" y="1134567"/>
            <a:ext cx="395605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do-while</a:t>
            </a:r>
            <a:r>
              <a:rPr dirty="0" sz="3100" spc="-20">
                <a:latin typeface="Courier New"/>
                <a:cs typeface="Courier New"/>
              </a:rPr>
              <a:t> </a:t>
            </a:r>
            <a:r>
              <a:rPr dirty="0" sz="3100" spc="-10">
                <a:latin typeface="Trebuchet MS"/>
                <a:cs typeface="Trebuchet MS"/>
              </a:rPr>
              <a:t>statement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00301"/>
            <a:ext cx="121602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700" spc="-10">
                <a:latin typeface="Calibri"/>
                <a:cs typeface="Calibri"/>
              </a:rPr>
              <a:t>Format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1: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587" y="2238438"/>
            <a:ext cx="8213725" cy="1678305"/>
            <a:chOff x="255587" y="2238438"/>
            <a:chExt cx="8213725" cy="1678305"/>
          </a:xfrm>
        </p:grpSpPr>
        <p:sp>
          <p:nvSpPr>
            <p:cNvPr id="4" name="object 4"/>
            <p:cNvSpPr/>
            <p:nvPr/>
          </p:nvSpPr>
          <p:spPr>
            <a:xfrm>
              <a:off x="257175" y="2240026"/>
              <a:ext cx="8210550" cy="1675130"/>
            </a:xfrm>
            <a:custGeom>
              <a:avLst/>
              <a:gdLst/>
              <a:ahLst/>
              <a:cxnLst/>
              <a:rect l="l" t="t" r="r" b="b"/>
              <a:pathLst>
                <a:path w="8210550" h="1675129">
                  <a:moveTo>
                    <a:pt x="8210550" y="0"/>
                  </a:moveTo>
                  <a:lnTo>
                    <a:pt x="0" y="0"/>
                  </a:lnTo>
                  <a:lnTo>
                    <a:pt x="0" y="1674749"/>
                  </a:lnTo>
                  <a:lnTo>
                    <a:pt x="8210550" y="1674749"/>
                  </a:lnTo>
                  <a:lnTo>
                    <a:pt x="82105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7175" y="2240026"/>
              <a:ext cx="8210550" cy="1675130"/>
            </a:xfrm>
            <a:custGeom>
              <a:avLst/>
              <a:gdLst/>
              <a:ahLst/>
              <a:cxnLst/>
              <a:rect l="l" t="t" r="r" b="b"/>
              <a:pathLst>
                <a:path w="8210550" h="1675129">
                  <a:moveTo>
                    <a:pt x="0" y="1674749"/>
                  </a:moveTo>
                  <a:lnTo>
                    <a:pt x="8210550" y="1674749"/>
                  </a:lnTo>
                  <a:lnTo>
                    <a:pt x="8210550" y="0"/>
                  </a:lnTo>
                  <a:lnTo>
                    <a:pt x="0" y="0"/>
                  </a:lnTo>
                  <a:lnTo>
                    <a:pt x="0" y="16747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7175" y="2240026"/>
            <a:ext cx="8210550" cy="16751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for(</a:t>
            </a:r>
            <a:r>
              <a:rPr dirty="0" sz="2000" spc="-5" i="1">
                <a:latin typeface="Courier New"/>
                <a:cs typeface="Courier New"/>
              </a:rPr>
              <a:t>start_expr</a:t>
            </a:r>
            <a:r>
              <a:rPr dirty="0" sz="2000" spc="-5" b="1">
                <a:latin typeface="Courier New"/>
                <a:cs typeface="Courier New"/>
              </a:rPr>
              <a:t>; </a:t>
            </a:r>
            <a:r>
              <a:rPr dirty="0" sz="2000" spc="-5" i="1">
                <a:latin typeface="Courier New"/>
                <a:cs typeface="Courier New"/>
              </a:rPr>
              <a:t>cond_expr</a:t>
            </a:r>
            <a:r>
              <a:rPr dirty="0" sz="2000" spc="-5" b="1">
                <a:latin typeface="Courier New"/>
                <a:cs typeface="Courier New"/>
              </a:rPr>
              <a:t>; </a:t>
            </a:r>
            <a:r>
              <a:rPr dirty="0" sz="2000" spc="-5" i="1">
                <a:latin typeface="Courier New"/>
                <a:cs typeface="Courier New"/>
              </a:rPr>
              <a:t>iter_expr</a:t>
            </a:r>
            <a:r>
              <a:rPr dirty="0" sz="2000" spc="-5" b="1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134567"/>
            <a:ext cx="277368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for</a:t>
            </a:r>
            <a:r>
              <a:rPr dirty="0" sz="3100" spc="-50">
                <a:latin typeface="Courier New"/>
                <a:cs typeface="Courier New"/>
              </a:rPr>
              <a:t> </a:t>
            </a:r>
            <a:r>
              <a:rPr dirty="0" sz="3100" spc="-10">
                <a:latin typeface="Trebuchet MS"/>
                <a:cs typeface="Trebuchet MS"/>
              </a:rPr>
              <a:t>statement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" y="4177665"/>
            <a:ext cx="97218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Trebuchet MS"/>
                <a:cs typeface="Trebuchet MS"/>
              </a:rPr>
              <a:t>Format</a:t>
            </a:r>
            <a:r>
              <a:rPr dirty="0" sz="1700" spc="-114">
                <a:latin typeface="Trebuchet MS"/>
                <a:cs typeface="Trebuchet MS"/>
              </a:rPr>
              <a:t> </a:t>
            </a:r>
            <a:r>
              <a:rPr dirty="0" sz="1700" spc="-5">
                <a:latin typeface="Trebuchet MS"/>
                <a:cs typeface="Trebuchet MS"/>
              </a:rPr>
              <a:t>2: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100" y="4581461"/>
            <a:ext cx="8197850" cy="1475105"/>
            <a:chOff x="292100" y="4581461"/>
            <a:chExt cx="8197850" cy="1475105"/>
          </a:xfrm>
        </p:grpSpPr>
        <p:sp>
          <p:nvSpPr>
            <p:cNvPr id="10" name="object 10"/>
            <p:cNvSpPr/>
            <p:nvPr/>
          </p:nvSpPr>
          <p:spPr>
            <a:xfrm>
              <a:off x="293687" y="4583048"/>
              <a:ext cx="8194675" cy="1471930"/>
            </a:xfrm>
            <a:custGeom>
              <a:avLst/>
              <a:gdLst/>
              <a:ahLst/>
              <a:cxnLst/>
              <a:rect l="l" t="t" r="r" b="b"/>
              <a:pathLst>
                <a:path w="8194675" h="1471929">
                  <a:moveTo>
                    <a:pt x="8194675" y="0"/>
                  </a:moveTo>
                  <a:lnTo>
                    <a:pt x="0" y="0"/>
                  </a:lnTo>
                  <a:lnTo>
                    <a:pt x="0" y="1471676"/>
                  </a:lnTo>
                  <a:lnTo>
                    <a:pt x="8194675" y="1471676"/>
                  </a:lnTo>
                  <a:lnTo>
                    <a:pt x="81946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3687" y="4583048"/>
              <a:ext cx="8194675" cy="1471930"/>
            </a:xfrm>
            <a:custGeom>
              <a:avLst/>
              <a:gdLst/>
              <a:ahLst/>
              <a:cxnLst/>
              <a:rect l="l" t="t" r="r" b="b"/>
              <a:pathLst>
                <a:path w="8194675" h="1471929">
                  <a:moveTo>
                    <a:pt x="0" y="1471676"/>
                  </a:moveTo>
                  <a:lnTo>
                    <a:pt x="8194675" y="1471676"/>
                  </a:lnTo>
                  <a:lnTo>
                    <a:pt x="8194675" y="0"/>
                  </a:lnTo>
                  <a:lnTo>
                    <a:pt x="0" y="0"/>
                  </a:lnTo>
                  <a:lnTo>
                    <a:pt x="0" y="14716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93687" y="4583048"/>
            <a:ext cx="8194675" cy="147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96240" marR="2303145" indent="-3048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for(</a:t>
            </a:r>
            <a:r>
              <a:rPr dirty="0" sz="2000" spc="-5" i="1">
                <a:latin typeface="Courier New"/>
                <a:cs typeface="Courier New"/>
              </a:rPr>
              <a:t>start_expr</a:t>
            </a:r>
            <a:r>
              <a:rPr dirty="0" sz="2000" spc="-5" b="1">
                <a:latin typeface="Courier New"/>
                <a:cs typeface="Courier New"/>
              </a:rPr>
              <a:t>; </a:t>
            </a:r>
            <a:r>
              <a:rPr dirty="0" sz="2000" spc="-5" i="1">
                <a:latin typeface="Courier New"/>
                <a:cs typeface="Courier New"/>
              </a:rPr>
              <a:t>cond_expr</a:t>
            </a:r>
            <a:r>
              <a:rPr dirty="0" sz="2000" spc="-5" b="1">
                <a:latin typeface="Courier New"/>
                <a:cs typeface="Courier New"/>
              </a:rPr>
              <a:t>; </a:t>
            </a:r>
            <a:r>
              <a:rPr dirty="0" sz="2000" spc="-5" i="1">
                <a:latin typeface="Courier New"/>
                <a:cs typeface="Courier New"/>
              </a:rPr>
              <a:t>iter_expr</a:t>
            </a:r>
            <a:r>
              <a:rPr dirty="0" sz="2000" spc="-5" b="1">
                <a:latin typeface="Courier New"/>
                <a:cs typeface="Courier New"/>
              </a:rPr>
              <a:t>):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Courier New"/>
                <a:cs typeface="Courier New"/>
              </a:rPr>
              <a:t>endfor;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42974"/>
            <a:ext cx="121539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700" spc="-10">
                <a:latin typeface="Calibri"/>
                <a:cs typeface="Calibri"/>
              </a:rPr>
              <a:t>Format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1: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750" y="1881187"/>
            <a:ext cx="8183880" cy="1314450"/>
            <a:chOff x="285750" y="1881187"/>
            <a:chExt cx="8183880" cy="1314450"/>
          </a:xfrm>
        </p:grpSpPr>
        <p:sp>
          <p:nvSpPr>
            <p:cNvPr id="4" name="object 4"/>
            <p:cNvSpPr/>
            <p:nvPr/>
          </p:nvSpPr>
          <p:spPr>
            <a:xfrm>
              <a:off x="287337" y="1882775"/>
              <a:ext cx="8180705" cy="1311275"/>
            </a:xfrm>
            <a:custGeom>
              <a:avLst/>
              <a:gdLst/>
              <a:ahLst/>
              <a:cxnLst/>
              <a:rect l="l" t="t" r="r" b="b"/>
              <a:pathLst>
                <a:path w="8180705" h="1311275">
                  <a:moveTo>
                    <a:pt x="8180324" y="0"/>
                  </a:moveTo>
                  <a:lnTo>
                    <a:pt x="0" y="0"/>
                  </a:lnTo>
                  <a:lnTo>
                    <a:pt x="0" y="1311275"/>
                  </a:lnTo>
                  <a:lnTo>
                    <a:pt x="8180324" y="1311275"/>
                  </a:lnTo>
                  <a:lnTo>
                    <a:pt x="818032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7337" y="1882775"/>
              <a:ext cx="8180705" cy="1311275"/>
            </a:xfrm>
            <a:custGeom>
              <a:avLst/>
              <a:gdLst/>
              <a:ahLst/>
              <a:cxnLst/>
              <a:rect l="l" t="t" r="r" b="b"/>
              <a:pathLst>
                <a:path w="8180705" h="1311275">
                  <a:moveTo>
                    <a:pt x="0" y="1311275"/>
                  </a:moveTo>
                  <a:lnTo>
                    <a:pt x="8180324" y="1311275"/>
                  </a:lnTo>
                  <a:lnTo>
                    <a:pt x="8180324" y="0"/>
                  </a:lnTo>
                  <a:lnTo>
                    <a:pt x="0" y="0"/>
                  </a:lnTo>
                  <a:lnTo>
                    <a:pt x="0" y="13112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87337" y="1882775"/>
            <a:ext cx="8180705" cy="1311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 sz="2000" spc="-5" b="1">
                <a:latin typeface="Courier New"/>
                <a:cs typeface="Courier New"/>
              </a:rPr>
              <a:t>foreach(</a:t>
            </a:r>
            <a:r>
              <a:rPr dirty="0" sz="2000" spc="-5" i="1">
                <a:latin typeface="Courier New"/>
                <a:cs typeface="Courier New"/>
              </a:rPr>
              <a:t>array_expression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as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$value</a:t>
            </a:r>
            <a:r>
              <a:rPr dirty="0" sz="2000" spc="-5" b="1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860298"/>
            <a:ext cx="372173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foreach</a:t>
            </a:r>
            <a:r>
              <a:rPr dirty="0" sz="3100" spc="-40">
                <a:latin typeface="Courier New"/>
                <a:cs typeface="Courier New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statement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" y="3334334"/>
            <a:ext cx="972819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Trebuchet MS"/>
                <a:cs typeface="Trebuchet MS"/>
              </a:rPr>
              <a:t>Format</a:t>
            </a:r>
            <a:r>
              <a:rPr dirty="0" sz="1700" spc="-100">
                <a:latin typeface="Trebuchet MS"/>
                <a:cs typeface="Trebuchet MS"/>
              </a:rPr>
              <a:t> </a:t>
            </a:r>
            <a:r>
              <a:rPr dirty="0" sz="1700" spc="-5">
                <a:latin typeface="Trebuchet MS"/>
                <a:cs typeface="Trebuchet MS"/>
              </a:rPr>
              <a:t>2: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100" y="3738562"/>
            <a:ext cx="8197850" cy="1009650"/>
            <a:chOff x="292100" y="3738562"/>
            <a:chExt cx="8197850" cy="1009650"/>
          </a:xfrm>
        </p:grpSpPr>
        <p:sp>
          <p:nvSpPr>
            <p:cNvPr id="10" name="object 10"/>
            <p:cNvSpPr/>
            <p:nvPr/>
          </p:nvSpPr>
          <p:spPr>
            <a:xfrm>
              <a:off x="293687" y="3740150"/>
              <a:ext cx="8194675" cy="1006475"/>
            </a:xfrm>
            <a:custGeom>
              <a:avLst/>
              <a:gdLst/>
              <a:ahLst/>
              <a:cxnLst/>
              <a:rect l="l" t="t" r="r" b="b"/>
              <a:pathLst>
                <a:path w="8194675" h="1006475">
                  <a:moveTo>
                    <a:pt x="8194675" y="0"/>
                  </a:moveTo>
                  <a:lnTo>
                    <a:pt x="0" y="0"/>
                  </a:lnTo>
                  <a:lnTo>
                    <a:pt x="0" y="1006475"/>
                  </a:lnTo>
                  <a:lnTo>
                    <a:pt x="8194675" y="1006475"/>
                  </a:lnTo>
                  <a:lnTo>
                    <a:pt x="81946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3687" y="3740150"/>
              <a:ext cx="8194675" cy="1006475"/>
            </a:xfrm>
            <a:custGeom>
              <a:avLst/>
              <a:gdLst/>
              <a:ahLst/>
              <a:cxnLst/>
              <a:rect l="l" t="t" r="r" b="b"/>
              <a:pathLst>
                <a:path w="8194675" h="1006475">
                  <a:moveTo>
                    <a:pt x="0" y="1006475"/>
                  </a:moveTo>
                  <a:lnTo>
                    <a:pt x="8194675" y="1006475"/>
                  </a:lnTo>
                  <a:lnTo>
                    <a:pt x="8194675" y="0"/>
                  </a:lnTo>
                  <a:lnTo>
                    <a:pt x="0" y="0"/>
                  </a:lnTo>
                  <a:lnTo>
                    <a:pt x="0" y="10064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93687" y="3740150"/>
            <a:ext cx="8194675" cy="1006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dirty="0" sz="2000" spc="-5" b="1">
                <a:latin typeface="Courier New"/>
                <a:cs typeface="Courier New"/>
              </a:rPr>
              <a:t>foreach(</a:t>
            </a:r>
            <a:r>
              <a:rPr dirty="0" sz="2000" spc="-5" i="1">
                <a:latin typeface="Courier New"/>
                <a:cs typeface="Courier New"/>
              </a:rPr>
              <a:t>array_expression </a:t>
            </a:r>
            <a:r>
              <a:rPr dirty="0" sz="2000" spc="-5" b="1">
                <a:latin typeface="Courier New"/>
                <a:cs typeface="Courier New"/>
              </a:rPr>
              <a:t>as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$value</a:t>
            </a:r>
            <a:r>
              <a:rPr dirty="0" sz="2000" spc="-5" b="1"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endforeach;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5069840"/>
            <a:ext cx="267843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Trebuchet MS"/>
                <a:cs typeface="Trebuchet MS"/>
              </a:rPr>
              <a:t>Format</a:t>
            </a:r>
            <a:r>
              <a:rPr dirty="0" sz="1700" spc="-65">
                <a:latin typeface="Trebuchet MS"/>
                <a:cs typeface="Trebuchet MS"/>
              </a:rPr>
              <a:t> </a:t>
            </a:r>
            <a:r>
              <a:rPr dirty="0" sz="1700" spc="-5">
                <a:latin typeface="Trebuchet MS"/>
                <a:cs typeface="Trebuchet MS"/>
              </a:rPr>
              <a:t>3:</a:t>
            </a:r>
            <a:r>
              <a:rPr dirty="0" sz="1700" spc="-25">
                <a:latin typeface="Trebuchet MS"/>
                <a:cs typeface="Trebuchet MS"/>
              </a:rPr>
              <a:t> </a:t>
            </a:r>
            <a:r>
              <a:rPr dirty="0" sz="1700" i="1">
                <a:latin typeface="Trebuchet MS"/>
                <a:cs typeface="Trebuchet MS"/>
              </a:rPr>
              <a:t>associative</a:t>
            </a:r>
            <a:r>
              <a:rPr dirty="0" sz="1700" spc="-55" i="1">
                <a:latin typeface="Trebuchet MS"/>
                <a:cs typeface="Trebuchet MS"/>
              </a:rPr>
              <a:t> </a:t>
            </a:r>
            <a:r>
              <a:rPr dirty="0" sz="1700" i="1">
                <a:latin typeface="Trebuchet MS"/>
                <a:cs typeface="Trebuchet MS"/>
              </a:rPr>
              <a:t>array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5587" y="5473700"/>
            <a:ext cx="8197850" cy="1009650"/>
            <a:chOff x="255587" y="5473700"/>
            <a:chExt cx="8197850" cy="1009650"/>
          </a:xfrm>
        </p:grpSpPr>
        <p:sp>
          <p:nvSpPr>
            <p:cNvPr id="15" name="object 15"/>
            <p:cNvSpPr/>
            <p:nvPr/>
          </p:nvSpPr>
          <p:spPr>
            <a:xfrm>
              <a:off x="257175" y="5475287"/>
              <a:ext cx="8194675" cy="1006475"/>
            </a:xfrm>
            <a:custGeom>
              <a:avLst/>
              <a:gdLst/>
              <a:ahLst/>
              <a:cxnLst/>
              <a:rect l="l" t="t" r="r" b="b"/>
              <a:pathLst>
                <a:path w="8194675" h="1006475">
                  <a:moveTo>
                    <a:pt x="8194675" y="0"/>
                  </a:moveTo>
                  <a:lnTo>
                    <a:pt x="0" y="0"/>
                  </a:lnTo>
                  <a:lnTo>
                    <a:pt x="0" y="1006475"/>
                  </a:lnTo>
                  <a:lnTo>
                    <a:pt x="8194675" y="1006475"/>
                  </a:lnTo>
                  <a:lnTo>
                    <a:pt x="81946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7175" y="5475287"/>
              <a:ext cx="8194675" cy="1006475"/>
            </a:xfrm>
            <a:custGeom>
              <a:avLst/>
              <a:gdLst/>
              <a:ahLst/>
              <a:cxnLst/>
              <a:rect l="l" t="t" r="r" b="b"/>
              <a:pathLst>
                <a:path w="8194675" h="1006475">
                  <a:moveTo>
                    <a:pt x="0" y="1006475"/>
                  </a:moveTo>
                  <a:lnTo>
                    <a:pt x="8194675" y="1006475"/>
                  </a:lnTo>
                  <a:lnTo>
                    <a:pt x="8194675" y="0"/>
                  </a:lnTo>
                  <a:lnTo>
                    <a:pt x="0" y="0"/>
                  </a:lnTo>
                  <a:lnTo>
                    <a:pt x="0" y="10064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57175" y="5475287"/>
            <a:ext cx="8194675" cy="1006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5"/>
              </a:spcBef>
            </a:pPr>
            <a:r>
              <a:rPr dirty="0" sz="2000" spc="-5" b="1">
                <a:latin typeface="Courier New"/>
                <a:cs typeface="Courier New"/>
              </a:rPr>
              <a:t>foreach(</a:t>
            </a:r>
            <a:r>
              <a:rPr dirty="0" sz="2000" spc="-5" i="1">
                <a:latin typeface="Courier New"/>
                <a:cs typeface="Courier New"/>
              </a:rPr>
              <a:t>hash_array</a:t>
            </a:r>
            <a:r>
              <a:rPr dirty="0" sz="2000" spc="-10" i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as </a:t>
            </a:r>
            <a:r>
              <a:rPr dirty="0" sz="2000" spc="-5" b="1" i="1">
                <a:latin typeface="Courier New"/>
                <a:cs typeface="Courier New"/>
              </a:rPr>
              <a:t>$key=&gt;$value</a:t>
            </a:r>
            <a:r>
              <a:rPr dirty="0" sz="2000" spc="-5" b="1">
                <a:latin typeface="Courier New"/>
                <a:cs typeface="Courier New"/>
              </a:rPr>
              <a:t>){</a:t>
            </a:r>
            <a:endParaRPr sz="20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423494"/>
            <a:ext cx="376174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foreach</a:t>
            </a:r>
            <a:r>
              <a:rPr dirty="0" sz="3100" spc="-910">
                <a:latin typeface="Courier New"/>
                <a:cs typeface="Courier New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s</a:t>
            </a:r>
            <a:r>
              <a:rPr dirty="0" sz="3100" spc="-15">
                <a:latin typeface="Trebuchet MS"/>
                <a:cs typeface="Trebuchet MS"/>
              </a:rPr>
              <a:t>t</a:t>
            </a:r>
            <a:r>
              <a:rPr dirty="0" sz="3100" spc="-10">
                <a:latin typeface="Trebuchet MS"/>
                <a:cs typeface="Trebuchet MS"/>
              </a:rPr>
              <a:t>atements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1206500"/>
            <a:ext cx="1275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rebuchet MS"/>
                <a:cs typeface="Trebuchet MS"/>
              </a:rPr>
              <a:t>Example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1700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1700212"/>
            <a:ext cx="8591550" cy="1476375"/>
            <a:chOff x="298450" y="1700212"/>
            <a:chExt cx="8591550" cy="1476375"/>
          </a:xfrm>
        </p:grpSpPr>
        <p:sp>
          <p:nvSpPr>
            <p:cNvPr id="5" name="object 5"/>
            <p:cNvSpPr/>
            <p:nvPr/>
          </p:nvSpPr>
          <p:spPr>
            <a:xfrm>
              <a:off x="300037" y="1701800"/>
              <a:ext cx="8588375" cy="1473200"/>
            </a:xfrm>
            <a:custGeom>
              <a:avLst/>
              <a:gdLst/>
              <a:ahLst/>
              <a:cxnLst/>
              <a:rect l="l" t="t" r="r" b="b"/>
              <a:pathLst>
                <a:path w="8588375" h="1473200">
                  <a:moveTo>
                    <a:pt x="8588375" y="0"/>
                  </a:moveTo>
                  <a:lnTo>
                    <a:pt x="0" y="0"/>
                  </a:lnTo>
                  <a:lnTo>
                    <a:pt x="0" y="1473200"/>
                  </a:lnTo>
                  <a:lnTo>
                    <a:pt x="8588375" y="1473200"/>
                  </a:lnTo>
                  <a:lnTo>
                    <a:pt x="85883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0037" y="1701800"/>
              <a:ext cx="8588375" cy="1473200"/>
            </a:xfrm>
            <a:custGeom>
              <a:avLst/>
              <a:gdLst/>
              <a:ahLst/>
              <a:cxnLst/>
              <a:rect l="l" t="t" r="r" b="b"/>
              <a:pathLst>
                <a:path w="8588375" h="1473200">
                  <a:moveTo>
                    <a:pt x="0" y="1473200"/>
                  </a:moveTo>
                  <a:lnTo>
                    <a:pt x="8588375" y="1473200"/>
                  </a:lnTo>
                  <a:lnTo>
                    <a:pt x="8588375" y="0"/>
                  </a:lnTo>
                  <a:lnTo>
                    <a:pt x="0" y="0"/>
                  </a:lnTo>
                  <a:lnTo>
                    <a:pt x="0" y="1473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0037" y="1701800"/>
            <a:ext cx="8588375" cy="14732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Courier New"/>
                <a:cs typeface="Courier New"/>
              </a:rPr>
              <a:t>$brands</a:t>
            </a:r>
            <a:r>
              <a:rPr dirty="0" sz="2000">
                <a:latin typeface="Courier New"/>
                <a:cs typeface="Courier New"/>
              </a:rPr>
              <a:t> =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array("National",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"MEC",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"Khind",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"Toshiba");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Courier New"/>
                <a:cs typeface="Courier New"/>
              </a:rPr>
              <a:t>foreach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</a:t>
            </a:r>
            <a:r>
              <a:rPr dirty="0" sz="2000" spc="-5">
                <a:latin typeface="Courier New"/>
                <a:cs typeface="Courier New"/>
              </a:rPr>
              <a:t>$brands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as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$value)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$value</a:t>
            </a:r>
            <a:r>
              <a:rPr dirty="0" sz="2000" spc="-5">
                <a:latin typeface="Courier New"/>
                <a:cs typeface="Courier New"/>
              </a:rPr>
              <a:t>,"\n";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58241" y="3480561"/>
            <a:ext cx="1244600" cy="1832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National  </a:t>
            </a:r>
            <a:r>
              <a:rPr dirty="0" sz="2000" spc="-5">
                <a:latin typeface="Courier New"/>
                <a:cs typeface="Courier New"/>
              </a:rPr>
              <a:t>MEC</a:t>
            </a:r>
            <a:endParaRPr sz="2000">
              <a:latin typeface="Courier New"/>
              <a:cs typeface="Courier New"/>
            </a:endParaRPr>
          </a:p>
          <a:p>
            <a:pPr marL="12700" marR="15748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Khind 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Toshiba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5154" y="454863"/>
            <a:ext cx="454088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5">
                <a:latin typeface="Calibri"/>
                <a:cs typeface="Calibri"/>
              </a:rPr>
              <a:t>Web-based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Architecture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Using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PHP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58925"/>
            <a:ext cx="9144000" cy="5348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423494"/>
            <a:ext cx="3761740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foreach</a:t>
            </a:r>
            <a:r>
              <a:rPr dirty="0" sz="3100" spc="-910">
                <a:latin typeface="Courier New"/>
                <a:cs typeface="Courier New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s</a:t>
            </a:r>
            <a:r>
              <a:rPr dirty="0" sz="3100" spc="-15">
                <a:latin typeface="Trebuchet MS"/>
                <a:cs typeface="Trebuchet MS"/>
              </a:rPr>
              <a:t>t</a:t>
            </a:r>
            <a:r>
              <a:rPr dirty="0" sz="3100" spc="-10">
                <a:latin typeface="Trebuchet MS"/>
                <a:cs typeface="Trebuchet MS"/>
              </a:rPr>
              <a:t>atements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450" y="1700212"/>
            <a:ext cx="8266430" cy="2421255"/>
            <a:chOff x="298450" y="1700212"/>
            <a:chExt cx="8266430" cy="2421255"/>
          </a:xfrm>
        </p:grpSpPr>
        <p:sp>
          <p:nvSpPr>
            <p:cNvPr id="4" name="object 4"/>
            <p:cNvSpPr/>
            <p:nvPr/>
          </p:nvSpPr>
          <p:spPr>
            <a:xfrm>
              <a:off x="300037" y="1701800"/>
              <a:ext cx="8263255" cy="2418080"/>
            </a:xfrm>
            <a:custGeom>
              <a:avLst/>
              <a:gdLst/>
              <a:ahLst/>
              <a:cxnLst/>
              <a:rect l="l" t="t" r="r" b="b"/>
              <a:pathLst>
                <a:path w="8263255" h="2418079">
                  <a:moveTo>
                    <a:pt x="8262874" y="0"/>
                  </a:moveTo>
                  <a:lnTo>
                    <a:pt x="0" y="0"/>
                  </a:lnTo>
                  <a:lnTo>
                    <a:pt x="0" y="2417826"/>
                  </a:lnTo>
                  <a:lnTo>
                    <a:pt x="8262874" y="2417826"/>
                  </a:lnTo>
                  <a:lnTo>
                    <a:pt x="82628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037" y="1701800"/>
              <a:ext cx="8263255" cy="2418080"/>
            </a:xfrm>
            <a:custGeom>
              <a:avLst/>
              <a:gdLst/>
              <a:ahLst/>
              <a:cxnLst/>
              <a:rect l="l" t="t" r="r" b="b"/>
              <a:pathLst>
                <a:path w="8263255" h="2418079">
                  <a:moveTo>
                    <a:pt x="0" y="2417826"/>
                  </a:moveTo>
                  <a:lnTo>
                    <a:pt x="8262874" y="2417826"/>
                  </a:lnTo>
                  <a:lnTo>
                    <a:pt x="8262874" y="0"/>
                  </a:lnTo>
                  <a:lnTo>
                    <a:pt x="0" y="0"/>
                  </a:lnTo>
                  <a:lnTo>
                    <a:pt x="0" y="24178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64642" y="1206500"/>
            <a:ext cx="5984240" cy="3448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471360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rebuchet MS"/>
                <a:cs typeface="Trebuchet MS"/>
              </a:rPr>
              <a:t>Example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2</a:t>
            </a:r>
            <a:r>
              <a:rPr dirty="0" sz="1700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  <a:p>
            <a:pPr marL="26670">
              <a:lnSpc>
                <a:spcPct val="100000"/>
              </a:lnSpc>
              <a:spcBef>
                <a:spcPts val="1520"/>
              </a:spcBef>
            </a:pPr>
            <a:r>
              <a:rPr dirty="0" sz="2000" spc="-5">
                <a:latin typeface="Courier New"/>
                <a:cs typeface="Courier New"/>
              </a:rPr>
              <a:t>$month["jan"]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"January";</a:t>
            </a:r>
            <a:endParaRPr sz="20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$month["feb"]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"February";</a:t>
            </a:r>
            <a:endParaRPr sz="20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$month["mar"]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"March";</a:t>
            </a:r>
            <a:endParaRPr sz="20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$month["apr"]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"April";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foreach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</a:t>
            </a:r>
            <a:r>
              <a:rPr dirty="0" sz="2000" spc="-5">
                <a:latin typeface="Courier New"/>
                <a:cs typeface="Courier New"/>
              </a:rPr>
              <a:t>$month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as $key =&gt; $value)</a:t>
            </a:r>
            <a:endParaRPr sz="2000">
              <a:latin typeface="Courier New"/>
              <a:cs typeface="Courier New"/>
            </a:endParaRPr>
          </a:p>
          <a:p>
            <a:pPr marL="483870">
              <a:lnSpc>
                <a:spcPct val="100000"/>
              </a:lnSpc>
              <a:tabLst>
                <a:tab pos="3227070" algn="l"/>
              </a:tabLst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"Key: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$key</a:t>
            </a:r>
            <a:r>
              <a:rPr dirty="0" sz="2000" spc="-5">
                <a:latin typeface="Courier New"/>
                <a:cs typeface="Courier New"/>
              </a:rPr>
              <a:t>,	Value: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$value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\n";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algn="r" marR="4756785">
              <a:lnSpc>
                <a:spcPct val="100000"/>
              </a:lnSpc>
              <a:spcBef>
                <a:spcPts val="1325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9666" y="4966034"/>
          <a:ext cx="4025900" cy="120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/>
                <a:gridCol w="838200"/>
                <a:gridCol w="1143000"/>
                <a:gridCol w="1327150"/>
              </a:tblGrid>
              <a:tr h="296554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Key: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jan,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07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Value: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Janury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812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Key: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feb,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Value: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February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812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Key: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mar,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Value: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March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96554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Key: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apr,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Value: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April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903223"/>
            <a:ext cx="617918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break</a:t>
            </a:r>
            <a:r>
              <a:rPr dirty="0" sz="3100" spc="5">
                <a:latin typeface="Courier New"/>
                <a:cs typeface="Courier New"/>
              </a:rPr>
              <a:t> </a:t>
            </a:r>
            <a:r>
              <a:rPr dirty="0" sz="3100" spc="-10">
                <a:latin typeface="Trebuchet MS"/>
                <a:cs typeface="Trebuchet MS"/>
              </a:rPr>
              <a:t>an</a:t>
            </a:r>
            <a:r>
              <a:rPr dirty="0" sz="3100" spc="-5">
                <a:latin typeface="Trebuchet MS"/>
                <a:cs typeface="Trebuchet MS"/>
              </a:rPr>
              <a:t>d</a:t>
            </a:r>
            <a:r>
              <a:rPr dirty="0" sz="3100" spc="10">
                <a:latin typeface="Trebuchet MS"/>
                <a:cs typeface="Trebuchet MS"/>
              </a:rPr>
              <a:t> </a:t>
            </a:r>
            <a:r>
              <a:rPr dirty="0" sz="3100" spc="-5">
                <a:latin typeface="Courier New"/>
                <a:cs typeface="Courier New"/>
              </a:rPr>
              <a:t>continue</a:t>
            </a:r>
            <a:r>
              <a:rPr dirty="0" sz="3100" spc="-900">
                <a:latin typeface="Courier New"/>
                <a:cs typeface="Courier New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statements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5815" y="1960854"/>
            <a:ext cx="8009890" cy="170116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FFCC00"/>
              </a:buClr>
              <a:buChar char="•"/>
              <a:tabLst>
                <a:tab pos="355600" algn="l"/>
              </a:tabLst>
            </a:pPr>
            <a:r>
              <a:rPr dirty="0" sz="3200" spc="-5">
                <a:latin typeface="Courier New"/>
                <a:cs typeface="Courier New"/>
              </a:rPr>
              <a:t>break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5">
                <a:latin typeface="Calibri"/>
                <a:cs typeface="Calibri"/>
              </a:rPr>
              <a:t>used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stop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loop.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3499"/>
              </a:lnSpc>
              <a:spcBef>
                <a:spcPts val="635"/>
              </a:spcBef>
              <a:buClr>
                <a:srgbClr val="FFCC00"/>
              </a:buClr>
              <a:buChar char="•"/>
              <a:tabLst>
                <a:tab pos="355600" algn="l"/>
                <a:tab pos="3051810" algn="l"/>
              </a:tabLst>
            </a:pPr>
            <a:r>
              <a:rPr dirty="0" sz="3200" spc="-5">
                <a:latin typeface="Courier New"/>
                <a:cs typeface="Courier New"/>
              </a:rPr>
              <a:t>continue</a:t>
            </a:r>
            <a:r>
              <a:rPr dirty="0" sz="3200" spc="50">
                <a:latin typeface="Courier New"/>
                <a:cs typeface="Courier New"/>
              </a:rPr>
              <a:t> </a:t>
            </a:r>
            <a:r>
              <a:rPr dirty="0" sz="3200" spc="-5">
                <a:latin typeface="Calibri"/>
                <a:cs typeface="Calibri"/>
              </a:rPr>
              <a:t>is	used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skip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current 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iteration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go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next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iteration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loop.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423494"/>
            <a:ext cx="6177915" cy="497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5">
                <a:latin typeface="Courier New"/>
                <a:cs typeface="Courier New"/>
              </a:rPr>
              <a:t>break</a:t>
            </a:r>
            <a:r>
              <a:rPr dirty="0" sz="3100" spc="-5">
                <a:latin typeface="Courier New"/>
                <a:cs typeface="Courier New"/>
              </a:rPr>
              <a:t> </a:t>
            </a:r>
            <a:r>
              <a:rPr dirty="0" sz="3100" spc="-10">
                <a:latin typeface="Trebuchet MS"/>
                <a:cs typeface="Trebuchet MS"/>
              </a:rPr>
              <a:t>an</a:t>
            </a:r>
            <a:r>
              <a:rPr dirty="0" sz="3100" spc="-5">
                <a:latin typeface="Trebuchet MS"/>
                <a:cs typeface="Trebuchet MS"/>
              </a:rPr>
              <a:t>d</a:t>
            </a:r>
            <a:r>
              <a:rPr dirty="0" sz="3100" spc="10">
                <a:latin typeface="Trebuchet MS"/>
                <a:cs typeface="Trebuchet MS"/>
              </a:rPr>
              <a:t> </a:t>
            </a:r>
            <a:r>
              <a:rPr dirty="0" sz="3100" spc="-5">
                <a:latin typeface="Courier New"/>
                <a:cs typeface="Courier New"/>
              </a:rPr>
              <a:t>continue</a:t>
            </a:r>
            <a:r>
              <a:rPr dirty="0" sz="3100" spc="-900">
                <a:latin typeface="Courier New"/>
                <a:cs typeface="Courier New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s</a:t>
            </a:r>
            <a:r>
              <a:rPr dirty="0" sz="3100" spc="-15">
                <a:latin typeface="Trebuchet MS"/>
                <a:cs typeface="Trebuchet MS"/>
              </a:rPr>
              <a:t>t</a:t>
            </a:r>
            <a:r>
              <a:rPr dirty="0" sz="3100" spc="-10">
                <a:latin typeface="Trebuchet MS"/>
                <a:cs typeface="Trebuchet MS"/>
              </a:rPr>
              <a:t>atements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1206500"/>
            <a:ext cx="10699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rebuchet MS"/>
                <a:cs typeface="Trebuchet MS"/>
              </a:rPr>
              <a:t>Example</a:t>
            </a:r>
            <a:r>
              <a:rPr dirty="0" sz="1700" spc="-5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450" y="1700212"/>
            <a:ext cx="6240780" cy="1984375"/>
            <a:chOff x="298450" y="1700212"/>
            <a:chExt cx="6240780" cy="1984375"/>
          </a:xfrm>
        </p:grpSpPr>
        <p:sp>
          <p:nvSpPr>
            <p:cNvPr id="5" name="object 5"/>
            <p:cNvSpPr/>
            <p:nvPr/>
          </p:nvSpPr>
          <p:spPr>
            <a:xfrm>
              <a:off x="300037" y="1701800"/>
              <a:ext cx="6237605" cy="1981200"/>
            </a:xfrm>
            <a:custGeom>
              <a:avLst/>
              <a:gdLst/>
              <a:ahLst/>
              <a:cxnLst/>
              <a:rect l="l" t="t" r="r" b="b"/>
              <a:pathLst>
                <a:path w="6237605" h="1981200">
                  <a:moveTo>
                    <a:pt x="6237224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6237224" y="1981200"/>
                  </a:lnTo>
                  <a:lnTo>
                    <a:pt x="623722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0037" y="1701800"/>
              <a:ext cx="6237605" cy="1981200"/>
            </a:xfrm>
            <a:custGeom>
              <a:avLst/>
              <a:gdLst/>
              <a:ahLst/>
              <a:cxnLst/>
              <a:rect l="l" t="t" r="r" b="b"/>
              <a:pathLst>
                <a:path w="6237605" h="1981200">
                  <a:moveTo>
                    <a:pt x="0" y="1981200"/>
                  </a:moveTo>
                  <a:lnTo>
                    <a:pt x="6237224" y="1981200"/>
                  </a:lnTo>
                  <a:lnTo>
                    <a:pt x="6237224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0037" y="1701800"/>
            <a:ext cx="6237605" cy="19812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($i=1;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$i&lt;99;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$i++)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if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(($i%2)==0)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continue;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print ("$i is is an odd number\n");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if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($i&gt;5)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58241" y="3945763"/>
            <a:ext cx="2768600" cy="183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odd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3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odd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5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odd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7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odd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051" y="319227"/>
            <a:ext cx="2080260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5">
                <a:latin typeface="Calibri"/>
                <a:cs typeface="Calibri"/>
              </a:rPr>
              <a:t>Functions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316" y="1065428"/>
            <a:ext cx="8218170" cy="202692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Function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names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PHP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NOT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case-sensitive.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Functions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defined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keyword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ourier New"/>
                <a:cs typeface="Courier New"/>
              </a:rPr>
              <a:t>function.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995"/>
              </a:spcBef>
            </a:pPr>
            <a:r>
              <a:rPr dirty="0" sz="2000" spc="-5">
                <a:latin typeface="Trebuchet MS"/>
                <a:cs typeface="Trebuchet MS"/>
              </a:rPr>
              <a:t>Example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1700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962" y="3254438"/>
            <a:ext cx="8301355" cy="1984375"/>
            <a:chOff x="588962" y="3254438"/>
            <a:chExt cx="8301355" cy="1984375"/>
          </a:xfrm>
        </p:grpSpPr>
        <p:sp>
          <p:nvSpPr>
            <p:cNvPr id="5" name="object 5"/>
            <p:cNvSpPr/>
            <p:nvPr/>
          </p:nvSpPr>
          <p:spPr>
            <a:xfrm>
              <a:off x="590550" y="3256026"/>
              <a:ext cx="8298180" cy="1981200"/>
            </a:xfrm>
            <a:custGeom>
              <a:avLst/>
              <a:gdLst/>
              <a:ahLst/>
              <a:cxnLst/>
              <a:rect l="l" t="t" r="r" b="b"/>
              <a:pathLst>
                <a:path w="8298180" h="1981200">
                  <a:moveTo>
                    <a:pt x="8297926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8297926" y="1981200"/>
                  </a:lnTo>
                  <a:lnTo>
                    <a:pt x="829792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0550" y="3256026"/>
              <a:ext cx="8298180" cy="1981200"/>
            </a:xfrm>
            <a:custGeom>
              <a:avLst/>
              <a:gdLst/>
              <a:ahLst/>
              <a:cxnLst/>
              <a:rect l="l" t="t" r="r" b="b"/>
              <a:pathLst>
                <a:path w="8298180" h="1981200">
                  <a:moveTo>
                    <a:pt x="0" y="1981200"/>
                  </a:moveTo>
                  <a:lnTo>
                    <a:pt x="8297926" y="1981200"/>
                  </a:lnTo>
                  <a:lnTo>
                    <a:pt x="8297926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0550" y="3256026"/>
            <a:ext cx="8298180" cy="1981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  <a:tabLst>
                <a:tab pos="1463040" algn="l"/>
              </a:tabLst>
            </a:pPr>
            <a:r>
              <a:rPr dirty="0" sz="2000" spc="-5" b="1">
                <a:latin typeface="Courier New"/>
                <a:cs typeface="Courier New"/>
              </a:rPr>
              <a:t>function	</a:t>
            </a:r>
            <a:r>
              <a:rPr dirty="0" sz="2000" spc="-5">
                <a:latin typeface="Courier New"/>
                <a:cs typeface="Courier New"/>
              </a:rPr>
              <a:t>HelloMessage()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//</a:t>
            </a:r>
            <a:r>
              <a:rPr dirty="0" sz="1400" spc="5" b="1" i="1">
                <a:latin typeface="Courier New"/>
                <a:cs typeface="Courier New"/>
              </a:rPr>
              <a:t> </a:t>
            </a:r>
            <a:r>
              <a:rPr dirty="0" sz="1400" spc="-10" b="1" i="1">
                <a:latin typeface="Courier New"/>
                <a:cs typeface="Courier New"/>
              </a:rPr>
              <a:t>define</a:t>
            </a:r>
            <a:r>
              <a:rPr dirty="0" sz="1400" spc="5" b="1" i="1">
                <a:latin typeface="Courier New"/>
                <a:cs typeface="Courier New"/>
              </a:rPr>
              <a:t> </a:t>
            </a:r>
            <a:r>
              <a:rPr dirty="0" sz="1400" b="1" i="1">
                <a:latin typeface="Courier New"/>
                <a:cs typeface="Courier New"/>
              </a:rPr>
              <a:t>a</a:t>
            </a:r>
            <a:r>
              <a:rPr dirty="0" sz="1400" spc="5" b="1" i="1">
                <a:latin typeface="Courier New"/>
                <a:cs typeface="Courier New"/>
              </a:rPr>
              <a:t> </a:t>
            </a:r>
            <a:r>
              <a:rPr dirty="0" sz="1400" spc="-10" b="1" i="1">
                <a:latin typeface="Courier New"/>
                <a:cs typeface="Courier New"/>
              </a:rPr>
              <a:t>function</a:t>
            </a:r>
            <a:r>
              <a:rPr dirty="0" sz="1400" spc="5" b="1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without</a:t>
            </a:r>
            <a:r>
              <a:rPr dirty="0" sz="1400" spc="-10" b="1" i="1">
                <a:latin typeface="Courier New"/>
                <a:cs typeface="Courier New"/>
              </a:rPr>
              <a:t> parameter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tabLst>
                <a:tab pos="1463040" algn="l"/>
              </a:tabLst>
            </a:pPr>
            <a:r>
              <a:rPr dirty="0" sz="2000" spc="-5" b="1">
                <a:latin typeface="Courier New"/>
                <a:cs typeface="Courier New"/>
              </a:rPr>
              <a:t>return	</a:t>
            </a:r>
            <a:r>
              <a:rPr dirty="0" sz="2000" spc="-5">
                <a:latin typeface="Courier New"/>
                <a:cs typeface="Courier New"/>
              </a:rPr>
              <a:t>"Hello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World!";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// keyword</a:t>
            </a:r>
            <a:r>
              <a:rPr dirty="0" sz="1400" b="1" i="1">
                <a:latin typeface="Courier New"/>
                <a:cs typeface="Courier New"/>
              </a:rPr>
              <a:t> </a:t>
            </a:r>
            <a:r>
              <a:rPr dirty="0" sz="1400" spc="-10" b="1" i="1">
                <a:latin typeface="Courier New"/>
                <a:cs typeface="Courier New"/>
              </a:rPr>
              <a:t>“</a:t>
            </a:r>
            <a:r>
              <a:rPr dirty="0" sz="1400" spc="-10" i="1">
                <a:latin typeface="Courier New"/>
                <a:cs typeface="Courier New"/>
              </a:rPr>
              <a:t>return”</a:t>
            </a:r>
            <a:r>
              <a:rPr dirty="0" sz="1400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returns</a:t>
            </a:r>
            <a:r>
              <a:rPr dirty="0" sz="1400" spc="-15" b="1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the</a:t>
            </a:r>
            <a:r>
              <a:rPr dirty="0" sz="1400" spc="-15" b="1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result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 </a:t>
            </a:r>
            <a:r>
              <a:rPr dirty="0" sz="2000" spc="-5" b="1">
                <a:latin typeface="Courier New"/>
                <a:cs typeface="Courier New"/>
              </a:rPr>
              <a:t>HelloMessage()</a:t>
            </a:r>
            <a:r>
              <a:rPr dirty="0" sz="2000" spc="-5">
                <a:latin typeface="Courier New"/>
                <a:cs typeface="Courier New"/>
              </a:rPr>
              <a:t>;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//</a:t>
            </a:r>
            <a:r>
              <a:rPr dirty="0" sz="1400" b="1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call</a:t>
            </a:r>
            <a:r>
              <a:rPr dirty="0" sz="1400" spc="-10" b="1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the</a:t>
            </a:r>
            <a:r>
              <a:rPr dirty="0" sz="1400" spc="-15" b="1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function;</a:t>
            </a:r>
            <a:r>
              <a:rPr dirty="0" sz="1400" b="1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to</a:t>
            </a:r>
            <a:r>
              <a:rPr dirty="0" sz="1400" spc="-15" b="1" i="1">
                <a:latin typeface="Courier New"/>
                <a:cs typeface="Courier New"/>
              </a:rPr>
              <a:t> </a:t>
            </a:r>
            <a:r>
              <a:rPr dirty="0" sz="1400" spc="-5" b="1" i="1">
                <a:latin typeface="Courier New"/>
                <a:cs typeface="Courier New"/>
              </a:rPr>
              <a:t>execute</a:t>
            </a:r>
            <a:r>
              <a:rPr dirty="0" sz="1400" b="1" i="1">
                <a:latin typeface="Courier New"/>
                <a:cs typeface="Courier New"/>
              </a:rPr>
              <a:t> </a:t>
            </a:r>
            <a:r>
              <a:rPr dirty="0" sz="1400" spc="-10" b="1" i="1">
                <a:latin typeface="Courier New"/>
                <a:cs typeface="Courier New"/>
              </a:rPr>
              <a:t>it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0700" y="5438775"/>
            <a:ext cx="8301355" cy="952500"/>
            <a:chOff x="520700" y="5438775"/>
            <a:chExt cx="8301355" cy="952500"/>
          </a:xfrm>
        </p:grpSpPr>
        <p:sp>
          <p:nvSpPr>
            <p:cNvPr id="9" name="object 9"/>
            <p:cNvSpPr/>
            <p:nvPr/>
          </p:nvSpPr>
          <p:spPr>
            <a:xfrm>
              <a:off x="522287" y="5440362"/>
              <a:ext cx="8298180" cy="949325"/>
            </a:xfrm>
            <a:custGeom>
              <a:avLst/>
              <a:gdLst/>
              <a:ahLst/>
              <a:cxnLst/>
              <a:rect l="l" t="t" r="r" b="b"/>
              <a:pathLst>
                <a:path w="8298180" h="949325">
                  <a:moveTo>
                    <a:pt x="8297799" y="0"/>
                  </a:moveTo>
                  <a:lnTo>
                    <a:pt x="0" y="0"/>
                  </a:lnTo>
                  <a:lnTo>
                    <a:pt x="0" y="949325"/>
                  </a:lnTo>
                  <a:lnTo>
                    <a:pt x="8297799" y="949325"/>
                  </a:lnTo>
                  <a:lnTo>
                    <a:pt x="82977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2287" y="5440362"/>
              <a:ext cx="8298180" cy="949325"/>
            </a:xfrm>
            <a:custGeom>
              <a:avLst/>
              <a:gdLst/>
              <a:ahLst/>
              <a:cxnLst/>
              <a:rect l="l" t="t" r="r" b="b"/>
              <a:pathLst>
                <a:path w="8298180" h="949325">
                  <a:moveTo>
                    <a:pt x="0" y="949325"/>
                  </a:moveTo>
                  <a:lnTo>
                    <a:pt x="8297799" y="949325"/>
                  </a:lnTo>
                  <a:lnTo>
                    <a:pt x="8297799" y="0"/>
                  </a:lnTo>
                  <a:lnTo>
                    <a:pt x="0" y="0"/>
                  </a:lnTo>
                  <a:lnTo>
                    <a:pt x="0" y="9493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22287" y="5440362"/>
            <a:ext cx="8298180" cy="9493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  <a:tabLst>
                <a:tab pos="1163955" algn="l"/>
              </a:tabLst>
            </a:pPr>
            <a:r>
              <a:rPr dirty="0" sz="2000" spc="-5" b="1">
                <a:latin typeface="Trebuchet MS"/>
                <a:cs typeface="Trebuchet MS"/>
              </a:rPr>
              <a:t>Output:	</a:t>
            </a:r>
            <a:r>
              <a:rPr dirty="0" sz="2000" spc="-5">
                <a:latin typeface="Courier New"/>
                <a:cs typeface="Courier New"/>
              </a:rPr>
              <a:t>Hello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World!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92" y="1771599"/>
            <a:ext cx="12757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Example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2</a:t>
            </a:r>
            <a:r>
              <a:rPr dirty="0" sz="1700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6875" y="2265362"/>
            <a:ext cx="5718175" cy="2317750"/>
            <a:chOff x="396875" y="2265362"/>
            <a:chExt cx="5718175" cy="2317750"/>
          </a:xfrm>
        </p:grpSpPr>
        <p:sp>
          <p:nvSpPr>
            <p:cNvPr id="4" name="object 4"/>
            <p:cNvSpPr/>
            <p:nvPr/>
          </p:nvSpPr>
          <p:spPr>
            <a:xfrm>
              <a:off x="398462" y="2266950"/>
              <a:ext cx="5715000" cy="2314575"/>
            </a:xfrm>
            <a:custGeom>
              <a:avLst/>
              <a:gdLst/>
              <a:ahLst/>
              <a:cxnLst/>
              <a:rect l="l" t="t" r="r" b="b"/>
              <a:pathLst>
                <a:path w="5715000" h="2314575">
                  <a:moveTo>
                    <a:pt x="5715000" y="0"/>
                  </a:moveTo>
                  <a:lnTo>
                    <a:pt x="0" y="0"/>
                  </a:lnTo>
                  <a:lnTo>
                    <a:pt x="0" y="2314575"/>
                  </a:lnTo>
                  <a:lnTo>
                    <a:pt x="5715000" y="2314575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8462" y="2266950"/>
              <a:ext cx="5715000" cy="2314575"/>
            </a:xfrm>
            <a:custGeom>
              <a:avLst/>
              <a:gdLst/>
              <a:ahLst/>
              <a:cxnLst/>
              <a:rect l="l" t="t" r="r" b="b"/>
              <a:pathLst>
                <a:path w="5715000" h="2314575">
                  <a:moveTo>
                    <a:pt x="0" y="2314575"/>
                  </a:moveTo>
                  <a:lnTo>
                    <a:pt x="5715000" y="2314575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314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77418" y="2269998"/>
            <a:ext cx="475107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PrintValues($a,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$b=10</a:t>
            </a:r>
            <a:r>
              <a:rPr dirty="0" sz="2000" spc="-5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"a=$a,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b=$b\n";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418" y="3794252"/>
            <a:ext cx="27686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ourier New"/>
                <a:cs typeface="Courier New"/>
              </a:rPr>
              <a:t>PrintValues(5);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PrintValues(5,15);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5626" y="2174875"/>
            <a:ext cx="2738755" cy="177673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a=5,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b=10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a=5,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b=15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" y="345947"/>
            <a:ext cx="5212080" cy="8900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8241" y="711834"/>
            <a:ext cx="4679950" cy="467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25">
                <a:latin typeface="Trebuchet MS"/>
                <a:cs typeface="Trebuchet MS"/>
              </a:rPr>
              <a:t>Passing</a:t>
            </a:r>
            <a:r>
              <a:rPr dirty="0" sz="2900" spc="-45">
                <a:latin typeface="Trebuchet MS"/>
                <a:cs typeface="Trebuchet MS"/>
              </a:rPr>
              <a:t> </a:t>
            </a:r>
            <a:r>
              <a:rPr dirty="0" sz="2900" spc="-5">
                <a:latin typeface="Trebuchet MS"/>
                <a:cs typeface="Trebuchet MS"/>
              </a:rPr>
              <a:t>parameters</a:t>
            </a:r>
            <a:r>
              <a:rPr dirty="0" sz="2900" spc="-15">
                <a:latin typeface="Trebuchet MS"/>
                <a:cs typeface="Trebuchet MS"/>
              </a:rPr>
              <a:t> </a:t>
            </a:r>
            <a:r>
              <a:rPr dirty="0" sz="2900" spc="-5">
                <a:latin typeface="Trebuchet MS"/>
                <a:cs typeface="Trebuchet MS"/>
              </a:rPr>
              <a:t>by</a:t>
            </a:r>
            <a:r>
              <a:rPr dirty="0" sz="2900" spc="-30">
                <a:latin typeface="Trebuchet MS"/>
                <a:cs typeface="Trebuchet MS"/>
              </a:rPr>
              <a:t> </a:t>
            </a:r>
            <a:r>
              <a:rPr dirty="0" sz="2900">
                <a:latin typeface="Trebuchet MS"/>
                <a:cs typeface="Trebuchet MS"/>
              </a:rPr>
              <a:t>value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775" y="1668271"/>
            <a:ext cx="1403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rebuchet MS"/>
                <a:cs typeface="Trebuchet MS"/>
              </a:rPr>
              <a:t>default</a:t>
            </a:r>
            <a:r>
              <a:rPr dirty="0" sz="1800" spc="-100" i="1">
                <a:latin typeface="Trebuchet MS"/>
                <a:cs typeface="Trebuchet MS"/>
              </a:rPr>
              <a:t> </a:t>
            </a:r>
            <a:r>
              <a:rPr dirty="0" sz="1800" spc="-5" i="1">
                <a:latin typeface="Trebuchet MS"/>
                <a:cs typeface="Trebuchet MS"/>
              </a:rPr>
              <a:t>value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3153" y="1971548"/>
            <a:ext cx="138430" cy="410209"/>
          </a:xfrm>
          <a:custGeom>
            <a:avLst/>
            <a:gdLst/>
            <a:ahLst/>
            <a:cxnLst/>
            <a:rect l="l" t="t" r="r" b="b"/>
            <a:pathLst>
              <a:path w="138429" h="410210">
                <a:moveTo>
                  <a:pt x="95078" y="338165"/>
                </a:moveTo>
                <a:lnTo>
                  <a:pt x="64516" y="346837"/>
                </a:lnTo>
                <a:lnTo>
                  <a:pt x="122047" y="409701"/>
                </a:lnTo>
                <a:lnTo>
                  <a:pt x="133296" y="350392"/>
                </a:lnTo>
                <a:lnTo>
                  <a:pt x="98551" y="350392"/>
                </a:lnTo>
                <a:lnTo>
                  <a:pt x="95078" y="338165"/>
                </a:lnTo>
                <a:close/>
              </a:path>
              <a:path w="138429" h="410210">
                <a:moveTo>
                  <a:pt x="107299" y="334697"/>
                </a:moveTo>
                <a:lnTo>
                  <a:pt x="95078" y="338165"/>
                </a:lnTo>
                <a:lnTo>
                  <a:pt x="98551" y="350392"/>
                </a:lnTo>
                <a:lnTo>
                  <a:pt x="110744" y="346837"/>
                </a:lnTo>
                <a:lnTo>
                  <a:pt x="107299" y="334697"/>
                </a:lnTo>
                <a:close/>
              </a:path>
              <a:path w="138429" h="410210">
                <a:moveTo>
                  <a:pt x="137922" y="326009"/>
                </a:moveTo>
                <a:lnTo>
                  <a:pt x="107299" y="334697"/>
                </a:lnTo>
                <a:lnTo>
                  <a:pt x="110744" y="346837"/>
                </a:lnTo>
                <a:lnTo>
                  <a:pt x="98551" y="350392"/>
                </a:lnTo>
                <a:lnTo>
                  <a:pt x="133296" y="350392"/>
                </a:lnTo>
                <a:lnTo>
                  <a:pt x="137922" y="326009"/>
                </a:lnTo>
                <a:close/>
              </a:path>
              <a:path w="138429" h="410210">
                <a:moveTo>
                  <a:pt x="12319" y="0"/>
                </a:moveTo>
                <a:lnTo>
                  <a:pt x="0" y="3428"/>
                </a:lnTo>
                <a:lnTo>
                  <a:pt x="95078" y="338165"/>
                </a:lnTo>
                <a:lnTo>
                  <a:pt x="107299" y="334697"/>
                </a:lnTo>
                <a:lnTo>
                  <a:pt x="12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1017" y="4928361"/>
            <a:ext cx="8047355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4965" marR="5080" indent="-342900">
              <a:lnSpc>
                <a:spcPts val="2160"/>
              </a:lnSpc>
              <a:spcBef>
                <a:spcPts val="375"/>
              </a:spcBef>
            </a:pPr>
            <a:r>
              <a:rPr dirty="0" sz="2000" spc="-15">
                <a:latin typeface="Trebuchet MS"/>
                <a:cs typeface="Trebuchet MS"/>
              </a:rPr>
              <a:t>Parameters </a:t>
            </a:r>
            <a:r>
              <a:rPr dirty="0" sz="2000" spc="-5">
                <a:latin typeface="Trebuchet MS"/>
                <a:cs typeface="Trebuchet MS"/>
              </a:rPr>
              <a:t>that are </a:t>
            </a:r>
            <a:r>
              <a:rPr dirty="0" sz="2000">
                <a:latin typeface="Trebuchet MS"/>
                <a:cs typeface="Trebuchet MS"/>
              </a:rPr>
              <a:t>set </a:t>
            </a:r>
            <a:r>
              <a:rPr dirty="0" sz="2000" spc="-5">
                <a:latin typeface="Trebuchet MS"/>
                <a:cs typeface="Trebuchet MS"/>
              </a:rPr>
              <a:t>with </a:t>
            </a:r>
            <a:r>
              <a:rPr dirty="0" sz="2000">
                <a:latin typeface="Trebuchet MS"/>
                <a:cs typeface="Trebuchet MS"/>
              </a:rPr>
              <a:t>a </a:t>
            </a:r>
            <a:r>
              <a:rPr dirty="0" sz="2000" spc="-5" i="1">
                <a:latin typeface="Trebuchet MS"/>
                <a:cs typeface="Trebuchet MS"/>
              </a:rPr>
              <a:t>“default </a:t>
            </a:r>
            <a:r>
              <a:rPr dirty="0" sz="2000" i="1">
                <a:latin typeface="Trebuchet MS"/>
                <a:cs typeface="Trebuchet MS"/>
              </a:rPr>
              <a:t>value” </a:t>
            </a:r>
            <a:r>
              <a:rPr dirty="0" sz="2000" spc="-5">
                <a:latin typeface="Trebuchet MS"/>
                <a:cs typeface="Trebuchet MS"/>
              </a:rPr>
              <a:t>are </a:t>
            </a:r>
            <a:r>
              <a:rPr dirty="0" sz="2000" b="1" i="1">
                <a:latin typeface="Trebuchet MS"/>
                <a:cs typeface="Trebuchet MS"/>
              </a:rPr>
              <a:t>optional </a:t>
            </a:r>
            <a:r>
              <a:rPr dirty="0" sz="2000" spc="-5">
                <a:latin typeface="Trebuchet MS"/>
                <a:cs typeface="Trebuchet MS"/>
              </a:rPr>
              <a:t>when the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function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is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called.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Otherwise,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they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are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5" b="1" i="1">
                <a:latin typeface="Trebuchet MS"/>
                <a:cs typeface="Trebuchet MS"/>
              </a:rPr>
              <a:t>compulsory</a:t>
            </a:r>
            <a:r>
              <a:rPr dirty="0" sz="2000" spc="-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92" y="1771599"/>
            <a:ext cx="12757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Example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3</a:t>
            </a:r>
            <a:r>
              <a:rPr dirty="0" sz="1700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6875" y="2265362"/>
            <a:ext cx="5718175" cy="4162425"/>
            <a:chOff x="396875" y="2265362"/>
            <a:chExt cx="5718175" cy="4162425"/>
          </a:xfrm>
        </p:grpSpPr>
        <p:sp>
          <p:nvSpPr>
            <p:cNvPr id="4" name="object 4"/>
            <p:cNvSpPr/>
            <p:nvPr/>
          </p:nvSpPr>
          <p:spPr>
            <a:xfrm>
              <a:off x="398462" y="2266950"/>
              <a:ext cx="5715000" cy="4159250"/>
            </a:xfrm>
            <a:custGeom>
              <a:avLst/>
              <a:gdLst/>
              <a:ahLst/>
              <a:cxnLst/>
              <a:rect l="l" t="t" r="r" b="b"/>
              <a:pathLst>
                <a:path w="5715000" h="4159250">
                  <a:moveTo>
                    <a:pt x="5715000" y="0"/>
                  </a:moveTo>
                  <a:lnTo>
                    <a:pt x="0" y="0"/>
                  </a:lnTo>
                  <a:lnTo>
                    <a:pt x="0" y="4159250"/>
                  </a:lnTo>
                  <a:lnTo>
                    <a:pt x="5715000" y="415925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8462" y="2266950"/>
              <a:ext cx="5715000" cy="4159250"/>
            </a:xfrm>
            <a:custGeom>
              <a:avLst/>
              <a:gdLst/>
              <a:ahLst/>
              <a:cxnLst/>
              <a:rect l="l" t="t" r="r" b="b"/>
              <a:pathLst>
                <a:path w="5715000" h="4159250">
                  <a:moveTo>
                    <a:pt x="0" y="4159250"/>
                  </a:moveTo>
                  <a:lnTo>
                    <a:pt x="5715000" y="4159250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41592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77418" y="2269998"/>
            <a:ext cx="368427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Change($x,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&amp;$y</a:t>
            </a:r>
            <a:r>
              <a:rPr dirty="0" sz="2000" spc="-5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$x++;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$y++;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8368" y="4154377"/>
          <a:ext cx="4331335" cy="120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/>
                <a:gridCol w="1370964"/>
                <a:gridCol w="914400"/>
                <a:gridCol w="1328419"/>
              </a:tblGrid>
              <a:tr h="296854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$x</a:t>
                      </a:r>
                      <a:r>
                        <a:rPr dirty="0" sz="20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10;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06109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$y</a:t>
                      </a:r>
                      <a:r>
                        <a:rPr dirty="0" sz="2000" spc="-9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echo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"Before: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x=$x,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y=$y\n";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77418" y="5318505"/>
            <a:ext cx="414083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urier New"/>
                <a:cs typeface="Courier New"/>
              </a:rPr>
              <a:t>Change($x,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$y);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"After: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x=$x,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y=$y\n";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6650" y="2174875"/>
            <a:ext cx="2927350" cy="177673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Before: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x=10,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y=5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After: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x=10,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y=6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" y="345947"/>
            <a:ext cx="5937504" cy="89001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8241" y="711834"/>
            <a:ext cx="5407025" cy="467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25">
                <a:latin typeface="Trebuchet MS"/>
                <a:cs typeface="Trebuchet MS"/>
              </a:rPr>
              <a:t>Passing</a:t>
            </a:r>
            <a:r>
              <a:rPr dirty="0" sz="2900" spc="-45">
                <a:latin typeface="Trebuchet MS"/>
                <a:cs typeface="Trebuchet MS"/>
              </a:rPr>
              <a:t> </a:t>
            </a:r>
            <a:r>
              <a:rPr dirty="0" sz="2900" spc="-5">
                <a:latin typeface="Trebuchet MS"/>
                <a:cs typeface="Trebuchet MS"/>
              </a:rPr>
              <a:t>parameters</a:t>
            </a:r>
            <a:r>
              <a:rPr dirty="0" sz="2900" spc="-10">
                <a:latin typeface="Trebuchet MS"/>
                <a:cs typeface="Trebuchet MS"/>
              </a:rPr>
              <a:t> </a:t>
            </a:r>
            <a:r>
              <a:rPr dirty="0" sz="2900" spc="-5">
                <a:latin typeface="Trebuchet MS"/>
                <a:cs typeface="Trebuchet MS"/>
              </a:rPr>
              <a:t>by</a:t>
            </a:r>
            <a:r>
              <a:rPr dirty="0" sz="2900" spc="-25">
                <a:latin typeface="Trebuchet MS"/>
                <a:cs typeface="Trebuchet MS"/>
              </a:rPr>
              <a:t> </a:t>
            </a:r>
            <a:r>
              <a:rPr dirty="0" sz="2900">
                <a:latin typeface="Trebuchet MS"/>
                <a:cs typeface="Trebuchet MS"/>
              </a:rPr>
              <a:t>reference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1720" y="1646682"/>
            <a:ext cx="1819910" cy="5016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55600" marR="5080" indent="-342900">
              <a:lnSpc>
                <a:spcPct val="94800"/>
              </a:lnSpc>
              <a:spcBef>
                <a:spcPts val="210"/>
              </a:spcBef>
            </a:pPr>
            <a:r>
              <a:rPr dirty="0" sz="1800" i="1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dirty="0" sz="1800" spc="-56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 i="1">
                <a:solidFill>
                  <a:srgbClr val="FF0000"/>
                </a:solidFill>
                <a:latin typeface="Trebuchet MS"/>
                <a:cs typeface="Trebuchet MS"/>
              </a:rPr>
              <a:t>indicates</a:t>
            </a:r>
            <a:r>
              <a:rPr dirty="0" sz="1400" spc="-20" i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dirty="0" sz="1400" spc="-10" i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400" spc="-5" i="1">
                <a:solidFill>
                  <a:srgbClr val="FF0000"/>
                </a:solidFill>
                <a:latin typeface="Trebuchet MS"/>
                <a:cs typeface="Trebuchet MS"/>
              </a:rPr>
              <a:t>ss</a:t>
            </a:r>
            <a:r>
              <a:rPr dirty="0" sz="1400" i="1">
                <a:solidFill>
                  <a:srgbClr val="FF0000"/>
                </a:solidFill>
                <a:latin typeface="Trebuchet MS"/>
                <a:cs typeface="Trebuchet MS"/>
              </a:rPr>
              <a:t>ing</a:t>
            </a:r>
            <a:r>
              <a:rPr dirty="0" sz="1400" spc="-25" i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Trebuchet MS"/>
                <a:cs typeface="Trebuchet MS"/>
              </a:rPr>
              <a:t>by  </a:t>
            </a:r>
            <a:r>
              <a:rPr dirty="0" sz="1400" spc="-5" i="1">
                <a:solidFill>
                  <a:srgbClr val="FF0000"/>
                </a:solidFill>
                <a:latin typeface="Trebuchet MS"/>
                <a:cs typeface="Trebuchet MS"/>
              </a:rPr>
              <a:t>reference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1814" y="2086736"/>
            <a:ext cx="130810" cy="296545"/>
          </a:xfrm>
          <a:custGeom>
            <a:avLst/>
            <a:gdLst/>
            <a:ahLst/>
            <a:cxnLst/>
            <a:rect l="l" t="t" r="r" b="b"/>
            <a:pathLst>
              <a:path w="130810" h="296544">
                <a:moveTo>
                  <a:pt x="0" y="211200"/>
                </a:moveTo>
                <a:lnTo>
                  <a:pt x="6985" y="296037"/>
                </a:lnTo>
                <a:lnTo>
                  <a:pt x="70738" y="239522"/>
                </a:lnTo>
                <a:lnTo>
                  <a:pt x="36575" y="239522"/>
                </a:lnTo>
                <a:lnTo>
                  <a:pt x="24764" y="234823"/>
                </a:lnTo>
                <a:lnTo>
                  <a:pt x="29487" y="223006"/>
                </a:lnTo>
                <a:lnTo>
                  <a:pt x="0" y="211200"/>
                </a:lnTo>
                <a:close/>
              </a:path>
              <a:path w="130810" h="296544">
                <a:moveTo>
                  <a:pt x="29487" y="223006"/>
                </a:moveTo>
                <a:lnTo>
                  <a:pt x="24764" y="234823"/>
                </a:lnTo>
                <a:lnTo>
                  <a:pt x="36575" y="239522"/>
                </a:lnTo>
                <a:lnTo>
                  <a:pt x="41290" y="227732"/>
                </a:lnTo>
                <a:lnTo>
                  <a:pt x="29487" y="223006"/>
                </a:lnTo>
                <a:close/>
              </a:path>
              <a:path w="130810" h="296544">
                <a:moveTo>
                  <a:pt x="41290" y="227732"/>
                </a:moveTo>
                <a:lnTo>
                  <a:pt x="36575" y="239522"/>
                </a:lnTo>
                <a:lnTo>
                  <a:pt x="70738" y="239522"/>
                </a:lnTo>
                <a:lnTo>
                  <a:pt x="41290" y="227732"/>
                </a:lnTo>
                <a:close/>
              </a:path>
              <a:path w="130810" h="296544">
                <a:moveTo>
                  <a:pt x="118618" y="0"/>
                </a:moveTo>
                <a:lnTo>
                  <a:pt x="29487" y="223006"/>
                </a:lnTo>
                <a:lnTo>
                  <a:pt x="41290" y="227732"/>
                </a:lnTo>
                <a:lnTo>
                  <a:pt x="130428" y="4825"/>
                </a:lnTo>
                <a:lnTo>
                  <a:pt x="118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7" y="319227"/>
            <a:ext cx="311975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30">
                <a:latin typeface="Calibri"/>
                <a:cs typeface="Calibri"/>
              </a:rPr>
              <a:t>Variable</a:t>
            </a:r>
            <a:r>
              <a:rPr dirty="0" sz="4100" spc="-120">
                <a:latin typeface="Calibri"/>
                <a:cs typeface="Calibri"/>
              </a:rPr>
              <a:t> </a:t>
            </a:r>
            <a:r>
              <a:rPr dirty="0" sz="4100" spc="-10">
                <a:latin typeface="Calibri"/>
                <a:cs typeface="Calibri"/>
              </a:rPr>
              <a:t>Scope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50316" y="1309243"/>
            <a:ext cx="8176259" cy="351282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55600" marR="581025" indent="-342900">
              <a:lnSpc>
                <a:spcPts val="4120"/>
              </a:lnSpc>
              <a:spcBef>
                <a:spcPts val="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scope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>
                <a:latin typeface="Calibri"/>
                <a:cs typeface="Calibri"/>
              </a:rPr>
              <a:t> a </a:t>
            </a:r>
            <a:r>
              <a:rPr dirty="0" sz="3200" spc="-10">
                <a:latin typeface="Calibri"/>
                <a:cs typeface="Calibri"/>
              </a:rPr>
              <a:t>variable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 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context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within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which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variable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500" spc="-5">
                <a:latin typeface="Calibri"/>
                <a:cs typeface="Calibri"/>
              </a:rPr>
              <a:t>is</a:t>
            </a:r>
            <a:r>
              <a:rPr dirty="0" sz="35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available.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There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are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two </a:t>
            </a:r>
            <a:r>
              <a:rPr dirty="0" sz="3200">
                <a:latin typeface="Calibri"/>
                <a:cs typeface="Calibri"/>
              </a:rPr>
              <a:t>types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scope:</a:t>
            </a:r>
            <a:endParaRPr sz="3200">
              <a:latin typeface="Calibri"/>
              <a:cs typeface="Calibri"/>
            </a:endParaRPr>
          </a:p>
          <a:p>
            <a:pPr lvl="1" marL="756285" marR="466090" indent="-287020">
              <a:lnSpc>
                <a:spcPct val="100000"/>
              </a:lnSpc>
              <a:spcBef>
                <a:spcPts val="685"/>
              </a:spcBef>
              <a:buClr>
                <a:srgbClr val="FFCC00"/>
              </a:buClr>
              <a:buFont typeface="Calibri"/>
              <a:buChar char="–"/>
              <a:tabLst>
                <a:tab pos="756920" algn="l"/>
              </a:tabLst>
            </a:pPr>
            <a:r>
              <a:rPr dirty="0" sz="2800" spc="-5" i="1">
                <a:latin typeface="Calibri"/>
                <a:cs typeface="Calibri"/>
              </a:rPr>
              <a:t>Global</a:t>
            </a:r>
            <a:r>
              <a:rPr dirty="0" sz="2800" spc="-2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scope</a:t>
            </a:r>
            <a:r>
              <a:rPr dirty="0" sz="2800" spc="-10">
                <a:latin typeface="Calibri"/>
                <a:cs typeface="Calibri"/>
              </a:rPr>
              <a:t>;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created</a:t>
            </a:r>
            <a:r>
              <a:rPr dirty="0" sz="2800" spc="-10">
                <a:latin typeface="Calibri"/>
                <a:cs typeface="Calibri"/>
              </a:rPr>
              <a:t> outside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75"/>
              </a:spcBef>
              <a:buClr>
                <a:srgbClr val="FFCC00"/>
              </a:buClr>
              <a:buFont typeface="Calibri"/>
              <a:buChar char="–"/>
              <a:tabLst>
                <a:tab pos="756920" algn="l"/>
              </a:tabLst>
            </a:pPr>
            <a:r>
              <a:rPr dirty="0" sz="2800" spc="-10" i="1">
                <a:latin typeface="Calibri"/>
                <a:cs typeface="Calibri"/>
              </a:rPr>
              <a:t>Local</a:t>
            </a:r>
            <a:r>
              <a:rPr dirty="0" sz="2800" spc="-25" i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function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scope</a:t>
            </a:r>
            <a:r>
              <a:rPr dirty="0" sz="2800" spc="-5">
                <a:latin typeface="Calibri"/>
                <a:cs typeface="Calibri"/>
              </a:rPr>
              <a:t>;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created</a:t>
            </a:r>
            <a:r>
              <a:rPr dirty="0" sz="2800" spc="-10">
                <a:latin typeface="Calibri"/>
                <a:cs typeface="Calibri"/>
              </a:rPr>
              <a:t> inside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316" y="1269618"/>
            <a:ext cx="8396605" cy="41871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78485" indent="-342900">
              <a:lnSpc>
                <a:spcPts val="3020"/>
              </a:lnSpc>
              <a:spcBef>
                <a:spcPts val="48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Calibri"/>
                <a:cs typeface="Calibri"/>
              </a:rPr>
              <a:t>Variable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scoping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PHP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most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other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languages.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5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20">
                <a:latin typeface="Calibri"/>
                <a:cs typeface="Calibri"/>
              </a:rPr>
              <a:t>most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languages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such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20">
                <a:latin typeface="Calibri"/>
                <a:cs typeface="Calibri"/>
              </a:rPr>
              <a:t>Perl,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treated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global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declared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450">
              <a:latin typeface="Calibri"/>
              <a:cs typeface="Calibri"/>
            </a:endParaRPr>
          </a:p>
          <a:p>
            <a:pPr marL="355600" marR="24765" indent="-342900">
              <a:lnSpc>
                <a:spcPct val="89500"/>
              </a:lnSpc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In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90">
                <a:latin typeface="Calibri"/>
                <a:cs typeface="Calibri"/>
              </a:rPr>
              <a:t>PHP,</a:t>
            </a:r>
            <a:r>
              <a:rPr dirty="0" sz="2700" spc="2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default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scope</a:t>
            </a:r>
            <a:r>
              <a:rPr dirty="0" sz="2700" spc="-25">
                <a:latin typeface="Calibri"/>
                <a:cs typeface="Calibri"/>
              </a:rPr>
              <a:t> for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5">
                <a:latin typeface="Calibri"/>
                <a:cs typeface="Calibri"/>
              </a:rPr>
              <a:t>varibale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in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5">
                <a:latin typeface="Calibri"/>
                <a:cs typeface="Calibri"/>
              </a:rPr>
              <a:t> function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5">
                <a:latin typeface="Calibri"/>
                <a:cs typeface="Calibri"/>
              </a:rPr>
              <a:t>“</a:t>
            </a:r>
            <a:r>
              <a:rPr dirty="0" sz="2700" spc="-5" i="1">
                <a:latin typeface="Calibri"/>
                <a:cs typeface="Calibri"/>
              </a:rPr>
              <a:t>local”</a:t>
            </a:r>
            <a:r>
              <a:rPr dirty="0" sz="2700" spc="-5">
                <a:latin typeface="Calibri"/>
                <a:cs typeface="Calibri"/>
              </a:rPr>
              <a:t>.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So, </a:t>
            </a:r>
            <a:r>
              <a:rPr dirty="0" sz="2700" spc="-15">
                <a:latin typeface="Calibri"/>
                <a:cs typeface="Calibri"/>
              </a:rPr>
              <a:t>to </a:t>
            </a:r>
            <a:r>
              <a:rPr dirty="0" sz="2700">
                <a:latin typeface="Calibri"/>
                <a:cs typeface="Calibri"/>
              </a:rPr>
              <a:t>turn it </a:t>
            </a:r>
            <a:r>
              <a:rPr dirty="0" sz="2700" spc="-15">
                <a:latin typeface="Calibri"/>
                <a:cs typeface="Calibri"/>
              </a:rPr>
              <a:t>to </a:t>
            </a:r>
            <a:r>
              <a:rPr dirty="0" sz="2700" spc="-5">
                <a:latin typeface="Calibri"/>
                <a:cs typeface="Calibri"/>
              </a:rPr>
              <a:t>global, </a:t>
            </a:r>
            <a:r>
              <a:rPr dirty="0" sz="2700" spc="-15">
                <a:latin typeface="Calibri"/>
                <a:cs typeface="Calibri"/>
              </a:rPr>
              <a:t>we </a:t>
            </a:r>
            <a:r>
              <a:rPr dirty="0" sz="2700" spc="-20">
                <a:latin typeface="Calibri"/>
                <a:cs typeface="Calibri"/>
              </a:rPr>
              <a:t>have </a:t>
            </a:r>
            <a:r>
              <a:rPr dirty="0" sz="2700" spc="-15">
                <a:latin typeface="Calibri"/>
                <a:cs typeface="Calibri"/>
              </a:rPr>
              <a:t>to </a:t>
            </a:r>
            <a:r>
              <a:rPr dirty="0" sz="2700" spc="-5">
                <a:latin typeface="Calibri"/>
                <a:cs typeface="Calibri"/>
              </a:rPr>
              <a:t>set </a:t>
            </a:r>
            <a:r>
              <a:rPr dirty="0" sz="2700">
                <a:latin typeface="Calibri"/>
                <a:cs typeface="Calibri"/>
              </a:rPr>
              <a:t>it as </a:t>
            </a:r>
            <a:r>
              <a:rPr dirty="0" sz="2700" spc="-5" i="1">
                <a:latin typeface="Calibri"/>
                <a:cs typeface="Calibri"/>
              </a:rPr>
              <a:t>global</a:t>
            </a:r>
            <a:r>
              <a:rPr dirty="0" sz="2700" spc="-5">
                <a:latin typeface="Calibri"/>
                <a:cs typeface="Calibri"/>
              </a:rPr>
              <a:t>, using </a:t>
            </a:r>
            <a:r>
              <a:rPr dirty="0" sz="2700">
                <a:latin typeface="Calibri"/>
                <a:cs typeface="Calibri"/>
              </a:rPr>
              <a:t> the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keyword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5">
                <a:latin typeface="Courier New"/>
                <a:cs typeface="Courier New"/>
              </a:rPr>
              <a:t>global.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15" y="1336675"/>
            <a:ext cx="12757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rebuchet MS"/>
                <a:cs typeface="Trebuchet MS"/>
              </a:rPr>
              <a:t>Example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1700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762" y="1830387"/>
            <a:ext cx="4005579" cy="2592705"/>
            <a:chOff x="385762" y="1830387"/>
            <a:chExt cx="4005579" cy="2592705"/>
          </a:xfrm>
        </p:grpSpPr>
        <p:sp>
          <p:nvSpPr>
            <p:cNvPr id="4" name="object 4"/>
            <p:cNvSpPr/>
            <p:nvPr/>
          </p:nvSpPr>
          <p:spPr>
            <a:xfrm>
              <a:off x="387350" y="1831975"/>
              <a:ext cx="4002404" cy="2589530"/>
            </a:xfrm>
            <a:custGeom>
              <a:avLst/>
              <a:gdLst/>
              <a:ahLst/>
              <a:cxnLst/>
              <a:rect l="l" t="t" r="r" b="b"/>
              <a:pathLst>
                <a:path w="4002404" h="2589529">
                  <a:moveTo>
                    <a:pt x="4002151" y="0"/>
                  </a:moveTo>
                  <a:lnTo>
                    <a:pt x="0" y="0"/>
                  </a:lnTo>
                  <a:lnTo>
                    <a:pt x="0" y="2589276"/>
                  </a:lnTo>
                  <a:lnTo>
                    <a:pt x="4002151" y="2589276"/>
                  </a:lnTo>
                  <a:lnTo>
                    <a:pt x="400215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350" y="1831975"/>
              <a:ext cx="4002404" cy="2589530"/>
            </a:xfrm>
            <a:custGeom>
              <a:avLst/>
              <a:gdLst/>
              <a:ahLst/>
              <a:cxnLst/>
              <a:rect l="l" t="t" r="r" b="b"/>
              <a:pathLst>
                <a:path w="4002404" h="2589529">
                  <a:moveTo>
                    <a:pt x="0" y="2589276"/>
                  </a:moveTo>
                  <a:lnTo>
                    <a:pt x="4002151" y="2589276"/>
                  </a:lnTo>
                  <a:lnTo>
                    <a:pt x="4002151" y="0"/>
                  </a:lnTo>
                  <a:lnTo>
                    <a:pt x="0" y="0"/>
                  </a:lnTo>
                  <a:lnTo>
                    <a:pt x="0" y="25892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7350" y="1831975"/>
            <a:ext cx="4002404" cy="2589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latin typeface="Courier New"/>
                <a:cs typeface="Courier New"/>
              </a:rPr>
              <a:t>$var1</a:t>
            </a:r>
            <a:r>
              <a:rPr dirty="0" sz="2000" spc="-5">
                <a:latin typeface="Courier New"/>
                <a:cs typeface="Courier New"/>
              </a:rPr>
              <a:t>="Hello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World";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PrintValue()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$var1</a:t>
            </a:r>
            <a:r>
              <a:rPr dirty="0" sz="2000" spc="-5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PrintValue();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4799203" y="1692401"/>
            <a:ext cx="4255770" cy="3225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There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is no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output.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Why?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</a:pPr>
            <a:r>
              <a:rPr dirty="0" sz="1800" spc="-5">
                <a:latin typeface="Trebuchet MS"/>
                <a:cs typeface="Trebuchet MS"/>
              </a:rPr>
              <a:t>Function </a:t>
            </a:r>
            <a:r>
              <a:rPr dirty="0" sz="2000" spc="-5">
                <a:latin typeface="Courier New"/>
                <a:cs typeface="Courier New"/>
              </a:rPr>
              <a:t>PrintValue</a:t>
            </a:r>
            <a:r>
              <a:rPr dirty="0" sz="2000" spc="-665">
                <a:latin typeface="Courier New"/>
                <a:cs typeface="Courier New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has its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own </a:t>
            </a:r>
            <a:r>
              <a:rPr dirty="0" sz="1800" spc="-10">
                <a:latin typeface="Trebuchet MS"/>
                <a:cs typeface="Trebuchet MS"/>
              </a:rPr>
              <a:t>copy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ts val="2280"/>
              </a:lnSpc>
            </a:pPr>
            <a:r>
              <a:rPr dirty="0" sz="1800" spc="-5">
                <a:latin typeface="Trebuchet MS"/>
                <a:cs typeface="Trebuchet MS"/>
              </a:rPr>
              <a:t>of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variable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$var1</a:t>
            </a:r>
            <a:r>
              <a:rPr dirty="0" sz="1800" spc="-5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rebuchet MS"/>
              <a:cs typeface="Trebuchet MS"/>
            </a:endParaRPr>
          </a:p>
          <a:p>
            <a:pPr marL="355600" marR="262890" indent="-342900">
              <a:lnSpc>
                <a:spcPts val="1870"/>
              </a:lnSpc>
            </a:pP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-5">
                <a:latin typeface="Trebuchet MS"/>
                <a:cs typeface="Trebuchet MS"/>
              </a:rPr>
              <a:t>variable is different from global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variable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$var1=“Hello</a:t>
            </a:r>
            <a:r>
              <a:rPr dirty="0" sz="1800" spc="-10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World”;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/>
              <a:cs typeface="Courier New"/>
            </a:endParaRPr>
          </a:p>
          <a:p>
            <a:pPr marL="355600" marR="110489" indent="-342900">
              <a:lnSpc>
                <a:spcPts val="1939"/>
              </a:lnSpc>
            </a:pPr>
            <a:r>
              <a:rPr dirty="0" sz="1800">
                <a:latin typeface="Trebuchet MS"/>
                <a:cs typeface="Trebuchet MS"/>
              </a:rPr>
              <a:t>By </a:t>
            </a:r>
            <a:r>
              <a:rPr dirty="0" sz="1800" spc="-5">
                <a:latin typeface="Trebuchet MS"/>
                <a:cs typeface="Trebuchet MS"/>
              </a:rPr>
              <a:t>default all variables in </a:t>
            </a:r>
            <a:r>
              <a:rPr dirty="0" sz="1800">
                <a:latin typeface="Trebuchet MS"/>
                <a:cs typeface="Trebuchet MS"/>
              </a:rPr>
              <a:t>a </a:t>
            </a:r>
            <a:r>
              <a:rPr dirty="0" sz="1800" spc="-5">
                <a:latin typeface="Trebuchet MS"/>
                <a:cs typeface="Trebuchet MS"/>
              </a:rPr>
              <a:t>function are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treated as local, unless they are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defined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as global.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815" y="1336675"/>
            <a:ext cx="1275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rebuchet MS"/>
                <a:cs typeface="Trebuchet MS"/>
              </a:rPr>
              <a:t>Example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2</a:t>
            </a:r>
            <a:r>
              <a:rPr dirty="0" sz="1700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762" y="1830387"/>
            <a:ext cx="4005579" cy="3057525"/>
            <a:chOff x="385762" y="1830387"/>
            <a:chExt cx="4005579" cy="3057525"/>
          </a:xfrm>
        </p:grpSpPr>
        <p:sp>
          <p:nvSpPr>
            <p:cNvPr id="4" name="object 4"/>
            <p:cNvSpPr/>
            <p:nvPr/>
          </p:nvSpPr>
          <p:spPr>
            <a:xfrm>
              <a:off x="387350" y="1831975"/>
              <a:ext cx="4002404" cy="3054350"/>
            </a:xfrm>
            <a:custGeom>
              <a:avLst/>
              <a:gdLst/>
              <a:ahLst/>
              <a:cxnLst/>
              <a:rect l="l" t="t" r="r" b="b"/>
              <a:pathLst>
                <a:path w="4002404" h="3054350">
                  <a:moveTo>
                    <a:pt x="4002151" y="0"/>
                  </a:moveTo>
                  <a:lnTo>
                    <a:pt x="0" y="0"/>
                  </a:lnTo>
                  <a:lnTo>
                    <a:pt x="0" y="3054350"/>
                  </a:lnTo>
                  <a:lnTo>
                    <a:pt x="4002151" y="3054350"/>
                  </a:lnTo>
                  <a:lnTo>
                    <a:pt x="400215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350" y="1831975"/>
              <a:ext cx="4002404" cy="3054350"/>
            </a:xfrm>
            <a:custGeom>
              <a:avLst/>
              <a:gdLst/>
              <a:ahLst/>
              <a:cxnLst/>
              <a:rect l="l" t="t" r="r" b="b"/>
              <a:pathLst>
                <a:path w="4002404" h="3054350">
                  <a:moveTo>
                    <a:pt x="0" y="3054350"/>
                  </a:moveTo>
                  <a:lnTo>
                    <a:pt x="4002151" y="3054350"/>
                  </a:lnTo>
                  <a:lnTo>
                    <a:pt x="4002151" y="0"/>
                  </a:lnTo>
                  <a:lnTo>
                    <a:pt x="0" y="0"/>
                  </a:lnTo>
                  <a:lnTo>
                    <a:pt x="0" y="30543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7350" y="1831975"/>
            <a:ext cx="4002404" cy="3054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latin typeface="Courier New"/>
                <a:cs typeface="Courier New"/>
              </a:rPr>
              <a:t>$var1</a:t>
            </a:r>
            <a:r>
              <a:rPr dirty="0" sz="2000" spc="-5">
                <a:latin typeface="Courier New"/>
                <a:cs typeface="Courier New"/>
              </a:rPr>
              <a:t>="Hello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World";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PrintValue()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 marR="1617345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global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$var1;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$var1;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PrintValue();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4799203" y="1692401"/>
            <a:ext cx="91249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203" y="2349195"/>
            <a:ext cx="203453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Hello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World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7077" y="3513582"/>
            <a:ext cx="4170679" cy="9144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marR="5080" indent="-342900">
              <a:lnSpc>
                <a:spcPct val="86800"/>
              </a:lnSpc>
              <a:spcBef>
                <a:spcPts val="420"/>
              </a:spcBef>
            </a:pPr>
            <a:r>
              <a:rPr dirty="0" sz="2000">
                <a:latin typeface="Trebuchet MS"/>
                <a:cs typeface="Trebuchet MS"/>
              </a:rPr>
              <a:t>Another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way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to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use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global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variables,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using the </a:t>
            </a:r>
            <a:r>
              <a:rPr dirty="0" sz="2000">
                <a:latin typeface="Trebuchet MS"/>
                <a:cs typeface="Trebuchet MS"/>
              </a:rPr>
              <a:t>superglobal </a:t>
            </a:r>
            <a:r>
              <a:rPr dirty="0" sz="2000" spc="-5">
                <a:latin typeface="Trebuchet MS"/>
                <a:cs typeface="Trebuchet MS"/>
              </a:rPr>
              <a:t>array 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named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ourier New"/>
                <a:cs typeface="Courier New"/>
              </a:rPr>
              <a:t>$GLOBALS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7077" y="4787900"/>
            <a:ext cx="3983990" cy="713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-5">
                <a:latin typeface="Courier New"/>
                <a:cs typeface="Courier New"/>
              </a:rPr>
              <a:t>echo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$GLOBALS</a:t>
            </a:r>
            <a:r>
              <a:rPr dirty="0" sz="2400" spc="-10">
                <a:latin typeface="Courier New"/>
                <a:cs typeface="Courier New"/>
              </a:rPr>
              <a:t>[</a:t>
            </a:r>
            <a:r>
              <a:rPr dirty="0" sz="2000" spc="-10">
                <a:latin typeface="Courier New"/>
                <a:cs typeface="Courier New"/>
              </a:rPr>
              <a:t>"</a:t>
            </a:r>
            <a:r>
              <a:rPr dirty="0" sz="2400" spc="-10">
                <a:latin typeface="Courier New"/>
                <a:cs typeface="Courier New"/>
              </a:rPr>
              <a:t>var1</a:t>
            </a:r>
            <a:r>
              <a:rPr dirty="0" sz="2000" spc="-10">
                <a:latin typeface="Courier New"/>
                <a:cs typeface="Courier New"/>
              </a:rPr>
              <a:t>"</a:t>
            </a:r>
            <a:r>
              <a:rPr dirty="0" sz="2400" spc="-10"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283" y="319227"/>
            <a:ext cx="5697220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5">
                <a:latin typeface="Calibri"/>
                <a:cs typeface="Calibri"/>
              </a:rPr>
              <a:t>Embedding</a:t>
            </a:r>
            <a:r>
              <a:rPr dirty="0" sz="4100" spc="-65">
                <a:latin typeface="Calibri"/>
                <a:cs typeface="Calibri"/>
              </a:rPr>
              <a:t> </a:t>
            </a:r>
            <a:r>
              <a:rPr dirty="0" sz="4100">
                <a:latin typeface="Calibri"/>
                <a:cs typeface="Calibri"/>
              </a:rPr>
              <a:t>PHP</a:t>
            </a:r>
            <a:r>
              <a:rPr dirty="0" sz="4100" spc="-50">
                <a:latin typeface="Calibri"/>
                <a:cs typeface="Calibri"/>
              </a:rPr>
              <a:t> </a:t>
            </a:r>
            <a:r>
              <a:rPr dirty="0" sz="4100" spc="-20">
                <a:latin typeface="Calibri"/>
                <a:cs typeface="Calibri"/>
              </a:rPr>
              <a:t>into</a:t>
            </a:r>
            <a:r>
              <a:rPr dirty="0" sz="4100" spc="-35">
                <a:latin typeface="Calibri"/>
                <a:cs typeface="Calibri"/>
              </a:rPr>
              <a:t> </a:t>
            </a:r>
            <a:r>
              <a:rPr dirty="0" sz="4100" spc="-5">
                <a:latin typeface="Calibri"/>
                <a:cs typeface="Calibri"/>
              </a:rPr>
              <a:t>HTML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491" y="1329943"/>
            <a:ext cx="7679055" cy="38950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ways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embed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PHP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scripts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into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415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b="1">
                <a:solidFill>
                  <a:srgbClr val="C00000"/>
                </a:solidFill>
                <a:latin typeface="Courier New"/>
                <a:cs typeface="Courier New"/>
              </a:rPr>
              <a:t>&lt;?php</a:t>
            </a:r>
            <a:r>
              <a:rPr dirty="0" sz="2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echo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"Hello</a:t>
            </a:r>
            <a:r>
              <a:rPr dirty="0" sz="2200" spc="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World";</a:t>
            </a:r>
            <a:r>
              <a:rPr dirty="0" sz="2200" spc="25">
                <a:latin typeface="Courier New"/>
                <a:cs typeface="Courier New"/>
              </a:rPr>
              <a:t> </a:t>
            </a:r>
            <a:r>
              <a:rPr dirty="0" sz="2200" spc="5" b="1">
                <a:solidFill>
                  <a:srgbClr val="C00000"/>
                </a:solidFill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  <a:p>
            <a:pPr lvl="1" marL="756285" indent="-287655">
              <a:lnSpc>
                <a:spcPct val="100000"/>
              </a:lnSpc>
              <a:spcBef>
                <a:spcPts val="530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5" b="1">
                <a:solidFill>
                  <a:srgbClr val="C00000"/>
                </a:solidFill>
                <a:latin typeface="Courier New"/>
                <a:cs typeface="Courier New"/>
              </a:rPr>
              <a:t>&lt;?</a:t>
            </a:r>
            <a:r>
              <a:rPr dirty="0" sz="220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echo</a:t>
            </a:r>
            <a:r>
              <a:rPr dirty="0" sz="220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"Hello</a:t>
            </a:r>
            <a:r>
              <a:rPr dirty="0" sz="2200">
                <a:latin typeface="Courier New"/>
                <a:cs typeface="Courier New"/>
              </a:rPr>
              <a:t> World";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spc="5" b="1">
                <a:solidFill>
                  <a:srgbClr val="C00000"/>
                </a:solidFill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  <a:p>
            <a:pPr lvl="1" marL="756285" indent="-287655">
              <a:lnSpc>
                <a:spcPct val="100000"/>
              </a:lnSpc>
              <a:spcBef>
                <a:spcPts val="525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5" b="1">
                <a:solidFill>
                  <a:srgbClr val="C00000"/>
                </a:solidFill>
                <a:latin typeface="Courier New"/>
                <a:cs typeface="Courier New"/>
              </a:rPr>
              <a:t>&lt;script</a:t>
            </a:r>
            <a:r>
              <a:rPr dirty="0" sz="2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ourier New"/>
                <a:cs typeface="Courier New"/>
              </a:rPr>
              <a:t>language="php“&gt;</a:t>
            </a:r>
            <a:endParaRPr sz="2200">
              <a:latin typeface="Courier New"/>
              <a:cs typeface="Courier New"/>
            </a:endParaRPr>
          </a:p>
          <a:p>
            <a:pPr marL="114173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Courier New"/>
                <a:cs typeface="Courier New"/>
              </a:rPr>
              <a:t>echo "Hello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World";</a:t>
            </a:r>
            <a:endParaRPr sz="22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  <a:spcBef>
                <a:spcPts val="530"/>
              </a:spcBef>
            </a:pPr>
            <a:r>
              <a:rPr dirty="0" sz="2200" b="1">
                <a:solidFill>
                  <a:srgbClr val="C00000"/>
                </a:solidFill>
                <a:latin typeface="Courier New"/>
                <a:cs typeface="Courier New"/>
              </a:rPr>
              <a:t>&lt;/script&gt;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ourier New"/>
              <a:cs typeface="Courier New"/>
            </a:endParaRPr>
          </a:p>
          <a:p>
            <a:pPr lvl="1" marL="756285" indent="-287655">
              <a:lnSpc>
                <a:spcPct val="100000"/>
              </a:lnSpc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200" spc="-5" b="1">
                <a:solidFill>
                  <a:srgbClr val="C00000"/>
                </a:solidFill>
                <a:latin typeface="Courier New"/>
                <a:cs typeface="Courier New"/>
              </a:rPr>
              <a:t>&lt;%</a:t>
            </a:r>
            <a:r>
              <a:rPr dirty="0" sz="220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echo</a:t>
            </a:r>
            <a:r>
              <a:rPr dirty="0" sz="220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"Hello</a:t>
            </a:r>
            <a:r>
              <a:rPr dirty="0" sz="2200">
                <a:latin typeface="Courier New"/>
                <a:cs typeface="Courier New"/>
              </a:rPr>
              <a:t> World";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spc="5" b="1">
                <a:solidFill>
                  <a:srgbClr val="C00000"/>
                </a:solidFill>
                <a:latin typeface="Courier New"/>
                <a:cs typeface="Courier New"/>
              </a:rPr>
              <a:t>%&gt;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95"/>
              </a:spcBef>
            </a:pPr>
            <a:r>
              <a:rPr dirty="0" sz="1400" spc="-5" i="1">
                <a:latin typeface="Courier New"/>
                <a:cs typeface="Courier New"/>
              </a:rPr>
              <a:t>(this </a:t>
            </a:r>
            <a:r>
              <a:rPr dirty="0" sz="1400" spc="-10" i="1">
                <a:latin typeface="Courier New"/>
                <a:cs typeface="Courier New"/>
              </a:rPr>
              <a:t>format</a:t>
            </a:r>
            <a:r>
              <a:rPr dirty="0" sz="1400" i="1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needs</a:t>
            </a:r>
            <a:r>
              <a:rPr dirty="0" sz="1400" i="1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the</a:t>
            </a:r>
            <a:r>
              <a:rPr dirty="0" sz="1400" i="1">
                <a:latin typeface="Courier New"/>
                <a:cs typeface="Courier New"/>
              </a:rPr>
              <a:t> </a:t>
            </a:r>
            <a:r>
              <a:rPr dirty="0" sz="1400" spc="-10" i="1">
                <a:latin typeface="Courier New"/>
                <a:cs typeface="Courier New"/>
              </a:rPr>
              <a:t>PHP.ini</a:t>
            </a:r>
            <a:r>
              <a:rPr dirty="0" sz="1400" spc="-5" i="1">
                <a:latin typeface="Courier New"/>
                <a:cs typeface="Courier New"/>
              </a:rPr>
              <a:t> option </a:t>
            </a:r>
            <a:r>
              <a:rPr dirty="0" sz="1400" spc="-5" b="1" i="1">
                <a:latin typeface="Courier New"/>
                <a:cs typeface="Courier New"/>
              </a:rPr>
              <a:t>asp_tag</a:t>
            </a:r>
            <a:r>
              <a:rPr dirty="0" sz="1400" b="1" i="1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to</a:t>
            </a:r>
            <a:r>
              <a:rPr dirty="0" sz="1400" spc="-15" i="1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be </a:t>
            </a:r>
            <a:r>
              <a:rPr dirty="0" sz="1400" spc="-10" i="1">
                <a:latin typeface="Courier New"/>
                <a:cs typeface="Courier New"/>
              </a:rPr>
              <a:t>turn </a:t>
            </a:r>
            <a:r>
              <a:rPr dirty="0" sz="1400" spc="-5" i="1">
                <a:latin typeface="Courier New"/>
                <a:cs typeface="Courier New"/>
              </a:rPr>
              <a:t>on)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4" y="319227"/>
            <a:ext cx="323151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15">
                <a:latin typeface="Calibri"/>
                <a:cs typeface="Calibri"/>
              </a:rPr>
              <a:t>Static</a:t>
            </a:r>
            <a:r>
              <a:rPr dirty="0" sz="4100" spc="-75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Variables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092" y="1257426"/>
            <a:ext cx="10699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rebuchet MS"/>
                <a:cs typeface="Trebuchet MS"/>
              </a:rPr>
              <a:t>Example</a:t>
            </a:r>
            <a:r>
              <a:rPr dirty="0" sz="1700" spc="-5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6875" y="1751012"/>
            <a:ext cx="4891405" cy="4162425"/>
            <a:chOff x="396875" y="1751012"/>
            <a:chExt cx="4891405" cy="4162425"/>
          </a:xfrm>
        </p:grpSpPr>
        <p:sp>
          <p:nvSpPr>
            <p:cNvPr id="5" name="object 5"/>
            <p:cNvSpPr/>
            <p:nvPr/>
          </p:nvSpPr>
          <p:spPr>
            <a:xfrm>
              <a:off x="398462" y="1752600"/>
              <a:ext cx="4888230" cy="4159250"/>
            </a:xfrm>
            <a:custGeom>
              <a:avLst/>
              <a:gdLst/>
              <a:ahLst/>
              <a:cxnLst/>
              <a:rect l="l" t="t" r="r" b="b"/>
              <a:pathLst>
                <a:path w="4888230" h="4159250">
                  <a:moveTo>
                    <a:pt x="4887849" y="0"/>
                  </a:moveTo>
                  <a:lnTo>
                    <a:pt x="0" y="0"/>
                  </a:lnTo>
                  <a:lnTo>
                    <a:pt x="0" y="4159250"/>
                  </a:lnTo>
                  <a:lnTo>
                    <a:pt x="4887849" y="4159250"/>
                  </a:lnTo>
                  <a:lnTo>
                    <a:pt x="488784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8462" y="1752600"/>
              <a:ext cx="4888230" cy="4159250"/>
            </a:xfrm>
            <a:custGeom>
              <a:avLst/>
              <a:gdLst/>
              <a:ahLst/>
              <a:cxnLst/>
              <a:rect l="l" t="t" r="r" b="b"/>
              <a:pathLst>
                <a:path w="4888230" h="4159250">
                  <a:moveTo>
                    <a:pt x="0" y="4159250"/>
                  </a:moveTo>
                  <a:lnTo>
                    <a:pt x="4887849" y="4159250"/>
                  </a:lnTo>
                  <a:lnTo>
                    <a:pt x="4887849" y="0"/>
                  </a:lnTo>
                  <a:lnTo>
                    <a:pt x="0" y="0"/>
                  </a:lnTo>
                  <a:lnTo>
                    <a:pt x="0" y="41592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98462" y="1752600"/>
            <a:ext cx="4888230" cy="415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PrintCounter()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static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$counter=0;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$counter++;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"Counter=$counter\n";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algn="just" marL="91440" marR="25019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PrintCounte</a:t>
            </a:r>
            <a:r>
              <a:rPr dirty="0" sz="2000">
                <a:latin typeface="Courier New"/>
                <a:cs typeface="Courier New"/>
              </a:rPr>
              <a:t>r</a:t>
            </a:r>
            <a:r>
              <a:rPr dirty="0" sz="2000" spc="-5">
                <a:latin typeface="Courier New"/>
                <a:cs typeface="Courier New"/>
              </a:rPr>
              <a:t>();  </a:t>
            </a:r>
            <a:r>
              <a:rPr dirty="0" sz="2000" spc="-5">
                <a:latin typeface="Courier New"/>
                <a:cs typeface="Courier New"/>
              </a:rPr>
              <a:t>PrintCounter();  </a:t>
            </a:r>
            <a:r>
              <a:rPr dirty="0" sz="2000" spc="-5">
                <a:latin typeface="Courier New"/>
                <a:cs typeface="Courier New"/>
              </a:rPr>
              <a:t>PrintCounte</a:t>
            </a:r>
            <a:r>
              <a:rPr dirty="0" sz="2000">
                <a:latin typeface="Courier New"/>
                <a:cs typeface="Courier New"/>
              </a:rPr>
              <a:t>r</a:t>
            </a:r>
            <a:r>
              <a:rPr dirty="0" sz="2000" spc="-5"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91238" y="1587563"/>
            <a:ext cx="2930525" cy="1779905"/>
            <a:chOff x="5591238" y="1587563"/>
            <a:chExt cx="2930525" cy="1779905"/>
          </a:xfrm>
        </p:grpSpPr>
        <p:sp>
          <p:nvSpPr>
            <p:cNvPr id="9" name="object 9"/>
            <p:cNvSpPr/>
            <p:nvPr/>
          </p:nvSpPr>
          <p:spPr>
            <a:xfrm>
              <a:off x="5592826" y="1589150"/>
              <a:ext cx="2927350" cy="1776730"/>
            </a:xfrm>
            <a:custGeom>
              <a:avLst/>
              <a:gdLst/>
              <a:ahLst/>
              <a:cxnLst/>
              <a:rect l="l" t="t" r="r" b="b"/>
              <a:pathLst>
                <a:path w="2927350" h="1776729">
                  <a:moveTo>
                    <a:pt x="2927350" y="0"/>
                  </a:moveTo>
                  <a:lnTo>
                    <a:pt x="0" y="0"/>
                  </a:lnTo>
                  <a:lnTo>
                    <a:pt x="0" y="1776349"/>
                  </a:lnTo>
                  <a:lnTo>
                    <a:pt x="2927350" y="1776349"/>
                  </a:lnTo>
                  <a:lnTo>
                    <a:pt x="2927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92826" y="1589150"/>
              <a:ext cx="2927350" cy="1776730"/>
            </a:xfrm>
            <a:custGeom>
              <a:avLst/>
              <a:gdLst/>
              <a:ahLst/>
              <a:cxnLst/>
              <a:rect l="l" t="t" r="r" b="b"/>
              <a:pathLst>
                <a:path w="2927350" h="1776729">
                  <a:moveTo>
                    <a:pt x="0" y="1776349"/>
                  </a:moveTo>
                  <a:lnTo>
                    <a:pt x="2927350" y="1776349"/>
                  </a:lnTo>
                  <a:lnTo>
                    <a:pt x="2927350" y="0"/>
                  </a:lnTo>
                  <a:lnTo>
                    <a:pt x="0" y="0"/>
                  </a:lnTo>
                  <a:lnTo>
                    <a:pt x="0" y="17763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592826" y="1589150"/>
            <a:ext cx="2927350" cy="17767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rebuchet MS"/>
              <a:cs typeface="Trebuchet MS"/>
            </a:endParaRPr>
          </a:p>
          <a:p>
            <a:pPr algn="just" marL="92075" marR="145542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Counter=1  </a:t>
            </a:r>
            <a:r>
              <a:rPr dirty="0" sz="2000" spc="-5">
                <a:latin typeface="Courier New"/>
                <a:cs typeface="Courier New"/>
              </a:rPr>
              <a:t>Counter=2  </a:t>
            </a:r>
            <a:r>
              <a:rPr dirty="0" sz="2000" spc="-5">
                <a:latin typeface="Courier New"/>
                <a:cs typeface="Courier New"/>
              </a:rPr>
              <a:t>Counter=3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9017" y="319227"/>
            <a:ext cx="1356360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latin typeface="Calibri"/>
                <a:cs typeface="Calibri"/>
              </a:rPr>
              <a:t>Ar</a:t>
            </a:r>
            <a:r>
              <a:rPr dirty="0" sz="4100" spc="-95">
                <a:latin typeface="Calibri"/>
                <a:cs typeface="Calibri"/>
              </a:rPr>
              <a:t>r</a:t>
            </a:r>
            <a:r>
              <a:rPr dirty="0" sz="4100" spc="-70">
                <a:latin typeface="Calibri"/>
                <a:cs typeface="Calibri"/>
              </a:rPr>
              <a:t>a</a:t>
            </a:r>
            <a:r>
              <a:rPr dirty="0" sz="4100" spc="-40">
                <a:latin typeface="Calibri"/>
                <a:cs typeface="Calibri"/>
              </a:rPr>
              <a:t>y</a:t>
            </a:r>
            <a:r>
              <a:rPr dirty="0" sz="4100">
                <a:latin typeface="Calibri"/>
                <a:cs typeface="Calibri"/>
              </a:rPr>
              <a:t>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491" y="1076758"/>
            <a:ext cx="8067040" cy="33947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Calibri"/>
                <a:cs typeface="Calibri"/>
              </a:rPr>
              <a:t>Two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array </a:t>
            </a:r>
            <a:r>
              <a:rPr dirty="0" sz="2800" spc="-5">
                <a:latin typeface="Calibri"/>
                <a:cs typeface="Calibri"/>
              </a:rPr>
              <a:t>in PHP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05"/>
              </a:spcBef>
              <a:buClr>
                <a:srgbClr val="FFCC00"/>
              </a:buClr>
              <a:buFont typeface="Calibri"/>
              <a:buChar char="–"/>
              <a:tabLst>
                <a:tab pos="756285" algn="l"/>
                <a:tab pos="756920" algn="l"/>
                <a:tab pos="2380615" algn="l"/>
              </a:tabLst>
            </a:pPr>
            <a:r>
              <a:rPr dirty="0" sz="2200" spc="-10" b="1">
                <a:latin typeface="Calibri"/>
                <a:cs typeface="Calibri"/>
              </a:rPr>
              <a:t>normal</a:t>
            </a:r>
            <a:r>
              <a:rPr dirty="0" sz="2200" spc="45" b="1">
                <a:latin typeface="Calibri"/>
                <a:cs typeface="Calibri"/>
              </a:rPr>
              <a:t> </a:t>
            </a:r>
            <a:r>
              <a:rPr dirty="0" sz="2200" spc="-25" b="1">
                <a:latin typeface="Calibri"/>
                <a:cs typeface="Calibri"/>
              </a:rPr>
              <a:t>array	</a:t>
            </a:r>
            <a:r>
              <a:rPr dirty="0" sz="2400" spc="-5" i="1">
                <a:latin typeface="Calibri"/>
                <a:cs typeface="Calibri"/>
              </a:rPr>
              <a:t>(using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numerical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index)</a:t>
            </a:r>
            <a:endParaRPr sz="24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Clr>
                <a:srgbClr val="FFCC00"/>
              </a:buClr>
              <a:buFont typeface="Calibri"/>
              <a:buChar char="–"/>
              <a:tabLst>
                <a:tab pos="756285" algn="l"/>
                <a:tab pos="756920" algn="l"/>
              </a:tabLst>
            </a:pPr>
            <a:r>
              <a:rPr dirty="0" sz="2200" spc="-5" b="1">
                <a:latin typeface="Calibri"/>
                <a:cs typeface="Calibri"/>
              </a:rPr>
              <a:t>hash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or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associative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array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(using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string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index</a:t>
            </a:r>
            <a:r>
              <a:rPr dirty="0" sz="2400" spc="-1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Calibri"/>
              <a:buChar char="–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Elements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array</a:t>
            </a:r>
            <a:r>
              <a:rPr dirty="0" sz="2800" spc="-20">
                <a:latin typeface="Calibri"/>
                <a:cs typeface="Calibri"/>
              </a:rPr>
              <a:t> may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consist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5">
                <a:latin typeface="Calibri"/>
                <a:cs typeface="Calibri"/>
              </a:rPr>
              <a:t> types.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C00"/>
              </a:buClr>
              <a:buFont typeface="Calibri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ways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creating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6538" y="1803463"/>
            <a:ext cx="3059430" cy="4059554"/>
            <a:chOff x="6086538" y="1803463"/>
            <a:chExt cx="3059430" cy="4059554"/>
          </a:xfrm>
        </p:grpSpPr>
        <p:sp>
          <p:nvSpPr>
            <p:cNvPr id="3" name="object 3"/>
            <p:cNvSpPr/>
            <p:nvPr/>
          </p:nvSpPr>
          <p:spPr>
            <a:xfrm>
              <a:off x="6088126" y="1805051"/>
              <a:ext cx="3056255" cy="4056379"/>
            </a:xfrm>
            <a:custGeom>
              <a:avLst/>
              <a:gdLst/>
              <a:ahLst/>
              <a:cxnLst/>
              <a:rect l="l" t="t" r="r" b="b"/>
              <a:pathLst>
                <a:path w="3056254" h="4056379">
                  <a:moveTo>
                    <a:pt x="3055874" y="0"/>
                  </a:moveTo>
                  <a:lnTo>
                    <a:pt x="0" y="0"/>
                  </a:lnTo>
                  <a:lnTo>
                    <a:pt x="0" y="4055999"/>
                  </a:lnTo>
                  <a:lnTo>
                    <a:pt x="3055874" y="4055999"/>
                  </a:lnTo>
                  <a:lnTo>
                    <a:pt x="30558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88126" y="1805051"/>
              <a:ext cx="3056255" cy="4056379"/>
            </a:xfrm>
            <a:custGeom>
              <a:avLst/>
              <a:gdLst/>
              <a:ahLst/>
              <a:cxnLst/>
              <a:rect l="l" t="t" r="r" b="b"/>
              <a:pathLst>
                <a:path w="3056254" h="4056379">
                  <a:moveTo>
                    <a:pt x="0" y="4055999"/>
                  </a:moveTo>
                  <a:lnTo>
                    <a:pt x="3055874" y="4055999"/>
                  </a:lnTo>
                  <a:lnTo>
                    <a:pt x="3055874" y="0"/>
                  </a:lnTo>
                  <a:lnTo>
                    <a:pt x="0" y="0"/>
                  </a:lnTo>
                  <a:lnTo>
                    <a:pt x="0" y="40559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167754" y="1829180"/>
            <a:ext cx="1130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48704" y="2593780"/>
          <a:ext cx="2794000" cy="108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/>
                <a:gridCol w="409575"/>
                <a:gridCol w="273049"/>
                <a:gridCol w="409575"/>
                <a:gridCol w="647064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Zero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67754" y="3914647"/>
            <a:ext cx="248412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Using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foreach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loop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Zero</a:t>
            </a:r>
            <a:endParaRPr sz="1800">
              <a:latin typeface="Courier New"/>
              <a:cs typeface="Courier New"/>
            </a:endParaRPr>
          </a:p>
          <a:p>
            <a:pPr marL="12700" marR="205168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One  </a:t>
            </a:r>
            <a:r>
              <a:rPr dirty="0" sz="180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0316" y="1188212"/>
            <a:ext cx="6252210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rebuchet MS"/>
                <a:cs typeface="Trebuchet MS"/>
              </a:rPr>
              <a:t>Example</a:t>
            </a:r>
            <a:r>
              <a:rPr dirty="0" sz="2300" spc="-35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1:</a:t>
            </a:r>
            <a:r>
              <a:rPr dirty="0" sz="2300" spc="-10" b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Creating</a:t>
            </a:r>
            <a:r>
              <a:rPr dirty="0" sz="1900" spc="25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an array</a:t>
            </a:r>
            <a:r>
              <a:rPr dirty="0" sz="190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using</a:t>
            </a:r>
            <a:r>
              <a:rPr dirty="0" sz="1900" spc="25" i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function</a:t>
            </a:r>
            <a:r>
              <a:rPr dirty="0" sz="1900" spc="6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array()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2900" y="1774888"/>
            <a:ext cx="5559425" cy="2433955"/>
            <a:chOff x="342900" y="1774888"/>
            <a:chExt cx="5559425" cy="2433955"/>
          </a:xfrm>
        </p:grpSpPr>
        <p:sp>
          <p:nvSpPr>
            <p:cNvPr id="10" name="object 10"/>
            <p:cNvSpPr/>
            <p:nvPr/>
          </p:nvSpPr>
          <p:spPr>
            <a:xfrm>
              <a:off x="344487" y="1776476"/>
              <a:ext cx="5556250" cy="2430780"/>
            </a:xfrm>
            <a:custGeom>
              <a:avLst/>
              <a:gdLst/>
              <a:ahLst/>
              <a:cxnLst/>
              <a:rect l="l" t="t" r="r" b="b"/>
              <a:pathLst>
                <a:path w="5556250" h="2430779">
                  <a:moveTo>
                    <a:pt x="5556250" y="0"/>
                  </a:moveTo>
                  <a:lnTo>
                    <a:pt x="0" y="0"/>
                  </a:lnTo>
                  <a:lnTo>
                    <a:pt x="0" y="2430399"/>
                  </a:lnTo>
                  <a:lnTo>
                    <a:pt x="5556250" y="2430399"/>
                  </a:lnTo>
                  <a:lnTo>
                    <a:pt x="55562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4487" y="1776476"/>
              <a:ext cx="5556250" cy="2430780"/>
            </a:xfrm>
            <a:custGeom>
              <a:avLst/>
              <a:gdLst/>
              <a:ahLst/>
              <a:cxnLst/>
              <a:rect l="l" t="t" r="r" b="b"/>
              <a:pathLst>
                <a:path w="5556250" h="2430779">
                  <a:moveTo>
                    <a:pt x="0" y="2430399"/>
                  </a:moveTo>
                  <a:lnTo>
                    <a:pt x="5556250" y="2430399"/>
                  </a:lnTo>
                  <a:lnTo>
                    <a:pt x="5556250" y="0"/>
                  </a:lnTo>
                  <a:lnTo>
                    <a:pt x="0" y="0"/>
                  </a:lnTo>
                  <a:lnTo>
                    <a:pt x="0" y="24303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44487" y="1776476"/>
            <a:ext cx="5556250" cy="24307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dirty="0" sz="1600" spc="-5">
                <a:latin typeface="Courier New"/>
                <a:cs typeface="Courier New"/>
              </a:rPr>
              <a:t>$mixed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=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array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(“Zero",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“One",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2,</a:t>
            </a:r>
            <a:r>
              <a:rPr dirty="0" sz="1600" b="1">
                <a:latin typeface="Courier New"/>
                <a:cs typeface="Courier New"/>
              </a:rPr>
              <a:t> 3);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for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($i=0;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$i&lt;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count</a:t>
            </a:r>
            <a:r>
              <a:rPr dirty="0" sz="1600" spc="-5" b="1">
                <a:latin typeface="Courier New"/>
                <a:cs typeface="Courier New"/>
              </a:rPr>
              <a:t>($mixed)</a:t>
            </a:r>
            <a:r>
              <a:rPr dirty="0" sz="1600" spc="-5">
                <a:latin typeface="Courier New"/>
                <a:cs typeface="Courier New"/>
              </a:rPr>
              <a:t>;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$i++)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print </a:t>
            </a:r>
            <a:r>
              <a:rPr dirty="0" sz="1600" spc="-5">
                <a:latin typeface="Courier New"/>
                <a:cs typeface="Courier New"/>
              </a:rPr>
              <a:t>("Element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in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$i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is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$mixed[$i]\n");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print(“\n\nUsing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foreach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loop\n");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foreach ($mixed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as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$element)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print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("$element\n");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299415" y="4481674"/>
            <a:ext cx="5064125" cy="6388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900" spc="-10">
                <a:latin typeface="Trebuchet MS"/>
                <a:cs typeface="Trebuchet MS"/>
              </a:rPr>
              <a:t>Function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count()</a:t>
            </a:r>
            <a:r>
              <a:rPr dirty="0" sz="1900" spc="-575">
                <a:latin typeface="Courier New"/>
                <a:cs typeface="Courier New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returns</a:t>
            </a:r>
            <a:r>
              <a:rPr dirty="0" sz="1900" spc="3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the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size of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an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array</a:t>
            </a:r>
            <a:endParaRPr sz="19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dirty="0" sz="1900" spc="-10">
                <a:latin typeface="Trebuchet MS"/>
                <a:cs typeface="Trebuchet MS"/>
              </a:rPr>
              <a:t>(number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of</a:t>
            </a:r>
            <a:r>
              <a:rPr dirty="0" sz="190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elements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in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that </a:t>
            </a:r>
            <a:r>
              <a:rPr dirty="0" sz="1900" spc="-10">
                <a:latin typeface="Trebuchet MS"/>
                <a:cs typeface="Trebuchet MS"/>
              </a:rPr>
              <a:t>array)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6538" y="1803463"/>
            <a:ext cx="3059430" cy="4059554"/>
            <a:chOff x="6086538" y="1803463"/>
            <a:chExt cx="3059430" cy="4059554"/>
          </a:xfrm>
        </p:grpSpPr>
        <p:sp>
          <p:nvSpPr>
            <p:cNvPr id="3" name="object 3"/>
            <p:cNvSpPr/>
            <p:nvPr/>
          </p:nvSpPr>
          <p:spPr>
            <a:xfrm>
              <a:off x="6088126" y="1805051"/>
              <a:ext cx="3056255" cy="4056379"/>
            </a:xfrm>
            <a:custGeom>
              <a:avLst/>
              <a:gdLst/>
              <a:ahLst/>
              <a:cxnLst/>
              <a:rect l="l" t="t" r="r" b="b"/>
              <a:pathLst>
                <a:path w="3056254" h="4056379">
                  <a:moveTo>
                    <a:pt x="3055874" y="0"/>
                  </a:moveTo>
                  <a:lnTo>
                    <a:pt x="0" y="0"/>
                  </a:lnTo>
                  <a:lnTo>
                    <a:pt x="0" y="4055999"/>
                  </a:lnTo>
                  <a:lnTo>
                    <a:pt x="3055874" y="4055999"/>
                  </a:lnTo>
                  <a:lnTo>
                    <a:pt x="30558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88126" y="1805051"/>
              <a:ext cx="3056255" cy="4056379"/>
            </a:xfrm>
            <a:custGeom>
              <a:avLst/>
              <a:gdLst/>
              <a:ahLst/>
              <a:cxnLst/>
              <a:rect l="l" t="t" r="r" b="b"/>
              <a:pathLst>
                <a:path w="3056254" h="4056379">
                  <a:moveTo>
                    <a:pt x="0" y="4055999"/>
                  </a:moveTo>
                  <a:lnTo>
                    <a:pt x="3055874" y="4055999"/>
                  </a:lnTo>
                  <a:lnTo>
                    <a:pt x="3055874" y="0"/>
                  </a:lnTo>
                  <a:lnTo>
                    <a:pt x="0" y="0"/>
                  </a:lnTo>
                  <a:lnTo>
                    <a:pt x="0" y="40559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167754" y="1829180"/>
            <a:ext cx="1130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48704" y="2593780"/>
          <a:ext cx="2931160" cy="108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/>
                <a:gridCol w="409575"/>
                <a:gridCol w="273049"/>
                <a:gridCol w="409575"/>
                <a:gridCol w="784225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6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Zero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One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Two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Three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316" y="1176020"/>
            <a:ext cx="155003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rebuchet MS"/>
                <a:cs typeface="Trebuchet MS"/>
              </a:rPr>
              <a:t>Example</a:t>
            </a:r>
            <a:r>
              <a:rPr dirty="0" sz="2300" spc="-100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2: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900" y="1774888"/>
            <a:ext cx="5559425" cy="2433955"/>
            <a:chOff x="342900" y="1774888"/>
            <a:chExt cx="5559425" cy="2433955"/>
          </a:xfrm>
        </p:grpSpPr>
        <p:sp>
          <p:nvSpPr>
            <p:cNvPr id="9" name="object 9"/>
            <p:cNvSpPr/>
            <p:nvPr/>
          </p:nvSpPr>
          <p:spPr>
            <a:xfrm>
              <a:off x="344487" y="1776476"/>
              <a:ext cx="5556250" cy="2430780"/>
            </a:xfrm>
            <a:custGeom>
              <a:avLst/>
              <a:gdLst/>
              <a:ahLst/>
              <a:cxnLst/>
              <a:rect l="l" t="t" r="r" b="b"/>
              <a:pathLst>
                <a:path w="5556250" h="2430779">
                  <a:moveTo>
                    <a:pt x="5556250" y="0"/>
                  </a:moveTo>
                  <a:lnTo>
                    <a:pt x="0" y="0"/>
                  </a:lnTo>
                  <a:lnTo>
                    <a:pt x="0" y="2430399"/>
                  </a:lnTo>
                  <a:lnTo>
                    <a:pt x="5556250" y="2430399"/>
                  </a:lnTo>
                  <a:lnTo>
                    <a:pt x="55562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4487" y="1776476"/>
              <a:ext cx="5556250" cy="2430780"/>
            </a:xfrm>
            <a:custGeom>
              <a:avLst/>
              <a:gdLst/>
              <a:ahLst/>
              <a:cxnLst/>
              <a:rect l="l" t="t" r="r" b="b"/>
              <a:pathLst>
                <a:path w="5556250" h="2430779">
                  <a:moveTo>
                    <a:pt x="0" y="2430399"/>
                  </a:moveTo>
                  <a:lnTo>
                    <a:pt x="5556250" y="2430399"/>
                  </a:lnTo>
                  <a:lnTo>
                    <a:pt x="5556250" y="0"/>
                  </a:lnTo>
                  <a:lnTo>
                    <a:pt x="0" y="0"/>
                  </a:lnTo>
                  <a:lnTo>
                    <a:pt x="0" y="24303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44487" y="1776476"/>
            <a:ext cx="5556250" cy="24307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dirty="0" sz="1600" spc="-5" b="1">
                <a:latin typeface="Courier New"/>
                <a:cs typeface="Courier New"/>
              </a:rPr>
              <a:t>$list[0]="Zero";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$list[1]="One";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$list[]=</a:t>
            </a:r>
            <a:r>
              <a:rPr dirty="0" sz="1600" spc="-5">
                <a:latin typeface="Courier New"/>
                <a:cs typeface="Courier New"/>
              </a:rPr>
              <a:t>"Two"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$list[]="Three";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for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($i=0;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$i&lt;count($list);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$i++)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print </a:t>
            </a:r>
            <a:r>
              <a:rPr dirty="0" sz="1600" spc="-5">
                <a:latin typeface="Courier New"/>
                <a:cs typeface="Courier New"/>
              </a:rPr>
              <a:t>("Element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in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$i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is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$list[$i]\n");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299415" y="4498975"/>
            <a:ext cx="5323205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Trebuchet MS"/>
                <a:cs typeface="Trebuchet MS"/>
              </a:rPr>
              <a:t>The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statement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$list[]</a:t>
            </a:r>
            <a:r>
              <a:rPr dirty="0" sz="1900" spc="-15" i="1">
                <a:latin typeface="Courier New"/>
                <a:cs typeface="Courier New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=</a:t>
            </a:r>
            <a:r>
              <a:rPr dirty="0" sz="1900" spc="-15" i="1">
                <a:latin typeface="Courier New"/>
                <a:cs typeface="Courier New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“Two” </a:t>
            </a:r>
            <a:r>
              <a:rPr dirty="0" sz="1900" spc="-10" i="1">
                <a:latin typeface="Trebuchet MS"/>
                <a:cs typeface="Trebuchet MS"/>
              </a:rPr>
              <a:t>appends</a:t>
            </a:r>
            <a:r>
              <a:rPr dirty="0" sz="1900" spc="4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the</a:t>
            </a:r>
            <a:endParaRPr sz="19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900" spc="-10" i="1">
                <a:latin typeface="Trebuchet MS"/>
                <a:cs typeface="Trebuchet MS"/>
              </a:rPr>
              <a:t>value</a:t>
            </a:r>
            <a:r>
              <a:rPr dirty="0" sz="1900" spc="5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“Two”</a:t>
            </a:r>
            <a:r>
              <a:rPr dirty="0" sz="1900" i="1">
                <a:latin typeface="Courier New"/>
                <a:cs typeface="Courier New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to</a:t>
            </a:r>
            <a:r>
              <a:rPr dirty="0" sz="1900" spc="5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the</a:t>
            </a:r>
            <a:r>
              <a:rPr dirty="0" sz="1900" spc="2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end</a:t>
            </a:r>
            <a:r>
              <a:rPr dirty="0" sz="1900" spc="5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of</a:t>
            </a:r>
            <a:r>
              <a:rPr dirty="0" sz="1900" spc="5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the</a:t>
            </a:r>
            <a:r>
              <a:rPr dirty="0" sz="1900" spc="5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array</a:t>
            </a:r>
            <a:r>
              <a:rPr dirty="0" sz="1900" spc="2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$list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3994150"/>
            <a:ext cx="8094980" cy="2317750"/>
            <a:chOff x="381000" y="3994150"/>
            <a:chExt cx="8094980" cy="2317750"/>
          </a:xfrm>
        </p:grpSpPr>
        <p:sp>
          <p:nvSpPr>
            <p:cNvPr id="3" name="object 3"/>
            <p:cNvSpPr/>
            <p:nvPr/>
          </p:nvSpPr>
          <p:spPr>
            <a:xfrm>
              <a:off x="382587" y="3995737"/>
              <a:ext cx="8091805" cy="2314575"/>
            </a:xfrm>
            <a:custGeom>
              <a:avLst/>
              <a:gdLst/>
              <a:ahLst/>
              <a:cxnLst/>
              <a:rect l="l" t="t" r="r" b="b"/>
              <a:pathLst>
                <a:path w="8091805" h="2314575">
                  <a:moveTo>
                    <a:pt x="8091424" y="0"/>
                  </a:moveTo>
                  <a:lnTo>
                    <a:pt x="0" y="0"/>
                  </a:lnTo>
                  <a:lnTo>
                    <a:pt x="0" y="2314575"/>
                  </a:lnTo>
                  <a:lnTo>
                    <a:pt x="8091424" y="2314575"/>
                  </a:lnTo>
                  <a:lnTo>
                    <a:pt x="809142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2587" y="3995737"/>
              <a:ext cx="8091805" cy="2314575"/>
            </a:xfrm>
            <a:custGeom>
              <a:avLst/>
              <a:gdLst/>
              <a:ahLst/>
              <a:cxnLst/>
              <a:rect l="l" t="t" r="r" b="b"/>
              <a:pathLst>
                <a:path w="8091805" h="2314575">
                  <a:moveTo>
                    <a:pt x="0" y="2314575"/>
                  </a:moveTo>
                  <a:lnTo>
                    <a:pt x="8091424" y="2314575"/>
                  </a:lnTo>
                  <a:lnTo>
                    <a:pt x="8091424" y="0"/>
                  </a:lnTo>
                  <a:lnTo>
                    <a:pt x="0" y="0"/>
                  </a:lnTo>
                  <a:lnTo>
                    <a:pt x="0" y="2314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61263" y="4020439"/>
            <a:ext cx="1132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2213" y="4784911"/>
          <a:ext cx="3621404" cy="80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545"/>
                <a:gridCol w="409575"/>
                <a:gridCol w="2151380"/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SCK3633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6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Web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Programming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SCK3032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Project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SCK3134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Project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>
                          <a:latin typeface="Courier New"/>
                          <a:cs typeface="Courier New"/>
                        </a:rPr>
                        <a:t>II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316" y="1188212"/>
            <a:ext cx="411162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rebuchet MS"/>
                <a:cs typeface="Trebuchet MS"/>
              </a:rPr>
              <a:t>Example</a:t>
            </a:r>
            <a:r>
              <a:rPr dirty="0" sz="2300" spc="-40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3:</a:t>
            </a:r>
            <a:r>
              <a:rPr dirty="0" sz="2300" spc="-15" b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Creating</a:t>
            </a:r>
            <a:r>
              <a:rPr dirty="0" sz="1900" spc="2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an</a:t>
            </a:r>
            <a:r>
              <a:rPr dirty="0" sz="1900" spc="-15" i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hash</a:t>
            </a:r>
            <a:r>
              <a:rPr dirty="0" sz="1900" spc="20" i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array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900" y="1774888"/>
            <a:ext cx="8114030" cy="2027555"/>
            <a:chOff x="342900" y="1774888"/>
            <a:chExt cx="8114030" cy="2027555"/>
          </a:xfrm>
        </p:grpSpPr>
        <p:sp>
          <p:nvSpPr>
            <p:cNvPr id="9" name="object 9"/>
            <p:cNvSpPr/>
            <p:nvPr/>
          </p:nvSpPr>
          <p:spPr>
            <a:xfrm>
              <a:off x="344487" y="1776476"/>
              <a:ext cx="8110855" cy="2024380"/>
            </a:xfrm>
            <a:custGeom>
              <a:avLst/>
              <a:gdLst/>
              <a:ahLst/>
              <a:cxnLst/>
              <a:rect l="l" t="t" r="r" b="b"/>
              <a:pathLst>
                <a:path w="8110855" h="2024379">
                  <a:moveTo>
                    <a:pt x="8110474" y="0"/>
                  </a:moveTo>
                  <a:lnTo>
                    <a:pt x="0" y="0"/>
                  </a:lnTo>
                  <a:lnTo>
                    <a:pt x="0" y="2023999"/>
                  </a:lnTo>
                  <a:lnTo>
                    <a:pt x="8110474" y="2023999"/>
                  </a:lnTo>
                  <a:lnTo>
                    <a:pt x="81104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4487" y="1776476"/>
              <a:ext cx="8110855" cy="2024380"/>
            </a:xfrm>
            <a:custGeom>
              <a:avLst/>
              <a:gdLst/>
              <a:ahLst/>
              <a:cxnLst/>
              <a:rect l="l" t="t" r="r" b="b"/>
              <a:pathLst>
                <a:path w="8110855" h="2024379">
                  <a:moveTo>
                    <a:pt x="0" y="2023999"/>
                  </a:moveTo>
                  <a:lnTo>
                    <a:pt x="8110474" y="2023999"/>
                  </a:lnTo>
                  <a:lnTo>
                    <a:pt x="8110474" y="0"/>
                  </a:lnTo>
                  <a:lnTo>
                    <a:pt x="0" y="0"/>
                  </a:lnTo>
                  <a:lnTo>
                    <a:pt x="0" y="20239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44487" y="1776476"/>
            <a:ext cx="8110855" cy="20243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dirty="0" sz="1600" spc="-5">
                <a:latin typeface="Courier New"/>
                <a:cs typeface="Courier New"/>
              </a:rPr>
              <a:t>$subject</a:t>
            </a:r>
            <a:r>
              <a:rPr dirty="0" sz="1600" spc="-5" b="1">
                <a:latin typeface="Courier New"/>
                <a:cs typeface="Courier New"/>
              </a:rPr>
              <a:t>["SCK3633"]</a:t>
            </a:r>
            <a:r>
              <a:rPr dirty="0" sz="1600" spc="-5">
                <a:latin typeface="Courier New"/>
                <a:cs typeface="Courier New"/>
              </a:rPr>
              <a:t>="Web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Programming";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$subject["SCK3032"]="Project</a:t>
            </a:r>
            <a:r>
              <a:rPr dirty="0" sz="1600" spc="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I";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$subject["SCK3134"]="Project</a:t>
            </a:r>
            <a:r>
              <a:rPr dirty="0" sz="1600" spc="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II";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57200" marR="191770" indent="-36639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for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(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reset($subject)</a:t>
            </a:r>
            <a:r>
              <a:rPr dirty="0" sz="1600" spc="-5">
                <a:latin typeface="Courier New"/>
                <a:cs typeface="Courier New"/>
              </a:rPr>
              <a:t>;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$index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=</a:t>
            </a:r>
            <a:r>
              <a:rPr dirty="0" sz="1600" spc="25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key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($subject)</a:t>
            </a:r>
            <a:r>
              <a:rPr dirty="0" sz="1600" spc="-5">
                <a:latin typeface="Courier New"/>
                <a:cs typeface="Courier New"/>
              </a:rPr>
              <a:t>;</a:t>
            </a:r>
            <a:r>
              <a:rPr dirty="0" sz="1600" spc="25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next($subject)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) </a:t>
            </a:r>
            <a:r>
              <a:rPr dirty="0" sz="1600" spc="-944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print </a:t>
            </a:r>
            <a:r>
              <a:rPr dirty="0" sz="1600" spc="-5">
                <a:latin typeface="Courier New"/>
                <a:cs typeface="Courier New"/>
              </a:rPr>
              <a:t>("$index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5">
                <a:latin typeface="Courier New"/>
                <a:cs typeface="Courier New"/>
              </a:rPr>
              <a:t>is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$subject[$index]\n");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012" y="3995737"/>
            <a:ext cx="8094980" cy="2317750"/>
            <a:chOff x="354012" y="3995737"/>
            <a:chExt cx="8094980" cy="2317750"/>
          </a:xfrm>
        </p:grpSpPr>
        <p:sp>
          <p:nvSpPr>
            <p:cNvPr id="3" name="object 3"/>
            <p:cNvSpPr/>
            <p:nvPr/>
          </p:nvSpPr>
          <p:spPr>
            <a:xfrm>
              <a:off x="355600" y="3997325"/>
              <a:ext cx="8091805" cy="2314575"/>
            </a:xfrm>
            <a:custGeom>
              <a:avLst/>
              <a:gdLst/>
              <a:ahLst/>
              <a:cxnLst/>
              <a:rect l="l" t="t" r="r" b="b"/>
              <a:pathLst>
                <a:path w="8091805" h="2314575">
                  <a:moveTo>
                    <a:pt x="8091551" y="0"/>
                  </a:moveTo>
                  <a:lnTo>
                    <a:pt x="0" y="0"/>
                  </a:lnTo>
                  <a:lnTo>
                    <a:pt x="0" y="2314575"/>
                  </a:lnTo>
                  <a:lnTo>
                    <a:pt x="8091551" y="2314575"/>
                  </a:lnTo>
                  <a:lnTo>
                    <a:pt x="809155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5600" y="3997325"/>
              <a:ext cx="8091805" cy="2314575"/>
            </a:xfrm>
            <a:custGeom>
              <a:avLst/>
              <a:gdLst/>
              <a:ahLst/>
              <a:cxnLst/>
              <a:rect l="l" t="t" r="r" b="b"/>
              <a:pathLst>
                <a:path w="8091805" h="2314575">
                  <a:moveTo>
                    <a:pt x="0" y="2314575"/>
                  </a:moveTo>
                  <a:lnTo>
                    <a:pt x="8091551" y="2314575"/>
                  </a:lnTo>
                  <a:lnTo>
                    <a:pt x="8091551" y="0"/>
                  </a:lnTo>
                  <a:lnTo>
                    <a:pt x="0" y="0"/>
                  </a:lnTo>
                  <a:lnTo>
                    <a:pt x="0" y="2314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34441" y="4022217"/>
            <a:ext cx="1130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5391" y="4786434"/>
          <a:ext cx="3612515" cy="80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/>
                <a:gridCol w="408940"/>
                <a:gridCol w="2146299"/>
              </a:tblGrid>
              <a:tr h="266640">
                <a:tc>
                  <a:txBody>
                    <a:bodyPr/>
                    <a:lstStyle/>
                    <a:p>
                      <a:pPr algn="ctr" marR="28575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SCK3633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6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Web</a:t>
                      </a:r>
                      <a:r>
                        <a:rPr dirty="0" sz="1800" spc="-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Programming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74383">
                <a:tc>
                  <a:txBody>
                    <a:bodyPr/>
                    <a:lstStyle/>
                    <a:p>
                      <a:pPr algn="ctr" marR="28575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SCK3032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Project</a:t>
                      </a:r>
                      <a:r>
                        <a:rPr dirty="0" sz="18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67049">
                <a:tc>
                  <a:txBody>
                    <a:bodyPr/>
                    <a:lstStyle/>
                    <a:p>
                      <a:pPr algn="ctr" marR="2794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SCK3134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Project</a:t>
                      </a:r>
                      <a:r>
                        <a:rPr dirty="0" sz="18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>
                          <a:latin typeface="Courier New"/>
                          <a:cs typeface="Courier New"/>
                        </a:rPr>
                        <a:t>II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316" y="1188212"/>
            <a:ext cx="3848100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rebuchet MS"/>
                <a:cs typeface="Trebuchet MS"/>
              </a:rPr>
              <a:t>Example</a:t>
            </a:r>
            <a:r>
              <a:rPr dirty="0" sz="2300" spc="-30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4:</a:t>
            </a:r>
            <a:r>
              <a:rPr dirty="0" sz="2300" spc="-10" b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Us</a:t>
            </a:r>
            <a:r>
              <a:rPr dirty="0" sz="1900" spc="-20" i="1">
                <a:latin typeface="Trebuchet MS"/>
                <a:cs typeface="Trebuchet MS"/>
              </a:rPr>
              <a:t>i</a:t>
            </a:r>
            <a:r>
              <a:rPr dirty="0" sz="1900" spc="-10" i="1">
                <a:latin typeface="Trebuchet MS"/>
                <a:cs typeface="Trebuchet MS"/>
              </a:rPr>
              <a:t>n</a:t>
            </a:r>
            <a:r>
              <a:rPr dirty="0" sz="1900" spc="-5" i="1">
                <a:latin typeface="Trebuchet MS"/>
                <a:cs typeface="Trebuchet MS"/>
              </a:rPr>
              <a:t>g</a:t>
            </a:r>
            <a:r>
              <a:rPr dirty="0" sz="1900" spc="45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foreach</a:t>
            </a:r>
            <a:r>
              <a:rPr dirty="0" sz="1900" spc="-585" i="1">
                <a:latin typeface="Courier New"/>
                <a:cs typeface="Courier New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l</a:t>
            </a:r>
            <a:r>
              <a:rPr dirty="0" sz="1900" i="1">
                <a:latin typeface="Trebuchet MS"/>
                <a:cs typeface="Trebuchet MS"/>
              </a:rPr>
              <a:t>o</a:t>
            </a:r>
            <a:r>
              <a:rPr dirty="0" sz="1900" spc="-5" i="1">
                <a:latin typeface="Trebuchet MS"/>
                <a:cs typeface="Trebuchet MS"/>
              </a:rPr>
              <a:t>op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900" y="1774888"/>
            <a:ext cx="8114030" cy="1825625"/>
            <a:chOff x="342900" y="1774888"/>
            <a:chExt cx="8114030" cy="1825625"/>
          </a:xfrm>
        </p:grpSpPr>
        <p:sp>
          <p:nvSpPr>
            <p:cNvPr id="9" name="object 9"/>
            <p:cNvSpPr/>
            <p:nvPr/>
          </p:nvSpPr>
          <p:spPr>
            <a:xfrm>
              <a:off x="344487" y="1776476"/>
              <a:ext cx="8110855" cy="1822450"/>
            </a:xfrm>
            <a:custGeom>
              <a:avLst/>
              <a:gdLst/>
              <a:ahLst/>
              <a:cxnLst/>
              <a:rect l="l" t="t" r="r" b="b"/>
              <a:pathLst>
                <a:path w="8110855" h="1822450">
                  <a:moveTo>
                    <a:pt x="8110474" y="0"/>
                  </a:moveTo>
                  <a:lnTo>
                    <a:pt x="0" y="0"/>
                  </a:lnTo>
                  <a:lnTo>
                    <a:pt x="0" y="1822450"/>
                  </a:lnTo>
                  <a:lnTo>
                    <a:pt x="8110474" y="1822450"/>
                  </a:lnTo>
                  <a:lnTo>
                    <a:pt x="81104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4487" y="1776476"/>
              <a:ext cx="8110855" cy="1822450"/>
            </a:xfrm>
            <a:custGeom>
              <a:avLst/>
              <a:gdLst/>
              <a:ahLst/>
              <a:cxnLst/>
              <a:rect l="l" t="t" r="r" b="b"/>
              <a:pathLst>
                <a:path w="8110855" h="1822450">
                  <a:moveTo>
                    <a:pt x="0" y="1822450"/>
                  </a:moveTo>
                  <a:lnTo>
                    <a:pt x="8110474" y="1822450"/>
                  </a:lnTo>
                  <a:lnTo>
                    <a:pt x="8110474" y="0"/>
                  </a:lnTo>
                  <a:lnTo>
                    <a:pt x="0" y="0"/>
                  </a:lnTo>
                  <a:lnTo>
                    <a:pt x="0" y="18224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44487" y="1776476"/>
            <a:ext cx="8110855" cy="18224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dirty="0" sz="1600" spc="-5">
                <a:latin typeface="Courier New"/>
                <a:cs typeface="Courier New"/>
              </a:rPr>
              <a:t>$subject["SCK3633"]="Web</a:t>
            </a:r>
            <a:r>
              <a:rPr dirty="0" sz="1600" spc="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Programming";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$subject["SCK3032"]="Project</a:t>
            </a:r>
            <a:r>
              <a:rPr dirty="0" sz="1600" spc="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I";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$subject["SCK3134"]="Project</a:t>
            </a:r>
            <a:r>
              <a:rPr dirty="0" sz="1600" spc="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II";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57200" marR="3364865" indent="-36639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foreach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($subject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5" b="1">
                <a:latin typeface="Courier New"/>
                <a:cs typeface="Courier New"/>
              </a:rPr>
              <a:t>as</a:t>
            </a:r>
            <a:r>
              <a:rPr dirty="0" sz="1600" b="1">
                <a:latin typeface="Courier New"/>
                <a:cs typeface="Courier New"/>
              </a:rPr>
              <a:t> $index </a:t>
            </a:r>
            <a:r>
              <a:rPr dirty="0" sz="1600" spc="-5" b="1">
                <a:latin typeface="Courier New"/>
                <a:cs typeface="Courier New"/>
              </a:rPr>
              <a:t>=&gt;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$value)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print</a:t>
            </a:r>
            <a:r>
              <a:rPr dirty="0" sz="1600" spc="-5" b="1">
                <a:latin typeface="Courier New"/>
                <a:cs typeface="Courier New"/>
              </a:rPr>
              <a:t> ("$index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5" b="1">
                <a:latin typeface="Courier New"/>
                <a:cs typeface="Courier New"/>
              </a:rPr>
              <a:t>is</a:t>
            </a:r>
            <a:r>
              <a:rPr dirty="0" sz="1600" spc="-5" b="1">
                <a:latin typeface="Courier New"/>
                <a:cs typeface="Courier New"/>
              </a:rPr>
              <a:t> $value\n");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012" y="3995737"/>
            <a:ext cx="8298180" cy="2317750"/>
            <a:chOff x="354012" y="3995737"/>
            <a:chExt cx="8298180" cy="2317750"/>
          </a:xfrm>
        </p:grpSpPr>
        <p:sp>
          <p:nvSpPr>
            <p:cNvPr id="3" name="object 3"/>
            <p:cNvSpPr/>
            <p:nvPr/>
          </p:nvSpPr>
          <p:spPr>
            <a:xfrm>
              <a:off x="355600" y="3997325"/>
              <a:ext cx="8295005" cy="2314575"/>
            </a:xfrm>
            <a:custGeom>
              <a:avLst/>
              <a:gdLst/>
              <a:ahLst/>
              <a:cxnLst/>
              <a:rect l="l" t="t" r="r" b="b"/>
              <a:pathLst>
                <a:path w="8295005" h="2314575">
                  <a:moveTo>
                    <a:pt x="8294751" y="0"/>
                  </a:moveTo>
                  <a:lnTo>
                    <a:pt x="0" y="0"/>
                  </a:lnTo>
                  <a:lnTo>
                    <a:pt x="0" y="2314575"/>
                  </a:lnTo>
                  <a:lnTo>
                    <a:pt x="8294751" y="2314575"/>
                  </a:lnTo>
                  <a:lnTo>
                    <a:pt x="829475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5600" y="3997325"/>
              <a:ext cx="8295005" cy="2314575"/>
            </a:xfrm>
            <a:custGeom>
              <a:avLst/>
              <a:gdLst/>
              <a:ahLst/>
              <a:cxnLst/>
              <a:rect l="l" t="t" r="r" b="b"/>
              <a:pathLst>
                <a:path w="8295005" h="2314575">
                  <a:moveTo>
                    <a:pt x="0" y="2314575"/>
                  </a:moveTo>
                  <a:lnTo>
                    <a:pt x="8294751" y="2314575"/>
                  </a:lnTo>
                  <a:lnTo>
                    <a:pt x="8294751" y="0"/>
                  </a:lnTo>
                  <a:lnTo>
                    <a:pt x="0" y="0"/>
                  </a:lnTo>
                  <a:lnTo>
                    <a:pt x="0" y="2314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2507" y="4969314"/>
          <a:ext cx="3884929" cy="80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85"/>
                <a:gridCol w="410209"/>
                <a:gridCol w="2147570"/>
              </a:tblGrid>
              <a:tr h="266640">
                <a:tc>
                  <a:txBody>
                    <a:bodyPr/>
                    <a:lstStyle/>
                    <a:p>
                      <a:pPr algn="ctr" marR="2794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[SCK3633]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Web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Programming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74485">
                <a:tc>
                  <a:txBody>
                    <a:bodyPr/>
                    <a:lstStyle/>
                    <a:p>
                      <a:pPr algn="ctr" marR="2794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[SCK3032]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Project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  <a:tr h="266805">
                <a:tc>
                  <a:txBody>
                    <a:bodyPr/>
                    <a:lstStyle/>
                    <a:p>
                      <a:pPr algn="ctr" marR="2794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[SCK3134]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Project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>
                          <a:latin typeface="Courier New"/>
                          <a:cs typeface="Courier New"/>
                        </a:rPr>
                        <a:t>II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4441" y="5741619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316" y="987932"/>
            <a:ext cx="6820534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rebuchet MS"/>
                <a:cs typeface="Trebuchet MS"/>
              </a:rPr>
              <a:t>Example</a:t>
            </a:r>
            <a:r>
              <a:rPr dirty="0" sz="2300" spc="-30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5:</a:t>
            </a:r>
            <a:r>
              <a:rPr dirty="0" sz="2300" spc="-5" b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Creating</a:t>
            </a:r>
            <a:r>
              <a:rPr dirty="0" sz="1900" spc="3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an</a:t>
            </a:r>
            <a:r>
              <a:rPr dirty="0" sz="1900" i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hash</a:t>
            </a:r>
            <a:r>
              <a:rPr dirty="0" sz="1900" spc="25" i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array</a:t>
            </a:r>
            <a:r>
              <a:rPr dirty="0" sz="1900" spc="1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Trebuchet MS"/>
                <a:cs typeface="Trebuchet MS"/>
              </a:rPr>
              <a:t>using</a:t>
            </a:r>
            <a:r>
              <a:rPr dirty="0" sz="1900" spc="30" i="1">
                <a:latin typeface="Trebuchet MS"/>
                <a:cs typeface="Trebuchet MS"/>
              </a:rPr>
              <a:t> </a:t>
            </a:r>
            <a:r>
              <a:rPr dirty="0" sz="1900" spc="-10" i="1">
                <a:latin typeface="Trebuchet MS"/>
                <a:cs typeface="Trebuchet MS"/>
              </a:rPr>
              <a:t>function</a:t>
            </a:r>
            <a:r>
              <a:rPr dirty="0" sz="1900" spc="70" i="1">
                <a:latin typeface="Trebuchet MS"/>
                <a:cs typeface="Trebuchet MS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array()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900" y="1546288"/>
            <a:ext cx="8114030" cy="1506855"/>
            <a:chOff x="342900" y="1546288"/>
            <a:chExt cx="8114030" cy="1506855"/>
          </a:xfrm>
        </p:grpSpPr>
        <p:sp>
          <p:nvSpPr>
            <p:cNvPr id="9" name="object 9"/>
            <p:cNvSpPr/>
            <p:nvPr/>
          </p:nvSpPr>
          <p:spPr>
            <a:xfrm>
              <a:off x="344487" y="1547875"/>
              <a:ext cx="8110855" cy="1503680"/>
            </a:xfrm>
            <a:custGeom>
              <a:avLst/>
              <a:gdLst/>
              <a:ahLst/>
              <a:cxnLst/>
              <a:rect l="l" t="t" r="r" b="b"/>
              <a:pathLst>
                <a:path w="8110855" h="1503680">
                  <a:moveTo>
                    <a:pt x="8110474" y="0"/>
                  </a:moveTo>
                  <a:lnTo>
                    <a:pt x="0" y="0"/>
                  </a:lnTo>
                  <a:lnTo>
                    <a:pt x="0" y="1503299"/>
                  </a:lnTo>
                  <a:lnTo>
                    <a:pt x="8110474" y="1503299"/>
                  </a:lnTo>
                  <a:lnTo>
                    <a:pt x="81104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4487" y="1547875"/>
              <a:ext cx="8110855" cy="1503680"/>
            </a:xfrm>
            <a:custGeom>
              <a:avLst/>
              <a:gdLst/>
              <a:ahLst/>
              <a:cxnLst/>
              <a:rect l="l" t="t" r="r" b="b"/>
              <a:pathLst>
                <a:path w="8110855" h="1503680">
                  <a:moveTo>
                    <a:pt x="0" y="1503299"/>
                  </a:moveTo>
                  <a:lnTo>
                    <a:pt x="8110474" y="1503299"/>
                  </a:lnTo>
                  <a:lnTo>
                    <a:pt x="8110474" y="0"/>
                  </a:lnTo>
                  <a:lnTo>
                    <a:pt x="0" y="0"/>
                  </a:lnTo>
                  <a:lnTo>
                    <a:pt x="0" y="1503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89940" y="1558290"/>
            <a:ext cx="7934325" cy="3385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$subject=</a:t>
            </a:r>
            <a:r>
              <a:rPr dirty="0" sz="1600" b="1">
                <a:latin typeface="Courier New"/>
                <a:cs typeface="Courier New"/>
              </a:rPr>
              <a:t> array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("SCK3633"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=&gt;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"Web </a:t>
            </a:r>
            <a:r>
              <a:rPr dirty="0" sz="1600" spc="-5" b="1">
                <a:latin typeface="Courier New"/>
                <a:cs typeface="Courier New"/>
              </a:rPr>
              <a:t>Programming",</a:t>
            </a:r>
            <a:endParaRPr sz="1600">
              <a:latin typeface="Courier New"/>
              <a:cs typeface="Courier New"/>
            </a:endParaRPr>
          </a:p>
          <a:p>
            <a:pPr marL="212217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"SCK3032" =&gt; "Project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I",</a:t>
            </a:r>
            <a:endParaRPr sz="1600">
              <a:latin typeface="Courier New"/>
              <a:cs typeface="Courier New"/>
            </a:endParaRPr>
          </a:p>
          <a:p>
            <a:pPr marL="212217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"SCK3134"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=&gt;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"Project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II");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print_r</a:t>
            </a:r>
            <a:r>
              <a:rPr dirty="0" sz="1600" spc="-5">
                <a:latin typeface="Courier New"/>
                <a:cs typeface="Courier New"/>
              </a:rPr>
              <a:t>($subject);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5500"/>
              </a:lnSpc>
              <a:spcBef>
                <a:spcPts val="1230"/>
              </a:spcBef>
            </a:pPr>
            <a:r>
              <a:rPr dirty="0" sz="2000">
                <a:latin typeface="Trebuchet MS"/>
                <a:cs typeface="Trebuchet MS"/>
              </a:rPr>
              <a:t>Function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print_r()</a:t>
            </a:r>
            <a:r>
              <a:rPr dirty="0" sz="2000" spc="-605">
                <a:latin typeface="Courier New"/>
                <a:cs typeface="Courier New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is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used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to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print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information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about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specified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variable</a:t>
            </a:r>
            <a:endParaRPr sz="2000">
              <a:latin typeface="Trebuchet MS"/>
              <a:cs typeface="Trebuchet MS"/>
            </a:endParaRPr>
          </a:p>
          <a:p>
            <a:pPr marL="57150">
              <a:lnSpc>
                <a:spcPts val="2810"/>
              </a:lnSpc>
              <a:spcBef>
                <a:spcPts val="1470"/>
              </a:spcBef>
            </a:pPr>
            <a:r>
              <a:rPr dirty="0" sz="2400" spc="-5" b="1">
                <a:latin typeface="Trebuchet MS"/>
                <a:cs typeface="Trebuchet MS"/>
              </a:rPr>
              <a:t>Output:</a:t>
            </a:r>
            <a:endParaRPr sz="2400">
              <a:latin typeface="Trebuchet MS"/>
              <a:cs typeface="Trebuchet MS"/>
            </a:endParaRPr>
          </a:p>
          <a:p>
            <a:pPr marL="57150" marR="7185025">
              <a:lnSpc>
                <a:spcPts val="2160"/>
              </a:lnSpc>
            </a:pPr>
            <a:r>
              <a:rPr dirty="0" sz="1800" spc="-5">
                <a:latin typeface="Courier New"/>
                <a:cs typeface="Courier New"/>
              </a:rPr>
              <a:t>Ar</a:t>
            </a:r>
            <a:r>
              <a:rPr dirty="0" sz="1800" spc="-15">
                <a:latin typeface="Courier New"/>
                <a:cs typeface="Courier New"/>
              </a:rPr>
              <a:t>r</a:t>
            </a:r>
            <a:r>
              <a:rPr dirty="0" sz="1800" spc="-5">
                <a:latin typeface="Courier New"/>
                <a:cs typeface="Courier New"/>
              </a:rPr>
              <a:t>ay  </a:t>
            </a:r>
            <a:r>
              <a:rPr dirty="0" sz="180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960" y="2522346"/>
            <a:ext cx="52412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latin typeface="Arial"/>
                <a:cs typeface="Arial"/>
              </a:rPr>
              <a:t>OOP</a:t>
            </a:r>
            <a:r>
              <a:rPr dirty="0" sz="7200" spc="-195" b="1">
                <a:latin typeface="Arial"/>
                <a:cs typeface="Arial"/>
              </a:rPr>
              <a:t> </a:t>
            </a:r>
            <a:r>
              <a:rPr dirty="0" sz="7200" b="1">
                <a:latin typeface="Arial"/>
                <a:cs typeface="Arial"/>
              </a:rPr>
              <a:t>in</a:t>
            </a:r>
            <a:r>
              <a:rPr dirty="0" sz="7200" spc="-50" b="1">
                <a:latin typeface="Arial"/>
                <a:cs typeface="Arial"/>
              </a:rPr>
              <a:t> </a:t>
            </a:r>
            <a:r>
              <a:rPr dirty="0" sz="7200" b="1">
                <a:latin typeface="Arial"/>
                <a:cs typeface="Arial"/>
              </a:rPr>
              <a:t>PHP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9" y="401777"/>
            <a:ext cx="24142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1F487C"/>
                </a:solidFill>
              </a:rPr>
              <a:t>Introduction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400262"/>
            <a:ext cx="7374890" cy="38766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400">
                <a:latin typeface="Arial MT"/>
                <a:cs typeface="Arial MT"/>
              </a:rPr>
              <a:t>OOP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comes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some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concepts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such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29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400" spc="-5">
                <a:latin typeface="Arial MT"/>
                <a:cs typeface="Arial MT"/>
              </a:rPr>
              <a:t>Encapsulation</a:t>
            </a:r>
            <a:endParaRPr sz="24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28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400" spc="-5">
                <a:latin typeface="Arial MT"/>
                <a:cs typeface="Arial MT"/>
              </a:rPr>
              <a:t>Abstraction</a:t>
            </a:r>
            <a:endParaRPr sz="24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29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400" spc="-5">
                <a:latin typeface="Arial MT"/>
                <a:cs typeface="Arial MT"/>
              </a:rPr>
              <a:t>Inheritance</a:t>
            </a:r>
            <a:endParaRPr sz="24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28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400" spc="-5">
                <a:latin typeface="Arial MT"/>
                <a:cs typeface="Arial MT"/>
              </a:rPr>
              <a:t>Polymorphism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Arial MT"/>
                <a:cs typeface="Arial MT"/>
              </a:rPr>
              <a:t>All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those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concepts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supported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 </a:t>
            </a:r>
            <a:r>
              <a:rPr dirty="0" sz="2400" spc="-85">
                <a:latin typeface="Arial MT"/>
                <a:cs typeface="Arial MT"/>
              </a:rPr>
              <a:t>PHP.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 MT"/>
              <a:cs typeface="Arial MT"/>
            </a:endParaRPr>
          </a:p>
          <a:p>
            <a:pPr marL="355600" marR="5080" indent="-343535">
              <a:lnSpc>
                <a:spcPts val="2590"/>
              </a:lnSpc>
            </a:pPr>
            <a:r>
              <a:rPr dirty="0" sz="2400" spc="-5">
                <a:latin typeface="Arial MT"/>
                <a:cs typeface="Arial MT"/>
              </a:rPr>
              <a:t>But,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only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going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explore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encapsulation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abstraction.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454" y="380238"/>
            <a:ext cx="34023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1F487C"/>
                </a:solidFill>
              </a:rPr>
              <a:t>Creating</a:t>
            </a:r>
            <a:r>
              <a:rPr dirty="0" sz="3600" spc="-85">
                <a:solidFill>
                  <a:srgbClr val="1F487C"/>
                </a:solidFill>
              </a:rPr>
              <a:t> </a:t>
            </a:r>
            <a:r>
              <a:rPr dirty="0" sz="3600" spc="-5">
                <a:solidFill>
                  <a:srgbClr val="1F487C"/>
                </a:solidFill>
              </a:rPr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888847"/>
            <a:ext cx="4813935" cy="7296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4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class</a:t>
            </a:r>
            <a:r>
              <a:rPr dirty="0" sz="1400" spc="-4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spc="-10" b="1" i="1">
                <a:latin typeface="Courier New"/>
                <a:cs typeface="Courier New"/>
              </a:rPr>
              <a:t>ClassName</a:t>
            </a:r>
            <a:endParaRPr sz="14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spcBef>
                <a:spcPts val="165"/>
              </a:spcBef>
            </a:pPr>
            <a:r>
              <a:rPr dirty="0" sz="1400" b="1">
                <a:solidFill>
                  <a:srgbClr val="C0504D"/>
                </a:solidFill>
                <a:latin typeface="Courier New"/>
                <a:cs typeface="Courier New"/>
              </a:rPr>
              <a:t>{</a:t>
            </a:r>
            <a:r>
              <a:rPr dirty="0" sz="1400" spc="-1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var</a:t>
            </a:r>
            <a:r>
              <a:rPr dirty="0" sz="1400" spc="-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$property1,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$property2,….,</a:t>
            </a:r>
            <a:r>
              <a:rPr dirty="0" sz="1400" spc="-10">
                <a:latin typeface="Courier New"/>
                <a:cs typeface="Courier New"/>
              </a:rPr>
              <a:t> $propertyn;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1848357"/>
            <a:ext cx="49206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function</a:t>
            </a:r>
            <a:r>
              <a:rPr dirty="0" sz="1400" spc="-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spc="-10" b="1" i="1">
                <a:latin typeface="Courier New"/>
                <a:cs typeface="Courier New"/>
              </a:rPr>
              <a:t>ClassName</a:t>
            </a:r>
            <a:r>
              <a:rPr dirty="0" sz="1400" spc="-10">
                <a:latin typeface="Courier New"/>
                <a:cs typeface="Courier New"/>
              </a:rPr>
              <a:t>($prop1,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$prop2, </a:t>
            </a:r>
            <a:r>
              <a:rPr dirty="0" sz="1400" spc="-10">
                <a:latin typeface="Courier New"/>
                <a:cs typeface="Courier New"/>
              </a:rPr>
              <a:t>…,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$propn);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2269" y="1848357"/>
            <a:ext cx="1408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 i="1">
                <a:latin typeface="Courier New"/>
                <a:cs typeface="Courier New"/>
              </a:rPr>
              <a:t>/</a:t>
            </a:r>
            <a:r>
              <a:rPr dirty="0" sz="1400" spc="-20" b="1" i="1">
                <a:latin typeface="Courier New"/>
                <a:cs typeface="Courier New"/>
              </a:rPr>
              <a:t>/</a:t>
            </a:r>
            <a:r>
              <a:rPr dirty="0" sz="1400" spc="-5" b="1" i="1">
                <a:latin typeface="Courier New"/>
                <a:cs typeface="Courier New"/>
              </a:rPr>
              <a:t>co</a:t>
            </a:r>
            <a:r>
              <a:rPr dirty="0" sz="1400" spc="-15" b="1" i="1">
                <a:latin typeface="Courier New"/>
                <a:cs typeface="Courier New"/>
              </a:rPr>
              <a:t>n</a:t>
            </a:r>
            <a:r>
              <a:rPr dirty="0" sz="1400" spc="-5" b="1" i="1">
                <a:latin typeface="Courier New"/>
                <a:cs typeface="Courier New"/>
              </a:rPr>
              <a:t>struct</a:t>
            </a:r>
            <a:r>
              <a:rPr dirty="0" sz="1400" spc="-15" b="1" i="1">
                <a:latin typeface="Courier New"/>
                <a:cs typeface="Courier New"/>
              </a:rPr>
              <a:t>o</a:t>
            </a:r>
            <a:r>
              <a:rPr dirty="0" sz="1400" b="1" i="1"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6930" y="2125998"/>
          <a:ext cx="3042920" cy="43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885"/>
                <a:gridCol w="212725"/>
                <a:gridCol w="829310"/>
              </a:tblGrid>
              <a:tr h="218342">
                <a:tc>
                  <a:txBody>
                    <a:bodyPr/>
                    <a:lstStyle/>
                    <a:p>
                      <a:pPr algn="r" marR="44450">
                        <a:lnSpc>
                          <a:spcPts val="1450"/>
                        </a:lnSpc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{</a:t>
                      </a:r>
                      <a:r>
                        <a:rPr dirty="0" sz="14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$this-&gt;</a:t>
                      </a:r>
                      <a:r>
                        <a:rPr dirty="0" sz="14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property1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50"/>
                        </a:lnSpc>
                      </a:pPr>
                      <a:r>
                        <a:rPr dirty="0" sz="1400" spc="-5">
                          <a:latin typeface="Courier New"/>
                          <a:cs typeface="Courier New"/>
                        </a:rPr>
                        <a:t>$prop1;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8342">
                <a:tc>
                  <a:txBody>
                    <a:bodyPr/>
                    <a:lstStyle/>
                    <a:p>
                      <a:pPr algn="r" marR="44450">
                        <a:lnSpc>
                          <a:spcPts val="1580"/>
                        </a:lnSpc>
                      </a:pPr>
                      <a:r>
                        <a:rPr dirty="0" sz="14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$this-&gt;</a:t>
                      </a:r>
                      <a:r>
                        <a:rPr dirty="0" sz="14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property2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80"/>
                        </a:lnSpc>
                      </a:pPr>
                      <a:r>
                        <a:rPr dirty="0" sz="1400" spc="-5">
                          <a:latin typeface="Courier New"/>
                          <a:cs typeface="Courier New"/>
                        </a:rPr>
                        <a:t>$prop2;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69644" y="2532100"/>
            <a:ext cx="2684145" cy="4953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265"/>
              </a:spcBef>
            </a:pPr>
            <a:r>
              <a:rPr dirty="0" sz="1400" spc="-5">
                <a:latin typeface="Courier New"/>
                <a:cs typeface="Courier New"/>
              </a:rPr>
              <a:t>……..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$this-&gt;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propertyn</a:t>
            </a:r>
            <a:r>
              <a:rPr dirty="0" sz="1400" spc="-9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=$propn;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80" y="3022219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980" y="3471138"/>
            <a:ext cx="1942464" cy="9645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5">
                <a:latin typeface="Courier New"/>
                <a:cs typeface="Courier New"/>
              </a:rPr>
              <a:t>function</a:t>
            </a:r>
            <a:r>
              <a:rPr dirty="0" sz="1400" spc="-95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method1</a:t>
            </a:r>
            <a:r>
              <a:rPr dirty="0" sz="1400" spc="-5"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165"/>
              </a:spcBef>
            </a:pPr>
            <a:r>
              <a:rPr dirty="0" sz="1400" spc="-5">
                <a:latin typeface="Courier New"/>
                <a:cs typeface="Courier New"/>
              </a:rPr>
              <a:t>……..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644237"/>
            <a:ext cx="4069715" cy="14344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270"/>
              </a:spcBef>
            </a:pPr>
            <a:r>
              <a:rPr dirty="0" sz="1400" spc="-5">
                <a:latin typeface="Courier New"/>
                <a:cs typeface="Courier New"/>
              </a:rPr>
              <a:t>function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10" i="1">
                <a:latin typeface="Courier New"/>
                <a:cs typeface="Courier New"/>
              </a:rPr>
              <a:t>method_n</a:t>
            </a:r>
            <a:r>
              <a:rPr dirty="0" sz="1400" spc="-10">
                <a:latin typeface="Courier New"/>
                <a:cs typeface="Courier New"/>
              </a:rPr>
              <a:t>($param1,</a:t>
            </a:r>
            <a:r>
              <a:rPr dirty="0" sz="1400" spc="-5">
                <a:latin typeface="Courier New"/>
                <a:cs typeface="Courier New"/>
              </a:rPr>
              <a:t> $param2)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ourier New"/>
                <a:cs typeface="Courier New"/>
              </a:rPr>
              <a:t>.</a:t>
            </a:r>
            <a:r>
              <a:rPr dirty="0" sz="1400" spc="-5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.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dirty="0" sz="1400" b="1">
                <a:solidFill>
                  <a:srgbClr val="C0504D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5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81550" y="2343150"/>
            <a:ext cx="4229100" cy="3619500"/>
            <a:chOff x="4781550" y="2343150"/>
            <a:chExt cx="4229100" cy="3619500"/>
          </a:xfrm>
        </p:grpSpPr>
        <p:sp>
          <p:nvSpPr>
            <p:cNvPr id="12" name="object 12"/>
            <p:cNvSpPr/>
            <p:nvPr/>
          </p:nvSpPr>
          <p:spPr>
            <a:xfrm>
              <a:off x="4800600" y="2362200"/>
              <a:ext cx="4191000" cy="3581400"/>
            </a:xfrm>
            <a:custGeom>
              <a:avLst/>
              <a:gdLst/>
              <a:ahLst/>
              <a:cxnLst/>
              <a:rect l="l" t="t" r="r" b="b"/>
              <a:pathLst>
                <a:path w="4191000" h="3581400">
                  <a:moveTo>
                    <a:pt x="3594100" y="0"/>
                  </a:moveTo>
                  <a:lnTo>
                    <a:pt x="596900" y="0"/>
                  </a:lnTo>
                  <a:lnTo>
                    <a:pt x="547940" y="1978"/>
                  </a:lnTo>
                  <a:lnTo>
                    <a:pt x="500071" y="7811"/>
                  </a:lnTo>
                  <a:lnTo>
                    <a:pt x="453447" y="17345"/>
                  </a:lnTo>
                  <a:lnTo>
                    <a:pt x="408220" y="30427"/>
                  </a:lnTo>
                  <a:lnTo>
                    <a:pt x="364545" y="46902"/>
                  </a:lnTo>
                  <a:lnTo>
                    <a:pt x="322575" y="66618"/>
                  </a:lnTo>
                  <a:lnTo>
                    <a:pt x="282463" y="89421"/>
                  </a:lnTo>
                  <a:lnTo>
                    <a:pt x="244364" y="115157"/>
                  </a:lnTo>
                  <a:lnTo>
                    <a:pt x="208430" y="143673"/>
                  </a:lnTo>
                  <a:lnTo>
                    <a:pt x="174815" y="174815"/>
                  </a:lnTo>
                  <a:lnTo>
                    <a:pt x="143673" y="208430"/>
                  </a:lnTo>
                  <a:lnTo>
                    <a:pt x="115157" y="244364"/>
                  </a:lnTo>
                  <a:lnTo>
                    <a:pt x="89421" y="282463"/>
                  </a:lnTo>
                  <a:lnTo>
                    <a:pt x="66618" y="322575"/>
                  </a:lnTo>
                  <a:lnTo>
                    <a:pt x="46902" y="364545"/>
                  </a:lnTo>
                  <a:lnTo>
                    <a:pt x="30427" y="408220"/>
                  </a:lnTo>
                  <a:lnTo>
                    <a:pt x="17345" y="453447"/>
                  </a:lnTo>
                  <a:lnTo>
                    <a:pt x="7811" y="500071"/>
                  </a:lnTo>
                  <a:lnTo>
                    <a:pt x="1978" y="547940"/>
                  </a:lnTo>
                  <a:lnTo>
                    <a:pt x="0" y="596900"/>
                  </a:lnTo>
                  <a:lnTo>
                    <a:pt x="0" y="2984500"/>
                  </a:lnTo>
                  <a:lnTo>
                    <a:pt x="1978" y="3033454"/>
                  </a:lnTo>
                  <a:lnTo>
                    <a:pt x="7811" y="3081319"/>
                  </a:lnTo>
                  <a:lnTo>
                    <a:pt x="17345" y="3127940"/>
                  </a:lnTo>
                  <a:lnTo>
                    <a:pt x="30427" y="3173164"/>
                  </a:lnTo>
                  <a:lnTo>
                    <a:pt x="46902" y="3216838"/>
                  </a:lnTo>
                  <a:lnTo>
                    <a:pt x="66618" y="3258807"/>
                  </a:lnTo>
                  <a:lnTo>
                    <a:pt x="89421" y="3298919"/>
                  </a:lnTo>
                  <a:lnTo>
                    <a:pt x="115157" y="3337019"/>
                  </a:lnTo>
                  <a:lnTo>
                    <a:pt x="143673" y="3372954"/>
                  </a:lnTo>
                  <a:lnTo>
                    <a:pt x="174815" y="3406570"/>
                  </a:lnTo>
                  <a:lnTo>
                    <a:pt x="208430" y="3437713"/>
                  </a:lnTo>
                  <a:lnTo>
                    <a:pt x="244364" y="3466231"/>
                  </a:lnTo>
                  <a:lnTo>
                    <a:pt x="282463" y="3491969"/>
                  </a:lnTo>
                  <a:lnTo>
                    <a:pt x="322575" y="3514774"/>
                  </a:lnTo>
                  <a:lnTo>
                    <a:pt x="364545" y="3534491"/>
                  </a:lnTo>
                  <a:lnTo>
                    <a:pt x="408220" y="3550969"/>
                  </a:lnTo>
                  <a:lnTo>
                    <a:pt x="453447" y="3564052"/>
                  </a:lnTo>
                  <a:lnTo>
                    <a:pt x="500071" y="3573587"/>
                  </a:lnTo>
                  <a:lnTo>
                    <a:pt x="547940" y="3579421"/>
                  </a:lnTo>
                  <a:lnTo>
                    <a:pt x="596900" y="3581400"/>
                  </a:lnTo>
                  <a:lnTo>
                    <a:pt x="3594100" y="3581400"/>
                  </a:lnTo>
                  <a:lnTo>
                    <a:pt x="3643059" y="3579421"/>
                  </a:lnTo>
                  <a:lnTo>
                    <a:pt x="3690928" y="3573587"/>
                  </a:lnTo>
                  <a:lnTo>
                    <a:pt x="3737552" y="3564052"/>
                  </a:lnTo>
                  <a:lnTo>
                    <a:pt x="3782779" y="3550969"/>
                  </a:lnTo>
                  <a:lnTo>
                    <a:pt x="3826454" y="3534491"/>
                  </a:lnTo>
                  <a:lnTo>
                    <a:pt x="3868424" y="3514774"/>
                  </a:lnTo>
                  <a:lnTo>
                    <a:pt x="3908536" y="3491969"/>
                  </a:lnTo>
                  <a:lnTo>
                    <a:pt x="3946635" y="3466231"/>
                  </a:lnTo>
                  <a:lnTo>
                    <a:pt x="3982569" y="3437713"/>
                  </a:lnTo>
                  <a:lnTo>
                    <a:pt x="4016184" y="3406570"/>
                  </a:lnTo>
                  <a:lnTo>
                    <a:pt x="4047326" y="3372954"/>
                  </a:lnTo>
                  <a:lnTo>
                    <a:pt x="4075842" y="3337019"/>
                  </a:lnTo>
                  <a:lnTo>
                    <a:pt x="4101578" y="3298919"/>
                  </a:lnTo>
                  <a:lnTo>
                    <a:pt x="4124381" y="3258807"/>
                  </a:lnTo>
                  <a:lnTo>
                    <a:pt x="4144097" y="3216838"/>
                  </a:lnTo>
                  <a:lnTo>
                    <a:pt x="4160572" y="3173164"/>
                  </a:lnTo>
                  <a:lnTo>
                    <a:pt x="4173654" y="3127940"/>
                  </a:lnTo>
                  <a:lnTo>
                    <a:pt x="4183188" y="3081319"/>
                  </a:lnTo>
                  <a:lnTo>
                    <a:pt x="4189021" y="3033454"/>
                  </a:lnTo>
                  <a:lnTo>
                    <a:pt x="4191000" y="2984500"/>
                  </a:lnTo>
                  <a:lnTo>
                    <a:pt x="4191000" y="596900"/>
                  </a:lnTo>
                  <a:lnTo>
                    <a:pt x="4189021" y="547940"/>
                  </a:lnTo>
                  <a:lnTo>
                    <a:pt x="4183188" y="500071"/>
                  </a:lnTo>
                  <a:lnTo>
                    <a:pt x="4173654" y="453447"/>
                  </a:lnTo>
                  <a:lnTo>
                    <a:pt x="4160572" y="408220"/>
                  </a:lnTo>
                  <a:lnTo>
                    <a:pt x="4144097" y="364545"/>
                  </a:lnTo>
                  <a:lnTo>
                    <a:pt x="4124381" y="322575"/>
                  </a:lnTo>
                  <a:lnTo>
                    <a:pt x="4101578" y="282463"/>
                  </a:lnTo>
                  <a:lnTo>
                    <a:pt x="4075842" y="244364"/>
                  </a:lnTo>
                  <a:lnTo>
                    <a:pt x="4047326" y="208430"/>
                  </a:lnTo>
                  <a:lnTo>
                    <a:pt x="4016184" y="174815"/>
                  </a:lnTo>
                  <a:lnTo>
                    <a:pt x="3982569" y="143673"/>
                  </a:lnTo>
                  <a:lnTo>
                    <a:pt x="3946635" y="115157"/>
                  </a:lnTo>
                  <a:lnTo>
                    <a:pt x="3908536" y="89421"/>
                  </a:lnTo>
                  <a:lnTo>
                    <a:pt x="3868424" y="66618"/>
                  </a:lnTo>
                  <a:lnTo>
                    <a:pt x="3826454" y="46902"/>
                  </a:lnTo>
                  <a:lnTo>
                    <a:pt x="3782779" y="30427"/>
                  </a:lnTo>
                  <a:lnTo>
                    <a:pt x="3737552" y="17345"/>
                  </a:lnTo>
                  <a:lnTo>
                    <a:pt x="3690928" y="7811"/>
                  </a:lnTo>
                  <a:lnTo>
                    <a:pt x="3643059" y="1978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00600" y="2362200"/>
              <a:ext cx="4191000" cy="3581400"/>
            </a:xfrm>
            <a:custGeom>
              <a:avLst/>
              <a:gdLst/>
              <a:ahLst/>
              <a:cxnLst/>
              <a:rect l="l" t="t" r="r" b="b"/>
              <a:pathLst>
                <a:path w="4191000" h="3581400">
                  <a:moveTo>
                    <a:pt x="0" y="596900"/>
                  </a:moveTo>
                  <a:lnTo>
                    <a:pt x="1978" y="547940"/>
                  </a:lnTo>
                  <a:lnTo>
                    <a:pt x="7811" y="500071"/>
                  </a:lnTo>
                  <a:lnTo>
                    <a:pt x="17345" y="453447"/>
                  </a:lnTo>
                  <a:lnTo>
                    <a:pt x="30427" y="408220"/>
                  </a:lnTo>
                  <a:lnTo>
                    <a:pt x="46902" y="364545"/>
                  </a:lnTo>
                  <a:lnTo>
                    <a:pt x="66618" y="322575"/>
                  </a:lnTo>
                  <a:lnTo>
                    <a:pt x="89421" y="282463"/>
                  </a:lnTo>
                  <a:lnTo>
                    <a:pt x="115157" y="244364"/>
                  </a:lnTo>
                  <a:lnTo>
                    <a:pt x="143673" y="208430"/>
                  </a:lnTo>
                  <a:lnTo>
                    <a:pt x="174815" y="174815"/>
                  </a:lnTo>
                  <a:lnTo>
                    <a:pt x="208430" y="143673"/>
                  </a:lnTo>
                  <a:lnTo>
                    <a:pt x="244364" y="115157"/>
                  </a:lnTo>
                  <a:lnTo>
                    <a:pt x="282463" y="89421"/>
                  </a:lnTo>
                  <a:lnTo>
                    <a:pt x="322575" y="66618"/>
                  </a:lnTo>
                  <a:lnTo>
                    <a:pt x="364545" y="46902"/>
                  </a:lnTo>
                  <a:lnTo>
                    <a:pt x="408220" y="30427"/>
                  </a:lnTo>
                  <a:lnTo>
                    <a:pt x="453447" y="17345"/>
                  </a:lnTo>
                  <a:lnTo>
                    <a:pt x="500071" y="7811"/>
                  </a:lnTo>
                  <a:lnTo>
                    <a:pt x="547940" y="1978"/>
                  </a:lnTo>
                  <a:lnTo>
                    <a:pt x="596900" y="0"/>
                  </a:lnTo>
                  <a:lnTo>
                    <a:pt x="3594100" y="0"/>
                  </a:lnTo>
                  <a:lnTo>
                    <a:pt x="3643059" y="1978"/>
                  </a:lnTo>
                  <a:lnTo>
                    <a:pt x="3690928" y="7811"/>
                  </a:lnTo>
                  <a:lnTo>
                    <a:pt x="3737552" y="17345"/>
                  </a:lnTo>
                  <a:lnTo>
                    <a:pt x="3782779" y="30427"/>
                  </a:lnTo>
                  <a:lnTo>
                    <a:pt x="3826454" y="46902"/>
                  </a:lnTo>
                  <a:lnTo>
                    <a:pt x="3868424" y="66618"/>
                  </a:lnTo>
                  <a:lnTo>
                    <a:pt x="3908536" y="89421"/>
                  </a:lnTo>
                  <a:lnTo>
                    <a:pt x="3946635" y="115157"/>
                  </a:lnTo>
                  <a:lnTo>
                    <a:pt x="3982569" y="143673"/>
                  </a:lnTo>
                  <a:lnTo>
                    <a:pt x="4016184" y="174815"/>
                  </a:lnTo>
                  <a:lnTo>
                    <a:pt x="4047326" y="208430"/>
                  </a:lnTo>
                  <a:lnTo>
                    <a:pt x="4075842" y="244364"/>
                  </a:lnTo>
                  <a:lnTo>
                    <a:pt x="4101578" y="282463"/>
                  </a:lnTo>
                  <a:lnTo>
                    <a:pt x="4124381" y="322575"/>
                  </a:lnTo>
                  <a:lnTo>
                    <a:pt x="4144097" y="364545"/>
                  </a:lnTo>
                  <a:lnTo>
                    <a:pt x="4160572" y="408220"/>
                  </a:lnTo>
                  <a:lnTo>
                    <a:pt x="4173654" y="453447"/>
                  </a:lnTo>
                  <a:lnTo>
                    <a:pt x="4183188" y="500071"/>
                  </a:lnTo>
                  <a:lnTo>
                    <a:pt x="4189021" y="547940"/>
                  </a:lnTo>
                  <a:lnTo>
                    <a:pt x="4191000" y="596900"/>
                  </a:lnTo>
                  <a:lnTo>
                    <a:pt x="4191000" y="2984500"/>
                  </a:lnTo>
                  <a:lnTo>
                    <a:pt x="4189021" y="3033454"/>
                  </a:lnTo>
                  <a:lnTo>
                    <a:pt x="4183188" y="3081319"/>
                  </a:lnTo>
                  <a:lnTo>
                    <a:pt x="4173654" y="3127940"/>
                  </a:lnTo>
                  <a:lnTo>
                    <a:pt x="4160572" y="3173164"/>
                  </a:lnTo>
                  <a:lnTo>
                    <a:pt x="4144097" y="3216838"/>
                  </a:lnTo>
                  <a:lnTo>
                    <a:pt x="4124381" y="3258807"/>
                  </a:lnTo>
                  <a:lnTo>
                    <a:pt x="4101578" y="3298919"/>
                  </a:lnTo>
                  <a:lnTo>
                    <a:pt x="4075842" y="3337019"/>
                  </a:lnTo>
                  <a:lnTo>
                    <a:pt x="4047326" y="3372954"/>
                  </a:lnTo>
                  <a:lnTo>
                    <a:pt x="4016184" y="3406570"/>
                  </a:lnTo>
                  <a:lnTo>
                    <a:pt x="3982569" y="3437713"/>
                  </a:lnTo>
                  <a:lnTo>
                    <a:pt x="3946635" y="3466231"/>
                  </a:lnTo>
                  <a:lnTo>
                    <a:pt x="3908536" y="3491969"/>
                  </a:lnTo>
                  <a:lnTo>
                    <a:pt x="3868424" y="3514774"/>
                  </a:lnTo>
                  <a:lnTo>
                    <a:pt x="3826454" y="3534491"/>
                  </a:lnTo>
                  <a:lnTo>
                    <a:pt x="3782779" y="3550969"/>
                  </a:lnTo>
                  <a:lnTo>
                    <a:pt x="3737552" y="3564052"/>
                  </a:lnTo>
                  <a:lnTo>
                    <a:pt x="3690928" y="3573587"/>
                  </a:lnTo>
                  <a:lnTo>
                    <a:pt x="3643059" y="3579421"/>
                  </a:lnTo>
                  <a:lnTo>
                    <a:pt x="3594100" y="3581400"/>
                  </a:lnTo>
                  <a:lnTo>
                    <a:pt x="596900" y="3581400"/>
                  </a:lnTo>
                  <a:lnTo>
                    <a:pt x="547940" y="3579421"/>
                  </a:lnTo>
                  <a:lnTo>
                    <a:pt x="500071" y="3573587"/>
                  </a:lnTo>
                  <a:lnTo>
                    <a:pt x="453447" y="3564052"/>
                  </a:lnTo>
                  <a:lnTo>
                    <a:pt x="408220" y="3550969"/>
                  </a:lnTo>
                  <a:lnTo>
                    <a:pt x="364545" y="3534491"/>
                  </a:lnTo>
                  <a:lnTo>
                    <a:pt x="322575" y="3514774"/>
                  </a:lnTo>
                  <a:lnTo>
                    <a:pt x="282463" y="3491969"/>
                  </a:lnTo>
                  <a:lnTo>
                    <a:pt x="244364" y="3466231"/>
                  </a:lnTo>
                  <a:lnTo>
                    <a:pt x="208430" y="3437713"/>
                  </a:lnTo>
                  <a:lnTo>
                    <a:pt x="174815" y="3406570"/>
                  </a:lnTo>
                  <a:lnTo>
                    <a:pt x="143673" y="3372954"/>
                  </a:lnTo>
                  <a:lnTo>
                    <a:pt x="115157" y="3337019"/>
                  </a:lnTo>
                  <a:lnTo>
                    <a:pt x="89421" y="3298919"/>
                  </a:lnTo>
                  <a:lnTo>
                    <a:pt x="66618" y="3258807"/>
                  </a:lnTo>
                  <a:lnTo>
                    <a:pt x="46902" y="3216838"/>
                  </a:lnTo>
                  <a:lnTo>
                    <a:pt x="30427" y="3173164"/>
                  </a:lnTo>
                  <a:lnTo>
                    <a:pt x="17345" y="3127940"/>
                  </a:lnTo>
                  <a:lnTo>
                    <a:pt x="7811" y="3081319"/>
                  </a:lnTo>
                  <a:lnTo>
                    <a:pt x="1978" y="3033454"/>
                  </a:lnTo>
                  <a:lnTo>
                    <a:pt x="0" y="2984500"/>
                  </a:lnTo>
                  <a:lnTo>
                    <a:pt x="0" y="5969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054853" y="2564333"/>
            <a:ext cx="189674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Corrections: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i="1">
                <a:latin typeface="Arial"/>
                <a:cs typeface="Arial"/>
              </a:rPr>
              <a:t>(as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marked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in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red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color)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5054853" y="3265677"/>
            <a:ext cx="3220085" cy="6559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45"/>
              </a:spcBef>
              <a:buChar char="•"/>
              <a:tabLst>
                <a:tab pos="122555" algn="l"/>
              </a:tabLst>
            </a:pP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referring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property,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DON’T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put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dollar sign ($).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sign is only for the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variable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$this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2390" y="4097032"/>
            <a:ext cx="3519170" cy="64579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400" i="1">
                <a:latin typeface="Arial"/>
                <a:cs typeface="Arial"/>
              </a:rPr>
              <a:t>Example.</a:t>
            </a:r>
            <a:endParaRPr sz="1400">
              <a:latin typeface="Arial"/>
              <a:cs typeface="Arial"/>
            </a:endParaRPr>
          </a:p>
          <a:p>
            <a:pPr marL="158750">
              <a:lnSpc>
                <a:spcPts val="1435"/>
              </a:lnSpc>
              <a:spcBef>
                <a:spcPts val="150"/>
              </a:spcBef>
            </a:pPr>
            <a:r>
              <a:rPr dirty="0" sz="1200" spc="-5">
                <a:latin typeface="Courier New"/>
                <a:cs typeface="Courier New"/>
              </a:rPr>
              <a:t>$this-&gt;</a:t>
            </a:r>
            <a:r>
              <a:rPr dirty="0" sz="1200" spc="-5" b="1">
                <a:solidFill>
                  <a:srgbClr val="C0504D"/>
                </a:solidFill>
                <a:latin typeface="Courier New"/>
                <a:cs typeface="Courier New"/>
              </a:rPr>
              <a:t>property1</a:t>
            </a:r>
            <a:r>
              <a:rPr dirty="0" sz="1200" spc="5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$prop1;//</a:t>
            </a:r>
            <a:r>
              <a:rPr dirty="0" sz="1200" spc="-5" b="1">
                <a:latin typeface="Courier New"/>
                <a:cs typeface="Courier New"/>
              </a:rPr>
              <a:t>(ok)</a:t>
            </a:r>
            <a:endParaRPr sz="1200">
              <a:latin typeface="Courier New"/>
              <a:cs typeface="Courier New"/>
            </a:endParaRPr>
          </a:p>
          <a:p>
            <a:pPr marL="190500">
              <a:lnSpc>
                <a:spcPts val="1435"/>
              </a:lnSpc>
            </a:pPr>
            <a:r>
              <a:rPr dirty="0" sz="1200">
                <a:latin typeface="Courier New"/>
                <a:cs typeface="Courier New"/>
              </a:rPr>
              <a:t>$this-&gt;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$property1</a:t>
            </a:r>
            <a:r>
              <a:rPr dirty="0" sz="12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=</a:t>
            </a:r>
            <a:r>
              <a:rPr dirty="0" sz="1200" spc="-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$prop1;//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(wrong)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4853" y="4911978"/>
            <a:ext cx="34810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2555" algn="l"/>
              </a:tabLst>
            </a:pPr>
            <a:r>
              <a:rPr dirty="0" sz="1400" b="1" i="1">
                <a:latin typeface="Arial"/>
                <a:cs typeface="Arial"/>
              </a:rPr>
              <a:t>Class</a:t>
            </a:r>
            <a:r>
              <a:rPr dirty="0" sz="1400" spc="-25" b="1" i="1">
                <a:latin typeface="Arial"/>
                <a:cs typeface="Arial"/>
              </a:rPr>
              <a:t> </a:t>
            </a:r>
            <a:r>
              <a:rPr dirty="0" sz="1400" spc="-5" b="1" i="1">
                <a:latin typeface="Arial"/>
                <a:cs typeface="Arial"/>
              </a:rPr>
              <a:t>name</a:t>
            </a:r>
            <a:r>
              <a:rPr dirty="0" sz="1400" spc="-15" b="1" i="1">
                <a:latin typeface="Arial"/>
                <a:cs typeface="Arial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 b="1" i="1">
                <a:latin typeface="Arial"/>
                <a:cs typeface="Arial"/>
              </a:rPr>
              <a:t>method</a:t>
            </a:r>
            <a:r>
              <a:rPr dirty="0" sz="1400" spc="-10" b="1" i="1">
                <a:latin typeface="Arial"/>
                <a:cs typeface="Arial"/>
              </a:rPr>
              <a:t> </a:t>
            </a:r>
            <a:r>
              <a:rPr dirty="0" sz="1400" spc="-5" b="1" i="1">
                <a:latin typeface="Arial"/>
                <a:cs typeface="Arial"/>
              </a:rPr>
              <a:t>name</a:t>
            </a:r>
            <a:r>
              <a:rPr dirty="0" sz="1400" spc="-20" b="1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(including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constructor)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 b="1">
                <a:latin typeface="Arial"/>
                <a:cs typeface="Arial"/>
              </a:rPr>
              <a:t>NOT case-sensitive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4853" y="5552338"/>
            <a:ext cx="28213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 indent="-1098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2555" algn="l"/>
              </a:tabLst>
            </a:pPr>
            <a:r>
              <a:rPr dirty="0" sz="1400" spc="-5" b="1" i="1">
                <a:latin typeface="Arial"/>
                <a:cs typeface="Arial"/>
              </a:rPr>
              <a:t>Property</a:t>
            </a:r>
            <a:r>
              <a:rPr dirty="0" sz="1400" spc="-25" b="1" i="1">
                <a:latin typeface="Arial"/>
                <a:cs typeface="Arial"/>
              </a:rPr>
              <a:t> </a:t>
            </a:r>
            <a:r>
              <a:rPr dirty="0" sz="1400" spc="-5" b="1" i="1">
                <a:latin typeface="Arial"/>
                <a:cs typeface="Arial"/>
              </a:rPr>
              <a:t>name</a:t>
            </a:r>
            <a:r>
              <a:rPr dirty="0" sz="1400" spc="-20" b="1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5" b="1">
                <a:latin typeface="Arial"/>
                <a:cs typeface="Arial"/>
              </a:rPr>
              <a:t>case-sensitive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208914"/>
            <a:ext cx="8157209" cy="199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Switching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between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HTML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PHP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can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done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any</a:t>
            </a:r>
            <a:r>
              <a:rPr dirty="0" sz="3200">
                <a:latin typeface="Calibri"/>
                <a:cs typeface="Calibri"/>
              </a:rPr>
              <a:t> time.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4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Example: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print tag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&lt;BR&gt;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100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times.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1563" y="2922587"/>
            <a:ext cx="8630285" cy="2085975"/>
            <a:chOff x="321563" y="2922587"/>
            <a:chExt cx="8630285" cy="2085975"/>
          </a:xfrm>
        </p:grpSpPr>
        <p:sp>
          <p:nvSpPr>
            <p:cNvPr id="4" name="object 4"/>
            <p:cNvSpPr/>
            <p:nvPr/>
          </p:nvSpPr>
          <p:spPr>
            <a:xfrm>
              <a:off x="388937" y="2924175"/>
              <a:ext cx="8561705" cy="2082800"/>
            </a:xfrm>
            <a:custGeom>
              <a:avLst/>
              <a:gdLst/>
              <a:ahLst/>
              <a:cxnLst/>
              <a:rect l="l" t="t" r="r" b="b"/>
              <a:pathLst>
                <a:path w="8561705" h="2082800">
                  <a:moveTo>
                    <a:pt x="8561324" y="0"/>
                  </a:moveTo>
                  <a:lnTo>
                    <a:pt x="0" y="0"/>
                  </a:lnTo>
                  <a:lnTo>
                    <a:pt x="0" y="2082800"/>
                  </a:lnTo>
                  <a:lnTo>
                    <a:pt x="8561324" y="2082800"/>
                  </a:lnTo>
                  <a:lnTo>
                    <a:pt x="856132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8937" y="2924175"/>
              <a:ext cx="8561705" cy="2082800"/>
            </a:xfrm>
            <a:custGeom>
              <a:avLst/>
              <a:gdLst/>
              <a:ahLst/>
              <a:cxnLst/>
              <a:rect l="l" t="t" r="r" b="b"/>
              <a:pathLst>
                <a:path w="8561705" h="2082800">
                  <a:moveTo>
                    <a:pt x="0" y="2082800"/>
                  </a:moveTo>
                  <a:lnTo>
                    <a:pt x="8561324" y="2082800"/>
                  </a:lnTo>
                  <a:lnTo>
                    <a:pt x="8561324" y="0"/>
                  </a:lnTo>
                  <a:lnTo>
                    <a:pt x="0" y="0"/>
                  </a:lnTo>
                  <a:lnTo>
                    <a:pt x="0" y="2082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3" y="3313175"/>
              <a:ext cx="649224" cy="420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" y="3313175"/>
              <a:ext cx="801624" cy="420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5963" y="3313175"/>
              <a:ext cx="1106424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7963" y="3313175"/>
              <a:ext cx="496824" cy="420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0363" y="3313175"/>
              <a:ext cx="1106424" cy="420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2363" y="3313175"/>
              <a:ext cx="496824" cy="420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4763" y="3313175"/>
              <a:ext cx="1411224" cy="420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1563" y="3313175"/>
              <a:ext cx="496824" cy="420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3963" y="3313175"/>
              <a:ext cx="1106424" cy="420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8363" y="3313175"/>
              <a:ext cx="649224" cy="4206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363" y="3678936"/>
              <a:ext cx="954024" cy="420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3" y="4044696"/>
              <a:ext cx="649224" cy="4206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" y="4044696"/>
              <a:ext cx="801624" cy="420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5963" y="4044696"/>
              <a:ext cx="496824" cy="420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0763" y="4044696"/>
              <a:ext cx="649224" cy="4206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67664" y="3293715"/>
            <a:ext cx="5208270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Courier New"/>
                <a:cs typeface="Courier New"/>
              </a:rPr>
              <a:t>&lt;?php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for($i=0; $i&lt;100; $i++) </a:t>
            </a:r>
            <a:r>
              <a:rPr dirty="0" sz="2000" b="1">
                <a:latin typeface="Courier New"/>
                <a:cs typeface="Courier New"/>
              </a:rPr>
              <a:t>{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&lt;BR&gt;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&lt;?php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}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394842"/>
            <a:ext cx="42513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1F487C"/>
                </a:solidFill>
              </a:rPr>
              <a:t>Creating</a:t>
            </a:r>
            <a:r>
              <a:rPr dirty="0" sz="3600" spc="-55">
                <a:solidFill>
                  <a:srgbClr val="1F487C"/>
                </a:solidFill>
              </a:rPr>
              <a:t> </a:t>
            </a:r>
            <a:r>
              <a:rPr dirty="0" sz="3600" spc="-5">
                <a:solidFill>
                  <a:srgbClr val="1F487C"/>
                </a:solidFill>
              </a:rPr>
              <a:t>classes</a:t>
            </a:r>
            <a:r>
              <a:rPr dirty="0" sz="3600" spc="-30">
                <a:solidFill>
                  <a:srgbClr val="1F487C"/>
                </a:solidFill>
              </a:rPr>
              <a:t> </a:t>
            </a:r>
            <a:r>
              <a:rPr dirty="0" sz="2000">
                <a:solidFill>
                  <a:srgbClr val="1F487C"/>
                </a:solidFill>
              </a:rPr>
              <a:t>(cont.)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450594" y="891203"/>
            <a:ext cx="1156335" cy="60706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000" b="1">
                <a:latin typeface="Arial"/>
                <a:cs typeface="Arial"/>
              </a:rPr>
              <a:t>Exa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b="1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4433" y="1472844"/>
            <a:ext cx="2222500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class</a:t>
            </a:r>
            <a:r>
              <a:rPr dirty="0" sz="1600" spc="-5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Person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{</a:t>
            </a:r>
            <a:r>
              <a:rPr dirty="0" sz="1600" spc="-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var</a:t>
            </a:r>
            <a:r>
              <a:rPr dirty="0" sz="1600" spc="-1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$name,</a:t>
            </a:r>
            <a:r>
              <a:rPr dirty="0" sz="1600" spc="-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$age;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8273" y="2277897"/>
            <a:ext cx="3445510" cy="10985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latin typeface="Courier New"/>
                <a:cs typeface="Courier New"/>
              </a:rPr>
              <a:t>function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Person</a:t>
            </a:r>
            <a:r>
              <a:rPr dirty="0" sz="1600" spc="-5">
                <a:latin typeface="Courier New"/>
                <a:cs typeface="Courier New"/>
              </a:rPr>
              <a:t>($name,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$age)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latin typeface="Courier New"/>
                <a:cs typeface="Courier New"/>
              </a:rPr>
              <a:t>{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$this-&gt;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dirty="0" sz="1600" spc="-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= $name;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$this-&gt;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age</a:t>
            </a:r>
            <a:r>
              <a:rPr dirty="0" sz="16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=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$age;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8273" y="3619271"/>
            <a:ext cx="3813175" cy="10985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latin typeface="Courier New"/>
                <a:cs typeface="Courier New"/>
              </a:rPr>
              <a:t>function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displayInfo()</a:t>
            </a:r>
            <a:endParaRPr sz="1600">
              <a:latin typeface="Courier New"/>
              <a:cs typeface="Courier New"/>
            </a:endParaRPr>
          </a:p>
          <a:p>
            <a:pPr marL="255904" marR="5080" indent="-243840">
              <a:lnSpc>
                <a:spcPct val="110000"/>
              </a:lnSpc>
            </a:pPr>
            <a:r>
              <a:rPr dirty="0" sz="1600" spc="-5">
                <a:latin typeface="Courier New"/>
                <a:cs typeface="Courier New"/>
              </a:rPr>
              <a:t>{ echo "Name: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$this-&gt;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dirty="0" sz="1600">
                <a:latin typeface="Courier New"/>
                <a:cs typeface="Courier New"/>
              </a:rPr>
              <a:t>\n"; 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echo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"Age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: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$this-&gt;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age</a:t>
            </a:r>
            <a:r>
              <a:rPr dirty="0" sz="160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\</a:t>
            </a:r>
            <a:r>
              <a:rPr dirty="0" sz="1600" spc="-5">
                <a:latin typeface="Courier New"/>
                <a:cs typeface="Courier New"/>
              </a:rPr>
              <a:t>n\n";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8273" y="4960772"/>
            <a:ext cx="2468880" cy="8305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latin typeface="Courier New"/>
                <a:cs typeface="Courier New"/>
              </a:rPr>
              <a:t>function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getAge()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latin typeface="Courier New"/>
                <a:cs typeface="Courier New"/>
              </a:rPr>
              <a:t>{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return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$this-&gt;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age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5765393"/>
            <a:ext cx="391160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55904">
              <a:lnSpc>
                <a:spcPct val="100000"/>
              </a:lnSpc>
              <a:spcBef>
                <a:spcPts val="290"/>
              </a:spcBef>
            </a:pP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67350" y="1885950"/>
            <a:ext cx="3390900" cy="1638300"/>
            <a:chOff x="5467350" y="1885950"/>
            <a:chExt cx="3390900" cy="1638300"/>
          </a:xfrm>
        </p:grpSpPr>
        <p:sp>
          <p:nvSpPr>
            <p:cNvPr id="10" name="object 10"/>
            <p:cNvSpPr/>
            <p:nvPr/>
          </p:nvSpPr>
          <p:spPr>
            <a:xfrm>
              <a:off x="5486400" y="1905000"/>
              <a:ext cx="3352800" cy="1600200"/>
            </a:xfrm>
            <a:custGeom>
              <a:avLst/>
              <a:gdLst/>
              <a:ahLst/>
              <a:cxnLst/>
              <a:rect l="l" t="t" r="r" b="b"/>
              <a:pathLst>
                <a:path w="3352800" h="1600200">
                  <a:moveTo>
                    <a:pt x="3086100" y="0"/>
                  </a:moveTo>
                  <a:lnTo>
                    <a:pt x="266700" y="0"/>
                  </a:ln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296" y="1381446"/>
                  </a:lnTo>
                  <a:lnTo>
                    <a:pt x="16682" y="1426570"/>
                  </a:lnTo>
                  <a:lnTo>
                    <a:pt x="36406" y="1468120"/>
                  </a:lnTo>
                  <a:lnTo>
                    <a:pt x="62716" y="1505341"/>
                  </a:lnTo>
                  <a:lnTo>
                    <a:pt x="94858" y="1537483"/>
                  </a:lnTo>
                  <a:lnTo>
                    <a:pt x="132080" y="1563793"/>
                  </a:lnTo>
                  <a:lnTo>
                    <a:pt x="173629" y="1583517"/>
                  </a:lnTo>
                  <a:lnTo>
                    <a:pt x="218753" y="1595903"/>
                  </a:lnTo>
                  <a:lnTo>
                    <a:pt x="266700" y="1600200"/>
                  </a:lnTo>
                  <a:lnTo>
                    <a:pt x="3086100" y="1600200"/>
                  </a:lnTo>
                  <a:lnTo>
                    <a:pt x="3134046" y="1595903"/>
                  </a:lnTo>
                  <a:lnTo>
                    <a:pt x="3179170" y="1583517"/>
                  </a:lnTo>
                  <a:lnTo>
                    <a:pt x="3220720" y="1563793"/>
                  </a:lnTo>
                  <a:lnTo>
                    <a:pt x="3257941" y="1537483"/>
                  </a:lnTo>
                  <a:lnTo>
                    <a:pt x="3290083" y="1505341"/>
                  </a:lnTo>
                  <a:lnTo>
                    <a:pt x="3316393" y="1468120"/>
                  </a:lnTo>
                  <a:lnTo>
                    <a:pt x="3336117" y="1426570"/>
                  </a:lnTo>
                  <a:lnTo>
                    <a:pt x="3348503" y="1381446"/>
                  </a:lnTo>
                  <a:lnTo>
                    <a:pt x="3352800" y="1333500"/>
                  </a:lnTo>
                  <a:lnTo>
                    <a:pt x="3352800" y="266700"/>
                  </a:lnTo>
                  <a:lnTo>
                    <a:pt x="3348503" y="218753"/>
                  </a:lnTo>
                  <a:lnTo>
                    <a:pt x="3336117" y="173629"/>
                  </a:lnTo>
                  <a:lnTo>
                    <a:pt x="3316393" y="132080"/>
                  </a:lnTo>
                  <a:lnTo>
                    <a:pt x="3290083" y="94858"/>
                  </a:lnTo>
                  <a:lnTo>
                    <a:pt x="3257941" y="62716"/>
                  </a:lnTo>
                  <a:lnTo>
                    <a:pt x="3220720" y="36406"/>
                  </a:lnTo>
                  <a:lnTo>
                    <a:pt x="3179170" y="16682"/>
                  </a:lnTo>
                  <a:lnTo>
                    <a:pt x="3134046" y="4296"/>
                  </a:lnTo>
                  <a:lnTo>
                    <a:pt x="30861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86400" y="1905000"/>
              <a:ext cx="3352800" cy="1600200"/>
            </a:xfrm>
            <a:custGeom>
              <a:avLst/>
              <a:gdLst/>
              <a:ahLst/>
              <a:cxnLst/>
              <a:rect l="l" t="t" r="r" b="b"/>
              <a:pathLst>
                <a:path w="3352800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086100" y="0"/>
                  </a:lnTo>
                  <a:lnTo>
                    <a:pt x="3134046" y="4296"/>
                  </a:lnTo>
                  <a:lnTo>
                    <a:pt x="3179170" y="16682"/>
                  </a:lnTo>
                  <a:lnTo>
                    <a:pt x="3220720" y="36406"/>
                  </a:lnTo>
                  <a:lnTo>
                    <a:pt x="3257941" y="62716"/>
                  </a:lnTo>
                  <a:lnTo>
                    <a:pt x="3290083" y="94858"/>
                  </a:lnTo>
                  <a:lnTo>
                    <a:pt x="3316393" y="132079"/>
                  </a:lnTo>
                  <a:lnTo>
                    <a:pt x="3336117" y="173629"/>
                  </a:lnTo>
                  <a:lnTo>
                    <a:pt x="3348503" y="218753"/>
                  </a:lnTo>
                  <a:lnTo>
                    <a:pt x="3352800" y="266700"/>
                  </a:lnTo>
                  <a:lnTo>
                    <a:pt x="3352800" y="1333500"/>
                  </a:lnTo>
                  <a:lnTo>
                    <a:pt x="3348503" y="1381446"/>
                  </a:lnTo>
                  <a:lnTo>
                    <a:pt x="3336117" y="1426570"/>
                  </a:lnTo>
                  <a:lnTo>
                    <a:pt x="3316393" y="1468119"/>
                  </a:lnTo>
                  <a:lnTo>
                    <a:pt x="3290083" y="1505341"/>
                  </a:lnTo>
                  <a:lnTo>
                    <a:pt x="3257941" y="1537483"/>
                  </a:lnTo>
                  <a:lnTo>
                    <a:pt x="3220720" y="1563793"/>
                  </a:lnTo>
                  <a:lnTo>
                    <a:pt x="3179170" y="1583517"/>
                  </a:lnTo>
                  <a:lnTo>
                    <a:pt x="3134046" y="1595903"/>
                  </a:lnTo>
                  <a:lnTo>
                    <a:pt x="3086100" y="1600200"/>
                  </a:lnTo>
                  <a:lnTo>
                    <a:pt x="266700" y="1600200"/>
                  </a:lnTo>
                  <a:lnTo>
                    <a:pt x="218753" y="1595903"/>
                  </a:lnTo>
                  <a:lnTo>
                    <a:pt x="173629" y="1583517"/>
                  </a:lnTo>
                  <a:lnTo>
                    <a:pt x="132080" y="1563793"/>
                  </a:lnTo>
                  <a:lnTo>
                    <a:pt x="94858" y="1537483"/>
                  </a:lnTo>
                  <a:lnTo>
                    <a:pt x="62716" y="1505341"/>
                  </a:lnTo>
                  <a:lnTo>
                    <a:pt x="36406" y="1468120"/>
                  </a:lnTo>
                  <a:lnTo>
                    <a:pt x="16682" y="1426570"/>
                  </a:lnTo>
                  <a:lnTo>
                    <a:pt x="4296" y="138144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644134" y="2010536"/>
            <a:ext cx="18967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Corrections: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i="1">
                <a:latin typeface="Arial"/>
                <a:cs typeface="Arial"/>
              </a:rPr>
              <a:t>(as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marked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in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red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color)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5644134" y="2711576"/>
            <a:ext cx="3025775" cy="6559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  <a:buChar char="•"/>
              <a:tabLst>
                <a:tab pos="113664" algn="l"/>
              </a:tabLst>
            </a:pP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property name doesn’t need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dollar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($).</a:t>
            </a:r>
            <a:r>
              <a:rPr dirty="0" sz="1400" spc="3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variable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$this.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598" y="397891"/>
            <a:ext cx="6828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1F487C"/>
                </a:solidFill>
              </a:rPr>
              <a:t>Creating </a:t>
            </a:r>
            <a:r>
              <a:rPr dirty="0" sz="2800">
                <a:solidFill>
                  <a:srgbClr val="1F487C"/>
                </a:solidFill>
              </a:rPr>
              <a:t>object</a:t>
            </a:r>
            <a:r>
              <a:rPr dirty="0" sz="2800" spc="-5">
                <a:solidFill>
                  <a:srgbClr val="1F487C"/>
                </a:solidFill>
              </a:rPr>
              <a:t> and</a:t>
            </a:r>
            <a:r>
              <a:rPr dirty="0" sz="2800" spc="5">
                <a:solidFill>
                  <a:srgbClr val="1F487C"/>
                </a:solidFill>
              </a:rPr>
              <a:t> </a:t>
            </a:r>
            <a:r>
              <a:rPr dirty="0" sz="2800">
                <a:solidFill>
                  <a:srgbClr val="1F487C"/>
                </a:solidFill>
              </a:rPr>
              <a:t>accessing</a:t>
            </a:r>
            <a:r>
              <a:rPr dirty="0" sz="2800" spc="-5">
                <a:solidFill>
                  <a:srgbClr val="1F487C"/>
                </a:solidFill>
              </a:rPr>
              <a:t> its members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951750"/>
            <a:ext cx="1156335" cy="77216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000" b="1">
                <a:latin typeface="Arial"/>
                <a:cs typeface="Arial"/>
              </a:rPr>
              <a:t>Exa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b="1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780" y="1698015"/>
            <a:ext cx="4541520" cy="70929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// creating an</a:t>
            </a:r>
            <a:r>
              <a:rPr dirty="0" sz="160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object</a:t>
            </a:r>
            <a:r>
              <a:rPr dirty="0" sz="1600" spc="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of class</a:t>
            </a:r>
            <a:r>
              <a:rPr dirty="0" sz="160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Person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5" b="1">
                <a:latin typeface="Courier New"/>
                <a:cs typeface="Courier New"/>
              </a:rPr>
              <a:t>$person1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new </a:t>
            </a:r>
            <a:r>
              <a:rPr dirty="0" sz="1600" spc="-5" b="1">
                <a:latin typeface="Courier New"/>
                <a:cs typeface="Courier New"/>
              </a:rPr>
              <a:t>Person(“Ali”,20);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780" y="2722905"/>
            <a:ext cx="3687445" cy="70866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//</a:t>
            </a:r>
            <a:r>
              <a:rPr dirty="0" sz="1600" spc="-1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accessing</a:t>
            </a:r>
            <a:r>
              <a:rPr dirty="0" sz="1600" spc="-1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method of</a:t>
            </a:r>
            <a:r>
              <a:rPr dirty="0" sz="160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person1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5" b="1">
                <a:latin typeface="Courier New"/>
                <a:cs typeface="Courier New"/>
              </a:rPr>
              <a:t>$person1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-&gt;displayInfo();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747287"/>
            <a:ext cx="6012180" cy="13919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55904">
              <a:lnSpc>
                <a:spcPct val="100000"/>
              </a:lnSpc>
              <a:spcBef>
                <a:spcPts val="865"/>
              </a:spcBef>
            </a:pP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//</a:t>
            </a:r>
            <a:r>
              <a:rPr dirty="0" sz="1600" spc="-1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accessing</a:t>
            </a:r>
            <a:r>
              <a:rPr dirty="0" sz="1600" spc="-1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property</a:t>
            </a:r>
            <a:r>
              <a:rPr dirty="0" sz="1600" spc="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of</a:t>
            </a:r>
            <a:r>
              <a:rPr dirty="0" sz="1600" spc="-1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person1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770"/>
              </a:spcBef>
            </a:pPr>
            <a:r>
              <a:rPr dirty="0" sz="1600" spc="-5" b="1">
                <a:latin typeface="Courier New"/>
                <a:cs typeface="Courier New"/>
              </a:rPr>
              <a:t>echo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"Five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years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from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now,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$person1-&gt;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dirty="0" sz="1600" spc="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is </a:t>
            </a:r>
            <a:r>
              <a:rPr dirty="0" sz="1600" spc="5" b="1">
                <a:latin typeface="Courier New"/>
                <a:cs typeface="Courier New"/>
              </a:rPr>
              <a:t>“,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770"/>
              </a:spcBef>
            </a:pP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$person1-&gt;getAge()</a:t>
            </a:r>
            <a:r>
              <a:rPr dirty="0" sz="1600" spc="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+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5,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“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years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old\n";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200" y="1905000"/>
            <a:ext cx="3124200" cy="13938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92075" marR="2334895">
              <a:lnSpc>
                <a:spcPct val="140000"/>
              </a:lnSpc>
              <a:spcBef>
                <a:spcPts val="10"/>
              </a:spcBef>
            </a:pPr>
            <a:r>
              <a:rPr dirty="0" sz="1200" spc="-5" b="1">
                <a:latin typeface="Arial"/>
                <a:cs typeface="Arial"/>
              </a:rPr>
              <a:t>Name</a:t>
            </a:r>
            <a:r>
              <a:rPr dirty="0" sz="1200" b="1">
                <a:latin typeface="Arial"/>
                <a:cs typeface="Arial"/>
              </a:rPr>
              <a:t>: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45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li  </a:t>
            </a:r>
            <a:r>
              <a:rPr dirty="0" sz="1200" spc="-15" b="1">
                <a:latin typeface="Arial"/>
                <a:cs typeface="Arial"/>
              </a:rPr>
              <a:t>Age: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1100"/>
              </a:spcBef>
            </a:pPr>
            <a:r>
              <a:rPr dirty="0" sz="1200" spc="-10" b="1">
                <a:latin typeface="Arial"/>
                <a:cs typeface="Arial"/>
              </a:rPr>
              <a:t>Five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years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from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now,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Ali</a:t>
            </a:r>
            <a:r>
              <a:rPr dirty="0" sz="1200" spc="5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is 25</a:t>
            </a:r>
            <a:r>
              <a:rPr dirty="0" sz="1200" spc="-10" b="1">
                <a:latin typeface="Arial"/>
                <a:cs typeface="Arial"/>
              </a:rPr>
              <a:t> years</a:t>
            </a:r>
            <a:r>
              <a:rPr dirty="0" sz="1200" b="1">
                <a:latin typeface="Arial"/>
                <a:cs typeface="Arial"/>
              </a:rPr>
              <a:t> old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2750" y="4400550"/>
            <a:ext cx="2247900" cy="952500"/>
            <a:chOff x="6762750" y="4400550"/>
            <a:chExt cx="2247900" cy="952500"/>
          </a:xfrm>
        </p:grpSpPr>
        <p:sp>
          <p:nvSpPr>
            <p:cNvPr id="9" name="object 9"/>
            <p:cNvSpPr/>
            <p:nvPr/>
          </p:nvSpPr>
          <p:spPr>
            <a:xfrm>
              <a:off x="6781800" y="4419600"/>
              <a:ext cx="2209800" cy="914400"/>
            </a:xfrm>
            <a:custGeom>
              <a:avLst/>
              <a:gdLst/>
              <a:ahLst/>
              <a:cxnLst/>
              <a:rect l="l" t="t" r="r" b="b"/>
              <a:pathLst>
                <a:path w="2209800" h="914400">
                  <a:moveTo>
                    <a:pt x="20574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2057400" y="914400"/>
                  </a:lnTo>
                  <a:lnTo>
                    <a:pt x="2105582" y="906633"/>
                  </a:lnTo>
                  <a:lnTo>
                    <a:pt x="2147419" y="885005"/>
                  </a:lnTo>
                  <a:lnTo>
                    <a:pt x="2180405" y="852019"/>
                  </a:lnTo>
                  <a:lnTo>
                    <a:pt x="2202033" y="810182"/>
                  </a:lnTo>
                  <a:lnTo>
                    <a:pt x="2209800" y="762000"/>
                  </a:lnTo>
                  <a:lnTo>
                    <a:pt x="2209800" y="152400"/>
                  </a:lnTo>
                  <a:lnTo>
                    <a:pt x="2202033" y="104217"/>
                  </a:lnTo>
                  <a:lnTo>
                    <a:pt x="2180405" y="62380"/>
                  </a:lnTo>
                  <a:lnTo>
                    <a:pt x="2147419" y="29394"/>
                  </a:lnTo>
                  <a:lnTo>
                    <a:pt x="2105582" y="776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81800" y="4419600"/>
              <a:ext cx="2209800" cy="914400"/>
            </a:xfrm>
            <a:custGeom>
              <a:avLst/>
              <a:gdLst/>
              <a:ahLst/>
              <a:cxnLst/>
              <a:rect l="l" t="t" r="r" b="b"/>
              <a:pathLst>
                <a:path w="22098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57400" y="0"/>
                  </a:lnTo>
                  <a:lnTo>
                    <a:pt x="2105582" y="7766"/>
                  </a:lnTo>
                  <a:lnTo>
                    <a:pt x="2147419" y="29394"/>
                  </a:lnTo>
                  <a:lnTo>
                    <a:pt x="2180405" y="62380"/>
                  </a:lnTo>
                  <a:lnTo>
                    <a:pt x="2202033" y="104217"/>
                  </a:lnTo>
                  <a:lnTo>
                    <a:pt x="2209800" y="152400"/>
                  </a:lnTo>
                  <a:lnTo>
                    <a:pt x="2209800" y="762000"/>
                  </a:lnTo>
                  <a:lnTo>
                    <a:pt x="2202033" y="810182"/>
                  </a:lnTo>
                  <a:lnTo>
                    <a:pt x="2180405" y="852019"/>
                  </a:lnTo>
                  <a:lnTo>
                    <a:pt x="2147419" y="885005"/>
                  </a:lnTo>
                  <a:lnTo>
                    <a:pt x="2105582" y="906633"/>
                  </a:lnTo>
                  <a:lnTo>
                    <a:pt x="20574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906259" y="4493767"/>
            <a:ext cx="183451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Correction: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r>
              <a:rPr dirty="0" sz="1200" spc="5">
                <a:latin typeface="Arial MT"/>
                <a:cs typeface="Arial MT"/>
              </a:rPr>
              <a:t>T</a:t>
            </a:r>
            <a:r>
              <a:rPr dirty="0" sz="1200" spc="-5">
                <a:latin typeface="Arial MT"/>
                <a:cs typeface="Arial MT"/>
              </a:rPr>
              <a:t>he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prope</a:t>
            </a:r>
            <a:r>
              <a:rPr dirty="0" sz="1200">
                <a:latin typeface="Arial MT"/>
                <a:cs typeface="Arial MT"/>
              </a:rPr>
              <a:t>rty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nam</a:t>
            </a:r>
            <a:r>
              <a:rPr dirty="0" sz="1200">
                <a:latin typeface="Courier New"/>
                <a:cs typeface="Courier New"/>
              </a:rPr>
              <a:t>e</a:t>
            </a:r>
            <a:r>
              <a:rPr dirty="0" sz="1200" spc="-360">
                <a:latin typeface="Courier New"/>
                <a:cs typeface="Courier New"/>
              </a:rPr>
              <a:t> </a:t>
            </a:r>
            <a:r>
              <a:rPr dirty="0" sz="1200">
                <a:latin typeface="Arial MT"/>
                <a:cs typeface="Arial MT"/>
              </a:rPr>
              <a:t>doesn</a:t>
            </a:r>
            <a:r>
              <a:rPr dirty="0" sz="1200" spc="-5">
                <a:latin typeface="Arial MT"/>
                <a:cs typeface="Arial MT"/>
              </a:rPr>
              <a:t>’t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200" spc="-5">
                <a:latin typeface="Arial MT"/>
                <a:cs typeface="Arial MT"/>
              </a:rPr>
              <a:t>need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dollar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sign </a:t>
            </a:r>
            <a:r>
              <a:rPr dirty="0" sz="1200">
                <a:latin typeface="Arial MT"/>
                <a:cs typeface="Arial MT"/>
              </a:rPr>
              <a:t>($).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7400" y="4410836"/>
            <a:ext cx="922019" cy="407670"/>
          </a:xfrm>
          <a:custGeom>
            <a:avLst/>
            <a:gdLst/>
            <a:ahLst/>
            <a:cxnLst/>
            <a:rect l="l" t="t" r="r" b="b"/>
            <a:pathLst>
              <a:path w="922020" h="407670">
                <a:moveTo>
                  <a:pt x="112870" y="35155"/>
                </a:moveTo>
                <a:lnTo>
                  <a:pt x="98229" y="70318"/>
                </a:lnTo>
                <a:lnTo>
                  <a:pt x="907033" y="407288"/>
                </a:lnTo>
                <a:lnTo>
                  <a:pt x="921766" y="372237"/>
                </a:lnTo>
                <a:lnTo>
                  <a:pt x="112870" y="35155"/>
                </a:lnTo>
                <a:close/>
              </a:path>
              <a:path w="922020" h="407670">
                <a:moveTo>
                  <a:pt x="127508" y="0"/>
                </a:moveTo>
                <a:lnTo>
                  <a:pt x="0" y="8762"/>
                </a:lnTo>
                <a:lnTo>
                  <a:pt x="83565" y="105537"/>
                </a:lnTo>
                <a:lnTo>
                  <a:pt x="98229" y="70318"/>
                </a:lnTo>
                <a:lnTo>
                  <a:pt x="80645" y="62992"/>
                </a:lnTo>
                <a:lnTo>
                  <a:pt x="95250" y="27812"/>
                </a:lnTo>
                <a:lnTo>
                  <a:pt x="115927" y="27812"/>
                </a:lnTo>
                <a:lnTo>
                  <a:pt x="127508" y="0"/>
                </a:lnTo>
                <a:close/>
              </a:path>
              <a:path w="922020" h="407670">
                <a:moveTo>
                  <a:pt x="95250" y="27812"/>
                </a:moveTo>
                <a:lnTo>
                  <a:pt x="80645" y="62992"/>
                </a:lnTo>
                <a:lnTo>
                  <a:pt x="98229" y="70318"/>
                </a:lnTo>
                <a:lnTo>
                  <a:pt x="112870" y="35155"/>
                </a:lnTo>
                <a:lnTo>
                  <a:pt x="95250" y="27812"/>
                </a:lnTo>
                <a:close/>
              </a:path>
              <a:path w="922020" h="407670">
                <a:moveTo>
                  <a:pt x="115927" y="27812"/>
                </a:moveTo>
                <a:lnTo>
                  <a:pt x="95250" y="27812"/>
                </a:lnTo>
                <a:lnTo>
                  <a:pt x="112870" y="35155"/>
                </a:lnTo>
                <a:lnTo>
                  <a:pt x="115927" y="27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561" y="456438"/>
            <a:ext cx="3199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1F487C"/>
                </a:solidFill>
              </a:rPr>
              <a:t>Array</a:t>
            </a:r>
            <a:r>
              <a:rPr dirty="0" sz="3600" spc="-30">
                <a:solidFill>
                  <a:srgbClr val="1F487C"/>
                </a:solidFill>
              </a:rPr>
              <a:t> </a:t>
            </a:r>
            <a:r>
              <a:rPr dirty="0" sz="3600" spc="-5">
                <a:solidFill>
                  <a:srgbClr val="1F487C"/>
                </a:solidFill>
              </a:rPr>
              <a:t>of</a:t>
            </a:r>
            <a:r>
              <a:rPr dirty="0" sz="3600" spc="-20">
                <a:solidFill>
                  <a:srgbClr val="1F487C"/>
                </a:solidFill>
              </a:rPr>
              <a:t> </a:t>
            </a:r>
            <a:r>
              <a:rPr dirty="0" sz="3600" spc="-5">
                <a:solidFill>
                  <a:srgbClr val="1F487C"/>
                </a:solidFill>
              </a:rPr>
              <a:t>objects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208278"/>
            <a:ext cx="6303010" cy="383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865"/>
              </a:spcBef>
            </a:pPr>
            <a:r>
              <a:rPr dirty="0" sz="1800" spc="-10" b="1">
                <a:latin typeface="Courier New"/>
                <a:cs typeface="Courier New"/>
              </a:rPr>
              <a:t>$person_list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array();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//</a:t>
            </a:r>
            <a:r>
              <a:rPr dirty="0" sz="1800" spc="-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creating</a:t>
            </a:r>
            <a:r>
              <a:rPr dirty="0" sz="1800" spc="-2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array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620"/>
              </a:spcBef>
            </a:pP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//</a:t>
            </a:r>
            <a:r>
              <a:rPr dirty="0" sz="1800" spc="-2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inserting</a:t>
            </a:r>
            <a:r>
              <a:rPr dirty="0" sz="1800" spc="-2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objects</a:t>
            </a:r>
            <a:r>
              <a:rPr dirty="0" sz="1800" spc="-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into</a:t>
            </a:r>
            <a:r>
              <a:rPr dirty="0" sz="1800" spc="-2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the</a:t>
            </a:r>
            <a:r>
              <a:rPr dirty="0" sz="1800" spc="-2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array</a:t>
            </a:r>
            <a:r>
              <a:rPr dirty="0" sz="1800" spc="-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elements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865"/>
              </a:spcBef>
            </a:pPr>
            <a:r>
              <a:rPr dirty="0" sz="1800" spc="-10" b="1">
                <a:latin typeface="Courier New"/>
                <a:cs typeface="Courier New"/>
              </a:rPr>
              <a:t>$person_list[0]=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new</a:t>
            </a:r>
            <a:r>
              <a:rPr dirty="0" sz="1800" spc="-3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Person</a:t>
            </a:r>
            <a:r>
              <a:rPr dirty="0" sz="1800" spc="-10" b="1">
                <a:latin typeface="Courier New"/>
                <a:cs typeface="Courier New"/>
              </a:rPr>
              <a:t>(“Ali”,20);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865"/>
              </a:spcBef>
            </a:pPr>
            <a:r>
              <a:rPr dirty="0" sz="1800" spc="-10" b="1">
                <a:latin typeface="Courier New"/>
                <a:cs typeface="Courier New"/>
              </a:rPr>
              <a:t>$person_list</a:t>
            </a: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[]</a:t>
            </a:r>
            <a:r>
              <a:rPr dirty="0" sz="1800" spc="-2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new</a:t>
            </a:r>
            <a:r>
              <a:rPr dirty="0" sz="1800" spc="-3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Person</a:t>
            </a:r>
            <a:r>
              <a:rPr dirty="0" sz="1800" spc="-10" b="1">
                <a:latin typeface="Courier New"/>
                <a:cs typeface="Courier New"/>
              </a:rPr>
              <a:t>(“Aminah”,24);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865"/>
              </a:spcBef>
            </a:pPr>
            <a:r>
              <a:rPr dirty="0" sz="1800" spc="-10" b="1">
                <a:latin typeface="Courier New"/>
                <a:cs typeface="Courier New"/>
              </a:rPr>
              <a:t>$person_list[]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new</a:t>
            </a:r>
            <a:r>
              <a:rPr dirty="0" sz="1800" spc="-3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Person</a:t>
            </a:r>
            <a:r>
              <a:rPr dirty="0" sz="1800" spc="-10" b="1">
                <a:latin typeface="Courier New"/>
                <a:cs typeface="Courier New"/>
              </a:rPr>
              <a:t>(“Bakar”,19);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spc="-5" b="1">
                <a:solidFill>
                  <a:srgbClr val="FF0066"/>
                </a:solidFill>
                <a:latin typeface="Courier New"/>
                <a:cs typeface="Courier New"/>
              </a:rPr>
              <a:t>?&gt;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275333"/>
            <a:ext cx="7874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2012847"/>
            <a:ext cx="7126605" cy="1685289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ctr" marL="274320">
              <a:lnSpc>
                <a:spcPct val="100000"/>
              </a:lnSpc>
              <a:spcBef>
                <a:spcPts val="940"/>
              </a:spcBef>
            </a:pP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//</a:t>
            </a:r>
            <a:r>
              <a:rPr dirty="0" sz="1800" spc="-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displaying info</a:t>
            </a:r>
            <a:r>
              <a:rPr dirty="0" sz="1800" spc="-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of</a:t>
            </a:r>
            <a:r>
              <a:rPr dirty="0" sz="1800" spc="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all</a:t>
            </a:r>
            <a:r>
              <a:rPr dirty="0" sz="1800" spc="-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persons</a:t>
            </a:r>
            <a:r>
              <a:rPr dirty="0" sz="1800" spc="-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FF0066"/>
                </a:solidFill>
                <a:latin typeface="Courier New"/>
                <a:cs typeface="Courier New"/>
              </a:rPr>
              <a:t>–</a:t>
            </a:r>
            <a:r>
              <a:rPr dirty="0" sz="1800" spc="-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using</a:t>
            </a:r>
            <a:r>
              <a:rPr dirty="0" sz="1800" spc="-2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5" b="1" i="1">
                <a:solidFill>
                  <a:srgbClr val="FF0066"/>
                </a:solidFill>
                <a:latin typeface="Courier New"/>
                <a:cs typeface="Courier New"/>
              </a:rPr>
              <a:t>for</a:t>
            </a:r>
            <a:r>
              <a:rPr dirty="0" sz="1800" spc="-15" b="1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FF0066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algn="ctr" marL="824230">
              <a:lnSpc>
                <a:spcPct val="100000"/>
              </a:lnSpc>
              <a:spcBef>
                <a:spcPts val="940"/>
              </a:spcBef>
            </a:pPr>
            <a:r>
              <a:rPr dirty="0" sz="2000" spc="-5" b="1">
                <a:latin typeface="Courier New"/>
                <a:cs typeface="Courier New"/>
              </a:rPr>
              <a:t>for ($i=0;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$i&lt;</a:t>
            </a:r>
            <a:r>
              <a:rPr dirty="0" sz="2000" spc="-5" b="1">
                <a:solidFill>
                  <a:srgbClr val="C0504D"/>
                </a:solidFill>
                <a:latin typeface="Courier New"/>
                <a:cs typeface="Courier New"/>
              </a:rPr>
              <a:t>count</a:t>
            </a:r>
            <a:r>
              <a:rPr dirty="0" sz="2000" spc="-5" b="1">
                <a:latin typeface="Courier New"/>
                <a:cs typeface="Courier New"/>
              </a:rPr>
              <a:t>($person_list); $i++)</a:t>
            </a:r>
            <a:endParaRPr sz="2000">
              <a:latin typeface="Courier New"/>
              <a:cs typeface="Courier New"/>
            </a:endParaRPr>
          </a:p>
          <a:p>
            <a:pPr algn="ctr" marL="824865">
              <a:lnSpc>
                <a:spcPct val="100000"/>
              </a:lnSpc>
              <a:spcBef>
                <a:spcPts val="960"/>
              </a:spcBef>
            </a:pPr>
            <a:r>
              <a:rPr dirty="0" sz="2000" spc="-5" b="1">
                <a:solidFill>
                  <a:srgbClr val="C0504D"/>
                </a:solidFill>
                <a:latin typeface="Courier New"/>
                <a:cs typeface="Courier New"/>
              </a:rPr>
              <a:t>$person_list[$i]-&gt;displayInfo();</a:t>
            </a:r>
            <a:endParaRPr sz="2000">
              <a:latin typeface="Courier New"/>
              <a:cs typeface="Courier New"/>
            </a:endParaRPr>
          </a:p>
          <a:p>
            <a:pPr algn="ctr" marR="6788150">
              <a:lnSpc>
                <a:spcPct val="100000"/>
              </a:lnSpc>
              <a:spcBef>
                <a:spcPts val="965"/>
              </a:spcBef>
            </a:pPr>
            <a:r>
              <a:rPr dirty="0" sz="2000" spc="-5" b="1">
                <a:solidFill>
                  <a:srgbClr val="FF0066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275333"/>
            <a:ext cx="7874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2017743"/>
            <a:ext cx="6868159" cy="206438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256540">
              <a:lnSpc>
                <a:spcPct val="100000"/>
              </a:lnSpc>
              <a:spcBef>
                <a:spcPts val="830"/>
              </a:spcBef>
            </a:pP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//</a:t>
            </a:r>
            <a:r>
              <a:rPr dirty="0" sz="1600" spc="-1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displaying </a:t>
            </a:r>
            <a:r>
              <a:rPr dirty="0" sz="1600" i="1">
                <a:solidFill>
                  <a:srgbClr val="FF0066"/>
                </a:solidFill>
                <a:latin typeface="Courier New"/>
                <a:cs typeface="Courier New"/>
              </a:rPr>
              <a:t>info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 of</a:t>
            </a:r>
            <a:r>
              <a:rPr dirty="0" sz="1600" spc="1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all persons</a:t>
            </a:r>
            <a:r>
              <a:rPr dirty="0" sz="1600" spc="3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–</a:t>
            </a:r>
            <a:r>
              <a:rPr dirty="0" sz="1600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using</a:t>
            </a:r>
            <a:r>
              <a:rPr dirty="0" sz="1600" spc="1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b="1" i="1">
                <a:solidFill>
                  <a:srgbClr val="FF0066"/>
                </a:solidFill>
                <a:latin typeface="Courier New"/>
                <a:cs typeface="Courier New"/>
              </a:rPr>
              <a:t>foreach</a:t>
            </a:r>
            <a:r>
              <a:rPr dirty="0" sz="1600" spc="5" b="1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66"/>
                </a:solidFill>
                <a:latin typeface="Courier New"/>
                <a:cs typeface="Courier New"/>
              </a:rPr>
              <a:t>loop</a:t>
            </a:r>
            <a:endParaRPr sz="1600">
              <a:latin typeface="Courier New"/>
              <a:cs typeface="Courier New"/>
            </a:endParaRPr>
          </a:p>
          <a:p>
            <a:pPr algn="ctr" marL="15240">
              <a:lnSpc>
                <a:spcPct val="100000"/>
              </a:lnSpc>
              <a:spcBef>
                <a:spcPts val="920"/>
              </a:spcBef>
            </a:pPr>
            <a:r>
              <a:rPr dirty="0" sz="2000" spc="-5" b="1">
                <a:latin typeface="Courier New"/>
                <a:cs typeface="Courier New"/>
              </a:rPr>
              <a:t>foreach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($person_list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as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$person)</a:t>
            </a:r>
            <a:endParaRPr sz="2000">
              <a:latin typeface="Courier New"/>
              <a:cs typeface="Courier New"/>
            </a:endParaRPr>
          </a:p>
          <a:p>
            <a:pPr algn="ctr" marR="584835">
              <a:lnSpc>
                <a:spcPct val="100000"/>
              </a:lnSpc>
              <a:spcBef>
                <a:spcPts val="960"/>
              </a:spcBef>
            </a:pPr>
            <a:r>
              <a:rPr dirty="0" sz="2000" spc="-5" b="1">
                <a:latin typeface="Courier New"/>
                <a:cs typeface="Courier New"/>
              </a:rPr>
              <a:t>$person-&gt;displayInfo();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2000" spc="-5" b="1">
                <a:solidFill>
                  <a:srgbClr val="FF0066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122933"/>
            <a:ext cx="7874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7244" y="1855055"/>
            <a:ext cx="7339965" cy="301371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60"/>
              </a:spcBef>
            </a:pPr>
            <a:r>
              <a:rPr dirty="0" sz="2000" i="1">
                <a:solidFill>
                  <a:srgbClr val="FF0066"/>
                </a:solidFill>
                <a:latin typeface="Courier New"/>
                <a:cs typeface="Courier New"/>
              </a:rPr>
              <a:t>//</a:t>
            </a:r>
            <a:r>
              <a:rPr dirty="0" sz="2000" spc="-5" i="1">
                <a:solidFill>
                  <a:srgbClr val="FF0066"/>
                </a:solidFill>
                <a:latin typeface="Courier New"/>
                <a:cs typeface="Courier New"/>
              </a:rPr>
              <a:t> calculating </a:t>
            </a:r>
            <a:r>
              <a:rPr dirty="0" sz="2000" i="1">
                <a:solidFill>
                  <a:srgbClr val="FF0066"/>
                </a:solidFill>
                <a:latin typeface="Courier New"/>
                <a:cs typeface="Courier New"/>
              </a:rPr>
              <a:t>the </a:t>
            </a:r>
            <a:r>
              <a:rPr dirty="0" sz="2000" spc="-5" i="1">
                <a:solidFill>
                  <a:srgbClr val="FF0066"/>
                </a:solidFill>
                <a:latin typeface="Courier New"/>
                <a:cs typeface="Courier New"/>
              </a:rPr>
              <a:t>average </a:t>
            </a:r>
            <a:r>
              <a:rPr dirty="0" sz="2000" i="1">
                <a:solidFill>
                  <a:srgbClr val="FF0066"/>
                </a:solidFill>
                <a:latin typeface="Courier New"/>
                <a:cs typeface="Courier New"/>
              </a:rPr>
              <a:t>age of</a:t>
            </a:r>
            <a:r>
              <a:rPr dirty="0" sz="2000" spc="-5" i="1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dirty="0" sz="2000" i="1">
                <a:solidFill>
                  <a:srgbClr val="FF0066"/>
                </a:solidFill>
                <a:latin typeface="Courier New"/>
                <a:cs typeface="Courier New"/>
              </a:rPr>
              <a:t>all </a:t>
            </a:r>
            <a:r>
              <a:rPr dirty="0" sz="2000" spc="-5" i="1">
                <a:solidFill>
                  <a:srgbClr val="FF0066"/>
                </a:solidFill>
                <a:latin typeface="Courier New"/>
                <a:cs typeface="Courier New"/>
              </a:rPr>
              <a:t>persons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dirty="0" sz="2000" spc="-5" b="1">
                <a:latin typeface="Courier New"/>
                <a:cs typeface="Courier New"/>
              </a:rPr>
              <a:t>$sum=0;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960"/>
              </a:spcBef>
            </a:pPr>
            <a:r>
              <a:rPr dirty="0" sz="2000" spc="-5" b="1">
                <a:latin typeface="Courier New"/>
                <a:cs typeface="Courier New"/>
              </a:rPr>
              <a:t>foreach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($person_list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as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$person)</a:t>
            </a:r>
            <a:endParaRPr sz="2000">
              <a:latin typeface="Courier New"/>
              <a:cs typeface="Courier New"/>
            </a:endParaRPr>
          </a:p>
          <a:p>
            <a:pPr marL="1078865">
              <a:lnSpc>
                <a:spcPct val="100000"/>
              </a:lnSpc>
              <a:spcBef>
                <a:spcPts val="965"/>
              </a:spcBef>
            </a:pPr>
            <a:r>
              <a:rPr dirty="0" sz="2000" spc="-5" b="1">
                <a:latin typeface="Courier New"/>
                <a:cs typeface="Courier New"/>
              </a:rPr>
              <a:t>$sum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+=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C0504D"/>
                </a:solidFill>
                <a:latin typeface="Courier New"/>
                <a:cs typeface="Courier New"/>
              </a:rPr>
              <a:t>$person-&gt;getAge()</a:t>
            </a:r>
            <a:r>
              <a:rPr dirty="0" sz="2000" spc="-5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825"/>
              </a:spcBef>
            </a:pPr>
            <a:r>
              <a:rPr dirty="0" sz="2000" spc="-5" b="1">
                <a:latin typeface="Courier New"/>
                <a:cs typeface="Courier New"/>
              </a:rPr>
              <a:t>$average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5" b="1">
                <a:latin typeface="Courier New"/>
                <a:cs typeface="Courier New"/>
              </a:rPr>
              <a:t> $sum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/ </a:t>
            </a:r>
            <a:r>
              <a:rPr dirty="0" sz="2000" spc="-5" b="1">
                <a:solidFill>
                  <a:srgbClr val="C0504D"/>
                </a:solidFill>
                <a:latin typeface="Courier New"/>
                <a:cs typeface="Courier New"/>
              </a:rPr>
              <a:t>count</a:t>
            </a:r>
            <a:r>
              <a:rPr dirty="0" sz="2000" spc="-5" b="1">
                <a:latin typeface="Courier New"/>
                <a:cs typeface="Courier New"/>
              </a:rPr>
              <a:t>($person_list);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 b="1">
                <a:solidFill>
                  <a:srgbClr val="FF0066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05" y="2598241"/>
            <a:ext cx="836612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b="1">
                <a:latin typeface="Arial"/>
                <a:cs typeface="Arial"/>
              </a:rPr>
              <a:t>Regular</a:t>
            </a:r>
            <a:r>
              <a:rPr dirty="0" sz="6600" spc="-85" b="1">
                <a:latin typeface="Arial"/>
                <a:cs typeface="Arial"/>
              </a:rPr>
              <a:t> </a:t>
            </a:r>
            <a:r>
              <a:rPr dirty="0" sz="6600" b="1">
                <a:latin typeface="Arial"/>
                <a:cs typeface="Arial"/>
              </a:rPr>
              <a:t>Expressions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394" y="935482"/>
            <a:ext cx="29032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5" b="1">
                <a:latin typeface="Arial"/>
                <a:cs typeface="Arial"/>
              </a:rPr>
              <a:t>Today’s</a:t>
            </a:r>
            <a:r>
              <a:rPr dirty="0" sz="3200" spc="-95" b="1">
                <a:latin typeface="Arial"/>
                <a:cs typeface="Arial"/>
              </a:rPr>
              <a:t> </a:t>
            </a:r>
            <a:r>
              <a:rPr dirty="0" sz="3200" spc="-45" b="1">
                <a:latin typeface="Arial"/>
                <a:cs typeface="Arial"/>
              </a:rPr>
              <a:t>Topics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5100" y="1460500"/>
            <a:ext cx="7327900" cy="0"/>
          </a:xfrm>
          <a:custGeom>
            <a:avLst/>
            <a:gdLst/>
            <a:ahLst/>
            <a:cxnLst/>
            <a:rect l="l" t="t" r="r" b="b"/>
            <a:pathLst>
              <a:path w="7327900" h="0">
                <a:moveTo>
                  <a:pt x="0" y="0"/>
                </a:moveTo>
                <a:lnTo>
                  <a:pt x="7327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0594" y="1700225"/>
            <a:ext cx="2106295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95"/>
              </a:spcBef>
              <a:buChar char="•"/>
              <a:tabLst>
                <a:tab pos="233679" algn="l"/>
              </a:tabLst>
            </a:pPr>
            <a:r>
              <a:rPr dirty="0" sz="2800" spc="-5">
                <a:latin typeface="Arial MT"/>
                <a:cs typeface="Arial MT"/>
              </a:rPr>
              <a:t>Int</a:t>
            </a:r>
            <a:r>
              <a:rPr dirty="0" sz="2800">
                <a:latin typeface="Arial MT"/>
                <a:cs typeface="Arial MT"/>
              </a:rPr>
              <a:t>r</a:t>
            </a:r>
            <a:r>
              <a:rPr dirty="0" sz="2800" spc="-5">
                <a:latin typeface="Arial MT"/>
                <a:cs typeface="Arial MT"/>
              </a:rPr>
              <a:t>od</a:t>
            </a:r>
            <a:r>
              <a:rPr dirty="0" sz="2800">
                <a:latin typeface="Arial MT"/>
                <a:cs typeface="Arial MT"/>
              </a:rPr>
              <a:t>u</a:t>
            </a:r>
            <a:r>
              <a:rPr dirty="0" sz="2800" spc="-5">
                <a:latin typeface="Arial MT"/>
                <a:cs typeface="Arial MT"/>
              </a:rPr>
              <a:t>ct</a:t>
            </a:r>
            <a:r>
              <a:rPr dirty="0" sz="2800">
                <a:latin typeface="Arial MT"/>
                <a:cs typeface="Arial MT"/>
              </a:rPr>
              <a:t>i</a:t>
            </a:r>
            <a:r>
              <a:rPr dirty="0" sz="2800" spc="-5">
                <a:latin typeface="Arial MT"/>
                <a:cs typeface="Arial MT"/>
              </a:rPr>
              <a:t>on</a:t>
            </a:r>
            <a:endParaRPr sz="2800">
              <a:latin typeface="Arial MT"/>
              <a:cs typeface="Arial MT"/>
            </a:endParaRPr>
          </a:p>
          <a:p>
            <a:pPr marL="233679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dirty="0" sz="2800" spc="-5">
                <a:latin typeface="Arial MT"/>
                <a:cs typeface="Arial MT"/>
              </a:rPr>
              <a:t>Functions</a:t>
            </a:r>
            <a:endParaRPr sz="2800">
              <a:latin typeface="Arial MT"/>
              <a:cs typeface="Arial MT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dirty="0" sz="2800" spc="-5">
                <a:latin typeface="Arial MT"/>
                <a:cs typeface="Arial MT"/>
              </a:rPr>
              <a:t>Syntax</a:t>
            </a:r>
            <a:endParaRPr sz="2800">
              <a:latin typeface="Arial MT"/>
              <a:cs typeface="Arial MT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dirty="0" sz="2800" spc="-5">
                <a:latin typeface="Arial MT"/>
                <a:cs typeface="Arial MT"/>
              </a:rPr>
              <a:t>Examples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882" y="252475"/>
            <a:ext cx="1885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1F487C"/>
                </a:solidFill>
              </a:rPr>
              <a:t>In</a:t>
            </a:r>
            <a:r>
              <a:rPr dirty="0" sz="2800">
                <a:solidFill>
                  <a:srgbClr val="1F487C"/>
                </a:solidFill>
              </a:rPr>
              <a:t>t</a:t>
            </a:r>
            <a:r>
              <a:rPr dirty="0" sz="2800" spc="-5">
                <a:solidFill>
                  <a:srgbClr val="1F487C"/>
                </a:solidFill>
              </a:rPr>
              <a:t>r</a:t>
            </a:r>
            <a:r>
              <a:rPr dirty="0" sz="2800">
                <a:solidFill>
                  <a:srgbClr val="1F487C"/>
                </a:solidFill>
              </a:rPr>
              <a:t>o</a:t>
            </a:r>
            <a:r>
              <a:rPr dirty="0" sz="2800" spc="-5">
                <a:solidFill>
                  <a:srgbClr val="1F487C"/>
                </a:solidFill>
              </a:rPr>
              <a:t>d</a:t>
            </a:r>
            <a:r>
              <a:rPr dirty="0" sz="2800">
                <a:solidFill>
                  <a:srgbClr val="1F487C"/>
                </a:solidFill>
              </a:rPr>
              <a:t>u</a:t>
            </a:r>
            <a:r>
              <a:rPr dirty="0" sz="2800" spc="-5">
                <a:solidFill>
                  <a:srgbClr val="1F487C"/>
                </a:solidFill>
              </a:rPr>
              <a:t>c</a:t>
            </a:r>
            <a:r>
              <a:rPr dirty="0" sz="2800">
                <a:solidFill>
                  <a:srgbClr val="1F487C"/>
                </a:solidFill>
              </a:rPr>
              <a:t>t</a:t>
            </a:r>
            <a:r>
              <a:rPr dirty="0" sz="2800" spc="-5">
                <a:solidFill>
                  <a:srgbClr val="1F487C"/>
                </a:solidFill>
              </a:rPr>
              <a:t>i</a:t>
            </a:r>
            <a:r>
              <a:rPr dirty="0" sz="2800">
                <a:solidFill>
                  <a:srgbClr val="1F487C"/>
                </a:solidFill>
              </a:rPr>
              <a:t>o</a:t>
            </a:r>
            <a:r>
              <a:rPr dirty="0" sz="2800" spc="-5">
                <a:solidFill>
                  <a:srgbClr val="1F487C"/>
                </a:solidFill>
              </a:rPr>
              <a:t>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7244" y="1513078"/>
            <a:ext cx="7242175" cy="200278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69265" marR="5080" indent="-457200">
              <a:lnSpc>
                <a:spcPts val="2590"/>
              </a:lnSpc>
              <a:spcBef>
                <a:spcPts val="42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Regular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expression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formatted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pattern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 </a:t>
            </a:r>
            <a:r>
              <a:rPr dirty="0" sz="2400" spc="-5">
                <a:latin typeface="Arial MT"/>
                <a:cs typeface="Arial MT"/>
              </a:rPr>
              <a:t>can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find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instances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string in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another.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11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PHP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supports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 </a:t>
            </a:r>
            <a:r>
              <a:rPr dirty="0" sz="2400" spc="-5">
                <a:latin typeface="Arial MT"/>
                <a:cs typeface="Arial MT"/>
              </a:rPr>
              <a:t>type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</a:t>
            </a:r>
            <a:r>
              <a:rPr dirty="0" sz="2400" spc="-5">
                <a:latin typeface="Arial MT"/>
                <a:cs typeface="Arial MT"/>
              </a:rPr>
              <a:t>regular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expression:</a:t>
            </a:r>
            <a:endParaRPr sz="2400">
              <a:latin typeface="Arial MT"/>
              <a:cs typeface="Arial MT"/>
            </a:endParaRPr>
          </a:p>
          <a:p>
            <a:pPr lvl="1" marL="926465" indent="-457834">
              <a:lnSpc>
                <a:spcPct val="100000"/>
              </a:lnSpc>
              <a:spcBef>
                <a:spcPts val="87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>
                <a:latin typeface="Arial MT"/>
                <a:cs typeface="Arial MT"/>
              </a:rPr>
              <a:t>POSIX</a:t>
            </a:r>
            <a:endParaRPr sz="1800">
              <a:latin typeface="Arial MT"/>
              <a:cs typeface="Arial MT"/>
            </a:endParaRPr>
          </a:p>
          <a:p>
            <a:pPr lvl="1" marL="926465" indent="-457834">
              <a:lnSpc>
                <a:spcPct val="100000"/>
              </a:lnSpc>
              <a:spcBef>
                <a:spcPts val="865"/>
              </a:spcBef>
              <a:buChar char="•"/>
              <a:tabLst>
                <a:tab pos="926465" algn="l"/>
                <a:tab pos="927100" algn="l"/>
              </a:tabLst>
            </a:pPr>
            <a:r>
              <a:rPr dirty="0" sz="1800" spc="-5">
                <a:latin typeface="Arial MT"/>
                <a:cs typeface="Arial MT"/>
              </a:rPr>
              <a:t>Perl-compatible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273" y="252475"/>
            <a:ext cx="47707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1F487C"/>
                </a:solidFill>
              </a:rPr>
              <a:t>Regular</a:t>
            </a:r>
            <a:r>
              <a:rPr dirty="0" sz="2800" spc="5">
                <a:solidFill>
                  <a:srgbClr val="1F487C"/>
                </a:solidFill>
              </a:rPr>
              <a:t> </a:t>
            </a:r>
            <a:r>
              <a:rPr dirty="0" sz="2800" spc="-5">
                <a:solidFill>
                  <a:srgbClr val="1F487C"/>
                </a:solidFill>
              </a:rPr>
              <a:t>Expression</a:t>
            </a:r>
            <a:r>
              <a:rPr dirty="0" sz="2800" spc="15">
                <a:solidFill>
                  <a:srgbClr val="1F487C"/>
                </a:solidFill>
              </a:rPr>
              <a:t> </a:t>
            </a:r>
            <a:r>
              <a:rPr dirty="0" sz="2800" spc="-5">
                <a:solidFill>
                  <a:srgbClr val="1F487C"/>
                </a:solidFill>
              </a:rPr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40739" y="957579"/>
            <a:ext cx="7273925" cy="4100829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3862070" algn="l"/>
              </a:tabLst>
            </a:pPr>
            <a:r>
              <a:rPr dirty="0" sz="2400">
                <a:latin typeface="Arial MT"/>
                <a:cs typeface="Arial MT"/>
              </a:rPr>
              <a:t>POSIX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Regular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Expression	</a:t>
            </a:r>
            <a:r>
              <a:rPr dirty="0" sz="2400">
                <a:latin typeface="Arial MT"/>
                <a:cs typeface="Arial MT"/>
              </a:rPr>
              <a:t>functions:</a:t>
            </a:r>
            <a:endParaRPr sz="2400">
              <a:latin typeface="Arial MT"/>
              <a:cs typeface="Arial MT"/>
            </a:endParaRPr>
          </a:p>
          <a:p>
            <a:pPr marL="927100" marR="320675" indent="-457200">
              <a:lnSpc>
                <a:spcPts val="2020"/>
              </a:lnSpc>
              <a:spcBef>
                <a:spcPts val="1095"/>
              </a:spcBef>
              <a:buFont typeface="Courier New"/>
              <a:buChar char="•"/>
              <a:tabLst>
                <a:tab pos="927100" algn="l"/>
                <a:tab pos="927735" algn="l"/>
              </a:tabLst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ereg</a:t>
            </a:r>
            <a:r>
              <a:rPr dirty="0" sz="1800" spc="-6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- </a:t>
            </a:r>
            <a:r>
              <a:rPr dirty="0" sz="1800" spc="-5">
                <a:latin typeface="Arial MT"/>
                <a:cs typeface="Arial MT"/>
              </a:rPr>
              <a:t>searches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</a:t>
            </a:r>
            <a:r>
              <a:rPr dirty="0" sz="1800" spc="-5" i="1">
                <a:latin typeface="Arial"/>
                <a:cs typeface="Arial"/>
              </a:rPr>
              <a:t>string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for matches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a </a:t>
            </a:r>
            <a:r>
              <a:rPr dirty="0" sz="1800" spc="-5" i="1">
                <a:latin typeface="Arial"/>
                <a:cs typeface="Arial"/>
              </a:rPr>
              <a:t>pattern </a:t>
            </a:r>
            <a:r>
              <a:rPr dirty="0" sz="1800" spc="-5">
                <a:latin typeface="Arial MT"/>
                <a:cs typeface="Arial MT"/>
              </a:rPr>
              <a:t>in 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case-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sensitive </a:t>
            </a:r>
            <a:r>
              <a:rPr dirty="0" sz="1800" spc="-15">
                <a:latin typeface="Arial MT"/>
                <a:cs typeface="Arial MT"/>
              </a:rPr>
              <a:t>way</a:t>
            </a:r>
            <a:endParaRPr sz="1800">
              <a:latin typeface="Arial MT"/>
              <a:cs typeface="Arial MT"/>
            </a:endParaRPr>
          </a:p>
          <a:p>
            <a:pPr marL="927100" marR="40005" indent="-457200">
              <a:lnSpc>
                <a:spcPts val="2020"/>
              </a:lnSpc>
              <a:spcBef>
                <a:spcPts val="930"/>
              </a:spcBef>
              <a:buFont typeface="Courier New"/>
              <a:buChar char="•"/>
              <a:tabLst>
                <a:tab pos="927100" algn="l"/>
                <a:tab pos="927735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ereg_replace</a:t>
            </a:r>
            <a:r>
              <a:rPr dirty="0" sz="1800" spc="-64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5">
                <a:latin typeface="Arial MT"/>
                <a:cs typeface="Arial MT"/>
              </a:rPr>
              <a:t> searches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</a:t>
            </a:r>
            <a:r>
              <a:rPr dirty="0" sz="1800" spc="-5" i="1">
                <a:latin typeface="Arial"/>
                <a:cs typeface="Arial"/>
              </a:rPr>
              <a:t>string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pattern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replaces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matched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text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new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string.</a:t>
            </a:r>
            <a:endParaRPr sz="1800">
              <a:latin typeface="Arial MT"/>
              <a:cs typeface="Arial MT"/>
            </a:endParaRPr>
          </a:p>
          <a:p>
            <a:pPr marL="927100" indent="-457834">
              <a:lnSpc>
                <a:spcPct val="100000"/>
              </a:lnSpc>
              <a:spcBef>
                <a:spcPts val="745"/>
              </a:spcBef>
              <a:buFont typeface="Courier New"/>
              <a:buChar char="•"/>
              <a:tabLst>
                <a:tab pos="927100" algn="l"/>
                <a:tab pos="927735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split</a:t>
            </a:r>
            <a:r>
              <a:rPr dirty="0" sz="1800" spc="-5">
                <a:latin typeface="Arial MT"/>
                <a:cs typeface="Arial MT"/>
              </a:rPr>
              <a:t>-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splits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into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array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regular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expression.</a:t>
            </a:r>
            <a:endParaRPr sz="1800">
              <a:latin typeface="Arial MT"/>
              <a:cs typeface="Arial MT"/>
            </a:endParaRPr>
          </a:p>
          <a:p>
            <a:pPr marL="927100" indent="-457834">
              <a:lnSpc>
                <a:spcPts val="2090"/>
              </a:lnSpc>
              <a:spcBef>
                <a:spcPts val="865"/>
              </a:spcBef>
              <a:buFont typeface="Courier New"/>
              <a:buChar char="•"/>
              <a:tabLst>
                <a:tab pos="927100" algn="l"/>
                <a:tab pos="927735" algn="l"/>
              </a:tabLst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eregi</a:t>
            </a:r>
            <a:r>
              <a:rPr dirty="0" sz="1800" spc="-62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–</a:t>
            </a:r>
            <a:r>
              <a:rPr dirty="0" sz="1800" spc="-5">
                <a:latin typeface="Arial MT"/>
                <a:cs typeface="Arial MT"/>
              </a:rPr>
              <a:t> performs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same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ereg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but</a:t>
            </a:r>
            <a:r>
              <a:rPr dirty="0" sz="1800">
                <a:latin typeface="Arial MT"/>
                <a:cs typeface="Arial MT"/>
              </a:rPr>
              <a:t> this </a:t>
            </a:r>
            <a:r>
              <a:rPr dirty="0" sz="1800" spc="-5">
                <a:latin typeface="Arial MT"/>
                <a:cs typeface="Arial MT"/>
              </a:rPr>
              <a:t>ignores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case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ts val="2090"/>
              </a:lnSpc>
            </a:pPr>
            <a:r>
              <a:rPr dirty="0" sz="1800" spc="-5">
                <a:latin typeface="Arial MT"/>
                <a:cs typeface="Arial MT"/>
              </a:rPr>
              <a:t>distinction</a:t>
            </a:r>
            <a:endParaRPr sz="1800">
              <a:latin typeface="Arial MT"/>
              <a:cs typeface="Arial MT"/>
            </a:endParaRPr>
          </a:p>
          <a:p>
            <a:pPr marL="927100" marR="5080" indent="-457200">
              <a:lnSpc>
                <a:spcPts val="2020"/>
              </a:lnSpc>
              <a:spcBef>
                <a:spcPts val="980"/>
              </a:spcBef>
              <a:buFont typeface="Courier New"/>
              <a:buChar char="•"/>
              <a:tabLst>
                <a:tab pos="927100" algn="l"/>
                <a:tab pos="927735" algn="l"/>
              </a:tabLst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eregi_re</a:t>
            </a:r>
            <a:r>
              <a:rPr dirty="0" sz="1800" spc="-15" b="1">
                <a:solidFill>
                  <a:srgbClr val="C0504D"/>
                </a:solidFill>
                <a:latin typeface="Courier New"/>
                <a:cs typeface="Courier New"/>
              </a:rPr>
              <a:t>p</a:t>
            </a: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dirty="0" sz="1800" spc="-15" b="1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ce</a:t>
            </a:r>
            <a:r>
              <a:rPr dirty="0" sz="1800" spc="-66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- performs </a:t>
            </a:r>
            <a:r>
              <a:rPr dirty="0" sz="1800" spc="5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he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same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Courier New"/>
                <a:cs typeface="Courier New"/>
              </a:rPr>
              <a:t>ereg_repl</a:t>
            </a:r>
            <a:r>
              <a:rPr dirty="0" sz="1800" spc="-15">
                <a:latin typeface="Courier New"/>
                <a:cs typeface="Courier New"/>
              </a:rPr>
              <a:t>a</a:t>
            </a:r>
            <a:r>
              <a:rPr dirty="0" sz="1800">
                <a:latin typeface="Courier New"/>
                <a:cs typeface="Courier New"/>
              </a:rPr>
              <a:t>c</a:t>
            </a:r>
            <a:r>
              <a:rPr dirty="0" sz="1800" spc="-25">
                <a:latin typeface="Courier New"/>
                <a:cs typeface="Courier New"/>
              </a:rPr>
              <a:t>e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but 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ignores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case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distinction</a:t>
            </a:r>
            <a:endParaRPr sz="1800">
              <a:latin typeface="Arial MT"/>
              <a:cs typeface="Arial MT"/>
            </a:endParaRPr>
          </a:p>
          <a:p>
            <a:pPr marL="927100" marR="200660" indent="-457200">
              <a:lnSpc>
                <a:spcPts val="2020"/>
              </a:lnSpc>
              <a:spcBef>
                <a:spcPts val="930"/>
              </a:spcBef>
              <a:buFont typeface="Courier New"/>
              <a:buChar char="•"/>
              <a:tabLst>
                <a:tab pos="927100" algn="l"/>
                <a:tab pos="927735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spliti</a:t>
            </a:r>
            <a:r>
              <a:rPr dirty="0" sz="1800" spc="-5">
                <a:latin typeface="Arial MT"/>
                <a:cs typeface="Arial MT"/>
              </a:rPr>
              <a:t>- </a:t>
            </a:r>
            <a:r>
              <a:rPr dirty="0" sz="1800">
                <a:latin typeface="Arial MT"/>
                <a:cs typeface="Arial MT"/>
              </a:rPr>
              <a:t>performs the </a:t>
            </a:r>
            <a:r>
              <a:rPr dirty="0" sz="1800" spc="-5">
                <a:latin typeface="Arial MT"/>
                <a:cs typeface="Arial MT"/>
              </a:rPr>
              <a:t>same as </a:t>
            </a:r>
            <a:r>
              <a:rPr dirty="0" sz="1800" spc="-5">
                <a:latin typeface="Courier New"/>
                <a:cs typeface="Courier New"/>
              </a:rPr>
              <a:t>split</a:t>
            </a:r>
            <a:r>
              <a:rPr dirty="0" sz="1800" spc="-5">
                <a:latin typeface="Arial MT"/>
                <a:cs typeface="Arial MT"/>
              </a:rPr>
              <a:t>, </a:t>
            </a:r>
            <a:r>
              <a:rPr dirty="0" sz="1800">
                <a:latin typeface="Arial MT"/>
                <a:cs typeface="Arial MT"/>
              </a:rPr>
              <a:t>but </a:t>
            </a:r>
            <a:r>
              <a:rPr dirty="0" sz="1800" spc="-5">
                <a:latin typeface="Arial MT"/>
                <a:cs typeface="Arial MT"/>
              </a:rPr>
              <a:t>this ignores case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distinction.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79" y="1680972"/>
            <a:ext cx="4378325" cy="2527935"/>
            <a:chOff x="220979" y="1680972"/>
            <a:chExt cx="4378325" cy="2527935"/>
          </a:xfrm>
        </p:grpSpPr>
        <p:sp>
          <p:nvSpPr>
            <p:cNvPr id="3" name="object 3"/>
            <p:cNvSpPr/>
            <p:nvPr/>
          </p:nvSpPr>
          <p:spPr>
            <a:xfrm>
              <a:off x="288924" y="1717675"/>
              <a:ext cx="4308475" cy="2489200"/>
            </a:xfrm>
            <a:custGeom>
              <a:avLst/>
              <a:gdLst/>
              <a:ahLst/>
              <a:cxnLst/>
              <a:rect l="l" t="t" r="r" b="b"/>
              <a:pathLst>
                <a:path w="4308475" h="2489200">
                  <a:moveTo>
                    <a:pt x="4308475" y="0"/>
                  </a:moveTo>
                  <a:lnTo>
                    <a:pt x="0" y="0"/>
                  </a:lnTo>
                  <a:lnTo>
                    <a:pt x="0" y="2489200"/>
                  </a:lnTo>
                  <a:lnTo>
                    <a:pt x="4308475" y="2489200"/>
                  </a:lnTo>
                  <a:lnTo>
                    <a:pt x="43084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8924" y="1717675"/>
              <a:ext cx="4308475" cy="2489200"/>
            </a:xfrm>
            <a:custGeom>
              <a:avLst/>
              <a:gdLst/>
              <a:ahLst/>
              <a:cxnLst/>
              <a:rect l="l" t="t" r="r" b="b"/>
              <a:pathLst>
                <a:path w="4308475" h="2489200">
                  <a:moveTo>
                    <a:pt x="0" y="2489200"/>
                  </a:moveTo>
                  <a:lnTo>
                    <a:pt x="4308475" y="2489200"/>
                  </a:lnTo>
                  <a:lnTo>
                    <a:pt x="4308475" y="0"/>
                  </a:lnTo>
                  <a:lnTo>
                    <a:pt x="0" y="0"/>
                  </a:lnTo>
                  <a:lnTo>
                    <a:pt x="0" y="2489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" y="1680972"/>
              <a:ext cx="1106424" cy="420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79" y="2046731"/>
              <a:ext cx="3849624" cy="420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79" y="2412491"/>
              <a:ext cx="3392424" cy="420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79" y="2778252"/>
              <a:ext cx="649224" cy="4206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7690" y="208914"/>
            <a:ext cx="3835400" cy="294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6875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 sz="3200" spc="-5">
                <a:latin typeface="Calibri"/>
                <a:cs typeface="Calibri"/>
              </a:rPr>
              <a:t>Including Files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050">
              <a:latin typeface="Calibri"/>
              <a:cs typeface="Calibri"/>
            </a:endParaRPr>
          </a:p>
          <a:p>
            <a:pPr marL="396875" indent="-343535">
              <a:lnSpc>
                <a:spcPct val="100000"/>
              </a:lnSpc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 sz="2200" spc="-10">
                <a:latin typeface="Calibri"/>
                <a:cs typeface="Calibri"/>
              </a:rPr>
              <a:t>Example: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dirty="0" sz="2000" spc="-5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$message="Hello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World";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ourier New"/>
                <a:cs typeface="Courier New"/>
              </a:rPr>
              <a:t>include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"hello.php";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86300" y="1688592"/>
            <a:ext cx="4331335" cy="2558415"/>
            <a:chOff x="4686300" y="1688592"/>
            <a:chExt cx="4331335" cy="2558415"/>
          </a:xfrm>
        </p:grpSpPr>
        <p:sp>
          <p:nvSpPr>
            <p:cNvPr id="11" name="object 11"/>
            <p:cNvSpPr/>
            <p:nvPr/>
          </p:nvSpPr>
          <p:spPr>
            <a:xfrm>
              <a:off x="4754626" y="1725676"/>
              <a:ext cx="4260850" cy="2519680"/>
            </a:xfrm>
            <a:custGeom>
              <a:avLst/>
              <a:gdLst/>
              <a:ahLst/>
              <a:cxnLst/>
              <a:rect l="l" t="t" r="r" b="b"/>
              <a:pathLst>
                <a:path w="4260850" h="2519679">
                  <a:moveTo>
                    <a:pt x="4260850" y="0"/>
                  </a:moveTo>
                  <a:lnTo>
                    <a:pt x="0" y="0"/>
                  </a:lnTo>
                  <a:lnTo>
                    <a:pt x="0" y="2519299"/>
                  </a:lnTo>
                  <a:lnTo>
                    <a:pt x="4260850" y="2519299"/>
                  </a:lnTo>
                  <a:lnTo>
                    <a:pt x="42608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54626" y="1725676"/>
              <a:ext cx="4260850" cy="2519680"/>
            </a:xfrm>
            <a:custGeom>
              <a:avLst/>
              <a:gdLst/>
              <a:ahLst/>
              <a:cxnLst/>
              <a:rect l="l" t="t" r="r" b="b"/>
              <a:pathLst>
                <a:path w="4260850" h="2519679">
                  <a:moveTo>
                    <a:pt x="0" y="2519299"/>
                  </a:moveTo>
                  <a:lnTo>
                    <a:pt x="4260850" y="2519299"/>
                  </a:lnTo>
                  <a:lnTo>
                    <a:pt x="4260850" y="0"/>
                  </a:lnTo>
                  <a:lnTo>
                    <a:pt x="0" y="0"/>
                  </a:lnTo>
                  <a:lnTo>
                    <a:pt x="0" y="25192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6300" y="1688592"/>
              <a:ext cx="1258824" cy="420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1100" y="2054352"/>
              <a:ext cx="3849624" cy="420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9200" y="2359152"/>
              <a:ext cx="1411224" cy="4206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1100" y="2724912"/>
              <a:ext cx="1258824" cy="420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5900" y="3090672"/>
              <a:ext cx="649224" cy="4206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0700" y="3090672"/>
              <a:ext cx="801624" cy="420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0300" y="3090672"/>
              <a:ext cx="1106424" cy="420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72300" y="3090672"/>
              <a:ext cx="1563624" cy="4206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43900" y="3090672"/>
              <a:ext cx="649224" cy="4206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91100" y="3456432"/>
              <a:ext cx="1411224" cy="4206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8700" y="3822192"/>
              <a:ext cx="1411224" cy="4206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833873" y="1668246"/>
            <a:ext cx="3989070" cy="25253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&lt;head&gt;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&lt;title&gt;&lt;/title&gt;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&lt;/head&gt;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&lt;?php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$message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36741" y="4305680"/>
            <a:ext cx="18300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</a:tabLst>
            </a:pPr>
            <a:r>
              <a:rPr dirty="0" sz="2000" i="1">
                <a:latin typeface="Trebuchet MS"/>
                <a:cs typeface="Trebuchet MS"/>
              </a:rPr>
              <a:t>File:	</a:t>
            </a:r>
            <a:r>
              <a:rPr dirty="0" sz="2000" spc="-5" b="1" i="1">
                <a:latin typeface="Trebuchet MS"/>
                <a:cs typeface="Trebuchet MS"/>
              </a:rPr>
              <a:t>hello.php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3004" y="4504944"/>
            <a:ext cx="4038600" cy="4617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75868" y="4576013"/>
            <a:ext cx="3686175" cy="1063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rebuchet MS"/>
                <a:cs typeface="Trebuchet MS"/>
              </a:rPr>
              <a:t>Output</a:t>
            </a:r>
            <a:r>
              <a:rPr dirty="0" sz="2200" spc="-25" b="1">
                <a:latin typeface="Trebuchet MS"/>
                <a:cs typeface="Trebuchet MS"/>
              </a:rPr>
              <a:t> </a:t>
            </a:r>
            <a:r>
              <a:rPr dirty="0" sz="2200" spc="-5" b="1">
                <a:latin typeface="Trebuchet MS"/>
                <a:cs typeface="Trebuchet MS"/>
              </a:rPr>
              <a:t>in the</a:t>
            </a:r>
            <a:r>
              <a:rPr dirty="0" sz="2200" spc="-20" b="1">
                <a:latin typeface="Trebuchet MS"/>
                <a:cs typeface="Trebuchet MS"/>
              </a:rPr>
              <a:t> </a:t>
            </a:r>
            <a:r>
              <a:rPr dirty="0" sz="2200" spc="-15" b="1">
                <a:latin typeface="Trebuchet MS"/>
                <a:cs typeface="Trebuchet MS"/>
              </a:rPr>
              <a:t>Web</a:t>
            </a:r>
            <a:r>
              <a:rPr dirty="0" sz="2200" spc="-35" b="1">
                <a:latin typeface="Trebuchet MS"/>
                <a:cs typeface="Trebuchet MS"/>
              </a:rPr>
              <a:t> </a:t>
            </a:r>
            <a:r>
              <a:rPr dirty="0" sz="2200" spc="-5" b="1">
                <a:latin typeface="Trebuchet MS"/>
                <a:cs typeface="Trebuchet MS"/>
              </a:rPr>
              <a:t>Browser: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Hello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World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237" y="3043237"/>
            <a:ext cx="7172325" cy="1304925"/>
            <a:chOff x="757237" y="3043237"/>
            <a:chExt cx="7172325" cy="1304925"/>
          </a:xfrm>
        </p:grpSpPr>
        <p:sp>
          <p:nvSpPr>
            <p:cNvPr id="3" name="object 3"/>
            <p:cNvSpPr/>
            <p:nvPr/>
          </p:nvSpPr>
          <p:spPr>
            <a:xfrm>
              <a:off x="762000" y="3048000"/>
              <a:ext cx="7162800" cy="1295400"/>
            </a:xfrm>
            <a:custGeom>
              <a:avLst/>
              <a:gdLst/>
              <a:ahLst/>
              <a:cxnLst/>
              <a:rect l="l" t="t" r="r" b="b"/>
              <a:pathLst>
                <a:path w="7162800" h="1295400">
                  <a:moveTo>
                    <a:pt x="7162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7162800" y="12954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2000" y="3048000"/>
              <a:ext cx="7162800" cy="1295400"/>
            </a:xfrm>
            <a:custGeom>
              <a:avLst/>
              <a:gdLst/>
              <a:ahLst/>
              <a:cxnLst/>
              <a:rect l="l" t="t" r="r" b="b"/>
              <a:pathLst>
                <a:path w="7162800" h="1295400">
                  <a:moveTo>
                    <a:pt x="0" y="1295400"/>
                  </a:moveTo>
                  <a:lnTo>
                    <a:pt x="7162800" y="1295400"/>
                  </a:lnTo>
                  <a:lnTo>
                    <a:pt x="7162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2000" y="3048000"/>
            <a:ext cx="7162800" cy="129540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dirty="0" sz="1600" spc="-5" b="1">
                <a:latin typeface="Courier New"/>
                <a:cs typeface="Courier New"/>
              </a:rPr>
              <a:t>if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(ereg(“Wo”,”Hello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Wo</a:t>
            </a:r>
            <a:r>
              <a:rPr dirty="0" sz="1600" spc="-5" b="1">
                <a:latin typeface="Courier New"/>
                <a:cs typeface="Courier New"/>
              </a:rPr>
              <a:t>rld”))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print(“The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pattern is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found”);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600" spc="-5" b="1" i="1">
                <a:latin typeface="Courier New"/>
                <a:cs typeface="Courier New"/>
              </a:rPr>
              <a:t>//Ouput: The</a:t>
            </a:r>
            <a:r>
              <a:rPr dirty="0" sz="1600" spc="15" b="1" i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pattern</a:t>
            </a:r>
            <a:r>
              <a:rPr dirty="0" sz="1600" b="1" i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is</a:t>
            </a:r>
            <a:r>
              <a:rPr dirty="0" sz="1600" spc="15" b="1" i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found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765149" y="2519298"/>
            <a:ext cx="927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83" y="793140"/>
            <a:ext cx="7552690" cy="106299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600" spc="-10" b="1"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980"/>
              </a:spcBef>
            </a:pPr>
            <a:r>
              <a:rPr dirty="0" sz="1600" spc="-5">
                <a:latin typeface="Courier New"/>
                <a:cs typeface="Courier New"/>
              </a:rPr>
              <a:t>int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string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pattern,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string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string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[,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array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&amp;matches</a:t>
            </a:r>
            <a:r>
              <a:rPr dirty="0" sz="1600" spc="-5">
                <a:latin typeface="Courier New"/>
                <a:cs typeface="Courier New"/>
              </a:rPr>
              <a:t>]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680"/>
              </a:spcBef>
            </a:pPr>
            <a:r>
              <a:rPr dirty="0" sz="1400" spc="-5" b="1">
                <a:latin typeface="Courier New"/>
                <a:cs typeface="Courier New"/>
              </a:rPr>
              <a:t>Returns: </a:t>
            </a:r>
            <a:r>
              <a:rPr dirty="0" sz="1400" spc="-10" b="1">
                <a:latin typeface="Courier New"/>
                <a:cs typeface="Courier New"/>
              </a:rPr>
              <a:t>true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if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pattern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is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found</a:t>
            </a:r>
            <a:r>
              <a:rPr dirty="0" sz="1400" spc="-5" b="1">
                <a:latin typeface="Courier New"/>
                <a:cs typeface="Courier New"/>
              </a:rPr>
              <a:t>,</a:t>
            </a:r>
            <a:r>
              <a:rPr dirty="0" sz="1400" spc="-1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false </a:t>
            </a:r>
            <a:r>
              <a:rPr dirty="0" sz="1400" spc="-10">
                <a:latin typeface="Courier New"/>
                <a:cs typeface="Courier New"/>
              </a:rPr>
              <a:t>if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pattern </a:t>
            </a:r>
            <a:r>
              <a:rPr dirty="0" sz="1400" spc="-10">
                <a:latin typeface="Courier New"/>
                <a:cs typeface="Courier New"/>
              </a:rPr>
              <a:t>is</a:t>
            </a:r>
            <a:r>
              <a:rPr dirty="0" sz="1400" spc="-5">
                <a:latin typeface="Courier New"/>
                <a:cs typeface="Courier New"/>
              </a:rPr>
              <a:t> not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found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4837" y="3652837"/>
            <a:ext cx="7172325" cy="1304925"/>
            <a:chOff x="604837" y="3652837"/>
            <a:chExt cx="7172325" cy="1304925"/>
          </a:xfrm>
        </p:grpSpPr>
        <p:sp>
          <p:nvSpPr>
            <p:cNvPr id="3" name="object 3"/>
            <p:cNvSpPr/>
            <p:nvPr/>
          </p:nvSpPr>
          <p:spPr>
            <a:xfrm>
              <a:off x="609600" y="3657600"/>
              <a:ext cx="7162800" cy="1295400"/>
            </a:xfrm>
            <a:custGeom>
              <a:avLst/>
              <a:gdLst/>
              <a:ahLst/>
              <a:cxnLst/>
              <a:rect l="l" t="t" r="r" b="b"/>
              <a:pathLst>
                <a:path w="7162800" h="1295400">
                  <a:moveTo>
                    <a:pt x="7162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7162800" y="12954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600" y="3657600"/>
              <a:ext cx="7162800" cy="1295400"/>
            </a:xfrm>
            <a:custGeom>
              <a:avLst/>
              <a:gdLst/>
              <a:ahLst/>
              <a:cxnLst/>
              <a:rect l="l" t="t" r="r" b="b"/>
              <a:pathLst>
                <a:path w="7162800" h="1295400">
                  <a:moveTo>
                    <a:pt x="0" y="1295400"/>
                  </a:moveTo>
                  <a:lnTo>
                    <a:pt x="7162800" y="1295400"/>
                  </a:lnTo>
                  <a:lnTo>
                    <a:pt x="7162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09600" y="3657600"/>
            <a:ext cx="7162800" cy="129540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dirty="0" sz="1600" spc="-5" b="1">
                <a:latin typeface="Courier New"/>
                <a:cs typeface="Courier New"/>
              </a:rPr>
              <a:t>$s1=“Hello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World”;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$s2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ereg_replace(“l”,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“L”,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$s1);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3750945" algn="l"/>
              </a:tabLst>
            </a:pPr>
            <a:r>
              <a:rPr dirty="0" sz="1600" spc="-5" b="1" i="1">
                <a:latin typeface="Courier New"/>
                <a:cs typeface="Courier New"/>
              </a:rPr>
              <a:t>//result:</a:t>
            </a:r>
            <a:r>
              <a:rPr dirty="0" sz="1600" spc="15" b="1" i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$s2=“HeLLo</a:t>
            </a:r>
            <a:r>
              <a:rPr dirty="0" sz="1600" spc="20" b="1" i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WorLd”.	$s1</a:t>
            </a:r>
            <a:r>
              <a:rPr dirty="0" sz="1600" spc="-15" b="1" i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remains</a:t>
            </a:r>
            <a:r>
              <a:rPr dirty="0" sz="1600" spc="-15" b="1" i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unchanged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8683" y="793140"/>
            <a:ext cx="6940550" cy="260477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600" spc="-10" b="1"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980"/>
              </a:spcBef>
            </a:pPr>
            <a:r>
              <a:rPr dirty="0" sz="1600" spc="-5">
                <a:latin typeface="Courier New"/>
                <a:cs typeface="Courier New"/>
              </a:rPr>
              <a:t>string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ereg_replace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string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pattern,</a:t>
            </a:r>
            <a:endParaRPr sz="1600">
              <a:latin typeface="Courier New"/>
              <a:cs typeface="Courier New"/>
            </a:endParaRPr>
          </a:p>
          <a:p>
            <a:pPr marL="2773045">
              <a:lnSpc>
                <a:spcPct val="100000"/>
              </a:lnSpc>
              <a:spcBef>
                <a:spcPts val="770"/>
              </a:spcBef>
            </a:pPr>
            <a:r>
              <a:rPr dirty="0" sz="1600" spc="-5">
                <a:latin typeface="Courier New"/>
                <a:cs typeface="Courier New"/>
              </a:rPr>
              <a:t>string </a:t>
            </a:r>
            <a:r>
              <a:rPr dirty="0" sz="1600" spc="-5" b="1">
                <a:latin typeface="Courier New"/>
                <a:cs typeface="Courier New"/>
              </a:rPr>
              <a:t>replacement,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string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string)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85725" marR="355600">
              <a:lnSpc>
                <a:spcPts val="1510"/>
              </a:lnSpc>
              <a:spcBef>
                <a:spcPts val="1190"/>
              </a:spcBef>
            </a:pPr>
            <a:r>
              <a:rPr dirty="0" sz="1400" spc="-5" b="1">
                <a:latin typeface="Courier New"/>
                <a:cs typeface="Courier New"/>
              </a:rPr>
              <a:t>Returns: </a:t>
            </a:r>
            <a:r>
              <a:rPr dirty="0" sz="1400" spc="-5">
                <a:latin typeface="Courier New"/>
                <a:cs typeface="Courier New"/>
              </a:rPr>
              <a:t>if</a:t>
            </a:r>
            <a:r>
              <a:rPr dirty="0" sz="1400" spc="-1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pattern </a:t>
            </a:r>
            <a:r>
              <a:rPr dirty="0" sz="1400" spc="-10">
                <a:latin typeface="Courier New"/>
                <a:cs typeface="Courier New"/>
              </a:rPr>
              <a:t>is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found,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it </a:t>
            </a:r>
            <a:r>
              <a:rPr dirty="0" sz="1400" spc="-10">
                <a:latin typeface="Courier New"/>
                <a:cs typeface="Courier New"/>
              </a:rPr>
              <a:t>returns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the </a:t>
            </a:r>
            <a:r>
              <a:rPr dirty="0" sz="1400" spc="-5" b="1">
                <a:latin typeface="Courier New"/>
                <a:cs typeface="Courier New"/>
              </a:rPr>
              <a:t>replaced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string. </a:t>
            </a:r>
            <a:r>
              <a:rPr dirty="0" sz="1400" spc="-82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Otherwise,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it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returns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the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original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string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dirty="0" sz="1600" spc="-5" b="1" i="1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037" y="1595437"/>
            <a:ext cx="7172325" cy="1914525"/>
            <a:chOff x="681037" y="1595437"/>
            <a:chExt cx="7172325" cy="1914525"/>
          </a:xfrm>
        </p:grpSpPr>
        <p:sp>
          <p:nvSpPr>
            <p:cNvPr id="3" name="object 3"/>
            <p:cNvSpPr/>
            <p:nvPr/>
          </p:nvSpPr>
          <p:spPr>
            <a:xfrm>
              <a:off x="685800" y="1600200"/>
              <a:ext cx="7162800" cy="1905000"/>
            </a:xfrm>
            <a:custGeom>
              <a:avLst/>
              <a:gdLst/>
              <a:ahLst/>
              <a:cxnLst/>
              <a:rect l="l" t="t" r="r" b="b"/>
              <a:pathLst>
                <a:path w="7162800" h="1905000">
                  <a:moveTo>
                    <a:pt x="71628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7162800" y="19050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800" y="1600200"/>
              <a:ext cx="7162800" cy="1905000"/>
            </a:xfrm>
            <a:custGeom>
              <a:avLst/>
              <a:gdLst/>
              <a:ahLst/>
              <a:cxnLst/>
              <a:rect l="l" t="t" r="r" b="b"/>
              <a:pathLst>
                <a:path w="7162800" h="1905000">
                  <a:moveTo>
                    <a:pt x="0" y="1905000"/>
                  </a:moveTo>
                  <a:lnTo>
                    <a:pt x="7162800" y="1905000"/>
                  </a:lnTo>
                  <a:lnTo>
                    <a:pt x="71628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5490" y="2342406"/>
          <a:ext cx="3576320" cy="90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/>
                <a:gridCol w="1489710"/>
                <a:gridCol w="1042669"/>
              </a:tblGrid>
              <a:tr h="218342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dirty="0" sz="1400" spc="-5" i="1">
                          <a:latin typeface="Courier New"/>
                          <a:cs typeface="Courier New"/>
                        </a:rPr>
                        <a:t>//result: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50"/>
                        </a:lnSpc>
                      </a:pPr>
                      <a:r>
                        <a:rPr dirty="0" sz="1400" spc="-10" i="1">
                          <a:latin typeface="Courier New"/>
                          <a:cs typeface="Courier New"/>
                        </a:rPr>
                        <a:t>$b[0]=“Hello”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5" i="1"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580"/>
                        </a:lnSpc>
                      </a:pPr>
                      <a:r>
                        <a:rPr dirty="0" sz="1400" spc="-10" i="1">
                          <a:latin typeface="Courier New"/>
                          <a:cs typeface="Courier New"/>
                        </a:rPr>
                        <a:t>$b[1]=“World”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5" i="1"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580"/>
                        </a:lnSpc>
                      </a:pPr>
                      <a:r>
                        <a:rPr dirty="0" sz="1400" spc="-10" i="1">
                          <a:latin typeface="Courier New"/>
                          <a:cs typeface="Courier New"/>
                        </a:rPr>
                        <a:t>$b[2]=“again”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18342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5" i="1"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580"/>
                        </a:lnSpc>
                      </a:pPr>
                      <a:r>
                        <a:rPr dirty="0" sz="1400" spc="-10" i="1">
                          <a:latin typeface="Courier New"/>
                          <a:cs typeface="Courier New"/>
                        </a:rPr>
                        <a:t>$a</a:t>
                      </a:r>
                      <a:r>
                        <a:rPr dirty="0" sz="1400" spc="-6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i="1">
                          <a:latin typeface="Courier New"/>
                          <a:cs typeface="Courier New"/>
                        </a:rPr>
                        <a:t>remains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80"/>
                        </a:lnSpc>
                      </a:pPr>
                      <a:r>
                        <a:rPr dirty="0" sz="1400" spc="-5" i="1">
                          <a:latin typeface="Courier New"/>
                          <a:cs typeface="Courier New"/>
                        </a:rPr>
                        <a:t>unchanged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8683" y="334999"/>
            <a:ext cx="7185025" cy="173482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600" spc="-10" b="1"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985"/>
              </a:spcBef>
            </a:pPr>
            <a:r>
              <a:rPr dirty="0" sz="1600" spc="-5">
                <a:latin typeface="Courier New"/>
                <a:cs typeface="Courier New"/>
              </a:rPr>
              <a:t>array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split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string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pattern,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string</a:t>
            </a:r>
            <a:r>
              <a:rPr dirty="0" sz="1600" spc="2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string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[,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int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limit])</a:t>
            </a:r>
            <a:endParaRPr sz="16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1575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4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1: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615"/>
              </a:spcBef>
            </a:pPr>
            <a:r>
              <a:rPr dirty="0" sz="1400" spc="-5" b="1">
                <a:latin typeface="Courier New"/>
                <a:cs typeface="Courier New"/>
              </a:rPr>
              <a:t>$a=“Hello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World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again”;</a:t>
            </a:r>
            <a:endParaRPr sz="14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latin typeface="Courier New"/>
                <a:cs typeface="Courier New"/>
              </a:rPr>
              <a:t>$b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split(“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”,$a);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1037" y="4262437"/>
            <a:ext cx="7172325" cy="1609725"/>
            <a:chOff x="681037" y="4262437"/>
            <a:chExt cx="7172325" cy="1609725"/>
          </a:xfrm>
        </p:grpSpPr>
        <p:sp>
          <p:nvSpPr>
            <p:cNvPr id="8" name="object 8"/>
            <p:cNvSpPr/>
            <p:nvPr/>
          </p:nvSpPr>
          <p:spPr>
            <a:xfrm>
              <a:off x="685800" y="4267200"/>
              <a:ext cx="7162800" cy="1600200"/>
            </a:xfrm>
            <a:custGeom>
              <a:avLst/>
              <a:gdLst/>
              <a:ahLst/>
              <a:cxnLst/>
              <a:rect l="l" t="t" r="r" b="b"/>
              <a:pathLst>
                <a:path w="7162800" h="1600200">
                  <a:moveTo>
                    <a:pt x="71628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7162800" y="16002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5800" y="4267200"/>
              <a:ext cx="7162800" cy="1600200"/>
            </a:xfrm>
            <a:custGeom>
              <a:avLst/>
              <a:gdLst/>
              <a:ahLst/>
              <a:cxnLst/>
              <a:rect l="l" t="t" r="r" b="b"/>
              <a:pathLst>
                <a:path w="7162800" h="1600200">
                  <a:moveTo>
                    <a:pt x="0" y="1600200"/>
                  </a:moveTo>
                  <a:lnTo>
                    <a:pt x="7162800" y="1600200"/>
                  </a:lnTo>
                  <a:lnTo>
                    <a:pt x="71628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5800" y="4267200"/>
            <a:ext cx="7162800" cy="16002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dirty="0" sz="1400" spc="-5" b="1">
                <a:latin typeface="Courier New"/>
                <a:cs typeface="Courier New"/>
              </a:rPr>
              <a:t>$a=“Hello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World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again”;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latin typeface="Courier New"/>
                <a:cs typeface="Courier New"/>
              </a:rPr>
              <a:t>$b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split(“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”,$a,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C0504D"/>
                </a:solidFill>
                <a:latin typeface="Courier New"/>
                <a:cs typeface="Courier New"/>
              </a:rPr>
              <a:t>2</a:t>
            </a:r>
            <a:r>
              <a:rPr dirty="0" sz="1400" spc="-10" b="1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 spc="-5" i="1">
                <a:latin typeface="Courier New"/>
                <a:cs typeface="Courier New"/>
              </a:rPr>
              <a:t>//result:</a:t>
            </a:r>
            <a:r>
              <a:rPr dirty="0" sz="1400" spc="-20" i="1">
                <a:latin typeface="Courier New"/>
                <a:cs typeface="Courier New"/>
              </a:rPr>
              <a:t> </a:t>
            </a:r>
            <a:r>
              <a:rPr dirty="0" sz="1400" spc="-10" i="1">
                <a:latin typeface="Courier New"/>
                <a:cs typeface="Courier New"/>
              </a:rPr>
              <a:t>$b[0]=“Hello”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65"/>
              </a:spcBef>
              <a:tabLst>
                <a:tab pos="1156970" algn="l"/>
              </a:tabLst>
            </a:pPr>
            <a:r>
              <a:rPr dirty="0" sz="1400" spc="-5" i="1">
                <a:latin typeface="Courier New"/>
                <a:cs typeface="Courier New"/>
              </a:rPr>
              <a:t>//	</a:t>
            </a:r>
            <a:r>
              <a:rPr dirty="0" sz="1400" spc="-10" i="1">
                <a:latin typeface="Courier New"/>
                <a:cs typeface="Courier New"/>
              </a:rPr>
              <a:t>$b[1]=“World</a:t>
            </a:r>
            <a:r>
              <a:rPr dirty="0" sz="1400" spc="-20" i="1">
                <a:latin typeface="Courier New"/>
                <a:cs typeface="Courier New"/>
              </a:rPr>
              <a:t> </a:t>
            </a:r>
            <a:r>
              <a:rPr dirty="0" sz="1400" spc="-10" i="1">
                <a:latin typeface="Courier New"/>
                <a:cs typeface="Courier New"/>
              </a:rPr>
              <a:t>again”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70"/>
              </a:spcBef>
              <a:tabLst>
                <a:tab pos="1475105" algn="l"/>
              </a:tabLst>
            </a:pPr>
            <a:r>
              <a:rPr dirty="0" sz="1400" spc="-5" i="1">
                <a:latin typeface="Courier New"/>
                <a:cs typeface="Courier New"/>
              </a:rPr>
              <a:t>//	</a:t>
            </a:r>
            <a:r>
              <a:rPr dirty="0" sz="1400" spc="-10" i="1">
                <a:latin typeface="Courier New"/>
                <a:cs typeface="Courier New"/>
              </a:rPr>
              <a:t>$a</a:t>
            </a:r>
            <a:r>
              <a:rPr dirty="0" sz="1400" spc="-35" i="1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remains</a:t>
            </a:r>
            <a:r>
              <a:rPr dirty="0" sz="1400" spc="-35" i="1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unchanged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771550" y="3814953"/>
            <a:ext cx="1096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7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339598"/>
            <a:ext cx="4315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1F487C"/>
                </a:solidFill>
              </a:rPr>
              <a:t>Regular Expression</a:t>
            </a:r>
            <a:r>
              <a:rPr dirty="0" sz="2800" spc="5">
                <a:solidFill>
                  <a:srgbClr val="1F487C"/>
                </a:solidFill>
              </a:rPr>
              <a:t> </a:t>
            </a:r>
            <a:r>
              <a:rPr dirty="0" sz="2800" spc="-5">
                <a:solidFill>
                  <a:srgbClr val="1F487C"/>
                </a:solidFill>
              </a:rPr>
              <a:t>Syntax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33437" y="3017837"/>
            <a:ext cx="7477125" cy="3006725"/>
            <a:chOff x="833437" y="3017837"/>
            <a:chExt cx="7477125" cy="3006725"/>
          </a:xfrm>
        </p:grpSpPr>
        <p:sp>
          <p:nvSpPr>
            <p:cNvPr id="4" name="object 4"/>
            <p:cNvSpPr/>
            <p:nvPr/>
          </p:nvSpPr>
          <p:spPr>
            <a:xfrm>
              <a:off x="838200" y="3022600"/>
              <a:ext cx="7467600" cy="2997200"/>
            </a:xfrm>
            <a:custGeom>
              <a:avLst/>
              <a:gdLst/>
              <a:ahLst/>
              <a:cxnLst/>
              <a:rect l="l" t="t" r="r" b="b"/>
              <a:pathLst>
                <a:path w="7467600" h="2997200">
                  <a:moveTo>
                    <a:pt x="7467600" y="0"/>
                  </a:moveTo>
                  <a:lnTo>
                    <a:pt x="0" y="0"/>
                  </a:lnTo>
                  <a:lnTo>
                    <a:pt x="0" y="2997200"/>
                  </a:lnTo>
                  <a:lnTo>
                    <a:pt x="7467600" y="29972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200" y="3022600"/>
              <a:ext cx="7467600" cy="2997200"/>
            </a:xfrm>
            <a:custGeom>
              <a:avLst/>
              <a:gdLst/>
              <a:ahLst/>
              <a:cxnLst/>
              <a:rect l="l" t="t" r="r" b="b"/>
              <a:pathLst>
                <a:path w="7467600" h="2997200">
                  <a:moveTo>
                    <a:pt x="0" y="2997200"/>
                  </a:moveTo>
                  <a:lnTo>
                    <a:pt x="7467600" y="2997200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299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194" y="3330104"/>
          <a:ext cx="690499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243840"/>
                <a:gridCol w="4458335"/>
                <a:gridCol w="429895"/>
                <a:gridCol w="1315085"/>
              </a:tblGrid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$a1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ereg(“^hello”,”hello</a:t>
                      </a:r>
                      <a:r>
                        <a:rPr dirty="0" sz="16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65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$a1=true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402463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$a2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ereg(“^hello”,”I say hello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$a2=false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4024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ereg(“bye$”,”goodbye”);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$b1=true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</a:tr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ereg(“bye$”,”goodbye</a:t>
                      </a:r>
                      <a:r>
                        <a:rPr dirty="0" sz="16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my friend”);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$b2=false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5557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$c1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ereg(“.”,</a:t>
                      </a:r>
                      <a:r>
                        <a:rPr dirty="0" sz="16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”hello”);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600" spc="-55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$c1=true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9263">
                <a:tc>
                  <a:txBody>
                    <a:bodyPr/>
                    <a:lstStyle/>
                    <a:p>
                      <a:pPr marL="31750">
                        <a:lnSpc>
                          <a:spcPts val="1805"/>
                        </a:lnSpc>
                      </a:pPr>
                      <a:r>
                        <a:rPr dirty="0" sz="1600" spc="-10" b="1">
                          <a:latin typeface="Courier New"/>
                          <a:cs typeface="Courier New"/>
                        </a:rPr>
                        <a:t>$c2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5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ereg(“.”,</a:t>
                      </a:r>
                      <a:r>
                        <a:rPr dirty="0" sz="16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””);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7015">
                        <a:lnSpc>
                          <a:spcPts val="1805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600" spc="-55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$c2=false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40739" y="767334"/>
            <a:ext cx="5792470" cy="209740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2400">
                <a:latin typeface="Arial MT"/>
                <a:cs typeface="Arial MT"/>
              </a:rPr>
              <a:t>Metacharacters: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^</a:t>
            </a:r>
            <a:r>
              <a:rPr dirty="0" sz="1800" spc="-2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C0504D"/>
                </a:solidFill>
                <a:latin typeface="Courier New"/>
                <a:cs typeface="Courier New"/>
              </a:rPr>
              <a:t>(caret)</a:t>
            </a:r>
            <a:r>
              <a:rPr dirty="0" sz="1800" spc="-630" i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- </a:t>
            </a:r>
            <a:r>
              <a:rPr dirty="0" sz="1800" spc="-5">
                <a:latin typeface="Arial MT"/>
                <a:cs typeface="Arial MT"/>
              </a:rPr>
              <a:t>searc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beg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nn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ng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5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he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$</a:t>
            </a:r>
            <a:r>
              <a:rPr dirty="0" sz="1800" spc="-3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C0504D"/>
                </a:solidFill>
                <a:latin typeface="Courier New"/>
                <a:cs typeface="Courier New"/>
              </a:rPr>
              <a:t>(dollar</a:t>
            </a:r>
            <a:r>
              <a:rPr dirty="0" sz="1800" spc="-40" i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 spc="-5" i="1">
                <a:solidFill>
                  <a:srgbClr val="C0504D"/>
                </a:solidFill>
                <a:latin typeface="Courier New"/>
                <a:cs typeface="Courier New"/>
              </a:rPr>
              <a:t>sign)</a:t>
            </a:r>
            <a:r>
              <a:rPr dirty="0" sz="1800" spc="-5">
                <a:latin typeface="Arial MT"/>
                <a:cs typeface="Arial MT"/>
              </a:rPr>
              <a:t>-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searches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end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905"/>
              </a:spcBef>
            </a:pPr>
            <a:r>
              <a:rPr dirty="0" sz="2000" spc="-5" b="1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r>
              <a:rPr dirty="0" sz="1800" spc="-5" i="1">
                <a:solidFill>
                  <a:srgbClr val="C0504D"/>
                </a:solidFill>
                <a:latin typeface="Courier New"/>
                <a:cs typeface="Courier New"/>
              </a:rPr>
              <a:t>(dot)</a:t>
            </a:r>
            <a:r>
              <a:rPr dirty="0" sz="1800" spc="-625" i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searches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-5">
                <a:latin typeface="Arial MT"/>
                <a:cs typeface="Arial MT"/>
              </a:rPr>
              <a:t>any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600" spc="-5" b="1" i="1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827278"/>
            <a:ext cx="15855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Quan</a:t>
            </a:r>
            <a:r>
              <a:rPr dirty="0" spc="5"/>
              <a:t>t</a:t>
            </a:r>
            <a:r>
              <a:rPr dirty="0"/>
              <a:t>ifiers: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98194" y="1697100"/>
            <a:ext cx="5073015" cy="11785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82931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{n}	</a:t>
            </a:r>
            <a:r>
              <a:rPr dirty="0" sz="1800">
                <a:latin typeface="Arial MT"/>
                <a:cs typeface="Arial MT"/>
              </a:rPr>
              <a:t>matches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exactly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n</a:t>
            </a:r>
            <a:r>
              <a:rPr dirty="0" sz="1800" spc="-2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{m,n}</a:t>
            </a:r>
            <a:r>
              <a:rPr dirty="0" sz="1800" spc="-6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matches </a:t>
            </a:r>
            <a:r>
              <a:rPr dirty="0" sz="1800" spc="-10">
                <a:solidFill>
                  <a:srgbClr val="C0504D"/>
                </a:solidFill>
                <a:latin typeface="Arial MT"/>
                <a:cs typeface="Arial MT"/>
              </a:rPr>
              <a:t>between</a:t>
            </a:r>
            <a:r>
              <a:rPr dirty="0" sz="1800" spc="3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504D"/>
                </a:solidFill>
                <a:latin typeface="Arial MT"/>
                <a:cs typeface="Arial MT"/>
              </a:rPr>
              <a:t>m</a:t>
            </a:r>
            <a:r>
              <a:rPr dirty="0" sz="1800" spc="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and</a:t>
            </a:r>
            <a:r>
              <a:rPr dirty="0" sz="180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n</a:t>
            </a:r>
            <a:r>
              <a:rPr dirty="0" sz="1800" spc="-2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times </a:t>
            </a:r>
            <a:r>
              <a:rPr dirty="0" sz="1800" spc="-5">
                <a:latin typeface="Arial MT"/>
                <a:cs typeface="Arial MT"/>
              </a:rPr>
              <a:t>inclusive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83058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{n,}	</a:t>
            </a:r>
            <a:r>
              <a:rPr dirty="0" sz="1800">
                <a:latin typeface="Arial MT"/>
                <a:cs typeface="Arial MT"/>
              </a:rPr>
              <a:t>matches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n</a:t>
            </a:r>
            <a:r>
              <a:rPr dirty="0" sz="1800" spc="-1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or</a:t>
            </a:r>
            <a:r>
              <a:rPr dirty="0" sz="1800" spc="-1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more</a:t>
            </a:r>
            <a:r>
              <a:rPr dirty="0" sz="1800" spc="-2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894" y="2959734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894" y="3728084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894" y="2849752"/>
            <a:ext cx="5354955" cy="11785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816610">
              <a:lnSpc>
                <a:spcPct val="100000"/>
              </a:lnSpc>
              <a:spcBef>
                <a:spcPts val="965"/>
              </a:spcBef>
            </a:pPr>
            <a:r>
              <a:rPr dirty="0" sz="1800" spc="-5">
                <a:latin typeface="Arial MT"/>
                <a:cs typeface="Arial MT"/>
              </a:rPr>
              <a:t>matches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one</a:t>
            </a:r>
            <a:r>
              <a:rPr dirty="0" sz="1800" spc="1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or</a:t>
            </a:r>
            <a:r>
              <a:rPr dirty="0" sz="180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more</a:t>
            </a:r>
            <a:r>
              <a:rPr dirty="0" sz="1800" spc="-1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(same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 </a:t>
            </a:r>
            <a:r>
              <a:rPr dirty="0" sz="1800" spc="-5">
                <a:latin typeface="Courier New"/>
                <a:cs typeface="Courier New"/>
              </a:rPr>
              <a:t>{1,}</a:t>
            </a:r>
            <a:r>
              <a:rPr dirty="0" sz="1800" spc="-5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816610" marR="5080" indent="-817244">
              <a:lnSpc>
                <a:spcPct val="140000"/>
              </a:lnSpc>
              <a:tabLst>
                <a:tab pos="816610" algn="l"/>
              </a:tabLst>
            </a:pP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*	</a:t>
            </a:r>
            <a:r>
              <a:rPr dirty="0" sz="1800">
                <a:latin typeface="Arial MT"/>
                <a:cs typeface="Arial MT"/>
              </a:rPr>
              <a:t>matches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zero</a:t>
            </a:r>
            <a:r>
              <a:rPr dirty="0" sz="180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or</a:t>
            </a:r>
            <a:r>
              <a:rPr dirty="0" sz="180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more</a:t>
            </a:r>
            <a:r>
              <a:rPr dirty="0" sz="180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times </a:t>
            </a:r>
            <a:r>
              <a:rPr dirty="0" sz="1800" spc="-5">
                <a:latin typeface="Arial MT"/>
                <a:cs typeface="Arial MT"/>
              </a:rPr>
              <a:t>(same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{0,}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matches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zero</a:t>
            </a:r>
            <a:r>
              <a:rPr dirty="0" sz="180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or</a:t>
            </a:r>
            <a:r>
              <a:rPr dirty="0" sz="180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504D"/>
                </a:solidFill>
                <a:latin typeface="Arial MT"/>
                <a:cs typeface="Arial MT"/>
              </a:rPr>
              <a:t>one </a:t>
            </a:r>
            <a:r>
              <a:rPr dirty="0" sz="1800">
                <a:latin typeface="Arial MT"/>
                <a:cs typeface="Arial MT"/>
              </a:rPr>
              <a:t>time </a:t>
            </a:r>
            <a:r>
              <a:rPr dirty="0" sz="1800" spc="-5">
                <a:latin typeface="Arial MT"/>
                <a:cs typeface="Arial MT"/>
              </a:rPr>
              <a:t>(same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{0,1}</a:t>
            </a:r>
            <a:r>
              <a:rPr dirty="0" sz="1800" spc="-5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437" y="1062037"/>
            <a:ext cx="7477125" cy="3006725"/>
            <a:chOff x="833437" y="1062037"/>
            <a:chExt cx="7477125" cy="3006725"/>
          </a:xfrm>
        </p:grpSpPr>
        <p:sp>
          <p:nvSpPr>
            <p:cNvPr id="3" name="object 3"/>
            <p:cNvSpPr/>
            <p:nvPr/>
          </p:nvSpPr>
          <p:spPr>
            <a:xfrm>
              <a:off x="838200" y="1066800"/>
              <a:ext cx="7467600" cy="2997200"/>
            </a:xfrm>
            <a:custGeom>
              <a:avLst/>
              <a:gdLst/>
              <a:ahLst/>
              <a:cxnLst/>
              <a:rect l="l" t="t" r="r" b="b"/>
              <a:pathLst>
                <a:path w="7467600" h="2997200">
                  <a:moveTo>
                    <a:pt x="7467600" y="0"/>
                  </a:moveTo>
                  <a:lnTo>
                    <a:pt x="0" y="0"/>
                  </a:lnTo>
                  <a:lnTo>
                    <a:pt x="0" y="2997200"/>
                  </a:lnTo>
                  <a:lnTo>
                    <a:pt x="7467600" y="29972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8200" y="1066800"/>
              <a:ext cx="7467600" cy="2997200"/>
            </a:xfrm>
            <a:custGeom>
              <a:avLst/>
              <a:gdLst/>
              <a:ahLst/>
              <a:cxnLst/>
              <a:rect l="l" t="t" r="r" b="b"/>
              <a:pathLst>
                <a:path w="7467600" h="2997200">
                  <a:moveTo>
                    <a:pt x="0" y="2997200"/>
                  </a:moveTo>
                  <a:lnTo>
                    <a:pt x="7467600" y="2997200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299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8194" y="1373796"/>
          <a:ext cx="6414770" cy="210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243204"/>
                <a:gridCol w="2749550"/>
                <a:gridCol w="671195"/>
                <a:gridCol w="670560"/>
                <a:gridCol w="1619885"/>
              </a:tblGrid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$a1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t*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”,”tom”);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65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$a1=true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$a2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t*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”,”fom”);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$a2=true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61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w+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”,”hello</a:t>
                      </a:r>
                      <a:r>
                        <a:rPr dirty="0" sz="16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600" spc="-45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$b1=true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>
                    <a:solidFill>
                      <a:srgbClr val="FFFFCC"/>
                    </a:solidFill>
                  </a:tcPr>
                </a:tc>
              </a:tr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w+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”,”hello</a:t>
                      </a:r>
                      <a:r>
                        <a:rPr dirty="0" sz="16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wwwwwwwworld”);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600" spc="-45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$b2=true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555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$c1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b?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</a:t>
                      </a:r>
                      <a:r>
                        <a:rPr dirty="0" sz="16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”book”);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588135">
                        <a:lnSpc>
                          <a:spcPct val="1000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600" spc="-6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$c1=true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$c2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b?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</a:t>
                      </a:r>
                      <a:r>
                        <a:rPr dirty="0" sz="16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”cook”);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588135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600" spc="-6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$c2=true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758748" y="537413"/>
            <a:ext cx="1096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65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1: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437" y="1062037"/>
            <a:ext cx="7477125" cy="3006725"/>
            <a:chOff x="833437" y="1062037"/>
            <a:chExt cx="7477125" cy="3006725"/>
          </a:xfrm>
        </p:grpSpPr>
        <p:sp>
          <p:nvSpPr>
            <p:cNvPr id="3" name="object 3"/>
            <p:cNvSpPr/>
            <p:nvPr/>
          </p:nvSpPr>
          <p:spPr>
            <a:xfrm>
              <a:off x="838200" y="1066800"/>
              <a:ext cx="7467600" cy="2997200"/>
            </a:xfrm>
            <a:custGeom>
              <a:avLst/>
              <a:gdLst/>
              <a:ahLst/>
              <a:cxnLst/>
              <a:rect l="l" t="t" r="r" b="b"/>
              <a:pathLst>
                <a:path w="7467600" h="2997200">
                  <a:moveTo>
                    <a:pt x="7467600" y="0"/>
                  </a:moveTo>
                  <a:lnTo>
                    <a:pt x="0" y="0"/>
                  </a:lnTo>
                  <a:lnTo>
                    <a:pt x="0" y="2997200"/>
                  </a:lnTo>
                  <a:lnTo>
                    <a:pt x="7467600" y="29972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8200" y="1066800"/>
              <a:ext cx="7467600" cy="2997200"/>
            </a:xfrm>
            <a:custGeom>
              <a:avLst/>
              <a:gdLst/>
              <a:ahLst/>
              <a:cxnLst/>
              <a:rect l="l" t="t" r="r" b="b"/>
              <a:pathLst>
                <a:path w="7467600" h="2997200">
                  <a:moveTo>
                    <a:pt x="0" y="2997200"/>
                  </a:moveTo>
                  <a:lnTo>
                    <a:pt x="7467600" y="2997200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299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8194" y="1373796"/>
          <a:ext cx="6536690" cy="210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243204"/>
                <a:gridCol w="3970020"/>
                <a:gridCol w="672464"/>
                <a:gridCol w="1191259"/>
              </a:tblGrid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$a1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ereg("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l{2}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","hello world");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65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5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$a1=true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402526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$a2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o{2}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”,”hello 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$a2=false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402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o{1,2}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”,”hello 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$b1=true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u{0,2}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”,”hello 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$b2=true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$c1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d{1,}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”hello</a:t>
                      </a:r>
                      <a:r>
                        <a:rPr dirty="0" sz="16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$c1=true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18745">
                    <a:solidFill>
                      <a:srgbClr val="FFFFCC"/>
                    </a:solidFill>
                  </a:tcPr>
                </a:tc>
              </a:tr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$c2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d{2,}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”,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”hello</a:t>
                      </a:r>
                      <a:r>
                        <a:rPr dirty="0" sz="16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world”);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$c2=false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758748" y="537413"/>
            <a:ext cx="1096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65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522173"/>
            <a:ext cx="40417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Escape</a:t>
            </a:r>
            <a:r>
              <a:rPr dirty="0" spc="-25"/>
              <a:t> </a:t>
            </a:r>
            <a:r>
              <a:rPr dirty="0" spc="-5"/>
              <a:t>sequence</a:t>
            </a:r>
            <a:r>
              <a:rPr dirty="0" spc="-10"/>
              <a:t> </a:t>
            </a:r>
            <a:r>
              <a:rPr dirty="0"/>
              <a:t>characters: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45844" y="990346"/>
            <a:ext cx="4157345" cy="490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030" algn="l"/>
              </a:tabLst>
            </a:pPr>
            <a:r>
              <a:rPr dirty="0" sz="1800" spc="-5">
                <a:latin typeface="Arial MT"/>
                <a:cs typeface="Arial MT"/>
              </a:rPr>
              <a:t>Use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backslah,	</a:t>
            </a:r>
            <a:r>
              <a:rPr dirty="0" sz="1800" b="1">
                <a:solidFill>
                  <a:srgbClr val="C0504D"/>
                </a:solidFill>
                <a:latin typeface="Courier New"/>
                <a:cs typeface="Courier New"/>
              </a:rPr>
              <a:t>\</a:t>
            </a:r>
            <a:r>
              <a:rPr dirty="0" sz="1800" spc="46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latin typeface="Arial MT"/>
                <a:cs typeface="Arial MT"/>
              </a:rPr>
              <a:t>before 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 marL="421005">
              <a:lnSpc>
                <a:spcPct val="100000"/>
              </a:lnSpc>
              <a:spcBef>
                <a:spcPts val="1470"/>
              </a:spcBef>
              <a:tabLst>
                <a:tab pos="110363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\^	</a:t>
            </a:r>
            <a:r>
              <a:rPr dirty="0" sz="1800" spc="-5">
                <a:latin typeface="Arial MT"/>
                <a:cs typeface="Arial MT"/>
              </a:rPr>
              <a:t>caret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9"/>
              </a:spcBef>
              <a:tabLst>
                <a:tab pos="11506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\$	</a:t>
            </a:r>
            <a:r>
              <a:rPr dirty="0" sz="1800" spc="-5">
                <a:latin typeface="Arial MT"/>
                <a:cs typeface="Arial MT"/>
              </a:rPr>
              <a:t>dollar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sign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  <a:tabLst>
                <a:tab pos="11506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\(	</a:t>
            </a:r>
            <a:r>
              <a:rPr dirty="0" sz="1800" spc="-5">
                <a:latin typeface="Arial MT"/>
                <a:cs typeface="Arial MT"/>
              </a:rPr>
              <a:t>opening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parenthesis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0"/>
              </a:spcBef>
              <a:tabLst>
                <a:tab pos="11506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\)	</a:t>
            </a:r>
            <a:r>
              <a:rPr dirty="0" sz="1800" spc="-5">
                <a:latin typeface="Arial MT"/>
                <a:cs typeface="Arial MT"/>
              </a:rPr>
              <a:t>closing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parenthesis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70"/>
              </a:spcBef>
              <a:tabLst>
                <a:tab pos="1150620" algn="l"/>
                <a:tab pos="15951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\.	</a:t>
            </a:r>
            <a:r>
              <a:rPr dirty="0" sz="1800" spc="-5">
                <a:latin typeface="Arial MT"/>
                <a:cs typeface="Arial MT"/>
              </a:rPr>
              <a:t>dot	character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0"/>
              </a:spcBef>
              <a:tabLst>
                <a:tab pos="1150620" algn="l"/>
                <a:tab pos="14808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\|	</a:t>
            </a:r>
            <a:r>
              <a:rPr dirty="0" sz="1800" spc="-5">
                <a:latin typeface="Arial MT"/>
                <a:cs typeface="Arial MT"/>
              </a:rPr>
              <a:t>or	</a:t>
            </a:r>
            <a:r>
              <a:rPr dirty="0" sz="1800" spc="-10">
                <a:latin typeface="Arial MT"/>
                <a:cs typeface="Arial MT"/>
              </a:rPr>
              <a:t>symbol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  <a:tabLst>
                <a:tab pos="1150620" algn="l"/>
                <a:tab pos="2064385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\*	</a:t>
            </a:r>
            <a:r>
              <a:rPr dirty="0" sz="1800" spc="-5">
                <a:latin typeface="Arial MT"/>
                <a:cs typeface="Arial MT"/>
              </a:rPr>
              <a:t>asterisk	character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  <a:tabLst>
                <a:tab pos="11506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\?	</a:t>
            </a:r>
            <a:r>
              <a:rPr dirty="0" sz="1800" spc="-5">
                <a:latin typeface="Arial MT"/>
                <a:cs typeface="Arial MT"/>
              </a:rPr>
              <a:t>question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mark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  <a:tabLst>
                <a:tab pos="11506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\\	</a:t>
            </a:r>
            <a:r>
              <a:rPr dirty="0" sz="1800" spc="-5">
                <a:latin typeface="Arial MT"/>
                <a:cs typeface="Arial MT"/>
              </a:rPr>
              <a:t>backslash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  <a:tabLst>
                <a:tab pos="11506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\{	</a:t>
            </a:r>
            <a:r>
              <a:rPr dirty="0" sz="1800" spc="-5">
                <a:latin typeface="Arial MT"/>
                <a:cs typeface="Arial MT"/>
              </a:rPr>
              <a:t>opening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bracket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  <a:tabLst>
                <a:tab pos="1150620" algn="l"/>
              </a:tabLst>
            </a:pP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\}	</a:t>
            </a:r>
            <a:r>
              <a:rPr dirty="0" sz="1800" spc="-5">
                <a:latin typeface="Arial MT"/>
                <a:cs typeface="Arial MT"/>
              </a:rPr>
              <a:t>closing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parenthesis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437" y="1062037"/>
            <a:ext cx="7629525" cy="5114925"/>
            <a:chOff x="833437" y="1062037"/>
            <a:chExt cx="7629525" cy="5114925"/>
          </a:xfrm>
        </p:grpSpPr>
        <p:sp>
          <p:nvSpPr>
            <p:cNvPr id="3" name="object 3"/>
            <p:cNvSpPr/>
            <p:nvPr/>
          </p:nvSpPr>
          <p:spPr>
            <a:xfrm>
              <a:off x="838200" y="1066800"/>
              <a:ext cx="7620000" cy="5105400"/>
            </a:xfrm>
            <a:custGeom>
              <a:avLst/>
              <a:gdLst/>
              <a:ahLst/>
              <a:cxnLst/>
              <a:rect l="l" t="t" r="r" b="b"/>
              <a:pathLst>
                <a:path w="7620000" h="5105400">
                  <a:moveTo>
                    <a:pt x="76200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7620000" y="51054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8200" y="1066800"/>
              <a:ext cx="7620000" cy="5105400"/>
            </a:xfrm>
            <a:custGeom>
              <a:avLst/>
              <a:gdLst/>
              <a:ahLst/>
              <a:cxnLst/>
              <a:rect l="l" t="t" r="r" b="b"/>
              <a:pathLst>
                <a:path w="7620000" h="5105400">
                  <a:moveTo>
                    <a:pt x="0" y="5105400"/>
                  </a:moveTo>
                  <a:lnTo>
                    <a:pt x="7620000" y="51054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8194" y="3788447"/>
          <a:ext cx="5187950" cy="49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/>
                <a:gridCol w="3538854"/>
                <a:gridCol w="1312544"/>
              </a:tblGrid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dirty="0" sz="1600" spc="-10" b="1">
                          <a:latin typeface="Courier New"/>
                          <a:cs typeface="Courier New"/>
                        </a:rPr>
                        <a:t>$d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6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ereg_replace(“.”,</a:t>
                      </a:r>
                      <a:r>
                        <a:rPr dirty="0" sz="16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dot</a:t>
                      </a:r>
                      <a:r>
                        <a:rPr dirty="0" sz="16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“,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”com.my”);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result:</a:t>
                      </a:r>
                      <a:r>
                        <a:rPr dirty="0" sz="1600" spc="-1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$d=“</a:t>
                      </a:r>
                      <a:r>
                        <a:rPr dirty="0" sz="1600" spc="-1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dot</a:t>
                      </a:r>
                      <a:r>
                        <a:rPr dirty="0" sz="160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dot</a:t>
                      </a:r>
                      <a:r>
                        <a:rPr dirty="0" sz="160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dot</a:t>
                      </a:r>
                      <a:r>
                        <a:rPr dirty="0" sz="1600" spc="-10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dot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dot</a:t>
                      </a:r>
                      <a:r>
                        <a:rPr dirty="0" sz="1600" spc="-55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latin typeface="Courier New"/>
                          <a:cs typeface="Courier New"/>
                        </a:rPr>
                        <a:t>dot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17244" y="4521440"/>
            <a:ext cx="7352665" cy="16351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//search</a:t>
            </a:r>
            <a:r>
              <a:rPr dirty="0" sz="16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 question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mark in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 string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$e 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\?</a:t>
            </a:r>
            <a:r>
              <a:rPr dirty="0" sz="1600" spc="-5" b="1">
                <a:latin typeface="Courier New"/>
                <a:cs typeface="Courier New"/>
              </a:rPr>
              <a:t>”,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”hello“);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$e=false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188970" algn="l"/>
              </a:tabLst>
            </a:pPr>
            <a:r>
              <a:rPr dirty="0" sz="1600" spc="-5" b="1">
                <a:latin typeface="Courier New"/>
                <a:cs typeface="Courier New"/>
              </a:rPr>
              <a:t>$f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ereg(“?”,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”hello“);	</a:t>
            </a:r>
            <a:r>
              <a:rPr dirty="0" sz="1600" spc="-5" i="1">
                <a:latin typeface="Courier New"/>
                <a:cs typeface="Courier New"/>
              </a:rPr>
              <a:t>// error</a:t>
            </a:r>
            <a:r>
              <a:rPr dirty="0" sz="1600" spc="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–</a:t>
            </a:r>
            <a:r>
              <a:rPr dirty="0" sz="1600" spc="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because what to repeat?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$g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ereg(“.?”,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”hello“);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//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$g=true</a:t>
            </a:r>
            <a:r>
              <a:rPr dirty="0" sz="1600" spc="2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–</a:t>
            </a:r>
            <a:r>
              <a:rPr dirty="0" sz="160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repeat</a:t>
            </a:r>
            <a:r>
              <a:rPr dirty="0" sz="1600" spc="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0</a:t>
            </a:r>
            <a:r>
              <a:rPr dirty="0" sz="1600" spc="1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or</a:t>
            </a:r>
            <a:r>
              <a:rPr dirty="0" sz="1600" spc="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1</a:t>
            </a:r>
            <a:r>
              <a:rPr dirty="0" sz="160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time</a:t>
            </a:r>
            <a:r>
              <a:rPr dirty="0" sz="1600" spc="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of</a:t>
            </a:r>
            <a:endParaRPr sz="1600">
              <a:latin typeface="Courier New"/>
              <a:cs typeface="Courier New"/>
            </a:endParaRPr>
          </a:p>
          <a:p>
            <a:pPr marL="3188970">
              <a:lnSpc>
                <a:spcPct val="100000"/>
              </a:lnSpc>
              <a:spcBef>
                <a:spcPts val="195"/>
              </a:spcBef>
              <a:tabLst>
                <a:tab pos="3920490" algn="l"/>
              </a:tabLst>
            </a:pPr>
            <a:r>
              <a:rPr dirty="0" sz="1600" spc="-5" i="1">
                <a:latin typeface="Courier New"/>
                <a:cs typeface="Courier New"/>
              </a:rPr>
              <a:t>//	any</a:t>
            </a:r>
            <a:r>
              <a:rPr dirty="0" sz="1600" spc="-5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character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349" y="537413"/>
            <a:ext cx="6696709" cy="2936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//search for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 string p^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at the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beginning</a:t>
            </a:r>
            <a:endParaRPr sz="16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$a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ereg(“^p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\^</a:t>
            </a:r>
            <a:r>
              <a:rPr dirty="0" sz="1600" spc="-5" b="1">
                <a:latin typeface="Courier New"/>
                <a:cs typeface="Courier New"/>
              </a:rPr>
              <a:t>”,”p^2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means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power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of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2”);</a:t>
            </a:r>
            <a:r>
              <a:rPr dirty="0" sz="1600" spc="40" b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$a=true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//search for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 dollar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sign at the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end</a:t>
            </a:r>
            <a:endParaRPr sz="16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95"/>
              </a:spcBef>
              <a:tabLst>
                <a:tab pos="5342255" algn="l"/>
              </a:tabLst>
            </a:pPr>
            <a:r>
              <a:rPr dirty="0" sz="1600" spc="-5" b="1">
                <a:latin typeface="Courier New"/>
                <a:cs typeface="Courier New"/>
              </a:rPr>
              <a:t>$b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\$</a:t>
            </a:r>
            <a:r>
              <a:rPr dirty="0" sz="1600" spc="-5" b="1">
                <a:latin typeface="Courier New"/>
                <a:cs typeface="Courier New"/>
              </a:rPr>
              <a:t>$”,”hello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world$”);	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-5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$b=true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//replace 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dot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 characters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to a string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dot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’</a:t>
            </a:r>
            <a:endParaRPr sz="16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$c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ereg_replace(“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\.</a:t>
            </a:r>
            <a:r>
              <a:rPr dirty="0" sz="1600" spc="-5" b="1">
                <a:latin typeface="Courier New"/>
                <a:cs typeface="Courier New"/>
              </a:rPr>
              <a:t>”,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”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dot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“, </a:t>
            </a:r>
            <a:r>
              <a:rPr dirty="0" sz="1600" spc="-5" b="1">
                <a:latin typeface="Courier New"/>
                <a:cs typeface="Courier New"/>
              </a:rPr>
              <a:t>”world.com.my”);</a:t>
            </a:r>
            <a:endParaRPr sz="16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95"/>
              </a:spcBef>
            </a:pP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-1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result: $c=“world dot</a:t>
            </a:r>
            <a:r>
              <a:rPr dirty="0" sz="1600" spc="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com</a:t>
            </a:r>
            <a:r>
              <a:rPr dirty="0" sz="1600" spc="-10" i="1">
                <a:latin typeface="Courier New"/>
                <a:cs typeface="Courier New"/>
              </a:rPr>
              <a:t> </a:t>
            </a:r>
            <a:r>
              <a:rPr dirty="0" sz="1600" i="1">
                <a:latin typeface="Courier New"/>
                <a:cs typeface="Courier New"/>
              </a:rPr>
              <a:t>dot</a:t>
            </a:r>
            <a:r>
              <a:rPr dirty="0" sz="1600" spc="-5" i="1">
                <a:latin typeface="Courier New"/>
                <a:cs typeface="Courier New"/>
              </a:rPr>
              <a:t> </a:t>
            </a:r>
            <a:r>
              <a:rPr dirty="0" sz="1600" spc="-10" i="1">
                <a:latin typeface="Courier New"/>
                <a:cs typeface="Courier New"/>
              </a:rPr>
              <a:t>my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7423"/>
            <a:ext cx="2549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Grouping</a:t>
            </a:r>
            <a:r>
              <a:rPr dirty="0" spc="-70"/>
              <a:t> </a:t>
            </a:r>
            <a:r>
              <a:rPr dirty="0"/>
              <a:t>patterns: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2205037"/>
            <a:ext cx="8391525" cy="3895725"/>
            <a:chOff x="452437" y="2205037"/>
            <a:chExt cx="8391525" cy="3895725"/>
          </a:xfrm>
        </p:grpSpPr>
        <p:sp>
          <p:nvSpPr>
            <p:cNvPr id="4" name="object 4"/>
            <p:cNvSpPr/>
            <p:nvPr/>
          </p:nvSpPr>
          <p:spPr>
            <a:xfrm>
              <a:off x="457200" y="2209800"/>
              <a:ext cx="8382000" cy="3886200"/>
            </a:xfrm>
            <a:custGeom>
              <a:avLst/>
              <a:gdLst/>
              <a:ahLst/>
              <a:cxnLst/>
              <a:rect l="l" t="t" r="r" b="b"/>
              <a:pathLst>
                <a:path w="8382000" h="3886200">
                  <a:moveTo>
                    <a:pt x="83820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8382000" y="388620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2209800"/>
              <a:ext cx="8382000" cy="3886200"/>
            </a:xfrm>
            <a:custGeom>
              <a:avLst/>
              <a:gdLst/>
              <a:ahLst/>
              <a:cxnLst/>
              <a:rect l="l" t="t" r="r" b="b"/>
              <a:pathLst>
                <a:path w="8382000" h="3886200">
                  <a:moveTo>
                    <a:pt x="0" y="3886200"/>
                  </a:moveTo>
                  <a:lnTo>
                    <a:pt x="8382000" y="388620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388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7200" y="2209800"/>
            <a:ext cx="8382000" cy="388620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//check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whether all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characters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are 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in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lower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case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  <a:tabLst>
                <a:tab pos="4733925" algn="l"/>
              </a:tabLst>
            </a:pPr>
            <a:r>
              <a:rPr dirty="0" sz="1600" spc="-5" b="1">
                <a:latin typeface="Courier New"/>
                <a:cs typeface="Courier New"/>
              </a:rPr>
              <a:t>$a1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[a-z]</a:t>
            </a:r>
            <a:r>
              <a:rPr dirty="0" sz="1600" spc="-5" b="1">
                <a:latin typeface="Courier New"/>
                <a:cs typeface="Courier New"/>
              </a:rPr>
              <a:t>+$”,”hello”);	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-4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$a1=true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$a2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[a-z]</a:t>
            </a:r>
            <a:r>
              <a:rPr dirty="0" sz="1600" spc="-5" b="1">
                <a:latin typeface="Courier New"/>
                <a:cs typeface="Courier New"/>
              </a:rPr>
              <a:t>+$”,”hello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world”);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1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$a2=false,</a:t>
            </a:r>
            <a:r>
              <a:rPr dirty="0" sz="1600" spc="25" i="1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because</a:t>
            </a:r>
            <a:r>
              <a:rPr dirty="0" sz="1400" spc="5" i="1">
                <a:latin typeface="Courier New"/>
                <a:cs typeface="Courier New"/>
              </a:rPr>
              <a:t> </a:t>
            </a:r>
            <a:r>
              <a:rPr dirty="0" sz="1400" spc="-10" i="1">
                <a:latin typeface="Courier New"/>
                <a:cs typeface="Courier New"/>
              </a:rPr>
              <a:t>the</a:t>
            </a:r>
            <a:r>
              <a:rPr dirty="0" sz="1400" spc="5" i="1">
                <a:latin typeface="Courier New"/>
                <a:cs typeface="Courier New"/>
              </a:rPr>
              <a:t> </a:t>
            </a:r>
            <a:r>
              <a:rPr dirty="0" sz="1400" spc="-5" i="1">
                <a:latin typeface="Courier New"/>
                <a:cs typeface="Courier New"/>
              </a:rPr>
              <a:t>space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//check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whether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all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characters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are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in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 a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string 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in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upper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case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$b 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[A-Z]</a:t>
            </a:r>
            <a:r>
              <a:rPr dirty="0" sz="1600" spc="-5" b="1">
                <a:latin typeface="Courier New"/>
                <a:cs typeface="Courier New"/>
              </a:rPr>
              <a:t>+$”,”Hello”);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$b=false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//check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whether a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is a numerical string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$c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[0-9]</a:t>
            </a:r>
            <a:r>
              <a:rPr dirty="0" sz="1600" spc="-5" b="1">
                <a:latin typeface="Courier New"/>
                <a:cs typeface="Courier New"/>
              </a:rPr>
              <a:t>+$”,”123”);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1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$c=true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0148" y="1069594"/>
            <a:ext cx="7213600" cy="95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Related patterns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can be grouped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together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between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square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brackets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4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1: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4379" y="319227"/>
            <a:ext cx="140525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55">
                <a:latin typeface="Calibri"/>
                <a:cs typeface="Calibri"/>
              </a:rPr>
              <a:t>S</a:t>
            </a:r>
            <a:r>
              <a:rPr dirty="0" sz="4100">
                <a:latin typeface="Calibri"/>
                <a:cs typeface="Calibri"/>
              </a:rPr>
              <a:t>y</a:t>
            </a:r>
            <a:r>
              <a:rPr dirty="0" sz="4100" spc="-35">
                <a:latin typeface="Calibri"/>
                <a:cs typeface="Calibri"/>
              </a:rPr>
              <a:t>n</a:t>
            </a:r>
            <a:r>
              <a:rPr dirty="0" sz="4100" spc="-45">
                <a:latin typeface="Calibri"/>
                <a:cs typeface="Calibri"/>
              </a:rPr>
              <a:t>t</a:t>
            </a:r>
            <a:r>
              <a:rPr dirty="0" sz="4100" spc="-40">
                <a:latin typeface="Calibri"/>
                <a:cs typeface="Calibri"/>
              </a:rPr>
              <a:t>a</a:t>
            </a:r>
            <a:r>
              <a:rPr dirty="0" sz="4100">
                <a:latin typeface="Calibri"/>
                <a:cs typeface="Calibri"/>
              </a:rPr>
              <a:t>x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491" y="1076199"/>
            <a:ext cx="8252459" cy="421195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Identifiers</a:t>
            </a:r>
            <a:endParaRPr sz="24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09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000" spc="-15">
                <a:latin typeface="Calibri"/>
                <a:cs typeface="Calibri"/>
              </a:rPr>
              <a:t>Variable</a:t>
            </a:r>
            <a:r>
              <a:rPr dirty="0" sz="2000" spc="-5">
                <a:latin typeface="Calibri"/>
                <a:cs typeface="Calibri"/>
              </a:rPr>
              <a:t> names</a:t>
            </a:r>
            <a:r>
              <a:rPr dirty="0" sz="2000" spc="-10">
                <a:latin typeface="Calibri"/>
                <a:cs typeface="Calibri"/>
              </a:rPr>
              <a:t> are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case-sensitive.</a:t>
            </a:r>
            <a:endParaRPr sz="2000">
              <a:latin typeface="Calibri"/>
              <a:cs typeface="Calibr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Function </a:t>
            </a:r>
            <a:r>
              <a:rPr dirty="0" sz="2000" spc="-5">
                <a:latin typeface="Calibri"/>
                <a:cs typeface="Calibri"/>
              </a:rPr>
              <a:t>names (both </a:t>
            </a:r>
            <a:r>
              <a:rPr dirty="0" sz="2000">
                <a:latin typeface="Calibri"/>
                <a:cs typeface="Calibri"/>
              </a:rPr>
              <a:t>built-in and </a:t>
            </a:r>
            <a:r>
              <a:rPr dirty="0" sz="2000" spc="-5">
                <a:latin typeface="Calibri"/>
                <a:cs typeface="Calibri"/>
              </a:rPr>
              <a:t>user-defined </a:t>
            </a:r>
            <a:r>
              <a:rPr dirty="0" sz="2000">
                <a:latin typeface="Calibri"/>
                <a:cs typeface="Calibri"/>
              </a:rPr>
              <a:t>functions)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15" b="1">
                <a:latin typeface="Calibri"/>
                <a:cs typeface="Calibri"/>
              </a:rPr>
              <a:t>NOT </a:t>
            </a:r>
            <a:r>
              <a:rPr dirty="0" sz="2000" spc="-5" b="1">
                <a:latin typeface="Calibri"/>
                <a:cs typeface="Calibri"/>
              </a:rPr>
              <a:t>case-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sensitive.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CC00"/>
              </a:buClr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Comments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00"/>
              </a:spcBef>
            </a:pPr>
            <a:r>
              <a:rPr dirty="0" sz="2000" spc="-5" b="1">
                <a:latin typeface="Courier New"/>
                <a:cs typeface="Courier New"/>
              </a:rPr>
              <a:t>/*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C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style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comments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ourier New"/>
                <a:cs typeface="Courier New"/>
              </a:rPr>
              <a:t>//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C++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style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comments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ourier New"/>
                <a:cs typeface="Courier New"/>
              </a:rPr>
              <a:t>#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Bourne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shell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style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comments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PHP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Statements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terminated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semicolon.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37" y="1519237"/>
            <a:ext cx="8391525" cy="2828925"/>
            <a:chOff x="452437" y="1519237"/>
            <a:chExt cx="8391525" cy="2828925"/>
          </a:xfrm>
        </p:grpSpPr>
        <p:sp>
          <p:nvSpPr>
            <p:cNvPr id="3" name="object 3"/>
            <p:cNvSpPr/>
            <p:nvPr/>
          </p:nvSpPr>
          <p:spPr>
            <a:xfrm>
              <a:off x="457200" y="1524000"/>
              <a:ext cx="8382000" cy="2819400"/>
            </a:xfrm>
            <a:custGeom>
              <a:avLst/>
              <a:gdLst/>
              <a:ahLst/>
              <a:cxnLst/>
              <a:rect l="l" t="t" r="r" b="b"/>
              <a:pathLst>
                <a:path w="8382000" h="2819400">
                  <a:moveTo>
                    <a:pt x="83820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8382000" y="281940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7200" y="1524000"/>
              <a:ext cx="8382000" cy="2819400"/>
            </a:xfrm>
            <a:custGeom>
              <a:avLst/>
              <a:gdLst/>
              <a:ahLst/>
              <a:cxnLst/>
              <a:rect l="l" t="t" r="r" b="b"/>
              <a:pathLst>
                <a:path w="8382000" h="2819400">
                  <a:moveTo>
                    <a:pt x="0" y="2819400"/>
                  </a:moveTo>
                  <a:lnTo>
                    <a:pt x="8382000" y="281940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940" y="3100945"/>
            <a:ext cx="4789805" cy="8305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 b="1">
                <a:latin typeface="Courier New"/>
                <a:cs typeface="Courier New"/>
              </a:rPr>
              <a:t>$a1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[0-9][a-zA-Z]</a:t>
            </a:r>
            <a:r>
              <a:rPr dirty="0" sz="1600" spc="-5" b="1">
                <a:latin typeface="Courier New"/>
                <a:cs typeface="Courier New"/>
              </a:rPr>
              <a:t>+$”,”2abC”);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$a2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[0-9][a-zA-Z]</a:t>
            </a:r>
            <a:r>
              <a:rPr dirty="0" sz="1600" spc="-5" b="1">
                <a:latin typeface="Courier New"/>
                <a:cs typeface="Courier New"/>
              </a:rPr>
              <a:t>+$”,”22abC”);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$a3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[0-9][a-zA-Z]</a:t>
            </a:r>
            <a:r>
              <a:rPr dirty="0" sz="1600" spc="-5" b="1">
                <a:latin typeface="Courier New"/>
                <a:cs typeface="Courier New"/>
              </a:rPr>
              <a:t>+$”,”2abC2”);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544692" y="3100945"/>
            <a:ext cx="1490980" cy="8305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-5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$a1=true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-8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$a2=false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-7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$a3=false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148" y="1071117"/>
            <a:ext cx="7353300" cy="2055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4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2:</a:t>
            </a:r>
            <a:endParaRPr sz="1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585"/>
              </a:spcBef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//check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whether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contains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alphabets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but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numbers</a:t>
            </a:r>
            <a:endParaRPr sz="16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190"/>
              </a:spcBef>
              <a:tabLst>
                <a:tab pos="4660900" algn="l"/>
              </a:tabLst>
            </a:pPr>
            <a:r>
              <a:rPr dirty="0" sz="1600" spc="-5" b="1">
                <a:latin typeface="Courier New"/>
                <a:cs typeface="Courier New"/>
              </a:rPr>
              <a:t>$d1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[a-zA-Z]</a:t>
            </a:r>
            <a:r>
              <a:rPr dirty="0" sz="1600" spc="-5" b="1">
                <a:latin typeface="Courier New"/>
                <a:cs typeface="Courier New"/>
              </a:rPr>
              <a:t>+$”,”HeLLo”);	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-4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$d1=true</a:t>
            </a:r>
            <a:endParaRPr sz="16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$d2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[a-zA-Z]</a:t>
            </a:r>
            <a:r>
              <a:rPr dirty="0" sz="1600" spc="-5" b="1">
                <a:latin typeface="Courier New"/>
                <a:cs typeface="Courier New"/>
              </a:rPr>
              <a:t>+$”,”123Hello”);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1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$d2=false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//the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first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character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must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be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number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followed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alphabets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7423"/>
            <a:ext cx="2211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Grouping</a:t>
            </a:r>
            <a:r>
              <a:rPr dirty="0" spc="-65"/>
              <a:t> </a:t>
            </a:r>
            <a:r>
              <a:rPr dirty="0"/>
              <a:t>terms: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2039937"/>
            <a:ext cx="8391525" cy="3895725"/>
            <a:chOff x="452437" y="2039937"/>
            <a:chExt cx="8391525" cy="3895725"/>
          </a:xfrm>
        </p:grpSpPr>
        <p:sp>
          <p:nvSpPr>
            <p:cNvPr id="4" name="object 4"/>
            <p:cNvSpPr/>
            <p:nvPr/>
          </p:nvSpPr>
          <p:spPr>
            <a:xfrm>
              <a:off x="457200" y="2044700"/>
              <a:ext cx="8382000" cy="3886200"/>
            </a:xfrm>
            <a:custGeom>
              <a:avLst/>
              <a:gdLst/>
              <a:ahLst/>
              <a:cxnLst/>
              <a:rect l="l" t="t" r="r" b="b"/>
              <a:pathLst>
                <a:path w="8382000" h="3886200">
                  <a:moveTo>
                    <a:pt x="83820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8382000" y="388620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00" y="2044700"/>
              <a:ext cx="8382000" cy="3886200"/>
            </a:xfrm>
            <a:custGeom>
              <a:avLst/>
              <a:gdLst/>
              <a:ahLst/>
              <a:cxnLst/>
              <a:rect l="l" t="t" r="r" b="b"/>
              <a:pathLst>
                <a:path w="8382000" h="3886200">
                  <a:moveTo>
                    <a:pt x="0" y="3886200"/>
                  </a:moveTo>
                  <a:lnTo>
                    <a:pt x="8382000" y="388620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388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6890" y="3894492"/>
          <a:ext cx="6537325" cy="76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/>
                <a:gridCol w="243204"/>
                <a:gridCol w="4276090"/>
                <a:gridCol w="366395"/>
                <a:gridCol w="1190625"/>
              </a:tblGrid>
              <a:tr h="248918">
                <a:tc>
                  <a:txBody>
                    <a:bodyPr/>
                    <a:lstStyle/>
                    <a:p>
                      <a:pPr algn="ctr" marR="21590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ereg(“^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([A-Z][0-9])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+$”,”A2C4D1”);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5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$b1=true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68414">
                <a:tc>
                  <a:txBody>
                    <a:bodyPr/>
                    <a:lstStyle/>
                    <a:p>
                      <a:pPr algn="ctr" marR="2159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ereg(“^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([A-Z][0-9])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+$”,”AAC4D1”);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$b2=false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49108">
                <a:tc>
                  <a:txBody>
                    <a:bodyPr/>
                    <a:lstStyle/>
                    <a:p>
                      <a:pPr algn="ctr" marR="2159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$b3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ereg(“^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([A-Z][0-9])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+$”,”A222222”);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spc="-1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$b3=false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5940" y="4896129"/>
            <a:ext cx="6133465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//if</a:t>
            </a:r>
            <a:r>
              <a:rPr dirty="0" sz="16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(b3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 above) doesn’t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use parentheses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4899025" algn="l"/>
              </a:tabLst>
            </a:pPr>
            <a:r>
              <a:rPr dirty="0" sz="1600" spc="-5" b="1">
                <a:latin typeface="Courier New"/>
                <a:cs typeface="Courier New"/>
              </a:rPr>
              <a:t>$c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4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ereg(“^[A-Z][0-9]+$”,”A222222”);	</a:t>
            </a:r>
            <a:r>
              <a:rPr dirty="0" sz="1600" spc="-5" i="1">
                <a:latin typeface="Courier New"/>
                <a:cs typeface="Courier New"/>
              </a:rPr>
              <a:t>//</a:t>
            </a:r>
            <a:r>
              <a:rPr dirty="0" sz="1600" spc="-7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$c=true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069594"/>
            <a:ext cx="7957820" cy="277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Related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terms </a:t>
            </a:r>
            <a:r>
              <a:rPr dirty="0" sz="1800" spc="-5">
                <a:latin typeface="Arial MT"/>
                <a:cs typeface="Arial MT"/>
              </a:rPr>
              <a:t>can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grouped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together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parentheses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 b="1">
                <a:solidFill>
                  <a:srgbClr val="C0504D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1600" spc="-5" b="1" i="1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 check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whether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starts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hello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world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5754370" algn="l"/>
              </a:tabLst>
            </a:pPr>
            <a:r>
              <a:rPr dirty="0" sz="1600" spc="-5" b="1">
                <a:latin typeface="Courier New"/>
                <a:cs typeface="Courier New"/>
              </a:rPr>
              <a:t>$a1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ereg(“^(hello|world)”,”hello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world”);	</a:t>
            </a:r>
            <a:r>
              <a:rPr dirty="0" sz="1600" i="1">
                <a:latin typeface="Courier New"/>
                <a:cs typeface="Courier New"/>
              </a:rPr>
              <a:t>//</a:t>
            </a:r>
            <a:r>
              <a:rPr dirty="0" sz="1600" spc="-80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$a1=true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$a2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ereg(“^(hello|world)”,”world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wide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web”);</a:t>
            </a:r>
            <a:r>
              <a:rPr dirty="0" sz="1600" spc="55" b="1">
                <a:latin typeface="Courier New"/>
                <a:cs typeface="Courier New"/>
              </a:rPr>
              <a:t> </a:t>
            </a:r>
            <a:r>
              <a:rPr dirty="0" sz="1600" i="1">
                <a:latin typeface="Courier New"/>
                <a:cs typeface="Courier New"/>
              </a:rPr>
              <a:t>//</a:t>
            </a:r>
            <a:r>
              <a:rPr dirty="0" sz="1600" spc="5" i="1">
                <a:latin typeface="Courier New"/>
                <a:cs typeface="Courier New"/>
              </a:rPr>
              <a:t> </a:t>
            </a:r>
            <a:r>
              <a:rPr dirty="0" sz="1600" spc="-5" i="1">
                <a:latin typeface="Courier New"/>
                <a:cs typeface="Courier New"/>
              </a:rPr>
              <a:t>$a2=true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//check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whether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contains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repeated</a:t>
            </a:r>
            <a:r>
              <a:rPr dirty="0" sz="16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uppercase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alphabet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//number.</a:t>
            </a:r>
            <a:r>
              <a:rPr dirty="0" sz="1600" spc="-3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eg.</a:t>
            </a:r>
            <a:r>
              <a:rPr dirty="0" sz="1600" spc="-2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A2C4D1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2173"/>
            <a:ext cx="404050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Predefined</a:t>
            </a:r>
            <a:r>
              <a:rPr dirty="0" spc="10"/>
              <a:t> </a:t>
            </a:r>
            <a:r>
              <a:rPr dirty="0" spc="-5"/>
              <a:t>character</a:t>
            </a:r>
            <a:r>
              <a:rPr dirty="0" spc="10"/>
              <a:t> </a:t>
            </a:r>
            <a:r>
              <a:rPr dirty="0" spc="-5"/>
              <a:t>classes: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4666"/>
            <a:ext cx="1532890" cy="233045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[[:alpha:]]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[[:digit:]]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[[:alnum:]]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[[:lower:]]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[[:upper:]]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spc="-10" b="1">
                <a:solidFill>
                  <a:srgbClr val="C0504D"/>
                </a:solidFill>
                <a:latin typeface="Courier New"/>
                <a:cs typeface="Courier New"/>
              </a:rPr>
              <a:t>[[:space:]]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5766" y="1264666"/>
            <a:ext cx="6022340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27200">
              <a:lnSpc>
                <a:spcPct val="14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Alphabet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characters (same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[a-zA-Z]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Digit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(same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[0-9]</a:t>
            </a:r>
            <a:r>
              <a:rPr dirty="0" sz="1800" spc="-5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40000"/>
              </a:lnSpc>
            </a:pPr>
            <a:r>
              <a:rPr dirty="0" sz="1800" spc="-5">
                <a:latin typeface="Arial MT"/>
                <a:cs typeface="Arial MT"/>
              </a:rPr>
              <a:t>Alphanumeric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characters</a:t>
            </a:r>
            <a:r>
              <a:rPr dirty="0" sz="1800">
                <a:latin typeface="Arial MT"/>
                <a:cs typeface="Arial MT"/>
              </a:rPr>
              <a:t> (i.e,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letters</a:t>
            </a:r>
            <a:r>
              <a:rPr dirty="0" sz="1800">
                <a:latin typeface="Arial MT"/>
                <a:cs typeface="Arial MT"/>
              </a:rPr>
              <a:t> [a-zA-Z]</a:t>
            </a:r>
            <a:r>
              <a:rPr dirty="0" sz="1800" spc="-5">
                <a:latin typeface="Arial MT"/>
                <a:cs typeface="Arial MT"/>
              </a:rPr>
              <a:t> or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digits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[0-9])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Lowercase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letters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(same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[a-z]</a:t>
            </a:r>
            <a:r>
              <a:rPr dirty="0" sz="1800" spc="-5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Arial MT"/>
                <a:cs typeface="Arial MT"/>
              </a:rPr>
              <a:t>Uppercase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letters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(same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[A-Z]</a:t>
            </a:r>
            <a:r>
              <a:rPr dirty="0" sz="1800" spc="-5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Arial MT"/>
                <a:cs typeface="Arial MT"/>
              </a:rPr>
              <a:t>Whitespaces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(i.e,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space,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tab 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newline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characters)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1037" y="4338637"/>
            <a:ext cx="7629525" cy="1762125"/>
            <a:chOff x="681037" y="4338637"/>
            <a:chExt cx="7629525" cy="1762125"/>
          </a:xfrm>
        </p:grpSpPr>
        <p:sp>
          <p:nvSpPr>
            <p:cNvPr id="6" name="object 6"/>
            <p:cNvSpPr/>
            <p:nvPr/>
          </p:nvSpPr>
          <p:spPr>
            <a:xfrm>
              <a:off x="685800" y="4343400"/>
              <a:ext cx="7620000" cy="1752600"/>
            </a:xfrm>
            <a:custGeom>
              <a:avLst/>
              <a:gdLst/>
              <a:ahLst/>
              <a:cxnLst/>
              <a:rect l="l" t="t" r="r" b="b"/>
              <a:pathLst>
                <a:path w="7620000" h="1752600">
                  <a:moveTo>
                    <a:pt x="76200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7620000" y="17526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800" y="4343400"/>
              <a:ext cx="7620000" cy="1752600"/>
            </a:xfrm>
            <a:custGeom>
              <a:avLst/>
              <a:gdLst/>
              <a:ahLst/>
              <a:cxnLst/>
              <a:rect l="l" t="t" r="r" b="b"/>
              <a:pathLst>
                <a:path w="7620000" h="1752600">
                  <a:moveTo>
                    <a:pt x="0" y="1752600"/>
                  </a:moveTo>
                  <a:lnTo>
                    <a:pt x="7620000" y="17526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5490" y="4919636"/>
          <a:ext cx="5920740" cy="76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/>
                <a:gridCol w="4274820"/>
                <a:gridCol w="1309369"/>
              </a:tblGrid>
              <a:tr h="248918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dirty="0" sz="1600" spc="-10" i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spc="-5" i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both</a:t>
                      </a:r>
                      <a:r>
                        <a:rPr dirty="0" sz="1600" i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regular expressions</a:t>
                      </a:r>
                      <a:r>
                        <a:rPr dirty="0" sz="1600" spc="-10" i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below </a:t>
                      </a:r>
                      <a:r>
                        <a:rPr dirty="0" sz="1600" i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650"/>
                        </a:lnSpc>
                      </a:pPr>
                      <a:r>
                        <a:rPr dirty="0" sz="1600" spc="-5" i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equivalent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68198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10" b="1">
                          <a:latin typeface="Courier New"/>
                          <a:cs typeface="Courier New"/>
                        </a:rPr>
                        <a:t>$a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0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ereg(“^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[[:digit:]]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$”,”5467”);</a:t>
                      </a:r>
                      <a:r>
                        <a:rPr dirty="0" sz="1600" spc="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$a=true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48892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dirty="0" sz="1600" spc="-10" b="1">
                          <a:latin typeface="Courier New"/>
                          <a:cs typeface="Courier New"/>
                        </a:rPr>
                        <a:t>$b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00"/>
                        </a:lnSpc>
                        <a:tabLst>
                          <a:tab pos="3912870" algn="l"/>
                        </a:tabLst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600" spc="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ereg(“^</a:t>
                      </a:r>
                      <a:r>
                        <a:rPr dirty="0" sz="1600" spc="-5" b="1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[0-9]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$”,”5467”);	</a:t>
                      </a:r>
                      <a:r>
                        <a:rPr dirty="0" sz="1600" i="1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800"/>
                        </a:lnSpc>
                      </a:pPr>
                      <a:r>
                        <a:rPr dirty="0" sz="1600" spc="-5" i="1">
                          <a:latin typeface="Courier New"/>
                          <a:cs typeface="Courier New"/>
                        </a:rPr>
                        <a:t>$b=true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764540" y="3841775"/>
            <a:ext cx="4784725" cy="76327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600" spc="-5" b="1" i="1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// check whether </a:t>
            </a:r>
            <a:r>
              <a:rPr dirty="0" sz="16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 string is</a:t>
            </a:r>
            <a:r>
              <a:rPr dirty="0" sz="16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Courier New"/>
                <a:cs typeface="Courier New"/>
              </a:rPr>
              <a:t>a number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776" y="862329"/>
            <a:ext cx="55499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487C"/>
                </a:solidFill>
              </a:rPr>
              <a:t>Applications</a:t>
            </a:r>
            <a:r>
              <a:rPr dirty="0" sz="2800" spc="-10">
                <a:solidFill>
                  <a:srgbClr val="1F487C"/>
                </a:solidFill>
              </a:rPr>
              <a:t> </a:t>
            </a:r>
            <a:r>
              <a:rPr dirty="0" sz="2800" spc="-5">
                <a:solidFill>
                  <a:srgbClr val="1F487C"/>
                </a:solidFill>
              </a:rPr>
              <a:t>of</a:t>
            </a:r>
            <a:r>
              <a:rPr dirty="0" sz="2800" spc="-20">
                <a:solidFill>
                  <a:srgbClr val="1F487C"/>
                </a:solidFill>
              </a:rPr>
              <a:t> </a:t>
            </a:r>
            <a:r>
              <a:rPr dirty="0" sz="2800" spc="-5">
                <a:solidFill>
                  <a:srgbClr val="1F487C"/>
                </a:solidFill>
              </a:rPr>
              <a:t>Regular</a:t>
            </a:r>
            <a:r>
              <a:rPr dirty="0" sz="2800" spc="25">
                <a:solidFill>
                  <a:srgbClr val="1F487C"/>
                </a:solidFill>
              </a:rPr>
              <a:t> </a:t>
            </a:r>
            <a:r>
              <a:rPr dirty="0" sz="2800">
                <a:solidFill>
                  <a:srgbClr val="1F487C"/>
                </a:solidFill>
              </a:rPr>
              <a:t>Expression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3444" y="1670803"/>
            <a:ext cx="5327650" cy="207518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25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25">
                <a:latin typeface="Arial MT"/>
                <a:cs typeface="Arial MT"/>
              </a:rPr>
              <a:t>Validating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formats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patterns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115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Pre-processing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strings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115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Counting</a:t>
            </a:r>
            <a:r>
              <a:rPr dirty="0" sz="2400">
                <a:latin typeface="Arial MT"/>
                <a:cs typeface="Arial MT"/>
              </a:rPr>
              <a:t> 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occurrences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pattern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115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Filtering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records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9937" y="2103437"/>
            <a:ext cx="4365625" cy="2978150"/>
            <a:chOff x="2039937" y="2103437"/>
            <a:chExt cx="4365625" cy="2978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2133473"/>
              <a:ext cx="4343400" cy="29480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44700" y="2108200"/>
              <a:ext cx="4356100" cy="2959100"/>
            </a:xfrm>
            <a:custGeom>
              <a:avLst/>
              <a:gdLst/>
              <a:ahLst/>
              <a:cxnLst/>
              <a:rect l="l" t="t" r="r" b="b"/>
              <a:pathLst>
                <a:path w="4356100" h="2959100">
                  <a:moveTo>
                    <a:pt x="0" y="2959100"/>
                  </a:moveTo>
                  <a:lnTo>
                    <a:pt x="4356100" y="2959100"/>
                  </a:lnTo>
                  <a:lnTo>
                    <a:pt x="4356100" y="0"/>
                  </a:lnTo>
                  <a:lnTo>
                    <a:pt x="0" y="0"/>
                  </a:lnTo>
                  <a:lnTo>
                    <a:pt x="0" y="2959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22173"/>
            <a:ext cx="12090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dirty="0" spc="-20"/>
              <a:t>x</a:t>
            </a:r>
            <a:r>
              <a:rPr dirty="0"/>
              <a:t>amp</a:t>
            </a:r>
            <a:r>
              <a:rPr dirty="0" spc="-10"/>
              <a:t>l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12140" y="1061364"/>
            <a:ext cx="6127750" cy="6838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10" b="1" i="1">
                <a:latin typeface="Arial"/>
                <a:cs typeface="Arial"/>
              </a:rPr>
              <a:t>We’ll</a:t>
            </a:r>
            <a:r>
              <a:rPr dirty="0" sz="1600" spc="1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use the</a:t>
            </a:r>
            <a:r>
              <a:rPr dirty="0" sz="1600" spc="20" b="1" i="1">
                <a:latin typeface="Arial"/>
                <a:cs typeface="Arial"/>
              </a:rPr>
              <a:t> </a:t>
            </a:r>
            <a:r>
              <a:rPr dirty="0" sz="1600" spc="-10" b="1" i="1">
                <a:latin typeface="Arial"/>
                <a:cs typeface="Arial"/>
              </a:rPr>
              <a:t>form</a:t>
            </a:r>
            <a:r>
              <a:rPr dirty="0" sz="1600" spc="2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below</a:t>
            </a:r>
            <a:r>
              <a:rPr dirty="0" sz="1600" spc="25" b="1" i="1">
                <a:latin typeface="Arial"/>
                <a:cs typeface="Arial"/>
              </a:rPr>
              <a:t> </a:t>
            </a:r>
            <a:r>
              <a:rPr dirty="0" sz="1600" spc="-10" b="1" i="1">
                <a:latin typeface="Arial"/>
                <a:cs typeface="Arial"/>
              </a:rPr>
              <a:t>for</a:t>
            </a:r>
            <a:r>
              <a:rPr dirty="0" sz="1600" spc="10" b="1" i="1">
                <a:latin typeface="Arial"/>
                <a:cs typeface="Arial"/>
              </a:rPr>
              <a:t> </a:t>
            </a:r>
            <a:r>
              <a:rPr dirty="0" sz="1600" spc="-10" b="1" i="1">
                <a:latin typeface="Arial"/>
                <a:cs typeface="Arial"/>
              </a:rPr>
              <a:t>the</a:t>
            </a:r>
            <a:r>
              <a:rPr dirty="0" sz="1600" spc="2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following</a:t>
            </a:r>
            <a:r>
              <a:rPr dirty="0" sz="1600" spc="50" b="1" i="1">
                <a:latin typeface="Arial"/>
                <a:cs typeface="Arial"/>
              </a:rPr>
              <a:t> </a:t>
            </a:r>
            <a:r>
              <a:rPr dirty="0" sz="1600" spc="-10" b="1" i="1">
                <a:latin typeface="Arial"/>
                <a:cs typeface="Arial"/>
              </a:rPr>
              <a:t>examples.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Courier New"/>
                <a:cs typeface="Courier New"/>
              </a:rPr>
              <a:t>&lt;form name=‘form’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method=‘GET’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action=‘form.php’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1684" y="5210302"/>
            <a:ext cx="1123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form.html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2173"/>
            <a:ext cx="24771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Validating</a:t>
            </a:r>
            <a:r>
              <a:rPr dirty="0" spc="5"/>
              <a:t> </a:t>
            </a:r>
            <a:r>
              <a:rPr dirty="0" spc="-5"/>
              <a:t>Format: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75142"/>
            <a:ext cx="7538084" cy="104711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50"/>
              </a:spcBef>
            </a:pPr>
            <a:r>
              <a:rPr dirty="0" sz="1600" spc="-5" b="1" i="1">
                <a:latin typeface="Arial"/>
                <a:cs typeface="Arial"/>
              </a:rPr>
              <a:t>Example 1:</a:t>
            </a:r>
            <a:r>
              <a:rPr dirty="0" sz="1600" spc="470" b="1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Validating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IP</a:t>
            </a:r>
            <a:r>
              <a:rPr dirty="0" sz="1600" spc="-5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address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of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accessing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ts val="1510"/>
              </a:lnSpc>
              <a:spcBef>
                <a:spcPts val="860"/>
              </a:spcBef>
            </a:pPr>
            <a:r>
              <a:rPr dirty="0" sz="1400" i="1">
                <a:latin typeface="Arial"/>
                <a:cs typeface="Arial"/>
              </a:rPr>
              <a:t>Let </a:t>
            </a:r>
            <a:r>
              <a:rPr dirty="0" sz="1400" spc="-25" i="1">
                <a:latin typeface="Arial"/>
                <a:cs typeface="Arial"/>
              </a:rPr>
              <a:t>say, </a:t>
            </a:r>
            <a:r>
              <a:rPr dirty="0" sz="1400" i="1">
                <a:latin typeface="Arial"/>
                <a:cs typeface="Arial"/>
              </a:rPr>
              <a:t>students are only allowed to fill in the form from their residential college. Assume the IP </a:t>
            </a:r>
            <a:r>
              <a:rPr dirty="0" sz="1400" spc="-37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address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of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each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college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follows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this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format: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161.139.X.Y</a:t>
            </a:r>
            <a:r>
              <a:rPr dirty="0" sz="1400" i="1">
                <a:latin typeface="Arial"/>
                <a:cs typeface="Arial"/>
              </a:rPr>
              <a:t>,</a:t>
            </a:r>
            <a:r>
              <a:rPr dirty="0" sz="1400" spc="-6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where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X</a:t>
            </a:r>
            <a:r>
              <a:rPr dirty="0" sz="1400" spc="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=</a:t>
            </a:r>
            <a:r>
              <a:rPr dirty="0" sz="1400" spc="-1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70,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71,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75</a:t>
            </a:r>
            <a:r>
              <a:rPr dirty="0" sz="1400" spc="-1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or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80</a:t>
            </a:r>
            <a:r>
              <a:rPr dirty="0" sz="1400" spc="38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and</a:t>
            </a:r>
            <a:r>
              <a:rPr dirty="0" sz="1400" spc="-5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Y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is a </a:t>
            </a:r>
            <a:r>
              <a:rPr dirty="0" sz="1400" spc="-38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0637" y="2128837"/>
            <a:ext cx="7705725" cy="4352925"/>
            <a:chOff x="1290637" y="2128837"/>
            <a:chExt cx="7705725" cy="4352925"/>
          </a:xfrm>
        </p:grpSpPr>
        <p:sp>
          <p:nvSpPr>
            <p:cNvPr id="5" name="object 5"/>
            <p:cNvSpPr/>
            <p:nvPr/>
          </p:nvSpPr>
          <p:spPr>
            <a:xfrm>
              <a:off x="1295400" y="2133600"/>
              <a:ext cx="7696200" cy="4343400"/>
            </a:xfrm>
            <a:custGeom>
              <a:avLst/>
              <a:gdLst/>
              <a:ahLst/>
              <a:cxnLst/>
              <a:rect l="l" t="t" r="r" b="b"/>
              <a:pathLst>
                <a:path w="7696200" h="4343400">
                  <a:moveTo>
                    <a:pt x="7696200" y="0"/>
                  </a:moveTo>
                  <a:lnTo>
                    <a:pt x="0" y="0"/>
                  </a:lnTo>
                  <a:lnTo>
                    <a:pt x="0" y="4343400"/>
                  </a:lnTo>
                  <a:lnTo>
                    <a:pt x="7696200" y="434340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5400" y="2133600"/>
              <a:ext cx="7696200" cy="4343400"/>
            </a:xfrm>
            <a:custGeom>
              <a:avLst/>
              <a:gdLst/>
              <a:ahLst/>
              <a:cxnLst/>
              <a:rect l="l" t="t" r="r" b="b"/>
              <a:pathLst>
                <a:path w="7696200" h="4343400">
                  <a:moveTo>
                    <a:pt x="0" y="4343400"/>
                  </a:moveTo>
                  <a:lnTo>
                    <a:pt x="7696200" y="4343400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434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95400" y="2133600"/>
            <a:ext cx="7696200" cy="434340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Firstly,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read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IP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address</a:t>
            </a:r>
            <a:r>
              <a:rPr dirty="0" sz="1200" spc="2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PC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from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environment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variable</a:t>
            </a:r>
            <a:endParaRPr sz="12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0"/>
              </a:spcBef>
            </a:pPr>
            <a:r>
              <a:rPr dirty="0" sz="1600" spc="-5" b="1">
                <a:latin typeface="Courier New"/>
                <a:cs typeface="Courier New"/>
              </a:rPr>
              <a:t>$ip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$_SERVER['REMOTE_ADDR']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then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checks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whether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ip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address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follows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the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format.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5"/>
              </a:spcBef>
              <a:tabLst>
                <a:tab pos="642620" algn="l"/>
              </a:tabLst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	If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r>
              <a:rPr dirty="0" sz="1200" spc="-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does not,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terminate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page</a:t>
            </a:r>
            <a:endParaRPr sz="1200">
              <a:latin typeface="Courier New"/>
              <a:cs typeface="Courier New"/>
            </a:endParaRPr>
          </a:p>
          <a:p>
            <a:pPr marL="822960" marR="1127760" indent="-609600">
              <a:lnSpc>
                <a:spcPts val="2110"/>
              </a:lnSpc>
              <a:spcBef>
                <a:spcPts val="75"/>
              </a:spcBef>
            </a:pPr>
            <a:r>
              <a:rPr dirty="0" sz="1600" spc="-5" b="1">
                <a:latin typeface="Courier New"/>
                <a:cs typeface="Courier New"/>
              </a:rPr>
              <a:t>if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!</a:t>
            </a:r>
            <a:r>
              <a:rPr dirty="0" sz="1600" spc="-5" b="1">
                <a:latin typeface="Courier New"/>
                <a:cs typeface="Courier New"/>
              </a:rPr>
              <a:t>ereg("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161\.139\.(70|71|75|80)\.[0-9]+</a:t>
            </a:r>
            <a:r>
              <a:rPr dirty="0" sz="1600" spc="-5" b="1">
                <a:latin typeface="Courier New"/>
                <a:cs typeface="Courier New"/>
              </a:rPr>
              <a:t>",$ip)) 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die</a:t>
            </a:r>
            <a:r>
              <a:rPr dirty="0" sz="1600" spc="-5" b="1">
                <a:latin typeface="Courier New"/>
                <a:cs typeface="Courier New"/>
              </a:rPr>
              <a:t>("You are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not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allowed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to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access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this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page");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Courier New"/>
                <a:cs typeface="Courier New"/>
              </a:rPr>
              <a:t>&lt;html&gt;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latin typeface="Courier New"/>
                <a:cs typeface="Courier New"/>
              </a:rPr>
              <a:t>&lt;head&gt;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  <a:p>
            <a:pPr marL="1189990" marR="1371600">
              <a:lnSpc>
                <a:spcPct val="110000"/>
              </a:lnSpc>
            </a:pPr>
            <a:r>
              <a:rPr dirty="0" sz="1600" spc="-5" b="1">
                <a:latin typeface="Courier New"/>
                <a:cs typeface="Courier New"/>
              </a:rPr>
              <a:t>If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 IP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address has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been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validated, this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part and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beyond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are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accessible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to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user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45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60400" y="3263646"/>
            <a:ext cx="760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form.php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2173"/>
            <a:ext cx="24771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Validating</a:t>
            </a:r>
            <a:r>
              <a:rPr dirty="0" spc="5"/>
              <a:t> </a:t>
            </a:r>
            <a:r>
              <a:rPr dirty="0" spc="-5"/>
              <a:t>Format: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75142"/>
            <a:ext cx="6313805" cy="66357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2:</a:t>
            </a:r>
            <a:r>
              <a:rPr dirty="0" sz="1600" spc="455" b="1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Validating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user’s</a:t>
            </a:r>
            <a:r>
              <a:rPr dirty="0" sz="1600" spc="47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i="1">
                <a:latin typeface="Arial"/>
                <a:cs typeface="Arial"/>
              </a:rPr>
              <a:t>Let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spc="-25" i="1">
                <a:latin typeface="Arial"/>
                <a:cs typeface="Arial"/>
              </a:rPr>
              <a:t>say,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the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Name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must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contain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at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least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three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characters</a:t>
            </a:r>
            <a:r>
              <a:rPr dirty="0" sz="1400" spc="-6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and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at</a:t>
            </a:r>
            <a:r>
              <a:rPr dirty="0" sz="1400" spc="-1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least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two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words.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7" y="1900237"/>
            <a:ext cx="8315325" cy="3895725"/>
            <a:chOff x="528637" y="1900237"/>
            <a:chExt cx="8315325" cy="3895725"/>
          </a:xfrm>
        </p:grpSpPr>
        <p:sp>
          <p:nvSpPr>
            <p:cNvPr id="5" name="object 5"/>
            <p:cNvSpPr/>
            <p:nvPr/>
          </p:nvSpPr>
          <p:spPr>
            <a:xfrm>
              <a:off x="533400" y="1905000"/>
              <a:ext cx="8305800" cy="3886200"/>
            </a:xfrm>
            <a:custGeom>
              <a:avLst/>
              <a:gdLst/>
              <a:ahLst/>
              <a:cxnLst/>
              <a:rect l="l" t="t" r="r" b="b"/>
              <a:pathLst>
                <a:path w="8305800" h="3886200">
                  <a:moveTo>
                    <a:pt x="83058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8305800" y="3886200"/>
                  </a:lnTo>
                  <a:lnTo>
                    <a:pt x="8305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400" y="1905000"/>
              <a:ext cx="8305800" cy="3886200"/>
            </a:xfrm>
            <a:custGeom>
              <a:avLst/>
              <a:gdLst/>
              <a:ahLst/>
              <a:cxnLst/>
              <a:rect l="l" t="t" r="r" b="b"/>
              <a:pathLst>
                <a:path w="8305800" h="3886200">
                  <a:moveTo>
                    <a:pt x="0" y="3886200"/>
                  </a:moveTo>
                  <a:lnTo>
                    <a:pt x="8305800" y="3886200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88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30"/>
              </a:spcBef>
            </a:pPr>
            <a:r>
              <a:rPr dirty="0" spc="-5" b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32004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&lt;?php</a:t>
            </a:r>
          </a:p>
          <a:p>
            <a:pPr marL="320040">
              <a:lnSpc>
                <a:spcPct val="100000"/>
              </a:lnSpc>
              <a:spcBef>
                <a:spcPts val="175"/>
              </a:spcBef>
            </a:pPr>
            <a:r>
              <a:rPr dirty="0" sz="1200" spc="-5" b="0" i="1">
                <a:latin typeface="Courier New"/>
                <a:cs typeface="Courier New"/>
              </a:rPr>
              <a:t>// </a:t>
            </a:r>
            <a:r>
              <a:rPr dirty="0" sz="1200" b="0" i="1">
                <a:latin typeface="Courier New"/>
                <a:cs typeface="Courier New"/>
              </a:rPr>
              <a:t>Firstly,</a:t>
            </a:r>
            <a:r>
              <a:rPr dirty="0" sz="1200" spc="-1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read the</a:t>
            </a:r>
            <a:r>
              <a:rPr dirty="0" sz="1200" spc="-1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165"/>
              </a:spcBef>
            </a:pPr>
            <a:r>
              <a:rPr dirty="0" spc="-5">
                <a:solidFill>
                  <a:srgbClr val="000000"/>
                </a:solidFill>
              </a:rPr>
              <a:t>$Name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=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C0504D"/>
                </a:solidFill>
              </a:rPr>
              <a:t>$_GET[‘Name']</a:t>
            </a:r>
            <a:r>
              <a:rPr dirty="0" spc="-5">
                <a:solidFill>
                  <a:srgbClr val="000000"/>
                </a:solidFill>
              </a:rPr>
              <a:t>;</a:t>
            </a:r>
          </a:p>
          <a:p>
            <a:pPr marL="228600">
              <a:lnSpc>
                <a:spcPct val="100000"/>
              </a:lnSpc>
              <a:spcBef>
                <a:spcPts val="40"/>
              </a:spcBef>
            </a:pPr>
            <a:endParaRPr sz="2350"/>
          </a:p>
          <a:p>
            <a:pPr marL="320040">
              <a:lnSpc>
                <a:spcPct val="100000"/>
              </a:lnSpc>
            </a:pPr>
            <a:r>
              <a:rPr dirty="0" sz="1200" spc="-5" b="0" i="1">
                <a:latin typeface="Courier New"/>
                <a:cs typeface="Courier New"/>
              </a:rPr>
              <a:t>//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check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whether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the</a:t>
            </a:r>
            <a:r>
              <a:rPr dirty="0" sz="1200" spc="-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Name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contains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at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least</a:t>
            </a:r>
            <a:r>
              <a:rPr dirty="0" sz="1200" spc="-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3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characters</a:t>
            </a:r>
            <a:endParaRPr sz="12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275"/>
              </a:spcBef>
            </a:pPr>
            <a:r>
              <a:rPr dirty="0" spc="-5">
                <a:solidFill>
                  <a:srgbClr val="000000"/>
                </a:solidFill>
              </a:rPr>
              <a:t>if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C0504D"/>
                </a:solidFill>
              </a:rPr>
              <a:t>!</a:t>
            </a:r>
            <a:r>
              <a:rPr dirty="0" spc="-5">
                <a:solidFill>
                  <a:srgbClr val="000000"/>
                </a:solidFill>
              </a:rPr>
              <a:t>ereg("</a:t>
            </a:r>
            <a:r>
              <a:rPr dirty="0" spc="-5">
                <a:solidFill>
                  <a:srgbClr val="C0504D"/>
                </a:solidFill>
              </a:rPr>
              <a:t>.{3,}</a:t>
            </a:r>
            <a:r>
              <a:rPr dirty="0" spc="-5">
                <a:solidFill>
                  <a:srgbClr val="000000"/>
                </a:solidFill>
              </a:rPr>
              <a:t>",$Name))</a:t>
            </a:r>
          </a:p>
          <a:p>
            <a:pPr marL="1051560">
              <a:lnSpc>
                <a:spcPct val="100000"/>
              </a:lnSpc>
              <a:spcBef>
                <a:spcPts val="190"/>
              </a:spcBef>
            </a:pPr>
            <a:r>
              <a:rPr dirty="0" spc="-5">
                <a:solidFill>
                  <a:srgbClr val="000000"/>
                </a:solidFill>
              </a:rPr>
              <a:t>print(“You must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enter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at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least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3 characters");</a:t>
            </a:r>
          </a:p>
          <a:p>
            <a:pPr marL="228600">
              <a:lnSpc>
                <a:spcPct val="100000"/>
              </a:lnSpc>
              <a:spcBef>
                <a:spcPts val="40"/>
              </a:spcBef>
            </a:pPr>
            <a:endParaRPr sz="2350"/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dirty="0" sz="1200" spc="-5" b="0" i="1">
                <a:latin typeface="Courier New"/>
                <a:cs typeface="Courier New"/>
              </a:rPr>
              <a:t>//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check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whether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the</a:t>
            </a:r>
            <a:r>
              <a:rPr dirty="0" sz="1200" spc="-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Name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contains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at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least</a:t>
            </a:r>
            <a:r>
              <a:rPr dirty="0" sz="1200" spc="-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2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words</a:t>
            </a:r>
            <a:endParaRPr sz="1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254"/>
              </a:spcBef>
            </a:pPr>
            <a:r>
              <a:rPr dirty="0" sz="1400" spc="-5">
                <a:solidFill>
                  <a:srgbClr val="000000"/>
                </a:solidFill>
              </a:rPr>
              <a:t>if</a:t>
            </a:r>
            <a:r>
              <a:rPr dirty="0" sz="1400" spc="140">
                <a:solidFill>
                  <a:srgbClr val="000000"/>
                </a:solidFill>
              </a:rPr>
              <a:t> </a:t>
            </a:r>
            <a:r>
              <a:rPr dirty="0" sz="1400" spc="-10">
                <a:solidFill>
                  <a:srgbClr val="000000"/>
                </a:solidFill>
              </a:rPr>
              <a:t>(</a:t>
            </a:r>
            <a:r>
              <a:rPr dirty="0" sz="1400" spc="-10">
                <a:solidFill>
                  <a:srgbClr val="C0504D"/>
                </a:solidFill>
              </a:rPr>
              <a:t>!</a:t>
            </a:r>
            <a:r>
              <a:rPr dirty="0" sz="1400" spc="-10">
                <a:solidFill>
                  <a:srgbClr val="000000"/>
                </a:solidFill>
              </a:rPr>
              <a:t>ereg("</a:t>
            </a:r>
            <a:r>
              <a:rPr dirty="0" sz="1400" spc="-10">
                <a:solidFill>
                  <a:srgbClr val="C0504D"/>
                </a:solidFill>
              </a:rPr>
              <a:t>[[:alpha:]]+[[:space:]]([[:alpha:]]+[[:space:]]*)+</a:t>
            </a:r>
            <a:r>
              <a:rPr dirty="0" sz="1400" spc="-10">
                <a:solidFill>
                  <a:srgbClr val="000000"/>
                </a:solidFill>
              </a:rPr>
              <a:t>",$Name))</a:t>
            </a:r>
            <a:endParaRPr sz="1400"/>
          </a:p>
          <a:p>
            <a:pPr marL="1051560">
              <a:lnSpc>
                <a:spcPct val="100000"/>
              </a:lnSpc>
              <a:spcBef>
                <a:spcPts val="185"/>
              </a:spcBef>
            </a:pPr>
            <a:r>
              <a:rPr dirty="0" spc="-5">
                <a:solidFill>
                  <a:srgbClr val="000000"/>
                </a:solidFill>
              </a:rPr>
              <a:t>print(“You must enter at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least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2 words");</a:t>
            </a:r>
          </a:p>
          <a:p>
            <a:pPr marL="320040">
              <a:lnSpc>
                <a:spcPct val="100000"/>
              </a:lnSpc>
              <a:spcBef>
                <a:spcPts val="195"/>
              </a:spcBef>
            </a:pPr>
            <a:r>
              <a:rPr dirty="0" spc="-5"/>
              <a:t>?&gt;</a:t>
            </a:r>
          </a:p>
          <a:p>
            <a:pPr marL="320040">
              <a:lnSpc>
                <a:spcPct val="100000"/>
              </a:lnSpc>
              <a:spcBef>
                <a:spcPts val="190"/>
              </a:spcBef>
            </a:pPr>
            <a:r>
              <a:rPr dirty="0" spc="-5" b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71009" y="5908875"/>
            <a:ext cx="76009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200" spc="-5" b="1">
                <a:latin typeface="Courier New"/>
                <a:cs typeface="Courier New"/>
              </a:rPr>
              <a:t>form.php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2173"/>
            <a:ext cx="24771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Validating</a:t>
            </a:r>
            <a:r>
              <a:rPr dirty="0" spc="5"/>
              <a:t> </a:t>
            </a:r>
            <a:r>
              <a:rPr dirty="0" spc="-5"/>
              <a:t>Format: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75142"/>
            <a:ext cx="6263005" cy="96202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1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3:</a:t>
            </a:r>
            <a:r>
              <a:rPr dirty="0" sz="1600" spc="455" b="1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Validating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Email address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2350"/>
              </a:lnSpc>
              <a:spcBef>
                <a:spcPts val="100"/>
              </a:spcBef>
            </a:pPr>
            <a:r>
              <a:rPr dirty="0" sz="1400" i="1">
                <a:latin typeface="Arial"/>
                <a:cs typeface="Arial"/>
              </a:rPr>
              <a:t>eg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valid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email</a:t>
            </a:r>
            <a:r>
              <a:rPr dirty="0" sz="1400" i="1">
                <a:latin typeface="Arial"/>
                <a:cs typeface="Arial"/>
              </a:rPr>
              <a:t> address: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  <a:hlinkClick r:id="rId2"/>
              </a:rPr>
              <a:t>ali@hotmail.com,</a:t>
            </a:r>
            <a:r>
              <a:rPr dirty="0" sz="1400" spc="-50" i="1">
                <a:latin typeface="Arial"/>
                <a:cs typeface="Arial"/>
                <a:hlinkClick r:id="rId2"/>
              </a:rPr>
              <a:t> </a:t>
            </a:r>
            <a:r>
              <a:rPr dirty="0" sz="1400" spc="-10" i="1">
                <a:latin typeface="Arial"/>
                <a:cs typeface="Arial"/>
                <a:hlinkClick r:id="rId3"/>
              </a:rPr>
              <a:t>ali@utm.my,</a:t>
            </a:r>
            <a:r>
              <a:rPr dirty="0" sz="1400" spc="-35" i="1">
                <a:latin typeface="Arial"/>
                <a:cs typeface="Arial"/>
                <a:hlinkClick r:id="rId3"/>
              </a:rPr>
              <a:t> </a:t>
            </a:r>
            <a:r>
              <a:rPr dirty="0" sz="1400" spc="-5" i="1">
                <a:latin typeface="Arial"/>
                <a:cs typeface="Arial"/>
                <a:hlinkClick r:id="rId4"/>
              </a:rPr>
              <a:t>ali@comp.fsksm.utm.my </a:t>
            </a:r>
            <a:r>
              <a:rPr dirty="0" sz="1400" spc="-37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eg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invalid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email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address: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ali@com,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utm.my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7" y="2357437"/>
            <a:ext cx="8315325" cy="3438525"/>
            <a:chOff x="528637" y="2357437"/>
            <a:chExt cx="8315325" cy="3438525"/>
          </a:xfrm>
        </p:grpSpPr>
        <p:sp>
          <p:nvSpPr>
            <p:cNvPr id="5" name="object 5"/>
            <p:cNvSpPr/>
            <p:nvPr/>
          </p:nvSpPr>
          <p:spPr>
            <a:xfrm>
              <a:off x="533400" y="2362200"/>
              <a:ext cx="8305800" cy="3429000"/>
            </a:xfrm>
            <a:custGeom>
              <a:avLst/>
              <a:gdLst/>
              <a:ahLst/>
              <a:cxnLst/>
              <a:rect l="l" t="t" r="r" b="b"/>
              <a:pathLst>
                <a:path w="8305800" h="3429000">
                  <a:moveTo>
                    <a:pt x="83058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8305800" y="3429000"/>
                  </a:lnTo>
                  <a:lnTo>
                    <a:pt x="8305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400" y="2362200"/>
              <a:ext cx="8305800" cy="3429000"/>
            </a:xfrm>
            <a:custGeom>
              <a:avLst/>
              <a:gdLst/>
              <a:ahLst/>
              <a:cxnLst/>
              <a:rect l="l" t="t" r="r" b="b"/>
              <a:pathLst>
                <a:path w="8305800" h="3429000">
                  <a:moveTo>
                    <a:pt x="0" y="3429000"/>
                  </a:moveTo>
                  <a:lnTo>
                    <a:pt x="8305800" y="3429000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974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pc="-5"/>
              <a:t>&lt;?php</a:t>
            </a:r>
          </a:p>
          <a:p>
            <a:pPr marL="228600">
              <a:lnSpc>
                <a:spcPct val="100000"/>
              </a:lnSpc>
            </a:pPr>
            <a:endParaRPr sz="1550"/>
          </a:p>
          <a:p>
            <a:pPr marL="410845">
              <a:lnSpc>
                <a:spcPct val="100000"/>
              </a:lnSpc>
            </a:pPr>
            <a:r>
              <a:rPr dirty="0" sz="1200" spc="-5" b="0" i="1">
                <a:latin typeface="Courier New"/>
                <a:cs typeface="Courier New"/>
              </a:rPr>
              <a:t>//</a:t>
            </a:r>
            <a:r>
              <a:rPr dirty="0" sz="1200" b="0" i="1">
                <a:latin typeface="Courier New"/>
                <a:cs typeface="Courier New"/>
              </a:rPr>
              <a:t> Firstly, read</a:t>
            </a:r>
            <a:r>
              <a:rPr dirty="0" sz="1200" spc="-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the Email</a:t>
            </a:r>
            <a:r>
              <a:rPr dirty="0" sz="1200" spc="-1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address</a:t>
            </a:r>
            <a:endParaRPr sz="12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165"/>
              </a:spcBef>
            </a:pPr>
            <a:r>
              <a:rPr dirty="0" spc="-5">
                <a:solidFill>
                  <a:srgbClr val="000000"/>
                </a:solidFill>
              </a:rPr>
              <a:t>$Email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=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$_GET[‘Email'];</a:t>
            </a:r>
          </a:p>
          <a:p>
            <a:pPr marL="228600">
              <a:lnSpc>
                <a:spcPct val="100000"/>
              </a:lnSpc>
              <a:spcBef>
                <a:spcPts val="20"/>
              </a:spcBef>
            </a:pPr>
            <a:endParaRPr sz="2000"/>
          </a:p>
          <a:p>
            <a:pPr marL="320040">
              <a:lnSpc>
                <a:spcPct val="100000"/>
              </a:lnSpc>
            </a:pPr>
            <a:r>
              <a:rPr dirty="0" sz="1200" spc="-5" b="0" i="1">
                <a:latin typeface="Courier New"/>
                <a:cs typeface="Courier New"/>
              </a:rPr>
              <a:t>//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check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whether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the</a:t>
            </a:r>
            <a:r>
              <a:rPr dirty="0" sz="1200" spc="-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Email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address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is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valid</a:t>
            </a:r>
            <a:endParaRPr sz="1200">
              <a:latin typeface="Courier New"/>
              <a:cs typeface="Courier New"/>
            </a:endParaRPr>
          </a:p>
          <a:p>
            <a:pPr marL="1051560" marR="3689985" indent="-732155">
              <a:lnSpc>
                <a:spcPts val="2110"/>
              </a:lnSpc>
              <a:spcBef>
                <a:spcPts val="75"/>
              </a:spcBef>
            </a:pPr>
            <a:r>
              <a:rPr dirty="0" spc="-5">
                <a:solidFill>
                  <a:srgbClr val="000000"/>
                </a:solidFill>
              </a:rPr>
              <a:t>if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C0504D"/>
                </a:solidFill>
              </a:rPr>
              <a:t>!</a:t>
            </a:r>
            <a:r>
              <a:rPr dirty="0" spc="-5">
                <a:solidFill>
                  <a:srgbClr val="000000"/>
                </a:solidFill>
              </a:rPr>
              <a:t>ereg("</a:t>
            </a:r>
            <a:r>
              <a:rPr dirty="0" spc="-5">
                <a:solidFill>
                  <a:srgbClr val="C0504D"/>
                </a:solidFill>
              </a:rPr>
              <a:t>.+@(.+\.)+.+</a:t>
            </a:r>
            <a:r>
              <a:rPr dirty="0" spc="-5">
                <a:solidFill>
                  <a:srgbClr val="000000"/>
                </a:solidFill>
              </a:rPr>
              <a:t>",$Email))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print(“Invalid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email address");</a:t>
            </a:r>
          </a:p>
          <a:p>
            <a:pPr marL="228600">
              <a:lnSpc>
                <a:spcPct val="100000"/>
              </a:lnSpc>
            </a:pPr>
            <a:endParaRPr sz="1950"/>
          </a:p>
          <a:p>
            <a:pPr marL="320040">
              <a:lnSpc>
                <a:spcPct val="100000"/>
              </a:lnSpc>
            </a:pPr>
            <a:r>
              <a:rPr dirty="0" spc="-5"/>
              <a:t>?&gt;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71009" y="5908875"/>
            <a:ext cx="76009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200" spc="-5" b="1">
                <a:latin typeface="Courier New"/>
                <a:cs typeface="Courier New"/>
              </a:rPr>
              <a:t>form.php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2173"/>
            <a:ext cx="24771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Validating</a:t>
            </a:r>
            <a:r>
              <a:rPr dirty="0" spc="5"/>
              <a:t> </a:t>
            </a:r>
            <a:r>
              <a:rPr dirty="0" spc="-5"/>
              <a:t>Format: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75142"/>
            <a:ext cx="5742940" cy="96202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600" spc="-5" b="1" i="1">
                <a:latin typeface="Arial"/>
                <a:cs typeface="Arial"/>
              </a:rPr>
              <a:t>Example</a:t>
            </a:r>
            <a:r>
              <a:rPr dirty="0" sz="1600" spc="-1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4:</a:t>
            </a:r>
            <a:r>
              <a:rPr dirty="0" sz="1600" spc="455" b="1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Validating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Handphone numbers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2350"/>
              </a:lnSpc>
              <a:spcBef>
                <a:spcPts val="100"/>
              </a:spcBef>
            </a:pPr>
            <a:r>
              <a:rPr dirty="0" sz="1400" i="1">
                <a:latin typeface="Arial"/>
                <a:cs typeface="Arial"/>
              </a:rPr>
              <a:t>Let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say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the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valid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mobile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phone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numbers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are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in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this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format:</a:t>
            </a:r>
            <a:r>
              <a:rPr dirty="0" sz="1400" spc="35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01X-1234567 </a:t>
            </a:r>
            <a:r>
              <a:rPr dirty="0" sz="1400" spc="-37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where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01X</a:t>
            </a:r>
            <a:r>
              <a:rPr dirty="0" sz="1400" spc="-1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is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012,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013,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016,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017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or</a:t>
            </a:r>
            <a:r>
              <a:rPr dirty="0" sz="1400" spc="-1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019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7" y="2357437"/>
            <a:ext cx="8315325" cy="3438525"/>
            <a:chOff x="528637" y="2357437"/>
            <a:chExt cx="8315325" cy="3438525"/>
          </a:xfrm>
        </p:grpSpPr>
        <p:sp>
          <p:nvSpPr>
            <p:cNvPr id="5" name="object 5"/>
            <p:cNvSpPr/>
            <p:nvPr/>
          </p:nvSpPr>
          <p:spPr>
            <a:xfrm>
              <a:off x="533400" y="2362200"/>
              <a:ext cx="8305800" cy="3429000"/>
            </a:xfrm>
            <a:custGeom>
              <a:avLst/>
              <a:gdLst/>
              <a:ahLst/>
              <a:cxnLst/>
              <a:rect l="l" t="t" r="r" b="b"/>
              <a:pathLst>
                <a:path w="8305800" h="3429000">
                  <a:moveTo>
                    <a:pt x="83058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8305800" y="3429000"/>
                  </a:lnTo>
                  <a:lnTo>
                    <a:pt x="8305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3400" y="2362200"/>
              <a:ext cx="8305800" cy="3429000"/>
            </a:xfrm>
            <a:custGeom>
              <a:avLst/>
              <a:gdLst/>
              <a:ahLst/>
              <a:cxnLst/>
              <a:rect l="l" t="t" r="r" b="b"/>
              <a:pathLst>
                <a:path w="8305800" h="3429000">
                  <a:moveTo>
                    <a:pt x="0" y="3429000"/>
                  </a:moveTo>
                  <a:lnTo>
                    <a:pt x="8305800" y="3429000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974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dirty="0" spc="-5"/>
              <a:t>&lt;?php</a:t>
            </a:r>
          </a:p>
          <a:p>
            <a:pPr marL="228600">
              <a:lnSpc>
                <a:spcPct val="100000"/>
              </a:lnSpc>
            </a:pPr>
            <a:endParaRPr sz="1550"/>
          </a:p>
          <a:p>
            <a:pPr marL="410845">
              <a:lnSpc>
                <a:spcPct val="100000"/>
              </a:lnSpc>
            </a:pPr>
            <a:r>
              <a:rPr dirty="0" sz="1200" spc="-5" b="0" i="1">
                <a:latin typeface="Courier New"/>
                <a:cs typeface="Courier New"/>
              </a:rPr>
              <a:t>//</a:t>
            </a:r>
            <a:r>
              <a:rPr dirty="0" sz="1200" b="0" i="1">
                <a:latin typeface="Courier New"/>
                <a:cs typeface="Courier New"/>
              </a:rPr>
              <a:t> Firstly, read</a:t>
            </a:r>
            <a:r>
              <a:rPr dirty="0" sz="1200" spc="-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the Handphone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441325">
              <a:lnSpc>
                <a:spcPct val="100000"/>
              </a:lnSpc>
              <a:spcBef>
                <a:spcPts val="165"/>
              </a:spcBef>
            </a:pPr>
            <a:r>
              <a:rPr dirty="0" spc="-5">
                <a:solidFill>
                  <a:srgbClr val="000000"/>
                </a:solidFill>
              </a:rPr>
              <a:t>$Handphone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=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$_GET[‘Handphone'];</a:t>
            </a:r>
          </a:p>
          <a:p>
            <a:pPr marL="228600">
              <a:lnSpc>
                <a:spcPct val="100000"/>
              </a:lnSpc>
              <a:spcBef>
                <a:spcPts val="20"/>
              </a:spcBef>
            </a:pPr>
            <a:endParaRPr sz="2000"/>
          </a:p>
          <a:p>
            <a:pPr marL="320040">
              <a:lnSpc>
                <a:spcPct val="100000"/>
              </a:lnSpc>
            </a:pPr>
            <a:r>
              <a:rPr dirty="0" sz="1200" spc="-5" b="0" i="1">
                <a:latin typeface="Courier New"/>
                <a:cs typeface="Courier New"/>
              </a:rPr>
              <a:t>//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check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whether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the</a:t>
            </a:r>
            <a:r>
              <a:rPr dirty="0" sz="1200" spc="-5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Handphone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number</a:t>
            </a:r>
            <a:r>
              <a:rPr dirty="0" sz="1200" spc="5" b="0" i="1">
                <a:latin typeface="Courier New"/>
                <a:cs typeface="Courier New"/>
              </a:rPr>
              <a:t> </a:t>
            </a:r>
            <a:r>
              <a:rPr dirty="0" sz="1200" spc="-5" b="0" i="1">
                <a:latin typeface="Courier New"/>
                <a:cs typeface="Courier New"/>
              </a:rPr>
              <a:t>is</a:t>
            </a:r>
            <a:r>
              <a:rPr dirty="0" sz="1200" spc="10" b="0" i="1">
                <a:latin typeface="Courier New"/>
                <a:cs typeface="Courier New"/>
              </a:rPr>
              <a:t> </a:t>
            </a:r>
            <a:r>
              <a:rPr dirty="0" sz="1200" b="0" i="1">
                <a:latin typeface="Courier New"/>
                <a:cs typeface="Courier New"/>
              </a:rPr>
              <a:t>valid</a:t>
            </a:r>
            <a:endParaRPr sz="1200">
              <a:latin typeface="Courier New"/>
              <a:cs typeface="Courier New"/>
            </a:endParaRPr>
          </a:p>
          <a:p>
            <a:pPr marL="1051560" marR="1976755" indent="-732155">
              <a:lnSpc>
                <a:spcPts val="2110"/>
              </a:lnSpc>
              <a:spcBef>
                <a:spcPts val="75"/>
              </a:spcBef>
            </a:pPr>
            <a:r>
              <a:rPr dirty="0" spc="-5">
                <a:solidFill>
                  <a:srgbClr val="000000"/>
                </a:solidFill>
              </a:rPr>
              <a:t>if</a:t>
            </a:r>
            <a:r>
              <a:rPr dirty="0" spc="5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(</a:t>
            </a:r>
            <a:r>
              <a:rPr dirty="0" spc="-5">
                <a:solidFill>
                  <a:srgbClr val="C0504D"/>
                </a:solidFill>
              </a:rPr>
              <a:t>!</a:t>
            </a:r>
            <a:r>
              <a:rPr dirty="0" spc="-5">
                <a:solidFill>
                  <a:srgbClr val="000000"/>
                </a:solidFill>
              </a:rPr>
              <a:t>ereg("</a:t>
            </a:r>
            <a:r>
              <a:rPr dirty="0" spc="-5">
                <a:solidFill>
                  <a:srgbClr val="C0504D"/>
                </a:solidFill>
              </a:rPr>
              <a:t>01(0|2|3|6|7|8|9)-[0-9]{7}</a:t>
            </a:r>
            <a:r>
              <a:rPr dirty="0" spc="-5">
                <a:solidFill>
                  <a:srgbClr val="000000"/>
                </a:solidFill>
              </a:rPr>
              <a:t>",$Handphone)) </a:t>
            </a:r>
            <a:r>
              <a:rPr dirty="0" spc="-944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print(“Invalid Phone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number");</a:t>
            </a:r>
          </a:p>
          <a:p>
            <a:pPr marL="228600">
              <a:lnSpc>
                <a:spcPct val="100000"/>
              </a:lnSpc>
            </a:pPr>
            <a:endParaRPr sz="1950"/>
          </a:p>
          <a:p>
            <a:pPr marL="320040">
              <a:lnSpc>
                <a:spcPct val="100000"/>
              </a:lnSpc>
            </a:pPr>
            <a:r>
              <a:rPr dirty="0" spc="-5"/>
              <a:t>?&gt;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71009" y="5908875"/>
            <a:ext cx="76009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200" spc="-5" b="1">
                <a:latin typeface="Courier New"/>
                <a:cs typeface="Courier New"/>
              </a:rPr>
              <a:t>form.php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2173"/>
            <a:ext cx="30422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Pre-processing String: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944495"/>
            <a:ext cx="760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“No.</a:t>
            </a:r>
            <a:r>
              <a:rPr dirty="0" sz="1200" spc="-9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32,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8211" y="2944495"/>
            <a:ext cx="484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Ko</a:t>
            </a:r>
            <a:r>
              <a:rPr dirty="0" sz="1200" spc="10" b="1">
                <a:latin typeface="Courier New"/>
                <a:cs typeface="Courier New"/>
              </a:rPr>
              <a:t>l</a:t>
            </a:r>
            <a:r>
              <a:rPr dirty="0" sz="1200" spc="-5" b="1">
                <a:latin typeface="Courier New"/>
                <a:cs typeface="Courier New"/>
              </a:rPr>
              <a:t>ej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9537" y="2894202"/>
            <a:ext cx="392302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Courier New"/>
                <a:cs typeface="Courier New"/>
              </a:rPr>
              <a:t>12,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\n</a:t>
            </a:r>
            <a:r>
              <a:rPr dirty="0" sz="1200" b="1">
                <a:latin typeface="Courier New"/>
                <a:cs typeface="Courier New"/>
              </a:rPr>
              <a:t>Universiti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Teknologi Malaysia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\n</a:t>
            </a:r>
            <a:r>
              <a:rPr dirty="0" sz="1200" b="1">
                <a:latin typeface="Courier New"/>
                <a:cs typeface="Courier New"/>
              </a:rPr>
              <a:t>81310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3858" y="2944495"/>
            <a:ext cx="1313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Skudai,</a:t>
            </a:r>
            <a:r>
              <a:rPr dirty="0" sz="1200" spc="-6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Johor”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040968"/>
            <a:ext cx="7820025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Sometimes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we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process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string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before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we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670"/>
              </a:spcBef>
            </a:pPr>
            <a:r>
              <a:rPr dirty="0" sz="1600" spc="-5" b="1" i="1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88900" marR="5080">
              <a:lnSpc>
                <a:spcPct val="90100"/>
              </a:lnSpc>
              <a:spcBef>
                <a:spcPts val="960"/>
              </a:spcBef>
            </a:pPr>
            <a:r>
              <a:rPr dirty="0" sz="1600" spc="-5" i="1">
                <a:latin typeface="Arial"/>
                <a:cs typeface="Arial"/>
              </a:rPr>
              <a:t>In the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following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example,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program</a:t>
            </a:r>
            <a:r>
              <a:rPr dirty="0" sz="1600" spc="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reads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-5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Address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which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entered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by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20" i="1">
                <a:latin typeface="Arial"/>
                <a:cs typeface="Arial"/>
              </a:rPr>
              <a:t>user, 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removes</a:t>
            </a:r>
            <a:r>
              <a:rPr dirty="0" sz="1600" spc="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new</a:t>
            </a:r>
            <a:r>
              <a:rPr dirty="0" sz="1600" spc="15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line</a:t>
            </a:r>
            <a:r>
              <a:rPr dirty="0" sz="1600" spc="15" b="1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characters</a:t>
            </a:r>
            <a:r>
              <a:rPr dirty="0" sz="1600" spc="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and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lastly removes</a:t>
            </a:r>
            <a:r>
              <a:rPr dirty="0" sz="1600" spc="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35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redundant</a:t>
            </a:r>
            <a:r>
              <a:rPr dirty="0" sz="1600" spc="2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spaces</a:t>
            </a:r>
            <a:r>
              <a:rPr dirty="0" sz="1600" spc="-5" i="1">
                <a:latin typeface="Arial"/>
                <a:cs typeface="Arial"/>
              </a:rPr>
              <a:t>.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Let </a:t>
            </a:r>
            <a:r>
              <a:rPr dirty="0" sz="1600" spc="-4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say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input </a:t>
            </a:r>
            <a:r>
              <a:rPr dirty="0" sz="1600" i="1">
                <a:latin typeface="Arial"/>
                <a:cs typeface="Arial"/>
              </a:rPr>
              <a:t>is</a:t>
            </a:r>
            <a:r>
              <a:rPr dirty="0" sz="1600" spc="-5" i="1">
                <a:latin typeface="Arial"/>
                <a:cs typeface="Arial"/>
              </a:rPr>
              <a:t> as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figure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20" i="1">
                <a:latin typeface="Arial"/>
                <a:cs typeface="Arial"/>
              </a:rPr>
              <a:t>below.</a:t>
            </a:r>
            <a:r>
              <a:rPr dirty="0" sz="1600" spc="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program</a:t>
            </a:r>
            <a:r>
              <a:rPr dirty="0" sz="1600" spc="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will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receive the</a:t>
            </a:r>
            <a:r>
              <a:rPr dirty="0" sz="1600" spc="-5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Address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4600" y="3386137"/>
            <a:ext cx="4386580" cy="2990850"/>
            <a:chOff x="2514600" y="3386137"/>
            <a:chExt cx="4386580" cy="29908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0" y="3428936"/>
              <a:ext cx="4343400" cy="29480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40000" y="3390900"/>
              <a:ext cx="4356100" cy="2959100"/>
            </a:xfrm>
            <a:custGeom>
              <a:avLst/>
              <a:gdLst/>
              <a:ahLst/>
              <a:cxnLst/>
              <a:rect l="l" t="t" r="r" b="b"/>
              <a:pathLst>
                <a:path w="4356100" h="2959100">
                  <a:moveTo>
                    <a:pt x="0" y="2959100"/>
                  </a:moveTo>
                  <a:lnTo>
                    <a:pt x="4356100" y="2959100"/>
                  </a:lnTo>
                  <a:lnTo>
                    <a:pt x="4356100" y="0"/>
                  </a:lnTo>
                  <a:lnTo>
                    <a:pt x="0" y="0"/>
                  </a:lnTo>
                  <a:lnTo>
                    <a:pt x="0" y="2959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79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3107" y="319227"/>
            <a:ext cx="1948814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30">
                <a:latin typeface="Calibri"/>
                <a:cs typeface="Calibri"/>
              </a:rPr>
              <a:t>Variables</a:t>
            </a:r>
            <a:endParaRPr sz="4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95" y="3653028"/>
            <a:ext cx="2900172" cy="4206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8995" y="4384547"/>
            <a:ext cx="1868805" cy="1518285"/>
            <a:chOff x="348995" y="4384547"/>
            <a:chExt cx="1868805" cy="15182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995" y="4384547"/>
              <a:ext cx="1563623" cy="420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995" y="4750307"/>
              <a:ext cx="1716024" cy="420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995" y="5116067"/>
              <a:ext cx="1868424" cy="4206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995" y="5481827"/>
              <a:ext cx="1563623" cy="4206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6316" y="3717163"/>
            <a:ext cx="25819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 b="1">
                <a:latin typeface="Trebuchet MS"/>
                <a:cs typeface="Trebuchet MS"/>
              </a:rPr>
              <a:t>Valid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Variable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Names: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316" y="4365726"/>
            <a:ext cx="1549400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Courier New"/>
                <a:cs typeface="Courier New"/>
              </a:rPr>
              <a:t>$counter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$_COUNTER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$user_name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$user100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5840" y="3662171"/>
            <a:ext cx="3116580" cy="42062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815840" y="4393691"/>
            <a:ext cx="1716405" cy="786765"/>
            <a:chOff x="4815840" y="4393691"/>
            <a:chExt cx="1716405" cy="78676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5840" y="4393691"/>
              <a:ext cx="1716023" cy="420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5840" y="4759451"/>
              <a:ext cx="1716023" cy="4206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962525" y="3725036"/>
            <a:ext cx="2802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rebuchet MS"/>
                <a:cs typeface="Trebuchet MS"/>
              </a:rPr>
              <a:t>Invalid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Variable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Names: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2525" y="4373727"/>
            <a:ext cx="140017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Courier New"/>
                <a:cs typeface="Courier New"/>
              </a:rPr>
              <a:t>$1counter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$#counter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5656" y="2834639"/>
            <a:ext cx="1883664" cy="55930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80491" y="978648"/>
            <a:ext cx="7533005" cy="23806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Preceded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dollar </a:t>
            </a:r>
            <a:r>
              <a:rPr dirty="0" sz="2800" spc="-10">
                <a:latin typeface="Calibri"/>
                <a:cs typeface="Calibri"/>
              </a:rPr>
              <a:t>sign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($).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Calibri"/>
                <a:cs typeface="Calibri"/>
              </a:rPr>
              <a:t>There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limit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length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name.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Calibri"/>
                <a:cs typeface="Calibri"/>
              </a:rPr>
              <a:t>Variable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names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PHP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case-sensitive.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400">
              <a:latin typeface="Calibri"/>
              <a:cs typeface="Calibri"/>
            </a:endParaRPr>
          </a:p>
          <a:p>
            <a:pPr marL="128905">
              <a:lnSpc>
                <a:spcPct val="100000"/>
              </a:lnSpc>
            </a:pPr>
            <a:r>
              <a:rPr dirty="0" sz="2700" spc="-5">
                <a:latin typeface="Trebuchet MS"/>
                <a:cs typeface="Trebuchet MS"/>
              </a:rPr>
              <a:t>Example: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7423"/>
            <a:ext cx="3041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Pre-processing</a:t>
            </a:r>
            <a:r>
              <a:rPr dirty="0" spc="-30"/>
              <a:t> </a:t>
            </a:r>
            <a:r>
              <a:rPr dirty="0"/>
              <a:t>String: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8637" y="833437"/>
            <a:ext cx="8467725" cy="5114925"/>
            <a:chOff x="528637" y="833437"/>
            <a:chExt cx="8467725" cy="5114925"/>
          </a:xfrm>
        </p:grpSpPr>
        <p:sp>
          <p:nvSpPr>
            <p:cNvPr id="4" name="object 4"/>
            <p:cNvSpPr/>
            <p:nvPr/>
          </p:nvSpPr>
          <p:spPr>
            <a:xfrm>
              <a:off x="533400" y="838200"/>
              <a:ext cx="8458200" cy="5105400"/>
            </a:xfrm>
            <a:custGeom>
              <a:avLst/>
              <a:gdLst/>
              <a:ahLst/>
              <a:cxnLst/>
              <a:rect l="l" t="t" r="r" b="b"/>
              <a:pathLst>
                <a:path w="8458200" h="5105400">
                  <a:moveTo>
                    <a:pt x="84582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8458200" y="510540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3400" y="838200"/>
              <a:ext cx="8458200" cy="5105400"/>
            </a:xfrm>
            <a:custGeom>
              <a:avLst/>
              <a:gdLst/>
              <a:ahLst/>
              <a:cxnLst/>
              <a:rect l="l" t="t" r="r" b="b"/>
              <a:pathLst>
                <a:path w="8458200" h="5105400">
                  <a:moveTo>
                    <a:pt x="0" y="5105400"/>
                  </a:moveTo>
                  <a:lnTo>
                    <a:pt x="8458200" y="5105400"/>
                  </a:lnTo>
                  <a:lnTo>
                    <a:pt x="84582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2140" y="830325"/>
            <a:ext cx="3564254" cy="1412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Firstly, read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Address</a:t>
            </a:r>
            <a:endParaRPr sz="12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  <a:spcBef>
                <a:spcPts val="165"/>
              </a:spcBef>
            </a:pPr>
            <a:r>
              <a:rPr dirty="0" sz="1600" spc="-5" b="1">
                <a:latin typeface="Courier New"/>
                <a:cs typeface="Courier New"/>
              </a:rPr>
              <a:t>$Address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$_GET[‘Address'];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Let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say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$Address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is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5610974"/>
            <a:ext cx="26924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50"/>
              </a:lnSpc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6209" y="6061275"/>
            <a:ext cx="76009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200" spc="-5" b="1">
                <a:latin typeface="Courier New"/>
                <a:cs typeface="Courier New"/>
              </a:rPr>
              <a:t>form.php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612140" y="2289175"/>
            <a:ext cx="1590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060" algn="l"/>
              </a:tabLst>
            </a:pPr>
            <a:r>
              <a:rPr dirty="0" sz="1200" spc="-5" i="1">
                <a:latin typeface="Courier New"/>
                <a:cs typeface="Courier New"/>
              </a:rPr>
              <a:t>//</a:t>
            </a:r>
            <a:r>
              <a:rPr dirty="0" sz="1200" spc="10" i="1">
                <a:latin typeface="Courier New"/>
                <a:cs typeface="Courier New"/>
              </a:rPr>
              <a:t>“</a:t>
            </a:r>
            <a:r>
              <a:rPr dirty="0" sz="1200" spc="-5" i="1">
                <a:latin typeface="Courier New"/>
                <a:cs typeface="Courier New"/>
              </a:rPr>
              <a:t>No</a:t>
            </a:r>
            <a:r>
              <a:rPr dirty="0" sz="1200" i="1">
                <a:latin typeface="Courier New"/>
                <a:cs typeface="Courier New"/>
              </a:rPr>
              <a:t>.</a:t>
            </a:r>
            <a:r>
              <a:rPr dirty="0" sz="1200" spc="10" i="1">
                <a:latin typeface="Courier New"/>
                <a:cs typeface="Courier New"/>
              </a:rPr>
              <a:t> 3</a:t>
            </a:r>
            <a:r>
              <a:rPr dirty="0" sz="1200" spc="-5" i="1">
                <a:latin typeface="Courier New"/>
                <a:cs typeface="Courier New"/>
              </a:rPr>
              <a:t>2</a:t>
            </a:r>
            <a:r>
              <a:rPr dirty="0" sz="1200" i="1">
                <a:latin typeface="Courier New"/>
                <a:cs typeface="Courier New"/>
              </a:rPr>
              <a:t>,	</a:t>
            </a:r>
            <a:r>
              <a:rPr dirty="0" sz="1200" spc="10" i="1">
                <a:latin typeface="Courier New"/>
                <a:cs typeface="Courier New"/>
              </a:rPr>
              <a:t>K</a:t>
            </a:r>
            <a:r>
              <a:rPr dirty="0" sz="1200" spc="-5" i="1">
                <a:latin typeface="Courier New"/>
                <a:cs typeface="Courier New"/>
              </a:rPr>
              <a:t>o</a:t>
            </a:r>
            <a:r>
              <a:rPr dirty="0" sz="1200" spc="10" i="1">
                <a:latin typeface="Courier New"/>
                <a:cs typeface="Courier New"/>
              </a:rPr>
              <a:t>le</a:t>
            </a:r>
            <a:r>
              <a:rPr dirty="0" sz="1200" i="1">
                <a:latin typeface="Courier New"/>
                <a:cs typeface="Courier New"/>
              </a:rPr>
              <a:t>j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7589" y="2238882"/>
            <a:ext cx="392302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i="1">
                <a:latin typeface="Courier New"/>
                <a:cs typeface="Courier New"/>
              </a:rPr>
              <a:t>12,</a:t>
            </a:r>
            <a:r>
              <a:rPr dirty="0" sz="1600" b="1" i="1">
                <a:latin typeface="Courier New"/>
                <a:cs typeface="Courier New"/>
              </a:rPr>
              <a:t>\n</a:t>
            </a:r>
            <a:r>
              <a:rPr dirty="0" sz="1200" i="1">
                <a:latin typeface="Courier New"/>
                <a:cs typeface="Courier New"/>
              </a:rPr>
              <a:t>Universiti</a:t>
            </a:r>
            <a:r>
              <a:rPr dirty="0" sz="1200" spc="-5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Teknologi</a:t>
            </a:r>
            <a:r>
              <a:rPr dirty="0" sz="1200" spc="-1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Malaysia</a:t>
            </a:r>
            <a:r>
              <a:rPr dirty="0" sz="1600" b="1" i="1">
                <a:latin typeface="Courier New"/>
                <a:cs typeface="Courier New"/>
              </a:rPr>
              <a:t>\n</a:t>
            </a:r>
            <a:r>
              <a:rPr dirty="0" sz="1200" i="1">
                <a:latin typeface="Courier New"/>
                <a:cs typeface="Courier New"/>
              </a:rPr>
              <a:t>81310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2063" y="2289175"/>
            <a:ext cx="1312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ourier New"/>
                <a:cs typeface="Courier New"/>
              </a:rPr>
              <a:t>Skudai,</a:t>
            </a:r>
            <a:r>
              <a:rPr dirty="0" sz="1200" spc="-55" i="1">
                <a:latin typeface="Courier New"/>
                <a:cs typeface="Courier New"/>
              </a:rPr>
              <a:t> </a:t>
            </a:r>
            <a:r>
              <a:rPr dirty="0" sz="1200" spc="-5" i="1">
                <a:latin typeface="Courier New"/>
                <a:cs typeface="Courier New"/>
              </a:rPr>
              <a:t>Johor”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2756241"/>
            <a:ext cx="7755890" cy="250507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Replacing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newline</a:t>
            </a:r>
            <a:r>
              <a:rPr dirty="0" sz="1200" spc="-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characters</a:t>
            </a:r>
            <a:r>
              <a:rPr dirty="0" sz="1200" spc="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r>
              <a:rPr dirty="0" sz="1200" spc="-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spaces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600" spc="-5" b="1">
                <a:latin typeface="Courier New"/>
                <a:cs typeface="Courier New"/>
              </a:rPr>
              <a:t>$Address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ereg_replace</a:t>
            </a:r>
            <a:r>
              <a:rPr dirty="0" sz="1600" spc="-5" b="1">
                <a:latin typeface="Courier New"/>
                <a:cs typeface="Courier New"/>
              </a:rPr>
              <a:t>("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\n</a:t>
            </a:r>
            <a:r>
              <a:rPr dirty="0" sz="1600" spc="-5" b="1">
                <a:latin typeface="Courier New"/>
                <a:cs typeface="Courier New"/>
              </a:rPr>
              <a:t>",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”</a:t>
            </a:r>
            <a:r>
              <a:rPr dirty="0" sz="1600" spc="1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”</a:t>
            </a:r>
            <a:r>
              <a:rPr dirty="0" sz="1600" b="1">
                <a:latin typeface="Courier New"/>
                <a:cs typeface="Courier New"/>
              </a:rPr>
              <a:t>, </a:t>
            </a:r>
            <a:r>
              <a:rPr dirty="0" sz="1600" spc="-5" b="1">
                <a:latin typeface="Courier New"/>
                <a:cs typeface="Courier New"/>
              </a:rPr>
              <a:t>$Address);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-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$Address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becomes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115060" algn="l"/>
                <a:tab pos="2127885" algn="l"/>
                <a:tab pos="6454140" algn="l"/>
              </a:tabLst>
            </a:pPr>
            <a:r>
              <a:rPr dirty="0" sz="1200" spc="-5" i="1">
                <a:latin typeface="Courier New"/>
                <a:cs typeface="Courier New"/>
              </a:rPr>
              <a:t>//“No.</a:t>
            </a:r>
            <a:r>
              <a:rPr dirty="0" sz="1200" spc="2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32,	</a:t>
            </a:r>
            <a:r>
              <a:rPr dirty="0" sz="1200" spc="5" i="1">
                <a:latin typeface="Courier New"/>
                <a:cs typeface="Courier New"/>
              </a:rPr>
              <a:t>Kolej	</a:t>
            </a:r>
            <a:r>
              <a:rPr dirty="0" sz="1200" i="1">
                <a:latin typeface="Courier New"/>
                <a:cs typeface="Courier New"/>
              </a:rPr>
              <a:t>12,</a:t>
            </a:r>
            <a:r>
              <a:rPr dirty="0" sz="1200" spc="25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Universiti</a:t>
            </a:r>
            <a:r>
              <a:rPr dirty="0" sz="1200" spc="25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Teknologi</a:t>
            </a:r>
            <a:r>
              <a:rPr dirty="0" sz="1200" spc="35" i="1">
                <a:latin typeface="Courier New"/>
                <a:cs typeface="Courier New"/>
              </a:rPr>
              <a:t> </a:t>
            </a:r>
            <a:r>
              <a:rPr dirty="0" sz="1200" spc="-5" i="1">
                <a:latin typeface="Courier New"/>
                <a:cs typeface="Courier New"/>
              </a:rPr>
              <a:t>Malaysia</a:t>
            </a:r>
            <a:r>
              <a:rPr dirty="0" sz="1200" spc="2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81310	Skudai,</a:t>
            </a:r>
            <a:r>
              <a:rPr dirty="0" sz="1200" spc="-55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Johor”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Removing</a:t>
            </a:r>
            <a:r>
              <a:rPr dirty="0" sz="1200" spc="-2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redundant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spaces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600" spc="-5" b="1">
                <a:latin typeface="Courier New"/>
                <a:cs typeface="Courier New"/>
              </a:rPr>
              <a:t>$Address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ereg_replace</a:t>
            </a:r>
            <a:r>
              <a:rPr dirty="0" sz="1600" spc="-5" b="1">
                <a:latin typeface="Courier New"/>
                <a:cs typeface="Courier New"/>
              </a:rPr>
              <a:t>("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[[:space:]]{2,}</a:t>
            </a:r>
            <a:r>
              <a:rPr dirty="0" sz="1600" spc="-5" b="1">
                <a:latin typeface="Courier New"/>
                <a:cs typeface="Courier New"/>
              </a:rPr>
              <a:t>",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”</a:t>
            </a:r>
            <a:r>
              <a:rPr dirty="0" sz="1600" spc="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”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$Address);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-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$Address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becomes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 i="1">
                <a:latin typeface="Courier New"/>
                <a:cs typeface="Courier New"/>
              </a:rPr>
              <a:t>//“No.</a:t>
            </a:r>
            <a:r>
              <a:rPr dirty="0" sz="1200" spc="1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32,</a:t>
            </a:r>
            <a:r>
              <a:rPr dirty="0" sz="1200" spc="1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Kolej</a:t>
            </a:r>
            <a:r>
              <a:rPr dirty="0" sz="1200" spc="1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12,</a:t>
            </a:r>
            <a:r>
              <a:rPr dirty="0" sz="1200" spc="-5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Universiti</a:t>
            </a:r>
            <a:r>
              <a:rPr dirty="0" sz="1200" spc="25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Teknologi</a:t>
            </a:r>
            <a:r>
              <a:rPr dirty="0" sz="1200" spc="1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Malaysia</a:t>
            </a:r>
            <a:r>
              <a:rPr dirty="0" sz="1200" spc="10" i="1">
                <a:latin typeface="Courier New"/>
                <a:cs typeface="Courier New"/>
              </a:rPr>
              <a:t> </a:t>
            </a:r>
            <a:r>
              <a:rPr dirty="0" sz="1200" spc="-5" i="1">
                <a:latin typeface="Courier New"/>
                <a:cs typeface="Courier New"/>
              </a:rPr>
              <a:t>81310</a:t>
            </a:r>
            <a:r>
              <a:rPr dirty="0" sz="1200" spc="1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Skudai,</a:t>
            </a:r>
            <a:r>
              <a:rPr dirty="0" sz="1200" spc="1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Johor”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7423"/>
            <a:ext cx="5039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Counting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-5"/>
              <a:t> number</a:t>
            </a:r>
            <a:r>
              <a:rPr dirty="0"/>
              <a:t> of </a:t>
            </a:r>
            <a:r>
              <a:rPr dirty="0" spc="-5"/>
              <a:t>occurrences: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4837" y="1824037"/>
            <a:ext cx="8162925" cy="4200525"/>
            <a:chOff x="604837" y="1824037"/>
            <a:chExt cx="8162925" cy="4200525"/>
          </a:xfrm>
        </p:grpSpPr>
        <p:sp>
          <p:nvSpPr>
            <p:cNvPr id="4" name="object 4"/>
            <p:cNvSpPr/>
            <p:nvPr/>
          </p:nvSpPr>
          <p:spPr>
            <a:xfrm>
              <a:off x="609600" y="1828800"/>
              <a:ext cx="8153400" cy="4191000"/>
            </a:xfrm>
            <a:custGeom>
              <a:avLst/>
              <a:gdLst/>
              <a:ahLst/>
              <a:cxnLst/>
              <a:rect l="l" t="t" r="r" b="b"/>
              <a:pathLst>
                <a:path w="8153400" h="4191000">
                  <a:moveTo>
                    <a:pt x="8153400" y="0"/>
                  </a:moveTo>
                  <a:lnTo>
                    <a:pt x="0" y="0"/>
                  </a:lnTo>
                  <a:lnTo>
                    <a:pt x="0" y="4191000"/>
                  </a:lnTo>
                  <a:lnTo>
                    <a:pt x="8153400" y="41910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1828800"/>
              <a:ext cx="8153400" cy="4191000"/>
            </a:xfrm>
            <a:custGeom>
              <a:avLst/>
              <a:gdLst/>
              <a:ahLst/>
              <a:cxnLst/>
              <a:rect l="l" t="t" r="r" b="b"/>
              <a:pathLst>
                <a:path w="8153400" h="4191000">
                  <a:moveTo>
                    <a:pt x="0" y="4191000"/>
                  </a:moveTo>
                  <a:lnTo>
                    <a:pt x="8153400" y="41910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419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9600" y="1828800"/>
            <a:ext cx="8153400" cy="419100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 Let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say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 string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is</a:t>
            </a:r>
            <a:endParaRPr sz="1200">
              <a:latin typeface="Courier New"/>
              <a:cs typeface="Courier New"/>
            </a:endParaRPr>
          </a:p>
          <a:p>
            <a:pPr marL="822960" marR="600710" indent="-610235">
              <a:lnSpc>
                <a:spcPts val="2110"/>
              </a:lnSpc>
              <a:spcBef>
                <a:spcPts val="75"/>
              </a:spcBef>
            </a:pPr>
            <a:r>
              <a:rPr dirty="0" sz="1600" spc="-5" b="1">
                <a:latin typeface="Courier New"/>
                <a:cs typeface="Courier New"/>
              </a:rPr>
              <a:t>$s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“There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is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no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counting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function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in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regular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expression</a:t>
            </a:r>
            <a:r>
              <a:rPr dirty="0" sz="1600" b="1">
                <a:latin typeface="Courier New"/>
                <a:cs typeface="Courier New"/>
              </a:rPr>
              <a:t>.“.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“To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count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the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number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of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occurrences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of </a:t>
            </a:r>
            <a:r>
              <a:rPr dirty="0" sz="1600" spc="-5">
                <a:latin typeface="Courier New"/>
                <a:cs typeface="Courier New"/>
              </a:rPr>
              <a:t>a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pattern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in</a:t>
            </a:r>
            <a:r>
              <a:rPr dirty="0" sz="1600" spc="60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“. 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“a</a:t>
            </a:r>
            <a:r>
              <a:rPr dirty="0" sz="1600" spc="-5">
                <a:latin typeface="Courier New"/>
                <a:cs typeface="Courier New"/>
              </a:rPr>
              <a:t> string,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we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can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use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functions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split()</a:t>
            </a:r>
            <a:r>
              <a:rPr dirty="0" sz="1600">
                <a:latin typeface="Courier New"/>
                <a:cs typeface="Courier New"/>
              </a:rPr>
              <a:t> and </a:t>
            </a:r>
            <a:r>
              <a:rPr dirty="0" sz="1600" spc="-5">
                <a:latin typeface="Courier New"/>
                <a:cs typeface="Courier New"/>
              </a:rPr>
              <a:t>count().</a:t>
            </a:r>
            <a:r>
              <a:rPr dirty="0" sz="1600" spc="50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“;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Counting</a:t>
            </a:r>
            <a:r>
              <a:rPr dirty="0" sz="1200" spc="-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number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words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dirty="0" sz="1600" spc="-5" b="1">
                <a:latin typeface="Courier New"/>
                <a:cs typeface="Courier New"/>
              </a:rPr>
              <a:t>$words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split</a:t>
            </a:r>
            <a:r>
              <a:rPr dirty="0" sz="1600" spc="-5" b="1">
                <a:latin typeface="Courier New"/>
                <a:cs typeface="Courier New"/>
              </a:rPr>
              <a:t>("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[[:space:]]</a:t>
            </a:r>
            <a:r>
              <a:rPr dirty="0" sz="1600" spc="-5" b="1">
                <a:latin typeface="Courier New"/>
                <a:cs typeface="Courier New"/>
              </a:rPr>
              <a:t>",$s);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print ("Number of words:" </a:t>
            </a:r>
            <a:r>
              <a:rPr dirty="0" sz="1600" b="1">
                <a:latin typeface="Courier New"/>
                <a:cs typeface="Courier New"/>
              </a:rPr>
              <a:t>.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count($words)</a:t>
            </a:r>
            <a:r>
              <a:rPr dirty="0" sz="1600" b="1">
                <a:latin typeface="Courier New"/>
                <a:cs typeface="Courier New"/>
              </a:rPr>
              <a:t>);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Output: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27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Counting</a:t>
            </a:r>
            <a:r>
              <a:rPr dirty="0" sz="1200" spc="-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number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sentences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dirty="0" sz="1600" spc="-5" b="1">
                <a:latin typeface="Courier New"/>
                <a:cs typeface="Courier New"/>
              </a:rPr>
              <a:t>$sentences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split</a:t>
            </a:r>
            <a:r>
              <a:rPr dirty="0" sz="1600" spc="-5" b="1">
                <a:latin typeface="Courier New"/>
                <a:cs typeface="Courier New"/>
              </a:rPr>
              <a:t>("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\.</a:t>
            </a:r>
            <a:r>
              <a:rPr dirty="0" sz="1600" spc="-5" b="1">
                <a:latin typeface="Courier New"/>
                <a:cs typeface="Courier New"/>
              </a:rPr>
              <a:t>",$s);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print ("Number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of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sentences:"</a:t>
            </a:r>
            <a:r>
              <a:rPr dirty="0" sz="1600" b="1">
                <a:latin typeface="Courier New"/>
                <a:cs typeface="Courier New"/>
              </a:rPr>
              <a:t> .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count($sentences)</a:t>
            </a:r>
            <a:r>
              <a:rPr dirty="0" sz="1600" b="1">
                <a:latin typeface="Courier New"/>
                <a:cs typeface="Courier New"/>
              </a:rPr>
              <a:t>);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Output: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5610974"/>
            <a:ext cx="26924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50"/>
              </a:lnSpc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6209" y="6061275"/>
            <a:ext cx="76009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200" spc="-5" b="1">
                <a:latin typeface="Courier New"/>
                <a:cs typeface="Courier New"/>
              </a:rPr>
              <a:t>form.php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688340" y="761746"/>
            <a:ext cx="7447280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5">
                <a:latin typeface="Arial MT"/>
                <a:cs typeface="Arial MT"/>
              </a:rPr>
              <a:t>Regular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expression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provide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any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count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occurrences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pattern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string.</a:t>
            </a:r>
            <a:r>
              <a:rPr dirty="0" sz="1800" spc="4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trick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is, firstly</a:t>
            </a:r>
            <a:r>
              <a:rPr dirty="0" sz="1800" spc="-5">
                <a:latin typeface="Arial MT"/>
                <a:cs typeface="Arial MT"/>
              </a:rPr>
              <a:t> splits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counts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result.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7423"/>
            <a:ext cx="5039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Counting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-5"/>
              <a:t> number</a:t>
            </a:r>
            <a:r>
              <a:rPr dirty="0"/>
              <a:t> of </a:t>
            </a:r>
            <a:r>
              <a:rPr dirty="0" spc="-5"/>
              <a:t>occurrences: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037" y="1747837"/>
            <a:ext cx="8239125" cy="4352925"/>
            <a:chOff x="681037" y="1747837"/>
            <a:chExt cx="8239125" cy="4352925"/>
          </a:xfrm>
        </p:grpSpPr>
        <p:sp>
          <p:nvSpPr>
            <p:cNvPr id="4" name="object 4"/>
            <p:cNvSpPr/>
            <p:nvPr/>
          </p:nvSpPr>
          <p:spPr>
            <a:xfrm>
              <a:off x="685800" y="1752600"/>
              <a:ext cx="8229600" cy="4343400"/>
            </a:xfrm>
            <a:custGeom>
              <a:avLst/>
              <a:gdLst/>
              <a:ahLst/>
              <a:cxnLst/>
              <a:rect l="l" t="t" r="r" b="b"/>
              <a:pathLst>
                <a:path w="8229600" h="4343400">
                  <a:moveTo>
                    <a:pt x="8229600" y="0"/>
                  </a:moveTo>
                  <a:lnTo>
                    <a:pt x="0" y="0"/>
                  </a:lnTo>
                  <a:lnTo>
                    <a:pt x="0" y="4343400"/>
                  </a:lnTo>
                  <a:lnTo>
                    <a:pt x="8229600" y="43434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800" y="1752600"/>
              <a:ext cx="8229600" cy="4343400"/>
            </a:xfrm>
            <a:custGeom>
              <a:avLst/>
              <a:gdLst/>
              <a:ahLst/>
              <a:cxnLst/>
              <a:rect l="l" t="t" r="r" b="b"/>
              <a:pathLst>
                <a:path w="8229600" h="4343400">
                  <a:moveTo>
                    <a:pt x="0" y="4343400"/>
                  </a:moveTo>
                  <a:lnTo>
                    <a:pt x="8229600" y="43434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34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8340" y="761746"/>
            <a:ext cx="7549515" cy="57111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5">
                <a:latin typeface="Arial MT"/>
                <a:cs typeface="Arial MT"/>
              </a:rPr>
              <a:t>Another</a:t>
            </a:r>
            <a:r>
              <a:rPr dirty="0" sz="1800">
                <a:latin typeface="Arial MT"/>
                <a:cs typeface="Arial MT"/>
              </a:rPr>
              <a:t> trick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 using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loop.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technique,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we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remove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occurrence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iteration.</a:t>
            </a:r>
            <a:r>
              <a:rPr dirty="0" sz="1800" spc="4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searching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again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until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matched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string.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670"/>
              </a:spcBef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6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75"/>
              </a:spcBef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Let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say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endParaRPr sz="1200">
              <a:latin typeface="Courier New"/>
              <a:cs typeface="Courier New"/>
            </a:endParaRPr>
          </a:p>
          <a:p>
            <a:pPr marL="728980" marR="962025" indent="-534035">
              <a:lnSpc>
                <a:spcPts val="1850"/>
              </a:lnSpc>
              <a:spcBef>
                <a:spcPts val="70"/>
              </a:spcBef>
            </a:pPr>
            <a:r>
              <a:rPr dirty="0" sz="1400" spc="-5" b="1">
                <a:latin typeface="Courier New"/>
                <a:cs typeface="Courier New"/>
              </a:rPr>
              <a:t>$s</a:t>
            </a:r>
            <a:r>
              <a:rPr dirty="0" sz="1400" b="1">
                <a:latin typeface="Courier New"/>
                <a:cs typeface="Courier New"/>
              </a:rPr>
              <a:t> =</a:t>
            </a:r>
            <a:r>
              <a:rPr dirty="0" sz="1400" spc="5" b="1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“There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is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no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counting </a:t>
            </a:r>
            <a:r>
              <a:rPr dirty="0" sz="1400" spc="-5">
                <a:latin typeface="Courier New"/>
                <a:cs typeface="Courier New"/>
              </a:rPr>
              <a:t>function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in regular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expression</a:t>
            </a:r>
            <a:r>
              <a:rPr dirty="0" sz="1400" spc="-10" b="1">
                <a:latin typeface="Courier New"/>
                <a:cs typeface="Courier New"/>
              </a:rPr>
              <a:t>.“. </a:t>
            </a:r>
            <a:r>
              <a:rPr dirty="0" sz="1400" spc="-825" b="1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“To </a:t>
            </a:r>
            <a:r>
              <a:rPr dirty="0" sz="1400" spc="-10">
                <a:latin typeface="Courier New"/>
                <a:cs typeface="Courier New"/>
              </a:rPr>
              <a:t>count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the </a:t>
            </a:r>
            <a:r>
              <a:rPr dirty="0" sz="1400" spc="-10">
                <a:latin typeface="Courier New"/>
                <a:cs typeface="Courier New"/>
              </a:rPr>
              <a:t>number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of</a:t>
            </a:r>
            <a:r>
              <a:rPr dirty="0" sz="1400" spc="-5">
                <a:latin typeface="Courier New"/>
                <a:cs typeface="Courier New"/>
              </a:rPr>
              <a:t> occurrences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of </a:t>
            </a:r>
            <a:r>
              <a:rPr dirty="0" sz="1400">
                <a:latin typeface="Courier New"/>
                <a:cs typeface="Courier New"/>
              </a:rPr>
              <a:t>a </a:t>
            </a:r>
            <a:r>
              <a:rPr dirty="0" sz="1400" spc="-10">
                <a:latin typeface="Courier New"/>
                <a:cs typeface="Courier New"/>
              </a:rPr>
              <a:t>pattern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in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“. </a:t>
            </a:r>
            <a:r>
              <a:rPr dirty="0" sz="1400" b="1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“a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string,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we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can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use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functions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split()</a:t>
            </a:r>
            <a:r>
              <a:rPr dirty="0" sz="14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and </a:t>
            </a:r>
            <a:r>
              <a:rPr dirty="0" sz="1400" spc="-10">
                <a:latin typeface="Courier New"/>
                <a:cs typeface="Courier New"/>
              </a:rPr>
              <a:t>count().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“;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Counting</a:t>
            </a:r>
            <a:r>
              <a:rPr dirty="0" sz="1200" spc="-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number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of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dirty="0" sz="1200" spc="2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 i="1">
                <a:solidFill>
                  <a:srgbClr val="C0504D"/>
                </a:solidFill>
                <a:latin typeface="Courier New"/>
                <a:cs typeface="Courier New"/>
              </a:rPr>
              <a:t>the</a:t>
            </a:r>
            <a:r>
              <a:rPr dirty="0" sz="1600" spc="5" b="1" i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$s</a:t>
            </a:r>
            <a:endParaRPr sz="12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$count=0;</a:t>
            </a:r>
            <a:endParaRPr sz="16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while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eregi("the",$s,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$match)</a:t>
            </a:r>
            <a:r>
              <a:rPr dirty="0" sz="1600" spc="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latin typeface="Courier New"/>
                <a:cs typeface="Courier New"/>
              </a:rPr>
              <a:t>{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$count++;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remove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first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occurrence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dirty="0" sz="1200" spc="1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word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beginning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‘the’</a:t>
            </a:r>
            <a:r>
              <a:rPr dirty="0" sz="1200" spc="2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endParaRPr sz="12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  <a:spcBef>
                <a:spcPts val="254"/>
              </a:spcBef>
            </a:pP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find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another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intances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the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endParaRPr sz="12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600" spc="-5" b="1">
                <a:latin typeface="Courier New"/>
                <a:cs typeface="Courier New"/>
              </a:rPr>
              <a:t>$s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C0504D"/>
                </a:solidFill>
                <a:latin typeface="Courier New"/>
                <a:cs typeface="Courier New"/>
              </a:rPr>
              <a:t>ereg_replace($match[0],"", </a:t>
            </a:r>
            <a:r>
              <a:rPr dirty="0" sz="1600" spc="5" b="1">
                <a:solidFill>
                  <a:srgbClr val="C0504D"/>
                </a:solidFill>
                <a:latin typeface="Courier New"/>
                <a:cs typeface="Courier New"/>
              </a:rPr>
              <a:t>$s)</a:t>
            </a:r>
            <a:r>
              <a:rPr dirty="0" sz="1600" spc="5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latin typeface="Courier New"/>
                <a:cs typeface="Courier New"/>
              </a:rPr>
              <a:t>print ("Number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of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string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'the':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</a:t>
            </a:r>
            <a:r>
              <a:rPr dirty="0" sz="1600" b="1">
                <a:latin typeface="Courier New"/>
                <a:cs typeface="Courier New"/>
              </a:rPr>
              <a:t> .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$count</a:t>
            </a:r>
            <a:r>
              <a:rPr dirty="0" sz="1600" spc="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);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Output: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>
              <a:latin typeface="Courier New"/>
              <a:cs typeface="Courier New"/>
            </a:endParaRPr>
          </a:p>
          <a:p>
            <a:pPr algn="ctr" marR="7366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Courier New"/>
                <a:cs typeface="Courier New"/>
              </a:rPr>
              <a:t>form.php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7423"/>
            <a:ext cx="2295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Filtering</a:t>
            </a:r>
            <a:r>
              <a:rPr dirty="0" spc="-55"/>
              <a:t> </a:t>
            </a:r>
            <a:r>
              <a:rPr dirty="0"/>
              <a:t>records: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76600"/>
            <a:ext cx="3733800" cy="1989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2152" y="799846"/>
            <a:ext cx="7797165" cy="25914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38430" marR="5080">
              <a:lnSpc>
                <a:spcPts val="1939"/>
              </a:lnSpc>
              <a:spcBef>
                <a:spcPts val="345"/>
              </a:spcBef>
              <a:tabLst>
                <a:tab pos="6993890" algn="l"/>
              </a:tabLst>
            </a:pPr>
            <a:r>
              <a:rPr dirty="0" sz="1800" spc="-5">
                <a:latin typeface="Arial MT"/>
                <a:cs typeface="Arial MT"/>
              </a:rPr>
              <a:t>Filter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ns, </a:t>
            </a:r>
            <a:r>
              <a:rPr dirty="0" sz="1800" spc="-45">
                <a:latin typeface="Arial MT"/>
                <a:cs typeface="Arial MT"/>
              </a:rPr>
              <a:t>w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rds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o</a:t>
            </a:r>
            <a:r>
              <a:rPr dirty="0" sz="1800" spc="-15">
                <a:latin typeface="Arial MT"/>
                <a:cs typeface="Arial MT"/>
              </a:rPr>
              <a:t>u</a:t>
            </a:r>
            <a:r>
              <a:rPr dirty="0" sz="1800" spc="-5">
                <a:latin typeface="Arial MT"/>
                <a:cs typeface="Arial MT"/>
              </a:rPr>
              <a:t>ld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u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ect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d.	</a:t>
            </a:r>
            <a:r>
              <a:rPr dirty="0" sz="1800" spc="-5">
                <a:latin typeface="Arial MT"/>
                <a:cs typeface="Arial MT"/>
              </a:rPr>
              <a:t>Us</a:t>
            </a:r>
            <a:r>
              <a:rPr dirty="0" sz="1800" spc="-15">
                <a:latin typeface="Arial MT"/>
                <a:cs typeface="Arial MT"/>
              </a:rPr>
              <a:t>u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l</a:t>
            </a:r>
            <a:r>
              <a:rPr dirty="0" sz="1800" spc="-165">
                <a:latin typeface="Arial MT"/>
                <a:cs typeface="Arial MT"/>
              </a:rPr>
              <a:t>y</a:t>
            </a:r>
            <a:r>
              <a:rPr dirty="0" sz="1800">
                <a:latin typeface="Arial MT"/>
                <a:cs typeface="Arial MT"/>
              </a:rPr>
              <a:t>,  </a:t>
            </a:r>
            <a:r>
              <a:rPr dirty="0" sz="1800" spc="-25">
                <a:latin typeface="Arial MT"/>
                <a:cs typeface="Arial MT"/>
              </a:rPr>
              <a:t>we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SQL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statements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 MT"/>
              <a:cs typeface="Arial MT"/>
            </a:endParaRPr>
          </a:p>
          <a:p>
            <a:pPr marL="138430">
              <a:lnSpc>
                <a:spcPct val="100000"/>
              </a:lnSpc>
              <a:tabLst>
                <a:tab pos="1211580" algn="l"/>
              </a:tabLst>
            </a:pPr>
            <a:r>
              <a:rPr dirty="0" sz="1600" spc="-5" b="1" i="1">
                <a:latin typeface="Arial"/>
                <a:cs typeface="Arial"/>
              </a:rPr>
              <a:t>Example:	</a:t>
            </a:r>
            <a:r>
              <a:rPr dirty="0" sz="1600" spc="-5" i="1">
                <a:latin typeface="Arial"/>
                <a:cs typeface="Arial"/>
              </a:rPr>
              <a:t>Filtering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records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using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  <a:p>
            <a:pPr marL="138430">
              <a:lnSpc>
                <a:spcPts val="1825"/>
              </a:lnSpc>
              <a:spcBef>
                <a:spcPts val="770"/>
              </a:spcBef>
            </a:pPr>
            <a:r>
              <a:rPr dirty="0" sz="1600" spc="-10" i="1">
                <a:latin typeface="Arial"/>
                <a:cs typeface="Arial"/>
              </a:rPr>
              <a:t>Let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say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we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have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table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named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‘person’</a:t>
            </a:r>
            <a:r>
              <a:rPr dirty="0" sz="1600" spc="-6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below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and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we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want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to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display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all </a:t>
            </a:r>
            <a:r>
              <a:rPr dirty="0" sz="1600" spc="-10" i="1">
                <a:latin typeface="Arial"/>
                <a:cs typeface="Arial"/>
              </a:rPr>
              <a:t>persons</a:t>
            </a:r>
            <a:endParaRPr sz="1600">
              <a:latin typeface="Arial"/>
              <a:cs typeface="Arial"/>
            </a:endParaRPr>
          </a:p>
          <a:p>
            <a:pPr marL="138430">
              <a:lnSpc>
                <a:spcPts val="1825"/>
              </a:lnSpc>
            </a:pPr>
            <a:r>
              <a:rPr dirty="0" sz="1600" spc="-5" i="1">
                <a:latin typeface="Arial"/>
                <a:cs typeface="Arial"/>
              </a:rPr>
              <a:t>who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his/her </a:t>
            </a:r>
            <a:r>
              <a:rPr dirty="0" sz="1600" spc="-10" i="1">
                <a:latin typeface="Arial"/>
                <a:cs typeface="Arial"/>
              </a:rPr>
              <a:t>name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starts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with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30" i="1">
                <a:latin typeface="Arial"/>
                <a:cs typeface="Arial"/>
              </a:rPr>
              <a:t>‘A’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dirty="0" sz="1400" spc="-20" b="1">
                <a:latin typeface="Arial"/>
                <a:cs typeface="Arial"/>
              </a:rPr>
              <a:t>Table: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person</a:t>
            </a:r>
            <a:endParaRPr sz="1400">
              <a:latin typeface="Arial"/>
              <a:cs typeface="Arial"/>
            </a:endParaRPr>
          </a:p>
          <a:p>
            <a:pPr marL="4323080">
              <a:lnSpc>
                <a:spcPts val="1590"/>
              </a:lnSpc>
            </a:pPr>
            <a:r>
              <a:rPr dirty="0" sz="1400" b="1">
                <a:latin typeface="Arial"/>
                <a:cs typeface="Arial"/>
              </a:rPr>
              <a:t>Expected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3581400"/>
            <a:ext cx="4419600" cy="1406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Filtering</a:t>
            </a:r>
            <a:r>
              <a:rPr dirty="0" spc="-55"/>
              <a:t> </a:t>
            </a:r>
            <a:r>
              <a:rPr dirty="0"/>
              <a:t>records: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8637" y="1519237"/>
            <a:ext cx="8239125" cy="4352925"/>
            <a:chOff x="528637" y="1519237"/>
            <a:chExt cx="8239125" cy="4352925"/>
          </a:xfrm>
        </p:grpSpPr>
        <p:sp>
          <p:nvSpPr>
            <p:cNvPr id="4" name="object 4"/>
            <p:cNvSpPr/>
            <p:nvPr/>
          </p:nvSpPr>
          <p:spPr>
            <a:xfrm>
              <a:off x="533400" y="1524000"/>
              <a:ext cx="8229600" cy="4343400"/>
            </a:xfrm>
            <a:custGeom>
              <a:avLst/>
              <a:gdLst/>
              <a:ahLst/>
              <a:cxnLst/>
              <a:rect l="l" t="t" r="r" b="b"/>
              <a:pathLst>
                <a:path w="8229600" h="4343400">
                  <a:moveTo>
                    <a:pt x="8229600" y="0"/>
                  </a:moveTo>
                  <a:lnTo>
                    <a:pt x="0" y="0"/>
                  </a:lnTo>
                  <a:lnTo>
                    <a:pt x="0" y="4343400"/>
                  </a:lnTo>
                  <a:lnTo>
                    <a:pt x="8229600" y="43434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3400" y="1524000"/>
              <a:ext cx="8229600" cy="4343400"/>
            </a:xfrm>
            <a:custGeom>
              <a:avLst/>
              <a:gdLst/>
              <a:ahLst/>
              <a:cxnLst/>
              <a:rect l="l" t="t" r="r" b="b"/>
              <a:pathLst>
                <a:path w="8229600" h="4343400">
                  <a:moveTo>
                    <a:pt x="0" y="4343400"/>
                  </a:moveTo>
                  <a:lnTo>
                    <a:pt x="8229600" y="43434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34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2140" y="601116"/>
            <a:ext cx="7258050" cy="57448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795"/>
              </a:spcBef>
              <a:tabLst>
                <a:tab pos="1218565" algn="l"/>
              </a:tabLst>
            </a:pPr>
            <a:r>
              <a:rPr dirty="0" sz="1600" spc="-5" b="1" i="1">
                <a:latin typeface="Arial"/>
                <a:cs typeface="Arial"/>
              </a:rPr>
              <a:t>Example:	Using</a:t>
            </a:r>
            <a:r>
              <a:rPr dirty="0" sz="1600" spc="-25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SQL</a:t>
            </a:r>
            <a:r>
              <a:rPr dirty="0" sz="1600" spc="-4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statements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695"/>
              </a:spcBef>
            </a:pPr>
            <a:r>
              <a:rPr dirty="0" sz="1600" spc="-5" i="1">
                <a:latin typeface="Arial"/>
                <a:cs typeface="Arial"/>
              </a:rPr>
              <a:t>SQL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has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its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own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regular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expression.</a:t>
            </a:r>
            <a:r>
              <a:rPr dirty="0" sz="1600" spc="44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It</a:t>
            </a:r>
            <a:r>
              <a:rPr dirty="0" sz="1600" spc="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uses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operator</a:t>
            </a:r>
            <a:r>
              <a:rPr dirty="0" sz="1600" spc="60" i="1">
                <a:latin typeface="Arial"/>
                <a:cs typeface="Arial"/>
              </a:rPr>
              <a:t> </a:t>
            </a:r>
            <a:r>
              <a:rPr dirty="0" sz="1600" spc="-5" b="1" i="1">
                <a:solidFill>
                  <a:srgbClr val="C0504D"/>
                </a:solidFill>
                <a:latin typeface="Courier New"/>
                <a:cs typeface="Courier New"/>
              </a:rPr>
              <a:t>like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&lt;table</a:t>
            </a:r>
            <a:r>
              <a:rPr dirty="0" sz="1400" spc="-3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width="300"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border="2"&gt;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65"/>
              </a:spcBef>
            </a:pPr>
            <a:r>
              <a:rPr dirty="0" sz="1400" spc="-5">
                <a:latin typeface="Courier New"/>
                <a:cs typeface="Courier New"/>
              </a:rPr>
              <a:t>&lt;tr&gt;&lt;th&gt;Name&lt;/th&gt;&lt;th&gt;Gender&lt;/th&gt;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65"/>
              </a:spcBef>
            </a:pPr>
            <a:r>
              <a:rPr dirty="0" sz="1400" spc="-5" b="1">
                <a:latin typeface="Courier New"/>
                <a:cs typeface="Courier New"/>
              </a:rPr>
              <a:t>$conn</a:t>
            </a:r>
            <a:r>
              <a:rPr dirty="0" sz="1400" spc="4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5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mysql_connect('localhost','example','abc123');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latin typeface="Courier New"/>
                <a:cs typeface="Courier New"/>
              </a:rPr>
              <a:t>$db=mysql_select_db('db_example',$conn);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65"/>
              </a:spcBef>
            </a:pPr>
            <a:r>
              <a:rPr dirty="0" sz="1400" spc="-5" b="1">
                <a:latin typeface="Courier New"/>
                <a:cs typeface="Courier New"/>
              </a:rPr>
              <a:t>$query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mysql_query(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"select </a:t>
            </a:r>
            <a:r>
              <a:rPr dirty="0" sz="1400" b="1">
                <a:solidFill>
                  <a:srgbClr val="C0504D"/>
                </a:solidFill>
                <a:latin typeface="Courier New"/>
                <a:cs typeface="Courier New"/>
              </a:rPr>
              <a:t>*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 from </a:t>
            </a:r>
            <a:r>
              <a:rPr dirty="0" sz="1400" spc="-10" b="1">
                <a:solidFill>
                  <a:srgbClr val="C0504D"/>
                </a:solidFill>
                <a:latin typeface="Courier New"/>
                <a:cs typeface="Courier New"/>
              </a:rPr>
              <a:t>person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 where</a:t>
            </a:r>
            <a:r>
              <a:rPr dirty="0" sz="140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C0504D"/>
                </a:solidFill>
                <a:latin typeface="Courier New"/>
                <a:cs typeface="Courier New"/>
              </a:rPr>
              <a:t>name</a:t>
            </a:r>
            <a:r>
              <a:rPr dirty="0" sz="1400" spc="-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like </a:t>
            </a:r>
            <a:r>
              <a:rPr dirty="0" sz="1400" spc="-10" b="1">
                <a:solidFill>
                  <a:srgbClr val="C0504D"/>
                </a:solidFill>
                <a:latin typeface="Courier New"/>
                <a:cs typeface="Courier New"/>
              </a:rPr>
              <a:t>'A%'"</a:t>
            </a:r>
            <a:r>
              <a:rPr dirty="0" sz="1400" spc="-10" b="1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Courier New"/>
                <a:cs typeface="Courier New"/>
              </a:rPr>
              <a:t>while</a:t>
            </a:r>
            <a:r>
              <a:rPr dirty="0" sz="1400" spc="-1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( </a:t>
            </a:r>
            <a:r>
              <a:rPr dirty="0" sz="1400" spc="-10" b="1">
                <a:solidFill>
                  <a:srgbClr val="C0504D"/>
                </a:solidFill>
                <a:latin typeface="Courier New"/>
                <a:cs typeface="Courier New"/>
              </a:rPr>
              <a:t>$row=mysql_fetch_row($query)</a:t>
            </a:r>
            <a:r>
              <a:rPr dirty="0" sz="1400" spc="-1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65"/>
              </a:spcBef>
            </a:pP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70"/>
              </a:spcBef>
              <a:tabLst>
                <a:tab pos="1290320" algn="l"/>
              </a:tabLst>
            </a:pPr>
            <a:r>
              <a:rPr dirty="0" sz="1400" spc="-5" b="1">
                <a:latin typeface="Courier New"/>
                <a:cs typeface="Courier New"/>
              </a:rPr>
              <a:t>$name	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0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$row[0];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65"/>
              </a:spcBef>
            </a:pPr>
            <a:r>
              <a:rPr dirty="0" sz="1400" spc="-5" b="1">
                <a:latin typeface="Courier New"/>
                <a:cs typeface="Courier New"/>
              </a:rPr>
              <a:t>$gender</a:t>
            </a:r>
            <a:r>
              <a:rPr dirty="0" sz="1400" spc="-5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5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$row[1];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dirty="0" sz="1400" spc="-10" b="1">
                <a:latin typeface="Courier New"/>
                <a:cs typeface="Courier New"/>
              </a:rPr>
              <a:t>print("&lt;tr&gt;&lt;td&gt;".$name."&lt;/td&gt;&lt;td&gt;".$gender."&lt;/td&gt;&lt;/tr&gt;\n");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ourier New"/>
                <a:cs typeface="Courier New"/>
              </a:rPr>
              <a:t>&lt;/table&gt;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algn="ctr" marL="36195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form.php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Filtering</a:t>
            </a:r>
            <a:r>
              <a:rPr dirty="0" spc="-55"/>
              <a:t> </a:t>
            </a:r>
            <a:r>
              <a:rPr dirty="0"/>
              <a:t>records: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4837" y="1976437"/>
            <a:ext cx="8315325" cy="4505325"/>
            <a:chOff x="604837" y="1976437"/>
            <a:chExt cx="8315325" cy="4505325"/>
          </a:xfrm>
        </p:grpSpPr>
        <p:sp>
          <p:nvSpPr>
            <p:cNvPr id="4" name="object 4"/>
            <p:cNvSpPr/>
            <p:nvPr/>
          </p:nvSpPr>
          <p:spPr>
            <a:xfrm>
              <a:off x="609600" y="1981200"/>
              <a:ext cx="8305800" cy="4495800"/>
            </a:xfrm>
            <a:custGeom>
              <a:avLst/>
              <a:gdLst/>
              <a:ahLst/>
              <a:cxnLst/>
              <a:rect l="l" t="t" r="r" b="b"/>
              <a:pathLst>
                <a:path w="8305800" h="4495800">
                  <a:moveTo>
                    <a:pt x="8305800" y="0"/>
                  </a:moveTo>
                  <a:lnTo>
                    <a:pt x="0" y="0"/>
                  </a:lnTo>
                  <a:lnTo>
                    <a:pt x="0" y="4495800"/>
                  </a:lnTo>
                  <a:lnTo>
                    <a:pt x="8305800" y="4495800"/>
                  </a:lnTo>
                  <a:lnTo>
                    <a:pt x="8305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1981200"/>
              <a:ext cx="8305800" cy="4495800"/>
            </a:xfrm>
            <a:custGeom>
              <a:avLst/>
              <a:gdLst/>
              <a:ahLst/>
              <a:cxnLst/>
              <a:rect l="l" t="t" r="r" b="b"/>
              <a:pathLst>
                <a:path w="8305800" h="4495800">
                  <a:moveTo>
                    <a:pt x="0" y="4495800"/>
                  </a:moveTo>
                  <a:lnTo>
                    <a:pt x="8305800" y="4495800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449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88340" y="591972"/>
            <a:ext cx="7969884" cy="58166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1142365" algn="l"/>
              </a:tabLst>
            </a:pPr>
            <a:r>
              <a:rPr dirty="0" sz="1600" spc="-5" b="1" i="1">
                <a:latin typeface="Arial"/>
                <a:cs typeface="Arial"/>
              </a:rPr>
              <a:t>Example:	Filtering</a:t>
            </a:r>
            <a:r>
              <a:rPr dirty="0" sz="1600" spc="25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using</a:t>
            </a:r>
            <a:r>
              <a:rPr dirty="0" sz="1600" spc="1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PHP</a:t>
            </a:r>
            <a:r>
              <a:rPr dirty="0" sz="1600" spc="-7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regular</a:t>
            </a:r>
            <a:r>
              <a:rPr dirty="0" sz="1600" spc="2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expression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985"/>
              </a:spcBef>
            </a:pPr>
            <a:r>
              <a:rPr dirty="0" sz="1600" spc="-5" i="1">
                <a:latin typeface="Arial"/>
                <a:cs typeface="Arial"/>
              </a:rPr>
              <a:t>In this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technique,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SQL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statement</a:t>
            </a:r>
            <a:r>
              <a:rPr dirty="0" sz="1600" spc="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still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needed.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But</a:t>
            </a:r>
            <a:r>
              <a:rPr dirty="0" sz="1600" i="1">
                <a:latin typeface="Arial"/>
                <a:cs typeface="Arial"/>
              </a:rPr>
              <a:t> it </a:t>
            </a:r>
            <a:r>
              <a:rPr dirty="0" sz="1600" spc="-5" i="1">
                <a:latin typeface="Arial"/>
                <a:cs typeface="Arial"/>
              </a:rPr>
              <a:t>is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only used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for</a:t>
            </a:r>
            <a:r>
              <a:rPr dirty="0" sz="1600" spc="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retrieving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records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from</a:t>
            </a:r>
            <a:r>
              <a:rPr dirty="0" sz="1600" spc="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database.</a:t>
            </a:r>
            <a:r>
              <a:rPr dirty="0" sz="1600" spc="5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filtering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process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is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done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by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PHP</a:t>
            </a:r>
            <a:r>
              <a:rPr dirty="0" sz="1600" spc="-4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regular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expression.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&lt;table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width="300"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border="2"&gt;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65"/>
              </a:spcBef>
            </a:pPr>
            <a:r>
              <a:rPr dirty="0" sz="1400" spc="-5">
                <a:latin typeface="Courier New"/>
                <a:cs typeface="Courier New"/>
              </a:rPr>
              <a:t>&lt;tr&gt;&lt;th&gt;Name&lt;/th&gt;&lt;th&gt;Gender&lt;/th&gt;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latin typeface="Courier New"/>
                <a:cs typeface="Courier New"/>
              </a:rPr>
              <a:t>$conn</a:t>
            </a:r>
            <a:r>
              <a:rPr dirty="0" sz="1400" spc="40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5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mysql_connect('localhost','example','abc123');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65"/>
              </a:spcBef>
            </a:pPr>
            <a:r>
              <a:rPr dirty="0" sz="1400" spc="-5" b="1">
                <a:latin typeface="Courier New"/>
                <a:cs typeface="Courier New"/>
              </a:rPr>
              <a:t>$db=mysql_select_db('db_example',$conn);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latin typeface="Courier New"/>
                <a:cs typeface="Courier New"/>
              </a:rPr>
              <a:t>$query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mysql_query(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"select</a:t>
            </a:r>
            <a:r>
              <a:rPr dirty="0" sz="1400" spc="-15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C0504D"/>
                </a:solidFill>
                <a:latin typeface="Courier New"/>
                <a:cs typeface="Courier New"/>
              </a:rPr>
              <a:t>*</a:t>
            </a:r>
            <a:r>
              <a:rPr dirty="0" sz="1400" spc="-1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from</a:t>
            </a:r>
            <a:r>
              <a:rPr dirty="0" sz="1400" spc="-10" b="1">
                <a:solidFill>
                  <a:srgbClr val="C0504D"/>
                </a:solidFill>
                <a:latin typeface="Courier New"/>
                <a:cs typeface="Courier New"/>
              </a:rPr>
              <a:t> person"</a:t>
            </a:r>
            <a:r>
              <a:rPr dirty="0" sz="1400" spc="-10" b="1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while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(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$row=mysql_fetch_row($query)</a:t>
            </a:r>
            <a:r>
              <a:rPr dirty="0" sz="1400" spc="-4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65"/>
              </a:spcBef>
              <a:tabLst>
                <a:tab pos="1290320" algn="l"/>
              </a:tabLst>
            </a:pPr>
            <a:r>
              <a:rPr dirty="0" sz="1400" spc="-5" b="1">
                <a:latin typeface="Courier New"/>
                <a:cs typeface="Courier New"/>
              </a:rPr>
              <a:t>$name	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0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$row[0];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latin typeface="Courier New"/>
                <a:cs typeface="Courier New"/>
              </a:rPr>
              <a:t>$gender</a:t>
            </a:r>
            <a:r>
              <a:rPr dirty="0" sz="1400" spc="-5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5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$row[1];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400" b="1">
                <a:solidFill>
                  <a:srgbClr val="C0504D"/>
                </a:solidFill>
                <a:latin typeface="Courier New"/>
                <a:cs typeface="Courier New"/>
              </a:rPr>
              <a:t>if </a:t>
            </a:r>
            <a:r>
              <a:rPr dirty="0" sz="1400" spc="-10" b="1">
                <a:solidFill>
                  <a:srgbClr val="C0504D"/>
                </a:solidFill>
                <a:latin typeface="Courier New"/>
                <a:cs typeface="Courier New"/>
              </a:rPr>
              <a:t>(!ereg("^A",$name))</a:t>
            </a:r>
            <a:r>
              <a:rPr dirty="0" sz="1400" spc="-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C0504D"/>
                </a:solidFill>
                <a:latin typeface="Courier New"/>
                <a:cs typeface="Courier New"/>
              </a:rPr>
              <a:t>continue;</a:t>
            </a:r>
            <a:r>
              <a:rPr dirty="0" sz="1400" spc="-2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display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record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1200" spc="10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endParaRPr sz="1200">
              <a:latin typeface="Courier New"/>
              <a:cs typeface="Courier New"/>
            </a:endParaRPr>
          </a:p>
          <a:p>
            <a:pPr marL="3787775">
              <a:lnSpc>
                <a:spcPct val="100000"/>
              </a:lnSpc>
              <a:spcBef>
                <a:spcPts val="165"/>
              </a:spcBef>
              <a:tabLst>
                <a:tab pos="4248150" algn="l"/>
              </a:tabLst>
            </a:pPr>
            <a:r>
              <a:rPr dirty="0" sz="1200" spc="5" i="1">
                <a:solidFill>
                  <a:srgbClr val="FF0000"/>
                </a:solidFill>
                <a:latin typeface="Courier New"/>
                <a:cs typeface="Courier New"/>
              </a:rPr>
              <a:t>//	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matched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200" i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200" spc="-5" i="1">
                <a:solidFill>
                  <a:srgbClr val="FF0000"/>
                </a:solidFill>
                <a:latin typeface="Courier New"/>
                <a:cs typeface="Courier New"/>
              </a:rPr>
              <a:t> pattern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400" spc="-10" b="1">
                <a:latin typeface="Courier New"/>
                <a:cs typeface="Courier New"/>
              </a:rPr>
              <a:t>print("&lt;tr&gt;&lt;td&gt;".$name."&lt;/td&gt;&lt;td&gt;".$gender."&lt;/td&gt;&lt;/tr&gt;\n");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70"/>
              </a:spcBef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?&gt;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5">
                <a:latin typeface="Courier New"/>
                <a:cs typeface="Courier New"/>
              </a:rPr>
              <a:t>&lt;/table&gt;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660" y="2963113"/>
            <a:ext cx="557022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5">
                <a:latin typeface="Calibri"/>
                <a:cs typeface="Calibri"/>
              </a:rPr>
              <a:t>PHP:</a:t>
            </a:r>
            <a:r>
              <a:rPr dirty="0" sz="5500" spc="-45">
                <a:latin typeface="Calibri"/>
                <a:cs typeface="Calibri"/>
              </a:rPr>
              <a:t> </a:t>
            </a:r>
            <a:r>
              <a:rPr dirty="0" sz="5500" spc="-75">
                <a:latin typeface="Calibri"/>
                <a:cs typeface="Calibri"/>
              </a:rPr>
              <a:t>Web</a:t>
            </a:r>
            <a:r>
              <a:rPr dirty="0" sz="5500" spc="-20">
                <a:latin typeface="Calibri"/>
                <a:cs typeface="Calibri"/>
              </a:rPr>
              <a:t> </a:t>
            </a:r>
            <a:r>
              <a:rPr dirty="0" sz="5500" spc="-40">
                <a:latin typeface="Calibri"/>
                <a:cs typeface="Calibri"/>
              </a:rPr>
              <a:t>Variables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003" y="319227"/>
            <a:ext cx="132651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65">
                <a:latin typeface="Calibri"/>
                <a:cs typeface="Calibri"/>
              </a:rPr>
              <a:t>Topics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33238"/>
            <a:ext cx="4532630" cy="177546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00"/>
              </a:buClr>
              <a:buChar char="•"/>
              <a:tabLst>
                <a:tab pos="355600" algn="l"/>
                <a:tab pos="2629535" algn="l"/>
              </a:tabLst>
            </a:pPr>
            <a:r>
              <a:rPr dirty="0" sz="3200" spc="-5">
                <a:latin typeface="Courier New"/>
                <a:cs typeface="Courier New"/>
              </a:rPr>
              <a:t>$_GET</a:t>
            </a:r>
            <a:r>
              <a:rPr dirty="0" sz="3200" spc="25">
                <a:latin typeface="Courier New"/>
                <a:cs typeface="Courier New"/>
              </a:rPr>
              <a:t> </a:t>
            </a:r>
            <a:r>
              <a:rPr dirty="0" sz="3200">
                <a:latin typeface="Calibri"/>
                <a:cs typeface="Calibri"/>
              </a:rPr>
              <a:t>and	</a:t>
            </a:r>
            <a:r>
              <a:rPr dirty="0" sz="3200" spc="-5">
                <a:latin typeface="Courier New"/>
                <a:cs typeface="Courier New"/>
              </a:rPr>
              <a:t>$_POST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CC00"/>
              </a:buClr>
              <a:buChar char="•"/>
              <a:tabLst>
                <a:tab pos="355600" algn="l"/>
              </a:tabLst>
            </a:pPr>
            <a:r>
              <a:rPr dirty="0" sz="3200" spc="-5">
                <a:latin typeface="Courier New"/>
                <a:cs typeface="Courier New"/>
              </a:rPr>
              <a:t>$_COOKIE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FFCC00"/>
              </a:buClr>
              <a:buChar char="•"/>
              <a:tabLst>
                <a:tab pos="355600" algn="l"/>
                <a:tab pos="2568575" algn="l"/>
              </a:tabLst>
            </a:pPr>
            <a:r>
              <a:rPr dirty="0" sz="3200" spc="-5">
                <a:latin typeface="Courier New"/>
                <a:cs typeface="Courier New"/>
              </a:rPr>
              <a:t>$_ENV</a:t>
            </a:r>
            <a:r>
              <a:rPr dirty="0" sz="3200" spc="-450">
                <a:latin typeface="Courier New"/>
                <a:cs typeface="Courier New"/>
              </a:rPr>
              <a:t> </a:t>
            </a:r>
            <a:r>
              <a:rPr dirty="0" sz="3200">
                <a:latin typeface="Calibri"/>
                <a:cs typeface="Calibri"/>
              </a:rPr>
              <a:t>and	</a:t>
            </a:r>
            <a:r>
              <a:rPr dirty="0" sz="3200" spc="-5">
                <a:latin typeface="Courier New"/>
                <a:cs typeface="Courier New"/>
              </a:rPr>
              <a:t>$_SERVER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112" y="1030350"/>
            <a:ext cx="8100059" cy="0"/>
          </a:xfrm>
          <a:custGeom>
            <a:avLst/>
            <a:gdLst/>
            <a:ahLst/>
            <a:cxnLst/>
            <a:rect l="l" t="t" r="r" b="b"/>
            <a:pathLst>
              <a:path w="8100059" h="0">
                <a:moveTo>
                  <a:pt x="0" y="0"/>
                </a:moveTo>
                <a:lnTo>
                  <a:pt x="80994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235076"/>
            <a:ext cx="548005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5610" marR="5080" indent="-1693545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latin typeface="Calibri"/>
                <a:cs typeface="Calibri"/>
              </a:rPr>
              <a:t>What</a:t>
            </a:r>
            <a:r>
              <a:rPr dirty="0" sz="4400" spc="-55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is</a:t>
            </a:r>
            <a:r>
              <a:rPr dirty="0" sz="4400" spc="-2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an</a:t>
            </a:r>
            <a:r>
              <a:rPr dirty="0" sz="4400" spc="-30">
                <a:latin typeface="Calibri"/>
                <a:cs typeface="Calibri"/>
              </a:rPr>
              <a:t> </a:t>
            </a:r>
            <a:r>
              <a:rPr dirty="0" sz="4400" spc="-15">
                <a:latin typeface="Calibri"/>
                <a:cs typeface="Calibri"/>
              </a:rPr>
              <a:t>environment </a:t>
            </a:r>
            <a:r>
              <a:rPr dirty="0" sz="4400" spc="-980">
                <a:latin typeface="Calibri"/>
                <a:cs typeface="Calibri"/>
              </a:rPr>
              <a:t> </a:t>
            </a:r>
            <a:r>
              <a:rPr dirty="0" sz="4400" spc="-5">
                <a:latin typeface="Calibri"/>
                <a:cs typeface="Calibri"/>
              </a:rPr>
              <a:t>variable?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07314" y="1801113"/>
            <a:ext cx="7965440" cy="3378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5720" indent="-343535">
              <a:lnSpc>
                <a:spcPct val="100000"/>
              </a:lnSpc>
              <a:spcBef>
                <a:spcPts val="95"/>
              </a:spcBef>
              <a:buClr>
                <a:srgbClr val="FFCC0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500" spc="-5">
                <a:latin typeface="Calibri"/>
                <a:cs typeface="Calibri"/>
              </a:rPr>
              <a:t>When accessing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 </a:t>
            </a:r>
            <a:r>
              <a:rPr dirty="0" sz="2500" spc="-10">
                <a:latin typeface="Calibri"/>
                <a:cs typeface="Calibri"/>
              </a:rPr>
              <a:t>page,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web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browser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sends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 URL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 </a:t>
            </a:r>
            <a:r>
              <a:rPr dirty="0" sz="2500" spc="-10">
                <a:latin typeface="Calibri"/>
                <a:cs typeface="Calibri"/>
              </a:rPr>
              <a:t>web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40">
                <a:latin typeface="Calibri"/>
                <a:cs typeface="Calibri"/>
              </a:rPr>
              <a:t>server.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C00"/>
              </a:buClr>
              <a:buFont typeface="Calibri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Clr>
                <a:srgbClr val="FFCC0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500" spc="-35">
                <a:latin typeface="Calibri"/>
                <a:cs typeface="Calibri"/>
              </a:rPr>
              <a:t>Web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browser</a:t>
            </a:r>
            <a:r>
              <a:rPr dirty="0" sz="2500" spc="-5">
                <a:latin typeface="Calibri"/>
                <a:cs typeface="Calibri"/>
              </a:rPr>
              <a:t> also </a:t>
            </a:r>
            <a:r>
              <a:rPr dirty="0" sz="2500" spc="-10">
                <a:latin typeface="Calibri"/>
                <a:cs typeface="Calibri"/>
              </a:rPr>
              <a:t>sends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some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other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information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such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IP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address,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browser’s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information,</a:t>
            </a:r>
            <a:r>
              <a:rPr dirty="0" sz="2500" spc="-5">
                <a:latin typeface="Calibri"/>
                <a:cs typeface="Calibri"/>
              </a:rPr>
              <a:t> cookies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and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so </a:t>
            </a:r>
            <a:r>
              <a:rPr dirty="0" sz="2500" spc="-10">
                <a:latin typeface="Calibri"/>
                <a:cs typeface="Calibri"/>
              </a:rPr>
              <a:t>on.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CC00"/>
              </a:buClr>
              <a:buFont typeface="Calibri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156845" indent="-343535">
              <a:lnSpc>
                <a:spcPct val="100000"/>
              </a:lnSpc>
              <a:buClr>
                <a:srgbClr val="FFCC0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500" spc="-10">
                <a:latin typeface="Calibri"/>
                <a:cs typeface="Calibri"/>
              </a:rPr>
              <a:t>These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information</a:t>
            </a:r>
            <a:r>
              <a:rPr dirty="0" sz="2500" spc="-5">
                <a:latin typeface="Calibri"/>
                <a:cs typeface="Calibri"/>
              </a:rPr>
              <a:t> will </a:t>
            </a:r>
            <a:r>
              <a:rPr dirty="0" sz="2500" spc="-10">
                <a:latin typeface="Calibri"/>
                <a:cs typeface="Calibri"/>
              </a:rPr>
              <a:t>be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received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by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35">
                <a:latin typeface="Calibri"/>
                <a:cs typeface="Calibri"/>
              </a:rPr>
              <a:t>Web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Server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and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stored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into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variables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called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“CGI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Environment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40">
                <a:latin typeface="Calibri"/>
                <a:cs typeface="Calibri"/>
              </a:rPr>
              <a:t>Variables”.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2050" y="1365250"/>
            <a:ext cx="2768600" cy="3073400"/>
            <a:chOff x="6242050" y="1365250"/>
            <a:chExt cx="2768600" cy="3073400"/>
          </a:xfrm>
        </p:grpSpPr>
        <p:sp>
          <p:nvSpPr>
            <p:cNvPr id="3" name="object 3"/>
            <p:cNvSpPr/>
            <p:nvPr/>
          </p:nvSpPr>
          <p:spPr>
            <a:xfrm>
              <a:off x="6273800" y="1397000"/>
              <a:ext cx="2705100" cy="3009900"/>
            </a:xfrm>
            <a:custGeom>
              <a:avLst/>
              <a:gdLst/>
              <a:ahLst/>
              <a:cxnLst/>
              <a:rect l="l" t="t" r="r" b="b"/>
              <a:pathLst>
                <a:path w="2705100" h="3009900">
                  <a:moveTo>
                    <a:pt x="2705100" y="0"/>
                  </a:moveTo>
                  <a:lnTo>
                    <a:pt x="0" y="0"/>
                  </a:lnTo>
                  <a:lnTo>
                    <a:pt x="0" y="3009900"/>
                  </a:lnTo>
                  <a:lnTo>
                    <a:pt x="2705100" y="3009900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73800" y="1397000"/>
              <a:ext cx="2705100" cy="3009900"/>
            </a:xfrm>
            <a:custGeom>
              <a:avLst/>
              <a:gdLst/>
              <a:ahLst/>
              <a:cxnLst/>
              <a:rect l="l" t="t" r="r" b="b"/>
              <a:pathLst>
                <a:path w="2705100" h="3009900">
                  <a:moveTo>
                    <a:pt x="0" y="3009900"/>
                  </a:moveTo>
                  <a:lnTo>
                    <a:pt x="2705100" y="3009900"/>
                  </a:lnTo>
                  <a:lnTo>
                    <a:pt x="2705100" y="0"/>
                  </a:lnTo>
                  <a:lnTo>
                    <a:pt x="0" y="0"/>
                  </a:lnTo>
                  <a:lnTo>
                    <a:pt x="0" y="3009900"/>
                  </a:lnTo>
                  <a:close/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365875" y="2019300"/>
            <a:ext cx="2574925" cy="49530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515"/>
              </a:spcBef>
            </a:pPr>
            <a:r>
              <a:rPr dirty="0" sz="2000" spc="-5" b="1">
                <a:latin typeface="Courier New"/>
                <a:cs typeface="Courier New"/>
              </a:rPr>
              <a:t>QUERY_STRING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5875" y="2641600"/>
            <a:ext cx="2574925" cy="49530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515"/>
              </a:spcBef>
            </a:pPr>
            <a:r>
              <a:rPr dirty="0" sz="2000" spc="-5" b="1">
                <a:latin typeface="Courier New"/>
                <a:cs typeface="Courier New"/>
              </a:rPr>
              <a:t>HTTP_REMOTE_ADDR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5875" y="3251200"/>
            <a:ext cx="2574925" cy="49530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520"/>
              </a:spcBef>
            </a:pPr>
            <a:r>
              <a:rPr dirty="0" sz="2000" spc="-5" b="1">
                <a:latin typeface="Courier New"/>
                <a:cs typeface="Courier New"/>
              </a:rPr>
              <a:t>HTTP_USER_AGENT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548" y="1683258"/>
            <a:ext cx="11887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Trebuchet MS"/>
                <a:cs typeface="Trebuchet MS"/>
              </a:rPr>
              <a:t>Web</a:t>
            </a:r>
            <a:r>
              <a:rPr dirty="0" sz="1500" spc="-100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browser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8287" y="1786508"/>
            <a:ext cx="8818880" cy="4366895"/>
            <a:chOff x="268287" y="1786508"/>
            <a:chExt cx="8818880" cy="43668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87" y="2001773"/>
              <a:ext cx="3279775" cy="16224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77514" y="1798827"/>
              <a:ext cx="2771140" cy="404495"/>
            </a:xfrm>
            <a:custGeom>
              <a:avLst/>
              <a:gdLst/>
              <a:ahLst/>
              <a:cxnLst/>
              <a:rect l="l" t="t" r="r" b="b"/>
              <a:pathLst>
                <a:path w="2771140" h="404494">
                  <a:moveTo>
                    <a:pt x="2655058" y="37777"/>
                  </a:moveTo>
                  <a:lnTo>
                    <a:pt x="0" y="366649"/>
                  </a:lnTo>
                  <a:lnTo>
                    <a:pt x="4572" y="404495"/>
                  </a:lnTo>
                  <a:lnTo>
                    <a:pt x="2659762" y="75622"/>
                  </a:lnTo>
                  <a:lnTo>
                    <a:pt x="2655058" y="37777"/>
                  </a:lnTo>
                  <a:close/>
                </a:path>
                <a:path w="2771140" h="404494">
                  <a:moveTo>
                    <a:pt x="2750440" y="35433"/>
                  </a:moveTo>
                  <a:lnTo>
                    <a:pt x="2673985" y="35433"/>
                  </a:lnTo>
                  <a:lnTo>
                    <a:pt x="2678684" y="73279"/>
                  </a:lnTo>
                  <a:lnTo>
                    <a:pt x="2659762" y="75622"/>
                  </a:lnTo>
                  <a:lnTo>
                    <a:pt x="2664460" y="113411"/>
                  </a:lnTo>
                  <a:lnTo>
                    <a:pt x="2770886" y="42672"/>
                  </a:lnTo>
                  <a:lnTo>
                    <a:pt x="2750440" y="35433"/>
                  </a:lnTo>
                  <a:close/>
                </a:path>
                <a:path w="2771140" h="404494">
                  <a:moveTo>
                    <a:pt x="2673985" y="35433"/>
                  </a:moveTo>
                  <a:lnTo>
                    <a:pt x="2655058" y="37777"/>
                  </a:lnTo>
                  <a:lnTo>
                    <a:pt x="2659762" y="75622"/>
                  </a:lnTo>
                  <a:lnTo>
                    <a:pt x="2678684" y="73279"/>
                  </a:lnTo>
                  <a:lnTo>
                    <a:pt x="2673985" y="35433"/>
                  </a:lnTo>
                  <a:close/>
                </a:path>
                <a:path w="2771140" h="404494">
                  <a:moveTo>
                    <a:pt x="2650363" y="0"/>
                  </a:moveTo>
                  <a:lnTo>
                    <a:pt x="2655058" y="37777"/>
                  </a:lnTo>
                  <a:lnTo>
                    <a:pt x="2673985" y="35433"/>
                  </a:lnTo>
                  <a:lnTo>
                    <a:pt x="2750440" y="35433"/>
                  </a:lnTo>
                  <a:lnTo>
                    <a:pt x="2650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305" y="1786508"/>
              <a:ext cx="1838400" cy="3147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15614" y="2192527"/>
              <a:ext cx="3088640" cy="442595"/>
            </a:xfrm>
            <a:custGeom>
              <a:avLst/>
              <a:gdLst/>
              <a:ahLst/>
              <a:cxnLst/>
              <a:rect l="l" t="t" r="r" b="b"/>
              <a:pathLst>
                <a:path w="3088640" h="442594">
                  <a:moveTo>
                    <a:pt x="2972641" y="37759"/>
                  </a:moveTo>
                  <a:lnTo>
                    <a:pt x="0" y="404749"/>
                  </a:lnTo>
                  <a:lnTo>
                    <a:pt x="4572" y="442595"/>
                  </a:lnTo>
                  <a:lnTo>
                    <a:pt x="2977303" y="75609"/>
                  </a:lnTo>
                  <a:lnTo>
                    <a:pt x="2972641" y="37759"/>
                  </a:lnTo>
                  <a:close/>
                </a:path>
                <a:path w="3088640" h="442594">
                  <a:moveTo>
                    <a:pt x="3067961" y="35433"/>
                  </a:moveTo>
                  <a:lnTo>
                    <a:pt x="2991485" y="35433"/>
                  </a:lnTo>
                  <a:lnTo>
                    <a:pt x="2996184" y="73279"/>
                  </a:lnTo>
                  <a:lnTo>
                    <a:pt x="2977303" y="75609"/>
                  </a:lnTo>
                  <a:lnTo>
                    <a:pt x="2981960" y="113411"/>
                  </a:lnTo>
                  <a:lnTo>
                    <a:pt x="3088386" y="42672"/>
                  </a:lnTo>
                  <a:lnTo>
                    <a:pt x="3067961" y="35433"/>
                  </a:lnTo>
                  <a:close/>
                </a:path>
                <a:path w="3088640" h="442594">
                  <a:moveTo>
                    <a:pt x="2991485" y="35433"/>
                  </a:moveTo>
                  <a:lnTo>
                    <a:pt x="2972641" y="37759"/>
                  </a:lnTo>
                  <a:lnTo>
                    <a:pt x="2977303" y="75609"/>
                  </a:lnTo>
                  <a:lnTo>
                    <a:pt x="2996184" y="73279"/>
                  </a:lnTo>
                  <a:lnTo>
                    <a:pt x="2991485" y="35433"/>
                  </a:lnTo>
                  <a:close/>
                </a:path>
                <a:path w="3088640" h="442594">
                  <a:moveTo>
                    <a:pt x="2967990" y="0"/>
                  </a:moveTo>
                  <a:lnTo>
                    <a:pt x="2972641" y="37759"/>
                  </a:lnTo>
                  <a:lnTo>
                    <a:pt x="2991485" y="35433"/>
                  </a:lnTo>
                  <a:lnTo>
                    <a:pt x="3067961" y="35433"/>
                  </a:lnTo>
                  <a:lnTo>
                    <a:pt x="2967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2191" y="2165603"/>
              <a:ext cx="2092579" cy="3486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54145" y="2928747"/>
              <a:ext cx="3086735" cy="114300"/>
            </a:xfrm>
            <a:custGeom>
              <a:avLst/>
              <a:gdLst/>
              <a:ahLst/>
              <a:cxnLst/>
              <a:rect l="l" t="t" r="r" b="b"/>
              <a:pathLst>
                <a:path w="3086734" h="114300">
                  <a:moveTo>
                    <a:pt x="3049397" y="37845"/>
                  </a:moveTo>
                  <a:lnTo>
                    <a:pt x="2990850" y="37845"/>
                  </a:lnTo>
                  <a:lnTo>
                    <a:pt x="2991357" y="75945"/>
                  </a:lnTo>
                  <a:lnTo>
                    <a:pt x="2972307" y="76181"/>
                  </a:lnTo>
                  <a:lnTo>
                    <a:pt x="2972816" y="114300"/>
                  </a:lnTo>
                  <a:lnTo>
                    <a:pt x="3086354" y="55752"/>
                  </a:lnTo>
                  <a:lnTo>
                    <a:pt x="3049397" y="37845"/>
                  </a:lnTo>
                  <a:close/>
                </a:path>
                <a:path w="3086734" h="114300">
                  <a:moveTo>
                    <a:pt x="2971799" y="38081"/>
                  </a:moveTo>
                  <a:lnTo>
                    <a:pt x="0" y="74802"/>
                  </a:lnTo>
                  <a:lnTo>
                    <a:pt x="507" y="112902"/>
                  </a:lnTo>
                  <a:lnTo>
                    <a:pt x="2972307" y="76181"/>
                  </a:lnTo>
                  <a:lnTo>
                    <a:pt x="2971799" y="38081"/>
                  </a:lnTo>
                  <a:close/>
                </a:path>
                <a:path w="3086734" h="114300">
                  <a:moveTo>
                    <a:pt x="2990850" y="37845"/>
                  </a:moveTo>
                  <a:lnTo>
                    <a:pt x="2971799" y="38081"/>
                  </a:lnTo>
                  <a:lnTo>
                    <a:pt x="2972307" y="76181"/>
                  </a:lnTo>
                  <a:lnTo>
                    <a:pt x="2991357" y="75945"/>
                  </a:lnTo>
                  <a:lnTo>
                    <a:pt x="2990850" y="37845"/>
                  </a:lnTo>
                  <a:close/>
                </a:path>
                <a:path w="3086734" h="114300">
                  <a:moveTo>
                    <a:pt x="2971291" y="0"/>
                  </a:moveTo>
                  <a:lnTo>
                    <a:pt x="2971799" y="38081"/>
                  </a:lnTo>
                  <a:lnTo>
                    <a:pt x="2990850" y="37845"/>
                  </a:lnTo>
                  <a:lnTo>
                    <a:pt x="3049397" y="37845"/>
                  </a:lnTo>
                  <a:lnTo>
                    <a:pt x="2971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0309" y="2829305"/>
              <a:ext cx="1036574" cy="1162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43172" y="3498341"/>
              <a:ext cx="3035935" cy="114300"/>
            </a:xfrm>
            <a:custGeom>
              <a:avLst/>
              <a:gdLst/>
              <a:ahLst/>
              <a:cxnLst/>
              <a:rect l="l" t="t" r="r" b="b"/>
              <a:pathLst>
                <a:path w="3035934" h="114300">
                  <a:moveTo>
                    <a:pt x="2921380" y="0"/>
                  </a:moveTo>
                  <a:lnTo>
                    <a:pt x="2921211" y="38147"/>
                  </a:lnTo>
                  <a:lnTo>
                    <a:pt x="2940304" y="38227"/>
                  </a:lnTo>
                  <a:lnTo>
                    <a:pt x="2940050" y="76327"/>
                  </a:lnTo>
                  <a:lnTo>
                    <a:pt x="2921041" y="76327"/>
                  </a:lnTo>
                  <a:lnTo>
                    <a:pt x="2920873" y="114300"/>
                  </a:lnTo>
                  <a:lnTo>
                    <a:pt x="2997670" y="76327"/>
                  </a:lnTo>
                  <a:lnTo>
                    <a:pt x="2940050" y="76327"/>
                  </a:lnTo>
                  <a:lnTo>
                    <a:pt x="2997831" y="76247"/>
                  </a:lnTo>
                  <a:lnTo>
                    <a:pt x="3035427" y="57658"/>
                  </a:lnTo>
                  <a:lnTo>
                    <a:pt x="2921380" y="0"/>
                  </a:lnTo>
                  <a:close/>
                </a:path>
                <a:path w="3035934" h="114300">
                  <a:moveTo>
                    <a:pt x="2921211" y="38147"/>
                  </a:moveTo>
                  <a:lnTo>
                    <a:pt x="2921042" y="76247"/>
                  </a:lnTo>
                  <a:lnTo>
                    <a:pt x="2940050" y="76327"/>
                  </a:lnTo>
                  <a:lnTo>
                    <a:pt x="2940304" y="38227"/>
                  </a:lnTo>
                  <a:lnTo>
                    <a:pt x="2921211" y="38147"/>
                  </a:lnTo>
                  <a:close/>
                </a:path>
                <a:path w="3035934" h="114300">
                  <a:moveTo>
                    <a:pt x="253" y="25908"/>
                  </a:moveTo>
                  <a:lnTo>
                    <a:pt x="0" y="64008"/>
                  </a:lnTo>
                  <a:lnTo>
                    <a:pt x="2921042" y="76247"/>
                  </a:lnTo>
                  <a:lnTo>
                    <a:pt x="2921211" y="38147"/>
                  </a:lnTo>
                  <a:lnTo>
                    <a:pt x="25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8769" y="3387470"/>
              <a:ext cx="2151406" cy="4378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50000" y="4889500"/>
              <a:ext cx="2705100" cy="1231900"/>
            </a:xfrm>
            <a:custGeom>
              <a:avLst/>
              <a:gdLst/>
              <a:ahLst/>
              <a:cxnLst/>
              <a:rect l="l" t="t" r="r" b="b"/>
              <a:pathLst>
                <a:path w="2705100" h="1231900">
                  <a:moveTo>
                    <a:pt x="2705100" y="0"/>
                  </a:moveTo>
                  <a:lnTo>
                    <a:pt x="0" y="0"/>
                  </a:lnTo>
                  <a:lnTo>
                    <a:pt x="0" y="1231900"/>
                  </a:lnTo>
                  <a:lnTo>
                    <a:pt x="2705100" y="1231900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50000" y="4889500"/>
              <a:ext cx="2705100" cy="1231900"/>
            </a:xfrm>
            <a:custGeom>
              <a:avLst/>
              <a:gdLst/>
              <a:ahLst/>
              <a:cxnLst/>
              <a:rect l="l" t="t" r="r" b="b"/>
              <a:pathLst>
                <a:path w="2705100" h="1231900">
                  <a:moveTo>
                    <a:pt x="0" y="1231900"/>
                  </a:moveTo>
                  <a:lnTo>
                    <a:pt x="2705100" y="1231900"/>
                  </a:lnTo>
                  <a:lnTo>
                    <a:pt x="2705100" y="0"/>
                  </a:lnTo>
                  <a:lnTo>
                    <a:pt x="0" y="0"/>
                  </a:lnTo>
                  <a:lnTo>
                    <a:pt x="0" y="1231900"/>
                  </a:lnTo>
                  <a:close/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36575" y="577977"/>
            <a:ext cx="8515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rebuchet MS"/>
                <a:cs typeface="Trebuchet MS"/>
              </a:rPr>
              <a:t>Example: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0790" y="1106804"/>
            <a:ext cx="10452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Trebuchet MS"/>
                <a:cs typeface="Trebuchet MS"/>
              </a:rPr>
              <a:t>Web</a:t>
            </a:r>
            <a:r>
              <a:rPr dirty="0" sz="1500" spc="-100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Server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9883" y="4908550"/>
            <a:ext cx="25825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$_GET,</a:t>
            </a:r>
            <a:r>
              <a:rPr dirty="0" sz="2400" spc="-80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$_POST,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ourier New"/>
                <a:cs typeface="Courier New"/>
              </a:rPr>
              <a:t>$_COOKIE,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9883" y="5640425"/>
            <a:ext cx="1671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$_SERVER,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54365" y="5690717"/>
            <a:ext cx="49593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rebuchet MS"/>
                <a:cs typeface="Trebuchet MS"/>
              </a:rPr>
              <a:t>et</a:t>
            </a:r>
            <a:r>
              <a:rPr dirty="0" sz="2000" spc="-10" b="1">
                <a:latin typeface="Trebuchet MS"/>
                <a:cs typeface="Trebuchet MS"/>
              </a:rPr>
              <a:t>c</a:t>
            </a:r>
            <a:r>
              <a:rPr dirty="0" sz="2000" b="1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66481" y="4625467"/>
            <a:ext cx="14312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Trebuchet MS"/>
                <a:cs typeface="Trebuchet MS"/>
              </a:rPr>
              <a:t>PHP</a:t>
            </a:r>
            <a:r>
              <a:rPr dirty="0" sz="1500" spc="-95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Interpreter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97318" y="4025519"/>
            <a:ext cx="190500" cy="1181735"/>
          </a:xfrm>
          <a:custGeom>
            <a:avLst/>
            <a:gdLst/>
            <a:ahLst/>
            <a:cxnLst/>
            <a:rect l="l" t="t" r="r" b="b"/>
            <a:pathLst>
              <a:path w="190500" h="1181735">
                <a:moveTo>
                  <a:pt x="63537" y="991319"/>
                </a:moveTo>
                <a:lnTo>
                  <a:pt x="0" y="991996"/>
                </a:lnTo>
                <a:lnTo>
                  <a:pt x="97281" y="1181480"/>
                </a:lnTo>
                <a:lnTo>
                  <a:pt x="174366" y="1023111"/>
                </a:lnTo>
                <a:lnTo>
                  <a:pt x="63880" y="1023111"/>
                </a:lnTo>
                <a:lnTo>
                  <a:pt x="63537" y="991319"/>
                </a:lnTo>
                <a:close/>
              </a:path>
              <a:path w="190500" h="1181735">
                <a:moveTo>
                  <a:pt x="127038" y="990641"/>
                </a:moveTo>
                <a:lnTo>
                  <a:pt x="63537" y="991319"/>
                </a:lnTo>
                <a:lnTo>
                  <a:pt x="63880" y="1023111"/>
                </a:lnTo>
                <a:lnTo>
                  <a:pt x="127380" y="1022349"/>
                </a:lnTo>
                <a:lnTo>
                  <a:pt x="127038" y="990641"/>
                </a:lnTo>
                <a:close/>
              </a:path>
              <a:path w="190500" h="1181735">
                <a:moveTo>
                  <a:pt x="190500" y="989964"/>
                </a:moveTo>
                <a:lnTo>
                  <a:pt x="127038" y="990641"/>
                </a:lnTo>
                <a:lnTo>
                  <a:pt x="127380" y="1022349"/>
                </a:lnTo>
                <a:lnTo>
                  <a:pt x="63880" y="1023111"/>
                </a:lnTo>
                <a:lnTo>
                  <a:pt x="174366" y="1023111"/>
                </a:lnTo>
                <a:lnTo>
                  <a:pt x="190500" y="989964"/>
                </a:lnTo>
                <a:close/>
              </a:path>
              <a:path w="190500" h="1181735">
                <a:moveTo>
                  <a:pt x="116331" y="0"/>
                </a:moveTo>
                <a:lnTo>
                  <a:pt x="52831" y="761"/>
                </a:lnTo>
                <a:lnTo>
                  <a:pt x="63537" y="991319"/>
                </a:lnTo>
                <a:lnTo>
                  <a:pt x="127038" y="990641"/>
                </a:lnTo>
                <a:lnTo>
                  <a:pt x="116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3915" y="5057647"/>
            <a:ext cx="5017770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900" spc="-5" i="1">
                <a:latin typeface="Calibri"/>
                <a:cs typeface="Calibri"/>
              </a:rPr>
              <a:t>PHP</a:t>
            </a:r>
            <a:r>
              <a:rPr dirty="0" sz="1900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interpreter</a:t>
            </a:r>
            <a:r>
              <a:rPr dirty="0" sz="1900" spc="35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converts</a:t>
            </a:r>
            <a:r>
              <a:rPr dirty="0" sz="1900" spc="15" i="1">
                <a:latin typeface="Calibri"/>
                <a:cs typeface="Calibri"/>
              </a:rPr>
              <a:t> </a:t>
            </a:r>
            <a:r>
              <a:rPr dirty="0" sz="1900" spc="-5" i="1">
                <a:latin typeface="Calibri"/>
                <a:cs typeface="Calibri"/>
              </a:rPr>
              <a:t>the</a:t>
            </a:r>
            <a:r>
              <a:rPr dirty="0" sz="1900" i="1">
                <a:latin typeface="Calibri"/>
                <a:cs typeface="Calibri"/>
              </a:rPr>
              <a:t> </a:t>
            </a:r>
            <a:r>
              <a:rPr dirty="0" sz="1900" spc="-30" i="1">
                <a:latin typeface="Calibri"/>
                <a:cs typeface="Calibri"/>
              </a:rPr>
              <a:t>Web</a:t>
            </a:r>
            <a:r>
              <a:rPr dirty="0" sz="1900" spc="-5" i="1">
                <a:latin typeface="Calibri"/>
                <a:cs typeface="Calibri"/>
              </a:rPr>
              <a:t> Server </a:t>
            </a:r>
            <a:r>
              <a:rPr dirty="0" sz="1900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Environment</a:t>
            </a:r>
            <a:r>
              <a:rPr dirty="0" sz="1900" spc="25" i="1">
                <a:latin typeface="Calibri"/>
                <a:cs typeface="Calibri"/>
              </a:rPr>
              <a:t> </a:t>
            </a:r>
            <a:r>
              <a:rPr dirty="0" sz="1900" spc="-20" i="1">
                <a:latin typeface="Calibri"/>
                <a:cs typeface="Calibri"/>
              </a:rPr>
              <a:t>Variables</a:t>
            </a:r>
            <a:r>
              <a:rPr dirty="0" sz="1900" spc="35" i="1">
                <a:latin typeface="Calibri"/>
                <a:cs typeface="Calibri"/>
              </a:rPr>
              <a:t> </a:t>
            </a:r>
            <a:r>
              <a:rPr dirty="0" sz="1900" spc="-20" i="1">
                <a:latin typeface="Calibri"/>
                <a:cs typeface="Calibri"/>
              </a:rPr>
              <a:t>into</a:t>
            </a:r>
            <a:r>
              <a:rPr dirty="0" sz="1900" spc="10" i="1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hash</a:t>
            </a:r>
            <a:r>
              <a:rPr dirty="0" sz="1900" spc="10" i="1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arrays</a:t>
            </a:r>
            <a:r>
              <a:rPr dirty="0" sz="1900" spc="-5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to</a:t>
            </a:r>
            <a:r>
              <a:rPr dirty="0" sz="1900" i="1">
                <a:latin typeface="Calibri"/>
                <a:cs typeface="Calibri"/>
              </a:rPr>
              <a:t> </a:t>
            </a:r>
            <a:r>
              <a:rPr dirty="0" sz="1900" spc="-20" i="1">
                <a:latin typeface="Calibri"/>
                <a:cs typeface="Calibri"/>
              </a:rPr>
              <a:t>make </a:t>
            </a:r>
            <a:r>
              <a:rPr dirty="0" sz="1900" spc="-415" i="1">
                <a:latin typeface="Calibri"/>
                <a:cs typeface="Calibri"/>
              </a:rPr>
              <a:t> </a:t>
            </a:r>
            <a:r>
              <a:rPr dirty="0" sz="1900" spc="-5" i="1">
                <a:latin typeface="Calibri"/>
                <a:cs typeface="Calibri"/>
              </a:rPr>
              <a:t>those</a:t>
            </a:r>
            <a:r>
              <a:rPr dirty="0" sz="1900" i="1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variables</a:t>
            </a:r>
            <a:r>
              <a:rPr dirty="0" sz="1900" spc="30" i="1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easier</a:t>
            </a:r>
            <a:r>
              <a:rPr dirty="0" sz="1900" spc="35" i="1">
                <a:latin typeface="Calibri"/>
                <a:cs typeface="Calibri"/>
              </a:rPr>
              <a:t> </a:t>
            </a:r>
            <a:r>
              <a:rPr dirty="0" sz="1900" spc="-15" i="1">
                <a:latin typeface="Calibri"/>
                <a:cs typeface="Calibri"/>
              </a:rPr>
              <a:t>to</a:t>
            </a:r>
            <a:r>
              <a:rPr dirty="0" sz="1900" spc="-5" i="1">
                <a:latin typeface="Calibri"/>
                <a:cs typeface="Calibri"/>
              </a:rPr>
              <a:t> </a:t>
            </a:r>
            <a:r>
              <a:rPr dirty="0" sz="1900" spc="-10" i="1">
                <a:latin typeface="Calibri"/>
                <a:cs typeface="Calibri"/>
              </a:rPr>
              <a:t>use.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1365845"/>
            <a:ext cx="8261350" cy="189166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80">
                <a:latin typeface="Calibri"/>
                <a:cs typeface="Calibri"/>
              </a:rPr>
              <a:t>PHP,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 </a:t>
            </a:r>
            <a:r>
              <a:rPr dirty="0" sz="2400" spc="-10">
                <a:latin typeface="Calibri"/>
                <a:cs typeface="Calibri"/>
              </a:rPr>
              <a:t>not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declare variables.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9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Calibri"/>
                <a:cs typeface="Calibri"/>
              </a:rPr>
              <a:t>Variables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automatically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declared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PHP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intepreter,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dirty="0" sz="2400" spc="-15">
                <a:latin typeface="Calibri"/>
                <a:cs typeface="Calibri"/>
              </a:rPr>
              <a:t>first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r>
              <a:rPr dirty="0" sz="2400">
                <a:latin typeface="Calibri"/>
                <a:cs typeface="Calibri"/>
              </a:rPr>
              <a:t> 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assigned</a:t>
            </a:r>
            <a:r>
              <a:rPr dirty="0" sz="2400" spc="-15">
                <a:latin typeface="Calibri"/>
                <a:cs typeface="Calibri"/>
              </a:rPr>
              <a:t> to </a:t>
            </a:r>
            <a:r>
              <a:rPr dirty="0" sz="2400" spc="-5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PHP </a:t>
            </a:r>
            <a:r>
              <a:rPr dirty="0" sz="2400" spc="-10">
                <a:latin typeface="Calibri"/>
                <a:cs typeface="Calibri"/>
              </a:rPr>
              <a:t>variables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untyped; </a:t>
            </a:r>
            <a:r>
              <a:rPr dirty="0" sz="2400" spc="-10">
                <a:latin typeface="Calibri"/>
                <a:cs typeface="Calibri"/>
              </a:rPr>
              <a:t>you can </a:t>
            </a:r>
            <a:r>
              <a:rPr dirty="0" sz="2400">
                <a:latin typeface="Calibri"/>
                <a:cs typeface="Calibri"/>
              </a:rPr>
              <a:t>assign a </a:t>
            </a:r>
            <a:r>
              <a:rPr dirty="0" sz="2400" spc="-10">
                <a:latin typeface="Calibri"/>
                <a:cs typeface="Calibri"/>
              </a:rPr>
              <a:t>value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20">
                <a:latin typeface="Calibri"/>
                <a:cs typeface="Calibri"/>
              </a:rPr>
              <a:t>any </a:t>
            </a:r>
            <a:r>
              <a:rPr dirty="0" sz="2400" spc="-5">
                <a:latin typeface="Calibri"/>
                <a:cs typeface="Calibri"/>
              </a:rPr>
              <a:t>type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79" y="3747515"/>
            <a:ext cx="1266444" cy="4206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79720" y="4480559"/>
            <a:ext cx="2771140" cy="711835"/>
            <a:chOff x="5379720" y="4480559"/>
            <a:chExt cx="2771140" cy="7118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720" y="4480559"/>
              <a:ext cx="1815083" cy="382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809743"/>
              <a:ext cx="2770631" cy="3825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512053" y="3810711"/>
            <a:ext cx="948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rebuchet MS"/>
                <a:cs typeface="Trebuchet MS"/>
              </a:rPr>
              <a:t>O</a:t>
            </a:r>
            <a:r>
              <a:rPr dirty="0" sz="2000" b="1">
                <a:latin typeface="Trebuchet MS"/>
                <a:cs typeface="Trebuchet MS"/>
              </a:rPr>
              <a:t>ut</a:t>
            </a:r>
            <a:r>
              <a:rPr dirty="0" sz="2000" spc="-10" b="1">
                <a:latin typeface="Trebuchet MS"/>
                <a:cs typeface="Trebuchet MS"/>
              </a:rPr>
              <a:t>p</a:t>
            </a:r>
            <a:r>
              <a:rPr dirty="0" sz="2000" b="1">
                <a:latin typeface="Trebuchet MS"/>
                <a:cs typeface="Trebuchet MS"/>
              </a:rPr>
              <a:t>ut: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2053" y="4461764"/>
            <a:ext cx="248348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10">
                <a:latin typeface="Courier New"/>
                <a:cs typeface="Courier New"/>
              </a:rPr>
              <a:t>Hello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number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1001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191" y="4209288"/>
            <a:ext cx="4260215" cy="1547495"/>
            <a:chOff x="393191" y="4209288"/>
            <a:chExt cx="4260215" cy="1547495"/>
          </a:xfrm>
        </p:grpSpPr>
        <p:sp>
          <p:nvSpPr>
            <p:cNvPr id="10" name="object 10"/>
            <p:cNvSpPr/>
            <p:nvPr/>
          </p:nvSpPr>
          <p:spPr>
            <a:xfrm>
              <a:off x="446087" y="4238561"/>
              <a:ext cx="4205605" cy="1516380"/>
            </a:xfrm>
            <a:custGeom>
              <a:avLst/>
              <a:gdLst/>
              <a:ahLst/>
              <a:cxnLst/>
              <a:rect l="l" t="t" r="r" b="b"/>
              <a:pathLst>
                <a:path w="4205605" h="1516379">
                  <a:moveTo>
                    <a:pt x="4205224" y="0"/>
                  </a:moveTo>
                  <a:lnTo>
                    <a:pt x="0" y="0"/>
                  </a:lnTo>
                  <a:lnTo>
                    <a:pt x="0" y="1516126"/>
                  </a:lnTo>
                  <a:lnTo>
                    <a:pt x="4205224" y="1516126"/>
                  </a:lnTo>
                  <a:lnTo>
                    <a:pt x="420522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6087" y="4238561"/>
              <a:ext cx="4205605" cy="1516380"/>
            </a:xfrm>
            <a:custGeom>
              <a:avLst/>
              <a:gdLst/>
              <a:ahLst/>
              <a:cxnLst/>
              <a:rect l="l" t="t" r="r" b="b"/>
              <a:pathLst>
                <a:path w="4205605" h="1516379">
                  <a:moveTo>
                    <a:pt x="0" y="1516126"/>
                  </a:moveTo>
                  <a:lnTo>
                    <a:pt x="4205224" y="1516126"/>
                  </a:lnTo>
                  <a:lnTo>
                    <a:pt x="4205224" y="0"/>
                  </a:lnTo>
                  <a:lnTo>
                    <a:pt x="0" y="0"/>
                  </a:lnTo>
                  <a:lnTo>
                    <a:pt x="0" y="15161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91" y="4209288"/>
              <a:ext cx="451104" cy="3825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351" y="4209288"/>
              <a:ext cx="723899" cy="3825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943" y="4209288"/>
              <a:ext cx="2497835" cy="3825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191" y="4538472"/>
              <a:ext cx="1271015" cy="3825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0263" y="4538472"/>
              <a:ext cx="722376" cy="3825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8695" y="4538472"/>
              <a:ext cx="449580" cy="382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4331" y="4538472"/>
              <a:ext cx="723900" cy="3825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91" y="4867656"/>
              <a:ext cx="451104" cy="3825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351" y="4867656"/>
              <a:ext cx="723899" cy="3825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5943" y="4867656"/>
              <a:ext cx="1269492" cy="3825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191" y="5196840"/>
              <a:ext cx="3180587" cy="3825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59836" y="5196840"/>
              <a:ext cx="723900" cy="3825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9791" y="5196840"/>
              <a:ext cx="449579" cy="3825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05427" y="5196840"/>
              <a:ext cx="722376" cy="38252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24967" y="4189983"/>
            <a:ext cx="3848100" cy="134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60119">
              <a:lnSpc>
                <a:spcPct val="1201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$var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“Hello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World”;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echo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“$var\n”;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Courier New"/>
                <a:cs typeface="Courier New"/>
              </a:rPr>
              <a:t>$var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1001;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Courier New"/>
                <a:cs typeface="Courier New"/>
              </a:rPr>
              <a:t>echo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“The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number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$var\n”;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0520" y="3581400"/>
            <a:ext cx="1446276" cy="42062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96925" y="3645789"/>
            <a:ext cx="1128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676" y="253364"/>
            <a:ext cx="3042285" cy="650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50">
                <a:latin typeface="Calibri"/>
                <a:cs typeface="Calibri"/>
              </a:rPr>
              <a:t>Web</a:t>
            </a:r>
            <a:r>
              <a:rPr dirty="0" sz="4100" spc="-75">
                <a:latin typeface="Calibri"/>
                <a:cs typeface="Calibri"/>
              </a:rPr>
              <a:t> </a:t>
            </a:r>
            <a:r>
              <a:rPr dirty="0" sz="4100" spc="-30">
                <a:latin typeface="Calibri"/>
                <a:cs typeface="Calibri"/>
              </a:rPr>
              <a:t>Variables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491" y="1492072"/>
            <a:ext cx="8106409" cy="351218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40">
                <a:latin typeface="Calibri"/>
                <a:cs typeface="Calibri"/>
              </a:rPr>
              <a:t>Web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variables</a:t>
            </a:r>
            <a:r>
              <a:rPr dirty="0" sz="3200" spc="-10">
                <a:latin typeface="Calibri"/>
                <a:cs typeface="Calibri"/>
              </a:rPr>
              <a:t> are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automatically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created,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when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PHP </a:t>
            </a:r>
            <a:r>
              <a:rPr dirty="0" sz="3200" spc="-20">
                <a:latin typeface="Calibri"/>
                <a:cs typeface="Calibri"/>
              </a:rPr>
              <a:t>interpreter </a:t>
            </a:r>
            <a:r>
              <a:rPr dirty="0" sz="3200" spc="-10">
                <a:latin typeface="Calibri"/>
                <a:cs typeface="Calibri"/>
              </a:rPr>
              <a:t>receives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10">
                <a:latin typeface="Calibri"/>
                <a:cs typeface="Calibri"/>
              </a:rPr>
              <a:t>HTTP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request.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40">
                <a:latin typeface="Calibri"/>
                <a:cs typeface="Calibri"/>
              </a:rPr>
              <a:t>Web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variables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stored</a:t>
            </a:r>
            <a:r>
              <a:rPr dirty="0" sz="3200">
                <a:latin typeface="Calibri"/>
                <a:cs typeface="Calibri"/>
              </a:rPr>
              <a:t> in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hash</a:t>
            </a:r>
            <a:r>
              <a:rPr dirty="0" sz="3200" spc="5" i="1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arrays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CC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Calibri"/>
                <a:cs typeface="Calibri"/>
              </a:rPr>
              <a:t>Types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web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variables:</a:t>
            </a:r>
            <a:endParaRPr sz="32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80"/>
              </a:spcBef>
              <a:buClr>
                <a:srgbClr val="FFCC00"/>
              </a:buClr>
              <a:buChar char="–"/>
              <a:tabLst>
                <a:tab pos="756920" algn="l"/>
              </a:tabLst>
            </a:pPr>
            <a:r>
              <a:rPr dirty="0" sz="2700" spc="-15">
                <a:latin typeface="Calibri"/>
                <a:cs typeface="Calibri"/>
              </a:rPr>
              <a:t>Form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Data</a:t>
            </a:r>
            <a:endParaRPr sz="27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50"/>
              </a:spcBef>
              <a:buClr>
                <a:srgbClr val="FFCC00"/>
              </a:buClr>
              <a:buChar char="–"/>
              <a:tabLst>
                <a:tab pos="756920" algn="l"/>
              </a:tabLst>
            </a:pPr>
            <a:r>
              <a:rPr dirty="0" sz="2700" spc="-5">
                <a:latin typeface="Calibri"/>
                <a:cs typeface="Calibri"/>
              </a:rPr>
              <a:t>Cookies</a:t>
            </a:r>
            <a:endParaRPr sz="27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50"/>
              </a:spcBef>
              <a:buClr>
                <a:srgbClr val="FFCC00"/>
              </a:buClr>
              <a:buChar char="–"/>
              <a:tabLst>
                <a:tab pos="756920" algn="l"/>
              </a:tabLst>
            </a:pPr>
            <a:r>
              <a:rPr dirty="0" sz="2700" spc="-15">
                <a:latin typeface="Calibri"/>
                <a:cs typeface="Calibri"/>
              </a:rPr>
              <a:t>Environment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Variables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175" y="3654425"/>
            <a:ext cx="6561455" cy="1082675"/>
          </a:xfrm>
          <a:custGeom>
            <a:avLst/>
            <a:gdLst/>
            <a:ahLst/>
            <a:cxnLst/>
            <a:rect l="l" t="t" r="r" b="b"/>
            <a:pathLst>
              <a:path w="6561455" h="1082675">
                <a:moveTo>
                  <a:pt x="0" y="1082675"/>
                </a:moveTo>
                <a:lnTo>
                  <a:pt x="6561201" y="1082675"/>
                </a:lnTo>
                <a:lnTo>
                  <a:pt x="6561201" y="0"/>
                </a:lnTo>
                <a:lnTo>
                  <a:pt x="0" y="0"/>
                </a:lnTo>
                <a:lnTo>
                  <a:pt x="0" y="1082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3092" y="3543052"/>
            <a:ext cx="2220595" cy="112331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600" spc="-5" b="1">
                <a:latin typeface="Courier New"/>
                <a:cs typeface="Courier New"/>
              </a:rPr>
              <a:t>$a=$_GET["a"];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600" spc="-5" b="1">
                <a:latin typeface="Courier New"/>
                <a:cs typeface="Courier New"/>
              </a:rPr>
              <a:t>$b=$_GET["b"];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5" b="1">
                <a:latin typeface="Courier New"/>
                <a:cs typeface="Courier New"/>
              </a:rPr>
              <a:t>echo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"a=$a,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b=$b“;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5841" y="419811"/>
            <a:ext cx="1582420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10">
                <a:latin typeface="Calibri"/>
                <a:cs typeface="Calibri"/>
              </a:rPr>
              <a:t>Form</a:t>
            </a:r>
            <a:r>
              <a:rPr dirty="0" sz="2900" spc="-125">
                <a:latin typeface="Calibri"/>
                <a:cs typeface="Calibri"/>
              </a:rPr>
              <a:t> </a:t>
            </a:r>
            <a:r>
              <a:rPr dirty="0" sz="2900" spc="-15">
                <a:latin typeface="Calibri"/>
                <a:cs typeface="Calibri"/>
              </a:rPr>
              <a:t>Data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91" y="1519504"/>
            <a:ext cx="8154034" cy="1980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ourier New"/>
                <a:cs typeface="Courier New"/>
              </a:rPr>
              <a:t>$_GET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500" spc="-5">
                <a:latin typeface="Calibri"/>
                <a:cs typeface="Calibri"/>
              </a:rPr>
              <a:t>Contains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form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that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are </a:t>
            </a:r>
            <a:r>
              <a:rPr dirty="0" sz="1500" spc="-5">
                <a:latin typeface="Calibri"/>
                <a:cs typeface="Calibri"/>
              </a:rPr>
              <a:t>sent </a:t>
            </a:r>
            <a:r>
              <a:rPr dirty="0" sz="1500">
                <a:latin typeface="Calibri"/>
                <a:cs typeface="Calibri"/>
              </a:rPr>
              <a:t>using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CGI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method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GET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500" spc="-5">
                <a:latin typeface="Calibri"/>
                <a:cs typeface="Calibri"/>
              </a:rPr>
              <a:t>or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that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are </a:t>
            </a:r>
            <a:r>
              <a:rPr dirty="0" sz="1500">
                <a:latin typeface="Calibri"/>
                <a:cs typeface="Calibri"/>
              </a:rPr>
              <a:t>supplied</a:t>
            </a:r>
            <a:r>
              <a:rPr dirty="0" sz="1500" spc="-5">
                <a:latin typeface="Calibri"/>
                <a:cs typeface="Calibri"/>
              </a:rPr>
              <a:t> directly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 the</a:t>
            </a:r>
            <a:r>
              <a:rPr dirty="0" sz="1500" spc="-5">
                <a:latin typeface="Calibri"/>
                <a:cs typeface="Calibri"/>
              </a:rPr>
              <a:t> URL.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500" spc="-5">
                <a:latin typeface="Calibri"/>
                <a:cs typeface="Calibri"/>
              </a:rPr>
              <a:t>Example: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latin typeface="Calibri"/>
                <a:cs typeface="Calibri"/>
              </a:rPr>
              <a:t>URL:</a:t>
            </a:r>
            <a:r>
              <a:rPr dirty="0" sz="1700" spc="345">
                <a:latin typeface="Calibri"/>
                <a:cs typeface="Calibri"/>
              </a:rPr>
              <a:t> </a:t>
            </a:r>
            <a:r>
              <a:rPr dirty="0" sz="1700" i="1">
                <a:latin typeface="Courier New"/>
                <a:cs typeface="Courier New"/>
                <a:hlinkClick r:id="rId2"/>
              </a:rPr>
              <a:t>http://comp.fsksm.utm.my/~nometrik/myscript.php?a=5&amp;b=10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91" y="5225288"/>
            <a:ext cx="5024755" cy="76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ourier New"/>
                <a:cs typeface="Courier New"/>
              </a:rPr>
              <a:t>$_POST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500" spc="-5">
                <a:latin typeface="Calibri"/>
                <a:cs typeface="Calibri"/>
              </a:rPr>
              <a:t>Contains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form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data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that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sent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using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CGI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method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 i="1">
                <a:latin typeface="Calibri"/>
                <a:cs typeface="Calibri"/>
              </a:rPr>
              <a:t>POST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8461" y="4012819"/>
            <a:ext cx="17335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rebuchet MS"/>
                <a:cs typeface="Trebuchet MS"/>
              </a:rPr>
              <a:t>Output:</a:t>
            </a:r>
            <a:r>
              <a:rPr dirty="0" sz="1500" spc="-4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a=5,</a:t>
            </a:r>
            <a:r>
              <a:rPr dirty="0" sz="1400" spc="-6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b=10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567" y="306070"/>
            <a:ext cx="7164705" cy="894715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922145" marR="5080" indent="-1910080">
              <a:lnSpc>
                <a:spcPts val="3360"/>
              </a:lnSpc>
              <a:spcBef>
                <a:spcPts val="315"/>
              </a:spcBef>
            </a:pPr>
            <a:r>
              <a:rPr dirty="0" sz="2900" spc="-10">
                <a:latin typeface="Calibri"/>
                <a:cs typeface="Calibri"/>
              </a:rPr>
              <a:t>Creating </a:t>
            </a:r>
            <a:r>
              <a:rPr dirty="0" sz="2900" spc="-20">
                <a:latin typeface="Calibri"/>
                <a:cs typeface="Calibri"/>
              </a:rPr>
              <a:t>form data </a:t>
            </a:r>
            <a:r>
              <a:rPr dirty="0" sz="2900" spc="-10">
                <a:latin typeface="Calibri"/>
                <a:cs typeface="Calibri"/>
              </a:rPr>
              <a:t>variables </a:t>
            </a:r>
            <a:r>
              <a:rPr dirty="0" sz="2900" spc="-5">
                <a:latin typeface="Calibri"/>
                <a:cs typeface="Calibri"/>
              </a:rPr>
              <a:t>indirectly using </a:t>
            </a:r>
            <a:r>
              <a:rPr dirty="0" sz="2900">
                <a:latin typeface="Calibri"/>
                <a:cs typeface="Calibri"/>
              </a:rPr>
              <a:t>the </a:t>
            </a:r>
            <a:r>
              <a:rPr dirty="0" sz="2900" spc="-645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function</a:t>
            </a:r>
            <a:r>
              <a:rPr dirty="0" sz="2900" spc="-30">
                <a:latin typeface="Calibri"/>
                <a:cs typeface="Calibri"/>
              </a:rPr>
              <a:t> </a:t>
            </a:r>
            <a:r>
              <a:rPr dirty="0" sz="2900" spc="-5">
                <a:latin typeface="Courier New"/>
                <a:cs typeface="Courier New"/>
              </a:rPr>
              <a:t>extract()</a:t>
            </a:r>
            <a:endParaRPr sz="29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712" y="2200338"/>
            <a:ext cx="8749030" cy="1449705"/>
            <a:chOff x="239712" y="2200338"/>
            <a:chExt cx="8749030" cy="1449705"/>
          </a:xfrm>
        </p:grpSpPr>
        <p:sp>
          <p:nvSpPr>
            <p:cNvPr id="4" name="object 4"/>
            <p:cNvSpPr/>
            <p:nvPr/>
          </p:nvSpPr>
          <p:spPr>
            <a:xfrm>
              <a:off x="241300" y="2201926"/>
              <a:ext cx="8745855" cy="1446530"/>
            </a:xfrm>
            <a:custGeom>
              <a:avLst/>
              <a:gdLst/>
              <a:ahLst/>
              <a:cxnLst/>
              <a:rect l="l" t="t" r="r" b="b"/>
              <a:pathLst>
                <a:path w="8745855" h="1446529">
                  <a:moveTo>
                    <a:pt x="8745601" y="0"/>
                  </a:moveTo>
                  <a:lnTo>
                    <a:pt x="0" y="0"/>
                  </a:lnTo>
                  <a:lnTo>
                    <a:pt x="0" y="1446149"/>
                  </a:lnTo>
                  <a:lnTo>
                    <a:pt x="8745601" y="1446149"/>
                  </a:lnTo>
                  <a:lnTo>
                    <a:pt x="8745601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1300" y="2201926"/>
              <a:ext cx="8745855" cy="1446530"/>
            </a:xfrm>
            <a:custGeom>
              <a:avLst/>
              <a:gdLst/>
              <a:ahLst/>
              <a:cxnLst/>
              <a:rect l="l" t="t" r="r" b="b"/>
              <a:pathLst>
                <a:path w="8745855" h="1446529">
                  <a:moveTo>
                    <a:pt x="0" y="1446149"/>
                  </a:moveTo>
                  <a:lnTo>
                    <a:pt x="8745601" y="1446149"/>
                  </a:lnTo>
                  <a:lnTo>
                    <a:pt x="8745601" y="0"/>
                  </a:lnTo>
                  <a:lnTo>
                    <a:pt x="0" y="0"/>
                  </a:lnTo>
                  <a:lnTo>
                    <a:pt x="0" y="14461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1300" y="2201926"/>
            <a:ext cx="8745855" cy="1446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96240" marR="264795" indent="-30480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latin typeface="Courier New"/>
                <a:cs typeface="Courier New"/>
              </a:rPr>
              <a:t>&lt;form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method="POST"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name="form1"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action="myscript.php"&gt;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Name: &lt;input type="text"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name="txtName"&gt;&lt;br&gt;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Age: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&lt;input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type="text"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name="txtAge"&gt;&lt;br&gt;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&lt;/form&gt;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60" y="1257426"/>
            <a:ext cx="1466850" cy="889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rebuchet MS"/>
                <a:cs typeface="Trebuchet MS"/>
              </a:rPr>
              <a:t>Example</a:t>
            </a:r>
            <a:r>
              <a:rPr dirty="0" sz="1700" b="1"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 i="1">
                <a:latin typeface="Trebuchet MS"/>
                <a:cs typeface="Trebuchet MS"/>
              </a:rPr>
              <a:t>File</a:t>
            </a:r>
            <a:r>
              <a:rPr dirty="0" sz="1500" spc="-5" b="1" i="1">
                <a:latin typeface="Trebuchet MS"/>
                <a:cs typeface="Trebuchet MS"/>
              </a:rPr>
              <a:t>:</a:t>
            </a:r>
            <a:r>
              <a:rPr dirty="0" sz="1500" spc="-90" b="1" i="1">
                <a:latin typeface="Trebuchet MS"/>
                <a:cs typeface="Trebuchet MS"/>
              </a:rPr>
              <a:t> </a:t>
            </a:r>
            <a:r>
              <a:rPr dirty="0" sz="1500" spc="-5" b="1" i="1">
                <a:latin typeface="Trebuchet MS"/>
                <a:cs typeface="Trebuchet MS"/>
              </a:rPr>
              <a:t>form.html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1937" y="4254563"/>
            <a:ext cx="8783955" cy="1449705"/>
            <a:chOff x="261937" y="4254563"/>
            <a:chExt cx="8783955" cy="1449705"/>
          </a:xfrm>
        </p:grpSpPr>
        <p:sp>
          <p:nvSpPr>
            <p:cNvPr id="9" name="object 9"/>
            <p:cNvSpPr/>
            <p:nvPr/>
          </p:nvSpPr>
          <p:spPr>
            <a:xfrm>
              <a:off x="263525" y="4256151"/>
              <a:ext cx="8780780" cy="1446530"/>
            </a:xfrm>
            <a:custGeom>
              <a:avLst/>
              <a:gdLst/>
              <a:ahLst/>
              <a:cxnLst/>
              <a:rect l="l" t="t" r="r" b="b"/>
              <a:pathLst>
                <a:path w="8780780" h="1446529">
                  <a:moveTo>
                    <a:pt x="8780526" y="0"/>
                  </a:moveTo>
                  <a:lnTo>
                    <a:pt x="0" y="0"/>
                  </a:lnTo>
                  <a:lnTo>
                    <a:pt x="0" y="1446149"/>
                  </a:lnTo>
                  <a:lnTo>
                    <a:pt x="8780526" y="1446149"/>
                  </a:lnTo>
                  <a:lnTo>
                    <a:pt x="878052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3525" y="4256151"/>
              <a:ext cx="8780780" cy="1446530"/>
            </a:xfrm>
            <a:custGeom>
              <a:avLst/>
              <a:gdLst/>
              <a:ahLst/>
              <a:cxnLst/>
              <a:rect l="l" t="t" r="r" b="b"/>
              <a:pathLst>
                <a:path w="8780780" h="1446529">
                  <a:moveTo>
                    <a:pt x="0" y="1446149"/>
                  </a:moveTo>
                  <a:lnTo>
                    <a:pt x="8780526" y="1446149"/>
                  </a:lnTo>
                  <a:lnTo>
                    <a:pt x="8780526" y="0"/>
                  </a:lnTo>
                  <a:lnTo>
                    <a:pt x="0" y="0"/>
                  </a:lnTo>
                  <a:lnTo>
                    <a:pt x="0" y="14461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42391" y="4564507"/>
            <a:ext cx="32258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urier New"/>
                <a:cs typeface="Courier New"/>
              </a:rPr>
              <a:t>extract($_POST); </a:t>
            </a:r>
            <a:r>
              <a:rPr dirty="0" sz="2000" spc="1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echo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"Name: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$txtName,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847119" y="4869307"/>
            <a:ext cx="2159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urier New"/>
                <a:cs typeface="Courier New"/>
              </a:rPr>
              <a:t>Age:</a:t>
            </a:r>
            <a:r>
              <a:rPr dirty="0" sz="2000" spc="-6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$txtAge";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708" y="3900932"/>
            <a:ext cx="175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Trebuchet MS"/>
                <a:cs typeface="Trebuchet MS"/>
              </a:rPr>
              <a:t>File</a:t>
            </a:r>
            <a:r>
              <a:rPr dirty="0" sz="1500" spc="-5" b="1" i="1">
                <a:latin typeface="Trebuchet MS"/>
                <a:cs typeface="Trebuchet MS"/>
              </a:rPr>
              <a:t>:</a:t>
            </a:r>
            <a:r>
              <a:rPr dirty="0" sz="1500" spc="-80" b="1" i="1">
                <a:latin typeface="Trebuchet MS"/>
                <a:cs typeface="Trebuchet MS"/>
              </a:rPr>
              <a:t> </a:t>
            </a:r>
            <a:r>
              <a:rPr dirty="0" sz="1500" spc="-5" b="1" i="1">
                <a:latin typeface="Trebuchet MS"/>
                <a:cs typeface="Trebuchet MS"/>
              </a:rPr>
              <a:t>myscript.php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914" y="419811"/>
            <a:ext cx="1191895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5">
                <a:latin typeface="Calibri"/>
                <a:cs typeface="Calibri"/>
              </a:rPr>
              <a:t>Cookies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491" y="1517980"/>
            <a:ext cx="8638540" cy="266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ourier New"/>
                <a:cs typeface="Courier New"/>
              </a:rPr>
              <a:t>$_COOKIE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Calibri"/>
                <a:cs typeface="Calibri"/>
              </a:rPr>
              <a:t>Contains</a:t>
            </a:r>
            <a:r>
              <a:rPr dirty="0" sz="2500" spc="-5">
                <a:latin typeface="Calibri"/>
                <a:cs typeface="Calibri"/>
              </a:rPr>
              <a:t> all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cookies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sent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by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 </a:t>
            </a:r>
            <a:r>
              <a:rPr dirty="0" sz="2500" spc="-45">
                <a:latin typeface="Calibri"/>
                <a:cs typeface="Calibri"/>
              </a:rPr>
              <a:t>browser.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The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name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cookie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is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 </a:t>
            </a:r>
            <a:r>
              <a:rPr dirty="0" sz="2500" spc="-30">
                <a:latin typeface="Calibri"/>
                <a:cs typeface="Calibri"/>
              </a:rPr>
              <a:t>key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cookie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value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becomes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array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value.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9112" y="2025713"/>
            <a:ext cx="8369300" cy="3364229"/>
            <a:chOff x="519112" y="2025713"/>
            <a:chExt cx="8369300" cy="3364229"/>
          </a:xfrm>
        </p:grpSpPr>
        <p:sp>
          <p:nvSpPr>
            <p:cNvPr id="3" name="object 3"/>
            <p:cNvSpPr/>
            <p:nvPr/>
          </p:nvSpPr>
          <p:spPr>
            <a:xfrm>
              <a:off x="520700" y="2027301"/>
              <a:ext cx="8366125" cy="3361054"/>
            </a:xfrm>
            <a:custGeom>
              <a:avLst/>
              <a:gdLst/>
              <a:ahLst/>
              <a:cxnLst/>
              <a:rect l="l" t="t" r="r" b="b"/>
              <a:pathLst>
                <a:path w="8366125" h="3361054">
                  <a:moveTo>
                    <a:pt x="8366125" y="0"/>
                  </a:moveTo>
                  <a:lnTo>
                    <a:pt x="0" y="0"/>
                  </a:lnTo>
                  <a:lnTo>
                    <a:pt x="0" y="3360674"/>
                  </a:lnTo>
                  <a:lnTo>
                    <a:pt x="8366125" y="3360674"/>
                  </a:lnTo>
                  <a:lnTo>
                    <a:pt x="8366125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0700" y="2027301"/>
              <a:ext cx="8366125" cy="3361054"/>
            </a:xfrm>
            <a:custGeom>
              <a:avLst/>
              <a:gdLst/>
              <a:ahLst/>
              <a:cxnLst/>
              <a:rect l="l" t="t" r="r" b="b"/>
              <a:pathLst>
                <a:path w="8366125" h="3361054">
                  <a:moveTo>
                    <a:pt x="0" y="3360674"/>
                  </a:moveTo>
                  <a:lnTo>
                    <a:pt x="8366125" y="3360674"/>
                  </a:lnTo>
                  <a:lnTo>
                    <a:pt x="8366125" y="0"/>
                  </a:lnTo>
                  <a:lnTo>
                    <a:pt x="0" y="0"/>
                  </a:lnTo>
                  <a:lnTo>
                    <a:pt x="0" y="33606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0700" y="2027301"/>
            <a:ext cx="8366125" cy="336105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2000" spc="-5" b="1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setcookie(“name”, “Ali”, time()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 3600);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setcookie(“age”,</a:t>
            </a:r>
            <a:r>
              <a:rPr dirty="0" sz="20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“20”,0);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&lt;head&gt;&lt;/head&gt;</a:t>
            </a:r>
            <a:endParaRPr sz="20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&lt;a href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=“receivecookies.php”</a:t>
            </a:r>
            <a:r>
              <a:rPr dirty="0" sz="2000" spc="-5" b="1">
                <a:latin typeface="Courier New"/>
                <a:cs typeface="Courier New"/>
              </a:rPr>
              <a:t>&gt;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Click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me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&lt;/a&gt;</a:t>
            </a:r>
            <a:endParaRPr sz="20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ts val="2330"/>
              </a:lnSpc>
            </a:pPr>
            <a:r>
              <a:rPr dirty="0" sz="2000" spc="-5" b="1"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Last</a:t>
            </a:r>
            <a:r>
              <a:rPr dirty="0" spc="-30"/>
              <a:t> </a:t>
            </a:r>
            <a:r>
              <a:rPr dirty="0"/>
              <a:t>Updated:</a:t>
            </a:r>
            <a:r>
              <a:rPr dirty="0" spc="-40"/>
              <a:t> </a:t>
            </a:r>
            <a:r>
              <a:rPr dirty="0" spc="-5"/>
              <a:t>Feb</a:t>
            </a:r>
            <a:r>
              <a:rPr dirty="0" spc="-35"/>
              <a:t> </a:t>
            </a:r>
            <a:r>
              <a:rPr dirty="0"/>
              <a:t>2005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82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80491" y="1107186"/>
            <a:ext cx="2432050" cy="791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1460"/>
              </a:spcBef>
            </a:pPr>
            <a:r>
              <a:rPr dirty="0" sz="1800" spc="-5" b="1" i="1">
                <a:latin typeface="Trebuchet MS"/>
                <a:cs typeface="Trebuchet MS"/>
              </a:rPr>
              <a:t>File:</a:t>
            </a:r>
            <a:r>
              <a:rPr dirty="0" sz="1800" spc="-5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sendcookies.php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9112" y="1954212"/>
            <a:ext cx="5276850" cy="3364229"/>
            <a:chOff x="519112" y="1954212"/>
            <a:chExt cx="5276850" cy="3364229"/>
          </a:xfrm>
        </p:grpSpPr>
        <p:sp>
          <p:nvSpPr>
            <p:cNvPr id="3" name="object 3"/>
            <p:cNvSpPr/>
            <p:nvPr/>
          </p:nvSpPr>
          <p:spPr>
            <a:xfrm>
              <a:off x="520700" y="1955800"/>
              <a:ext cx="5273675" cy="3361054"/>
            </a:xfrm>
            <a:custGeom>
              <a:avLst/>
              <a:gdLst/>
              <a:ahLst/>
              <a:cxnLst/>
              <a:rect l="l" t="t" r="r" b="b"/>
              <a:pathLst>
                <a:path w="5273675" h="3361054">
                  <a:moveTo>
                    <a:pt x="5273675" y="0"/>
                  </a:moveTo>
                  <a:lnTo>
                    <a:pt x="0" y="0"/>
                  </a:lnTo>
                  <a:lnTo>
                    <a:pt x="0" y="3360801"/>
                  </a:lnTo>
                  <a:lnTo>
                    <a:pt x="5273675" y="3360801"/>
                  </a:lnTo>
                  <a:lnTo>
                    <a:pt x="5273675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0700" y="1955800"/>
              <a:ext cx="5273675" cy="3361054"/>
            </a:xfrm>
            <a:custGeom>
              <a:avLst/>
              <a:gdLst/>
              <a:ahLst/>
              <a:cxnLst/>
              <a:rect l="l" t="t" r="r" b="b"/>
              <a:pathLst>
                <a:path w="5273675" h="3361054">
                  <a:moveTo>
                    <a:pt x="0" y="3360801"/>
                  </a:moveTo>
                  <a:lnTo>
                    <a:pt x="5273675" y="3360801"/>
                  </a:lnTo>
                  <a:lnTo>
                    <a:pt x="5273675" y="0"/>
                  </a:lnTo>
                  <a:lnTo>
                    <a:pt x="0" y="0"/>
                  </a:lnTo>
                  <a:lnTo>
                    <a:pt x="0" y="33608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99643" y="1958720"/>
            <a:ext cx="459740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ourier New"/>
                <a:cs typeface="Courier New"/>
              </a:rPr>
              <a:t>&lt;html&gt;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&lt;head&gt;&lt;/head&gt;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&lt;body&gt;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$name</a:t>
            </a:r>
            <a:r>
              <a:rPr dirty="0" sz="20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0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$_COOKIE[“name”];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1694" y="3483102"/>
            <a:ext cx="3683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$age	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000" spc="-6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$_COOKIE[“age”];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1694" y="3787851"/>
            <a:ext cx="39884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echo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“Name: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$name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&lt;br&gt;\n”;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echo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“Age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$age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&lt;br&gt;\n”;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643" y="4397755"/>
            <a:ext cx="12446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algn="ctr" marL="1524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algn="ctr" marR="14478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&lt;/html&gt;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243" y="1527175"/>
            <a:ext cx="2665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Trebuchet MS"/>
                <a:cs typeface="Trebuchet MS"/>
              </a:rPr>
              <a:t>File:</a:t>
            </a:r>
            <a:r>
              <a:rPr dirty="0" sz="1800" spc="-3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receivecookies.php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30912" y="2513012"/>
            <a:ext cx="2578100" cy="1840230"/>
            <a:chOff x="6030912" y="2513012"/>
            <a:chExt cx="2578100" cy="1840230"/>
          </a:xfrm>
        </p:grpSpPr>
        <p:sp>
          <p:nvSpPr>
            <p:cNvPr id="11" name="object 11"/>
            <p:cNvSpPr/>
            <p:nvPr/>
          </p:nvSpPr>
          <p:spPr>
            <a:xfrm>
              <a:off x="6032500" y="2514600"/>
              <a:ext cx="2574925" cy="1837055"/>
            </a:xfrm>
            <a:custGeom>
              <a:avLst/>
              <a:gdLst/>
              <a:ahLst/>
              <a:cxnLst/>
              <a:rect l="l" t="t" r="r" b="b"/>
              <a:pathLst>
                <a:path w="2574925" h="1837054">
                  <a:moveTo>
                    <a:pt x="2574925" y="0"/>
                  </a:moveTo>
                  <a:lnTo>
                    <a:pt x="0" y="0"/>
                  </a:lnTo>
                  <a:lnTo>
                    <a:pt x="0" y="1836801"/>
                  </a:lnTo>
                  <a:lnTo>
                    <a:pt x="2574925" y="1836801"/>
                  </a:lnTo>
                  <a:lnTo>
                    <a:pt x="2574925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32500" y="2514600"/>
              <a:ext cx="2574925" cy="1837055"/>
            </a:xfrm>
            <a:custGeom>
              <a:avLst/>
              <a:gdLst/>
              <a:ahLst/>
              <a:cxnLst/>
              <a:rect l="l" t="t" r="r" b="b"/>
              <a:pathLst>
                <a:path w="2574925" h="1837054">
                  <a:moveTo>
                    <a:pt x="0" y="1836801"/>
                  </a:moveTo>
                  <a:lnTo>
                    <a:pt x="2574925" y="1836801"/>
                  </a:lnTo>
                  <a:lnTo>
                    <a:pt x="2574925" y="0"/>
                  </a:lnTo>
                  <a:lnTo>
                    <a:pt x="0" y="0"/>
                  </a:lnTo>
                  <a:lnTo>
                    <a:pt x="0" y="18368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032500" y="2514600"/>
            <a:ext cx="2574925" cy="18370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dirty="0" sz="2000" spc="-5" b="1">
                <a:latin typeface="Trebuchet MS"/>
                <a:cs typeface="Trebuchet MS"/>
              </a:rPr>
              <a:t>Output: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92075" marR="1244600">
              <a:lnSpc>
                <a:spcPct val="100000"/>
              </a:lnSpc>
              <a:tabLst>
                <a:tab pos="780415" algn="l"/>
                <a:tab pos="1005205" algn="l"/>
              </a:tabLst>
            </a:pPr>
            <a:r>
              <a:rPr dirty="0" sz="2000" b="1">
                <a:latin typeface="Arial"/>
                <a:cs typeface="Arial"/>
              </a:rPr>
              <a:t>Name:</a:t>
            </a:r>
            <a:r>
              <a:rPr dirty="0" sz="2000" spc="3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Ali </a:t>
            </a:r>
            <a:r>
              <a:rPr dirty="0" sz="2000" spc="-5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Age	:	20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85790" y="368300"/>
            <a:ext cx="3477260" cy="1367155"/>
            <a:chOff x="5685790" y="368300"/>
            <a:chExt cx="3477260" cy="1367155"/>
          </a:xfrm>
        </p:grpSpPr>
        <p:sp>
          <p:nvSpPr>
            <p:cNvPr id="15" name="object 15"/>
            <p:cNvSpPr/>
            <p:nvPr/>
          </p:nvSpPr>
          <p:spPr>
            <a:xfrm>
              <a:off x="5704840" y="387350"/>
              <a:ext cx="3439160" cy="1329055"/>
            </a:xfrm>
            <a:custGeom>
              <a:avLst/>
              <a:gdLst/>
              <a:ahLst/>
              <a:cxnLst/>
              <a:rect l="l" t="t" r="r" b="b"/>
              <a:pathLst>
                <a:path w="3439159" h="1329055">
                  <a:moveTo>
                    <a:pt x="0" y="1328801"/>
                  </a:moveTo>
                  <a:lnTo>
                    <a:pt x="3439160" y="1328801"/>
                  </a:lnTo>
                  <a:lnTo>
                    <a:pt x="3439160" y="0"/>
                  </a:lnTo>
                  <a:lnTo>
                    <a:pt x="0" y="0"/>
                  </a:lnTo>
                  <a:lnTo>
                    <a:pt x="0" y="132880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04840" y="1697100"/>
              <a:ext cx="3439160" cy="38100"/>
            </a:xfrm>
            <a:custGeom>
              <a:avLst/>
              <a:gdLst/>
              <a:ahLst/>
              <a:cxnLst/>
              <a:rect l="l" t="t" r="r" b="b"/>
              <a:pathLst>
                <a:path w="3439159" h="38100">
                  <a:moveTo>
                    <a:pt x="0" y="38100"/>
                  </a:moveTo>
                  <a:lnTo>
                    <a:pt x="3439160" y="38100"/>
                  </a:lnTo>
                  <a:lnTo>
                    <a:pt x="343916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04840" y="387350"/>
              <a:ext cx="3439160" cy="1329055"/>
            </a:xfrm>
            <a:custGeom>
              <a:avLst/>
              <a:gdLst/>
              <a:ahLst/>
              <a:cxnLst/>
              <a:rect l="l" t="t" r="r" b="b"/>
              <a:pathLst>
                <a:path w="3439159" h="1329055">
                  <a:moveTo>
                    <a:pt x="3439160" y="0"/>
                  </a:moveTo>
                  <a:lnTo>
                    <a:pt x="0" y="0"/>
                  </a:lnTo>
                  <a:lnTo>
                    <a:pt x="0" y="132880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723890" y="389280"/>
            <a:ext cx="3420110" cy="103568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95"/>
              </a:spcBef>
            </a:pP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also use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ourier New"/>
                <a:cs typeface="Courier New"/>
              </a:rPr>
              <a:t>extract</a:t>
            </a:r>
            <a:endParaRPr sz="1600">
              <a:latin typeface="Courier New"/>
              <a:cs typeface="Courier New"/>
            </a:endParaRPr>
          </a:p>
          <a:p>
            <a:pPr marL="41592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rebuchet MS"/>
              <a:cs typeface="Trebuchet MS"/>
            </a:endParaRPr>
          </a:p>
          <a:p>
            <a:pPr marL="49085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ourier New"/>
                <a:cs typeface="Courier New"/>
              </a:rPr>
              <a:t>extract($_COOKIE);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68391" y="1716913"/>
            <a:ext cx="668020" cy="1790064"/>
          </a:xfrm>
          <a:custGeom>
            <a:avLst/>
            <a:gdLst/>
            <a:ahLst/>
            <a:cxnLst/>
            <a:rect l="l" t="t" r="r" b="b"/>
            <a:pathLst>
              <a:path w="668020" h="1790064">
                <a:moveTo>
                  <a:pt x="0" y="1578737"/>
                </a:moveTo>
                <a:lnTo>
                  <a:pt x="28448" y="1789938"/>
                </a:lnTo>
                <a:lnTo>
                  <a:pt x="170542" y="1649984"/>
                </a:lnTo>
                <a:lnTo>
                  <a:pt x="109855" y="1649984"/>
                </a:lnTo>
                <a:lnTo>
                  <a:pt x="49784" y="1629410"/>
                </a:lnTo>
                <a:lnTo>
                  <a:pt x="60092" y="1599318"/>
                </a:lnTo>
                <a:lnTo>
                  <a:pt x="0" y="1578737"/>
                </a:lnTo>
                <a:close/>
              </a:path>
              <a:path w="668020" h="1790064">
                <a:moveTo>
                  <a:pt x="60092" y="1599318"/>
                </a:moveTo>
                <a:lnTo>
                  <a:pt x="49784" y="1629410"/>
                </a:lnTo>
                <a:lnTo>
                  <a:pt x="109855" y="1649984"/>
                </a:lnTo>
                <a:lnTo>
                  <a:pt x="120163" y="1619892"/>
                </a:lnTo>
                <a:lnTo>
                  <a:pt x="60092" y="1599318"/>
                </a:lnTo>
                <a:close/>
              </a:path>
              <a:path w="668020" h="1790064">
                <a:moveTo>
                  <a:pt x="120163" y="1619892"/>
                </a:moveTo>
                <a:lnTo>
                  <a:pt x="109855" y="1649984"/>
                </a:lnTo>
                <a:lnTo>
                  <a:pt x="170542" y="1649984"/>
                </a:lnTo>
                <a:lnTo>
                  <a:pt x="180212" y="1640459"/>
                </a:lnTo>
                <a:lnTo>
                  <a:pt x="120163" y="1619892"/>
                </a:lnTo>
                <a:close/>
              </a:path>
              <a:path w="668020" h="1790064">
                <a:moveTo>
                  <a:pt x="607949" y="0"/>
                </a:moveTo>
                <a:lnTo>
                  <a:pt x="60092" y="1599318"/>
                </a:lnTo>
                <a:lnTo>
                  <a:pt x="120163" y="1619892"/>
                </a:lnTo>
                <a:lnTo>
                  <a:pt x="668020" y="20574"/>
                </a:lnTo>
                <a:lnTo>
                  <a:pt x="6079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172706" y="6689192"/>
            <a:ext cx="1100455" cy="14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Last</a:t>
            </a:r>
            <a:r>
              <a:rPr dirty="0" sz="800" spc="-3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Updated:</a:t>
            </a:r>
            <a:r>
              <a:rPr dirty="0" sz="800" spc="-4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EDEBE0"/>
                </a:solidFill>
                <a:latin typeface="Tahoma"/>
                <a:cs typeface="Tahoma"/>
              </a:rPr>
              <a:t>Feb</a:t>
            </a:r>
            <a:r>
              <a:rPr dirty="0" sz="800" spc="-35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2005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379" y="419811"/>
            <a:ext cx="3386454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15">
                <a:latin typeface="Calibri"/>
                <a:cs typeface="Calibri"/>
              </a:rPr>
              <a:t>Environment</a:t>
            </a:r>
            <a:r>
              <a:rPr dirty="0" sz="2900" spc="-75">
                <a:latin typeface="Calibri"/>
                <a:cs typeface="Calibri"/>
              </a:rPr>
              <a:t> </a:t>
            </a:r>
            <a:r>
              <a:rPr dirty="0" sz="2900" spc="-20">
                <a:latin typeface="Calibri"/>
                <a:cs typeface="Calibri"/>
              </a:rPr>
              <a:t>Variables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34352"/>
            <a:ext cx="8434705" cy="153162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ourier New"/>
                <a:cs typeface="Courier New"/>
              </a:rPr>
              <a:t>$_ENV</a:t>
            </a:r>
            <a:endParaRPr sz="2400">
              <a:latin typeface="Courier New"/>
              <a:cs typeface="Courier New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60"/>
              </a:spcBef>
              <a:buClr>
                <a:srgbClr val="FFCC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100" spc="-10">
                <a:latin typeface="Calibri"/>
                <a:cs typeface="Calibri"/>
              </a:rPr>
              <a:t>Contains </a:t>
            </a:r>
            <a:r>
              <a:rPr dirty="0" sz="2100" spc="-15">
                <a:latin typeface="Calibri"/>
                <a:cs typeface="Calibri"/>
              </a:rPr>
              <a:t>data </a:t>
            </a:r>
            <a:r>
              <a:rPr dirty="0" sz="2100">
                <a:latin typeface="Calibri"/>
                <a:cs typeface="Calibri"/>
              </a:rPr>
              <a:t>about the </a:t>
            </a:r>
            <a:r>
              <a:rPr dirty="0" sz="2100" spc="-15">
                <a:latin typeface="Calibri"/>
                <a:cs typeface="Calibri"/>
              </a:rPr>
              <a:t>client’s environment </a:t>
            </a:r>
            <a:r>
              <a:rPr dirty="0" sz="2100" spc="-5">
                <a:latin typeface="Calibri"/>
                <a:cs typeface="Calibri"/>
              </a:rPr>
              <a:t>such </a:t>
            </a:r>
            <a:r>
              <a:rPr dirty="0" sz="2100">
                <a:latin typeface="Calibri"/>
                <a:cs typeface="Calibri"/>
              </a:rPr>
              <a:t>as the type </a:t>
            </a:r>
            <a:r>
              <a:rPr dirty="0" sz="2100" spc="-5">
                <a:latin typeface="Calibri"/>
                <a:cs typeface="Calibri"/>
              </a:rPr>
              <a:t>of </a:t>
            </a:r>
            <a:r>
              <a:rPr dirty="0" sz="2100" spc="-15">
                <a:latin typeface="Calibri"/>
                <a:cs typeface="Calibri"/>
              </a:rPr>
              <a:t>operating </a:t>
            </a:r>
            <a:r>
              <a:rPr dirty="0" sz="2100" spc="-459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system </a:t>
            </a:r>
            <a:r>
              <a:rPr dirty="0" sz="2100" spc="-5">
                <a:latin typeface="Calibri"/>
                <a:cs typeface="Calibri"/>
              </a:rPr>
              <a:t>used, </a:t>
            </a:r>
            <a:r>
              <a:rPr dirty="0" sz="2100">
                <a:latin typeface="Calibri"/>
                <a:cs typeface="Calibri"/>
              </a:rPr>
              <a:t>the </a:t>
            </a:r>
            <a:r>
              <a:rPr dirty="0" sz="2100" spc="-10">
                <a:latin typeface="Calibri"/>
                <a:cs typeface="Calibri"/>
              </a:rPr>
              <a:t>path </a:t>
            </a:r>
            <a:r>
              <a:rPr dirty="0" sz="2100" spc="-5">
                <a:latin typeface="Calibri"/>
                <a:cs typeface="Calibri"/>
              </a:rPr>
              <a:t>of </a:t>
            </a:r>
            <a:r>
              <a:rPr dirty="0" sz="2100">
                <a:latin typeface="Calibri"/>
                <a:cs typeface="Calibri"/>
              </a:rPr>
              <a:t>the </a:t>
            </a:r>
            <a:r>
              <a:rPr dirty="0" sz="2100" spc="-10">
                <a:latin typeface="Calibri"/>
                <a:cs typeface="Calibri"/>
              </a:rPr>
              <a:t>temporary directory </a:t>
            </a:r>
            <a:r>
              <a:rPr dirty="0" sz="2100" spc="-5">
                <a:latin typeface="Calibri"/>
                <a:cs typeface="Calibri"/>
              </a:rPr>
              <a:t>used </a:t>
            </a:r>
            <a:r>
              <a:rPr dirty="0" sz="2100">
                <a:latin typeface="Calibri"/>
                <a:cs typeface="Calibri"/>
              </a:rPr>
              <a:t>in the </a:t>
            </a:r>
            <a:r>
              <a:rPr dirty="0" sz="2100" spc="-10">
                <a:latin typeface="Calibri"/>
                <a:cs typeface="Calibri"/>
              </a:rPr>
              <a:t>client </a:t>
            </a:r>
            <a:r>
              <a:rPr dirty="0" sz="2100">
                <a:latin typeface="Calibri"/>
                <a:cs typeface="Calibri"/>
              </a:rPr>
              <a:t>and </a:t>
            </a:r>
            <a:r>
              <a:rPr dirty="0" sz="2100" spc="-5">
                <a:latin typeface="Calibri"/>
                <a:cs typeface="Calibri"/>
              </a:rPr>
              <a:t>so 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on.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FF3300"/>
                </a:solidFill>
                <a:latin typeface="Calibri"/>
                <a:cs typeface="Calibri"/>
              </a:rPr>
              <a:t>The</a:t>
            </a:r>
            <a:r>
              <a:rPr dirty="0" sz="2100" spc="-15">
                <a:solidFill>
                  <a:srgbClr val="FF3300"/>
                </a:solidFill>
                <a:latin typeface="Calibri"/>
                <a:cs typeface="Calibri"/>
              </a:rPr>
              <a:t> contents</a:t>
            </a:r>
            <a:r>
              <a:rPr dirty="0" sz="210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FF3300"/>
                </a:solidFill>
                <a:latin typeface="Calibri"/>
                <a:cs typeface="Calibri"/>
              </a:rPr>
              <a:t>of</a:t>
            </a:r>
            <a:r>
              <a:rPr dirty="0" sz="2100" spc="1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3300"/>
                </a:solidFill>
                <a:latin typeface="Calibri"/>
                <a:cs typeface="Calibri"/>
              </a:rPr>
              <a:t>this </a:t>
            </a:r>
            <a:r>
              <a:rPr dirty="0" sz="2100" spc="-5">
                <a:solidFill>
                  <a:srgbClr val="FF3300"/>
                </a:solidFill>
                <a:latin typeface="Calibri"/>
                <a:cs typeface="Calibri"/>
              </a:rPr>
              <a:t>hash</a:t>
            </a:r>
            <a:r>
              <a:rPr dirty="0" sz="2100" spc="-1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FF3300"/>
                </a:solidFill>
                <a:latin typeface="Calibri"/>
                <a:cs typeface="Calibri"/>
              </a:rPr>
              <a:t>array</a:t>
            </a:r>
            <a:r>
              <a:rPr dirty="0" sz="2100" spc="-1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FF3300"/>
                </a:solidFill>
                <a:latin typeface="Calibri"/>
                <a:cs typeface="Calibri"/>
              </a:rPr>
              <a:t>will</a:t>
            </a:r>
            <a:r>
              <a:rPr dirty="0" sz="2100" spc="2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FF3300"/>
                </a:solidFill>
                <a:latin typeface="Calibri"/>
                <a:cs typeface="Calibri"/>
              </a:rPr>
              <a:t>vary</a:t>
            </a:r>
            <a:r>
              <a:rPr dirty="0" sz="210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 spc="-15">
                <a:solidFill>
                  <a:srgbClr val="FF3300"/>
                </a:solidFill>
                <a:latin typeface="Calibri"/>
                <a:cs typeface="Calibri"/>
              </a:rPr>
              <a:t>from</a:t>
            </a:r>
            <a:r>
              <a:rPr dirty="0" sz="2100" spc="-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FF3300"/>
                </a:solidFill>
                <a:latin typeface="Calibri"/>
                <a:cs typeface="Calibri"/>
              </a:rPr>
              <a:t>system</a:t>
            </a:r>
            <a:r>
              <a:rPr dirty="0" sz="2100" spc="1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FF3300"/>
                </a:solidFill>
                <a:latin typeface="Calibri"/>
                <a:cs typeface="Calibri"/>
              </a:rPr>
              <a:t>to</a:t>
            </a:r>
            <a:r>
              <a:rPr dirty="0" sz="2100" spc="-5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100" spc="-15">
                <a:solidFill>
                  <a:srgbClr val="FF3300"/>
                </a:solidFill>
                <a:latin typeface="Calibri"/>
                <a:cs typeface="Calibri"/>
              </a:rPr>
              <a:t>system</a:t>
            </a:r>
            <a:r>
              <a:rPr dirty="0" sz="2100" spc="-15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987" y="4051236"/>
            <a:ext cx="6062980" cy="1012825"/>
            <a:chOff x="534987" y="4051236"/>
            <a:chExt cx="6062980" cy="1012825"/>
          </a:xfrm>
        </p:grpSpPr>
        <p:sp>
          <p:nvSpPr>
            <p:cNvPr id="5" name="object 5"/>
            <p:cNvSpPr/>
            <p:nvPr/>
          </p:nvSpPr>
          <p:spPr>
            <a:xfrm>
              <a:off x="536575" y="4052823"/>
              <a:ext cx="6059805" cy="1009650"/>
            </a:xfrm>
            <a:custGeom>
              <a:avLst/>
              <a:gdLst/>
              <a:ahLst/>
              <a:cxnLst/>
              <a:rect l="l" t="t" r="r" b="b"/>
              <a:pathLst>
                <a:path w="6059805" h="1009650">
                  <a:moveTo>
                    <a:pt x="6059551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6059551" y="1009650"/>
                  </a:lnTo>
                  <a:lnTo>
                    <a:pt x="6059551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6575" y="4052823"/>
              <a:ext cx="6059805" cy="1009650"/>
            </a:xfrm>
            <a:custGeom>
              <a:avLst/>
              <a:gdLst/>
              <a:ahLst/>
              <a:cxnLst/>
              <a:rect l="l" t="t" r="r" b="b"/>
              <a:pathLst>
                <a:path w="6059805" h="1009650">
                  <a:moveTo>
                    <a:pt x="0" y="1009650"/>
                  </a:moveTo>
                  <a:lnTo>
                    <a:pt x="6059551" y="1009650"/>
                  </a:lnTo>
                  <a:lnTo>
                    <a:pt x="6059551" y="0"/>
                  </a:lnTo>
                  <a:lnTo>
                    <a:pt x="0" y="0"/>
                  </a:lnTo>
                  <a:lnTo>
                    <a:pt x="0" y="1009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36575" y="4052823"/>
            <a:ext cx="605980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$os_type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$_ENV[“OS"];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2706" y="6689192"/>
            <a:ext cx="1100455" cy="14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Last</a:t>
            </a:r>
            <a:r>
              <a:rPr dirty="0" sz="800" spc="-3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Updated:</a:t>
            </a:r>
            <a:r>
              <a:rPr dirty="0" sz="800" spc="-4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EDEBE0"/>
                </a:solidFill>
                <a:latin typeface="Tahoma"/>
                <a:cs typeface="Tahoma"/>
              </a:rPr>
              <a:t>Feb</a:t>
            </a:r>
            <a:r>
              <a:rPr dirty="0" sz="800" spc="-35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2005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21614" y="3711955"/>
            <a:ext cx="4622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rebuchet MS"/>
                <a:cs typeface="Trebuchet MS"/>
              </a:rPr>
              <a:t>Example: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getting</a:t>
            </a:r>
            <a:r>
              <a:rPr dirty="0" sz="1800" spc="-30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the</a:t>
            </a:r>
            <a:r>
              <a:rPr dirty="0" sz="1800" spc="-1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OS</a:t>
            </a:r>
            <a:r>
              <a:rPr dirty="0" sz="1800" spc="-1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used</a:t>
            </a:r>
            <a:r>
              <a:rPr dirty="0" sz="1800" spc="-2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by</a:t>
            </a:r>
            <a:r>
              <a:rPr dirty="0" sz="1800" spc="-30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the</a:t>
            </a:r>
            <a:r>
              <a:rPr dirty="0" sz="1800" spc="-5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client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812" y="796861"/>
            <a:ext cx="7451725" cy="48848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593" y="256794"/>
            <a:ext cx="9315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rebuchet MS"/>
                <a:cs typeface="Trebuchet MS"/>
              </a:rPr>
              <a:t>Examp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2706" y="6689192"/>
            <a:ext cx="1100455" cy="14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Last</a:t>
            </a:r>
            <a:r>
              <a:rPr dirty="0" sz="800" spc="-3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Updated:</a:t>
            </a:r>
            <a:r>
              <a:rPr dirty="0" sz="800" spc="-4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EDEBE0"/>
                </a:solidFill>
                <a:latin typeface="Tahoma"/>
                <a:cs typeface="Tahoma"/>
              </a:rPr>
              <a:t>Feb</a:t>
            </a:r>
            <a:r>
              <a:rPr dirty="0" sz="800" spc="-35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2005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716" y="419811"/>
            <a:ext cx="4107179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15">
                <a:latin typeface="Calibri"/>
                <a:cs typeface="Calibri"/>
              </a:rPr>
              <a:t>Environment</a:t>
            </a:r>
            <a:r>
              <a:rPr dirty="0" sz="2900" spc="-50">
                <a:latin typeface="Calibri"/>
                <a:cs typeface="Calibri"/>
              </a:rPr>
              <a:t> </a:t>
            </a:r>
            <a:r>
              <a:rPr dirty="0" sz="2900" spc="-20">
                <a:latin typeface="Calibri"/>
                <a:cs typeface="Calibri"/>
              </a:rPr>
              <a:t>Variables</a:t>
            </a:r>
            <a:r>
              <a:rPr dirty="0" sz="2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(cont.)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9100" y="3811587"/>
            <a:ext cx="6062980" cy="1012825"/>
            <a:chOff x="419100" y="3811587"/>
            <a:chExt cx="6062980" cy="1012825"/>
          </a:xfrm>
        </p:grpSpPr>
        <p:sp>
          <p:nvSpPr>
            <p:cNvPr id="4" name="object 4"/>
            <p:cNvSpPr/>
            <p:nvPr/>
          </p:nvSpPr>
          <p:spPr>
            <a:xfrm>
              <a:off x="420687" y="3813175"/>
              <a:ext cx="6059805" cy="1009650"/>
            </a:xfrm>
            <a:custGeom>
              <a:avLst/>
              <a:gdLst/>
              <a:ahLst/>
              <a:cxnLst/>
              <a:rect l="l" t="t" r="r" b="b"/>
              <a:pathLst>
                <a:path w="6059805" h="1009650">
                  <a:moveTo>
                    <a:pt x="6059424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6059424" y="1009650"/>
                  </a:lnTo>
                  <a:lnTo>
                    <a:pt x="6059424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0687" y="3813175"/>
              <a:ext cx="6059805" cy="1009650"/>
            </a:xfrm>
            <a:custGeom>
              <a:avLst/>
              <a:gdLst/>
              <a:ahLst/>
              <a:cxnLst/>
              <a:rect l="l" t="t" r="r" b="b"/>
              <a:pathLst>
                <a:path w="6059805" h="1009650">
                  <a:moveTo>
                    <a:pt x="0" y="1009650"/>
                  </a:moveTo>
                  <a:lnTo>
                    <a:pt x="6059424" y="1009650"/>
                  </a:lnTo>
                  <a:lnTo>
                    <a:pt x="6059424" y="0"/>
                  </a:lnTo>
                  <a:lnTo>
                    <a:pt x="0" y="0"/>
                  </a:lnTo>
                  <a:lnTo>
                    <a:pt x="0" y="1009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0687" y="3813175"/>
            <a:ext cx="605980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$userip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$_SERVER["REMOTE_ADDR"];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2706" y="6689192"/>
            <a:ext cx="1100455" cy="14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Last</a:t>
            </a:r>
            <a:r>
              <a:rPr dirty="0" sz="800" spc="-3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Updated:</a:t>
            </a:r>
            <a:r>
              <a:rPr dirty="0" sz="800" spc="-4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EDEBE0"/>
                </a:solidFill>
                <a:latin typeface="Tahoma"/>
                <a:cs typeface="Tahoma"/>
              </a:rPr>
              <a:t>Feb</a:t>
            </a:r>
            <a:r>
              <a:rPr dirty="0" sz="800" spc="-35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2005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80491" y="1453765"/>
            <a:ext cx="8140700" cy="23183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300" spc="-10">
                <a:latin typeface="Courier New"/>
                <a:cs typeface="Courier New"/>
              </a:rPr>
              <a:t>$_SERVER</a:t>
            </a:r>
            <a:endParaRPr sz="23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Clr>
                <a:srgbClr val="FFCC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100" spc="-5">
                <a:latin typeface="Calibri"/>
                <a:cs typeface="Calibri"/>
              </a:rPr>
              <a:t>Mostly </a:t>
            </a:r>
            <a:r>
              <a:rPr dirty="0" sz="2100" spc="-10">
                <a:latin typeface="Calibri"/>
                <a:cs typeface="Calibri"/>
              </a:rPr>
              <a:t>contains </a:t>
            </a:r>
            <a:r>
              <a:rPr dirty="0" sz="2100" spc="-15">
                <a:latin typeface="Calibri"/>
                <a:cs typeface="Calibri"/>
              </a:rPr>
              <a:t>data </a:t>
            </a:r>
            <a:r>
              <a:rPr dirty="0" sz="2100">
                <a:latin typeface="Calibri"/>
                <a:cs typeface="Calibri"/>
              </a:rPr>
              <a:t>about the </a:t>
            </a:r>
            <a:r>
              <a:rPr dirty="0" sz="2100" spc="-5">
                <a:latin typeface="Calibri"/>
                <a:cs typeface="Calibri"/>
              </a:rPr>
              <a:t>server such </a:t>
            </a:r>
            <a:r>
              <a:rPr dirty="0" sz="2100">
                <a:latin typeface="Calibri"/>
                <a:cs typeface="Calibri"/>
              </a:rPr>
              <a:t>as </a:t>
            </a:r>
            <a:r>
              <a:rPr dirty="0" sz="2100" spc="-5">
                <a:latin typeface="Courier New"/>
                <a:cs typeface="Courier New"/>
              </a:rPr>
              <a:t>DOCUMENT_ROOT, </a:t>
            </a:r>
            <a:r>
              <a:rPr dirty="0" sz="210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SERVER_NAME,</a:t>
            </a:r>
            <a:r>
              <a:rPr dirty="0" sz="2100" spc="1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SERVER_PORT</a:t>
            </a:r>
            <a:r>
              <a:rPr dirty="0" sz="2100" spc="-5">
                <a:latin typeface="Calibri"/>
                <a:cs typeface="Calibri"/>
              </a:rPr>
              <a:t>,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and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some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15">
                <a:latin typeface="Calibri"/>
                <a:cs typeface="Calibri"/>
              </a:rPr>
              <a:t>data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about</a:t>
            </a:r>
            <a:r>
              <a:rPr dirty="0" sz="2100" spc="-10">
                <a:latin typeface="Calibri"/>
                <a:cs typeface="Calibri"/>
              </a:rPr>
              <a:t> client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such </a:t>
            </a:r>
            <a:r>
              <a:rPr dirty="0" sz="2100">
                <a:latin typeface="Calibri"/>
                <a:cs typeface="Calibri"/>
              </a:rPr>
              <a:t>as </a:t>
            </a:r>
            <a:r>
              <a:rPr dirty="0" sz="2100" spc="-459">
                <a:latin typeface="Calibri"/>
                <a:cs typeface="Calibri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REMOTE_ADDR,</a:t>
            </a:r>
            <a:r>
              <a:rPr dirty="0" sz="2100" spc="1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REMOTE_PORT</a:t>
            </a:r>
            <a:r>
              <a:rPr dirty="0" sz="2100" spc="-5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Example: </a:t>
            </a:r>
            <a:r>
              <a:rPr dirty="0" sz="1800" spc="-5" b="1" i="1">
                <a:latin typeface="Trebuchet MS"/>
                <a:cs typeface="Trebuchet MS"/>
              </a:rPr>
              <a:t>getting</a:t>
            </a:r>
            <a:r>
              <a:rPr dirty="0" sz="1800" spc="-30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the</a:t>
            </a:r>
            <a:r>
              <a:rPr dirty="0" sz="1800" spc="-20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IP</a:t>
            </a:r>
            <a:r>
              <a:rPr dirty="0" sz="1800" spc="-80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address</a:t>
            </a:r>
            <a:r>
              <a:rPr dirty="0" sz="1800" spc="-45" b="1" i="1">
                <a:latin typeface="Trebuchet MS"/>
                <a:cs typeface="Trebuchet MS"/>
              </a:rPr>
              <a:t> </a:t>
            </a:r>
            <a:r>
              <a:rPr dirty="0" sz="1800" spc="-5" b="1" i="1">
                <a:latin typeface="Trebuchet MS"/>
                <a:cs typeface="Trebuchet MS"/>
              </a:rPr>
              <a:t>of </a:t>
            </a:r>
            <a:r>
              <a:rPr dirty="0" sz="1800" b="1" i="1">
                <a:latin typeface="Trebuchet MS"/>
                <a:cs typeface="Trebuchet MS"/>
              </a:rPr>
              <a:t>the</a:t>
            </a:r>
            <a:r>
              <a:rPr dirty="0" sz="1800" spc="-20" b="1" i="1">
                <a:latin typeface="Trebuchet MS"/>
                <a:cs typeface="Trebuchet MS"/>
              </a:rPr>
              <a:t> </a:t>
            </a:r>
            <a:r>
              <a:rPr dirty="0" sz="1800" b="1" i="1">
                <a:latin typeface="Trebuchet MS"/>
                <a:cs typeface="Trebuchet MS"/>
              </a:rPr>
              <a:t>client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256794"/>
            <a:ext cx="9315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rebuchet MS"/>
                <a:cs typeface="Trebuchet MS"/>
              </a:rPr>
              <a:t>Examp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875" y="800100"/>
            <a:ext cx="9145270" cy="5257800"/>
            <a:chOff x="-875" y="800100"/>
            <a:chExt cx="9145270" cy="5257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424" y="800100"/>
              <a:ext cx="8918574" cy="5257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863" y="1846833"/>
              <a:ext cx="369570" cy="3733800"/>
            </a:xfrm>
            <a:custGeom>
              <a:avLst/>
              <a:gdLst/>
              <a:ahLst/>
              <a:cxnLst/>
              <a:rect l="l" t="t" r="r" b="b"/>
              <a:pathLst>
                <a:path w="369570" h="3733800">
                  <a:moveTo>
                    <a:pt x="356463" y="3652266"/>
                  </a:moveTo>
                  <a:lnTo>
                    <a:pt x="310642" y="3631311"/>
                  </a:lnTo>
                  <a:lnTo>
                    <a:pt x="201523" y="3581400"/>
                  </a:lnTo>
                  <a:lnTo>
                    <a:pt x="203276" y="3632187"/>
                  </a:lnTo>
                  <a:lnTo>
                    <a:pt x="863" y="3639108"/>
                  </a:lnTo>
                  <a:lnTo>
                    <a:pt x="863" y="3689959"/>
                  </a:lnTo>
                  <a:lnTo>
                    <a:pt x="205016" y="3682873"/>
                  </a:lnTo>
                  <a:lnTo>
                    <a:pt x="206768" y="3733673"/>
                  </a:lnTo>
                  <a:lnTo>
                    <a:pt x="356463" y="3652266"/>
                  </a:lnTo>
                  <a:close/>
                </a:path>
                <a:path w="369570" h="3733800">
                  <a:moveTo>
                    <a:pt x="369163" y="1772666"/>
                  </a:moveTo>
                  <a:lnTo>
                    <a:pt x="323342" y="1751723"/>
                  </a:lnTo>
                  <a:lnTo>
                    <a:pt x="214223" y="1701812"/>
                  </a:lnTo>
                  <a:lnTo>
                    <a:pt x="215976" y="1752587"/>
                  </a:lnTo>
                  <a:lnTo>
                    <a:pt x="0" y="1759966"/>
                  </a:lnTo>
                  <a:lnTo>
                    <a:pt x="1727" y="1810766"/>
                  </a:lnTo>
                  <a:lnTo>
                    <a:pt x="217716" y="1803273"/>
                  </a:lnTo>
                  <a:lnTo>
                    <a:pt x="219481" y="1854073"/>
                  </a:lnTo>
                  <a:lnTo>
                    <a:pt x="369163" y="1772666"/>
                  </a:lnTo>
                  <a:close/>
                </a:path>
                <a:path w="369570" h="3733800">
                  <a:moveTo>
                    <a:pt x="369163" y="70866"/>
                  </a:moveTo>
                  <a:lnTo>
                    <a:pt x="323342" y="49911"/>
                  </a:lnTo>
                  <a:lnTo>
                    <a:pt x="214223" y="0"/>
                  </a:lnTo>
                  <a:lnTo>
                    <a:pt x="215976" y="50787"/>
                  </a:lnTo>
                  <a:lnTo>
                    <a:pt x="0" y="58166"/>
                  </a:lnTo>
                  <a:lnTo>
                    <a:pt x="1727" y="108966"/>
                  </a:lnTo>
                  <a:lnTo>
                    <a:pt x="217716" y="101473"/>
                  </a:lnTo>
                  <a:lnTo>
                    <a:pt x="219481" y="152273"/>
                  </a:lnTo>
                  <a:lnTo>
                    <a:pt x="369163" y="708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172706" y="6689192"/>
            <a:ext cx="1100455" cy="14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Last</a:t>
            </a:r>
            <a:r>
              <a:rPr dirty="0" sz="800" spc="-3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Updated:</a:t>
            </a:r>
            <a:r>
              <a:rPr dirty="0" sz="800" spc="-40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EDEBE0"/>
                </a:solidFill>
                <a:latin typeface="Tahoma"/>
                <a:cs typeface="Tahoma"/>
              </a:rPr>
              <a:t>Feb</a:t>
            </a:r>
            <a:r>
              <a:rPr dirty="0" sz="800" spc="-35">
                <a:solidFill>
                  <a:srgbClr val="EDEBE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EDEBE0"/>
                </a:solidFill>
                <a:latin typeface="Tahoma"/>
                <a:cs typeface="Tahoma"/>
              </a:rPr>
              <a:t>2005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Slide</a:t>
            </a:r>
            <a:r>
              <a:rPr dirty="0" spc="-15"/>
              <a:t> </a:t>
            </a:r>
            <a:fld id="{81D60167-4931-47E6-BA6A-407CBD079E47}" type="slidenum">
              <a:rPr dirty="0"/>
              <a:t>100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title>PHP Programming</dc:title>
  <dcterms:created xsi:type="dcterms:W3CDTF">2024-10-13T02:43:43Z</dcterms:created>
  <dcterms:modified xsi:type="dcterms:W3CDTF">2024-10-13T02:43:43Z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2024-10-13T00:00:00Z</vt:filetime>
  </property>
</Properties>
</file>