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6" r:id="rId5"/>
    <p:sldId id="259" r:id="rId6"/>
    <p:sldId id="260" r:id="rId7"/>
    <p:sldId id="261" r:id="rId8"/>
    <p:sldId id="262" r:id="rId9"/>
    <p:sldId id="263" r:id="rId10"/>
    <p:sldId id="264" r:id="rId11"/>
    <p:sldId id="265" r:id="rId12"/>
    <p:sldId id="266" r:id="rId13"/>
    <p:sldId id="267" r:id="rId14"/>
    <p:sldId id="268" r:id="rId15"/>
    <p:sldId id="271" r:id="rId16"/>
    <p:sldId id="269" r:id="rId17"/>
    <p:sldId id="270" r:id="rId18"/>
    <p:sldId id="272" r:id="rId19"/>
    <p:sldId id="273" r:id="rId20"/>
    <p:sldId id="276" r:id="rId21"/>
    <p:sldId id="277" r:id="rId22"/>
    <p:sldId id="284" r:id="rId23"/>
    <p:sldId id="285" r:id="rId24"/>
    <p:sldId id="280" r:id="rId25"/>
    <p:sldId id="281" r:id="rId26"/>
    <p:sldId id="282" r:id="rId27"/>
    <p:sldId id="275"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10/18/2023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EF80-375D-95B4-032A-6CFAB0D395B7}"/>
              </a:ext>
            </a:extLst>
          </p:cNvPr>
          <p:cNvSpPr>
            <a:spLocks noGrp="1"/>
          </p:cNvSpPr>
          <p:nvPr>
            <p:ph type="ctrTitle"/>
          </p:nvPr>
        </p:nvSpPr>
        <p:spPr/>
        <p:txBody>
          <a:bodyPr/>
          <a:lstStyle/>
          <a:p>
            <a:r>
              <a:rPr lang="en-IN" b="1" dirty="0">
                <a:solidFill>
                  <a:schemeClr val="bg1"/>
                </a:solidFill>
              </a:rPr>
              <a:t>IBM PROJECT</a:t>
            </a:r>
            <a:r>
              <a:rPr lang="en-IN" dirty="0">
                <a:solidFill>
                  <a:schemeClr val="bg1"/>
                </a:solidFill>
              </a:rPr>
              <a:t> </a:t>
            </a:r>
            <a:endParaRPr lang="en-US" dirty="0">
              <a:solidFill>
                <a:schemeClr val="bg1"/>
              </a:solidFill>
            </a:endParaRPr>
          </a:p>
        </p:txBody>
      </p:sp>
      <p:sp>
        <p:nvSpPr>
          <p:cNvPr id="3" name="Subtitle 2">
            <a:extLst>
              <a:ext uri="{FF2B5EF4-FFF2-40B4-BE49-F238E27FC236}">
                <a16:creationId xmlns:a16="http://schemas.microsoft.com/office/drawing/2014/main" id="{C832BD96-5D84-54F8-5B3F-C795F7174A05}"/>
              </a:ext>
            </a:extLst>
          </p:cNvPr>
          <p:cNvSpPr>
            <a:spLocks noGrp="1"/>
          </p:cNvSpPr>
          <p:nvPr>
            <p:ph type="subTitle" idx="1"/>
          </p:nvPr>
        </p:nvSpPr>
        <p:spPr/>
        <p:txBody>
          <a:bodyPr/>
          <a:lstStyle/>
          <a:p>
            <a:r>
              <a:rPr lang="en-IN" b="1" dirty="0">
                <a:solidFill>
                  <a:schemeClr val="accent1"/>
                </a:solidFill>
              </a:rPr>
              <a:t>Phase  3 </a:t>
            </a:r>
            <a:r>
              <a:rPr lang="en-IN" dirty="0"/>
              <a:t>: development (part 1)</a:t>
            </a:r>
          </a:p>
          <a:p>
            <a:r>
              <a:rPr lang="en-IN" b="1" dirty="0">
                <a:solidFill>
                  <a:schemeClr val="accent1"/>
                </a:solidFill>
              </a:rPr>
              <a:t>Topic</a:t>
            </a:r>
            <a:r>
              <a:rPr lang="en-IN" dirty="0"/>
              <a:t> : measure energy consumption model by loading and </a:t>
            </a:r>
          </a:p>
          <a:p>
            <a:r>
              <a:rPr lang="en-IN" dirty="0"/>
              <a:t>pre-processing the dataset </a:t>
            </a:r>
            <a:endParaRPr lang="en-US" dirty="0"/>
          </a:p>
        </p:txBody>
      </p:sp>
    </p:spTree>
    <p:extLst>
      <p:ext uri="{BB962C8B-B14F-4D97-AF65-F5344CB8AC3E}">
        <p14:creationId xmlns:p14="http://schemas.microsoft.com/office/powerpoint/2010/main" val="163398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CDDC-0F46-6A65-A9E8-DFAFB64D327C}"/>
              </a:ext>
            </a:extLst>
          </p:cNvPr>
          <p:cNvSpPr>
            <a:spLocks noGrp="1"/>
          </p:cNvSpPr>
          <p:nvPr>
            <p:ph type="title"/>
          </p:nvPr>
        </p:nvSpPr>
        <p:spPr/>
        <p:txBody>
          <a:bodyPr>
            <a:normAutofit/>
          </a:bodyPr>
          <a:lstStyle/>
          <a:p>
            <a:r>
              <a:rPr lang="en-IN" sz="3200" b="1" dirty="0"/>
              <a:t>Feature scaling:</a:t>
            </a:r>
            <a:br>
              <a:rPr lang="en-IN" sz="3200" b="1" dirty="0"/>
            </a:br>
            <a:endParaRPr lang="en-US" sz="3200" b="1" dirty="0"/>
          </a:p>
        </p:txBody>
      </p:sp>
      <p:sp>
        <p:nvSpPr>
          <p:cNvPr id="3" name="Content Placeholder 2">
            <a:extLst>
              <a:ext uri="{FF2B5EF4-FFF2-40B4-BE49-F238E27FC236}">
                <a16:creationId xmlns:a16="http://schemas.microsoft.com/office/drawing/2014/main" id="{92C5838A-60D4-B000-E079-645953B66906}"/>
              </a:ext>
            </a:extLst>
          </p:cNvPr>
          <p:cNvSpPr>
            <a:spLocks noGrp="1"/>
          </p:cNvSpPr>
          <p:nvPr>
            <p:ph idx="1"/>
          </p:nvPr>
        </p:nvSpPr>
        <p:spPr/>
        <p:txBody>
          <a:bodyPr>
            <a:normAutofit lnSpcReduction="10000"/>
          </a:bodyPr>
          <a:lstStyle/>
          <a:p>
            <a:r>
              <a:rPr lang="en-IN" dirty="0"/>
              <a:t>Apply feature scaling to normalise your data, ensuring that all features have similar scales, standardization ( scaling to mean=0 and </a:t>
            </a:r>
            <a:r>
              <a:rPr lang="en-IN" dirty="0" err="1"/>
              <a:t>Std</a:t>
            </a:r>
            <a:r>
              <a:rPr lang="en-IN" dirty="0"/>
              <a:t>=1) is a common choice.</a:t>
            </a:r>
          </a:p>
          <a:p>
            <a:pPr marL="0" indent="0">
              <a:buNone/>
            </a:pPr>
            <a:r>
              <a:rPr lang="en-IN" sz="2800" b="1" dirty="0">
                <a:solidFill>
                  <a:schemeClr val="bg1"/>
                </a:solidFill>
              </a:rPr>
              <a:t>Program:</a:t>
            </a:r>
          </a:p>
          <a:p>
            <a:pPr marL="0" indent="0">
              <a:buNone/>
            </a:pPr>
            <a:r>
              <a:rPr lang="en-IN" dirty="0"/>
              <a:t>From </a:t>
            </a:r>
            <a:r>
              <a:rPr lang="en-IN" dirty="0" err="1"/>
              <a:t>sklearn.preprocessing</a:t>
            </a:r>
            <a:r>
              <a:rPr lang="en-IN" dirty="0"/>
              <a:t> import </a:t>
            </a:r>
            <a:r>
              <a:rPr lang="en-IN" dirty="0" err="1"/>
              <a:t>MinMaxScaler</a:t>
            </a:r>
            <a:r>
              <a:rPr lang="en-IN" dirty="0"/>
              <a:t>
</a:t>
            </a:r>
            <a:r>
              <a:rPr lang="en-IN" dirty="0" err="1"/>
              <a:t>scaler</a:t>
            </a:r>
            <a:r>
              <a:rPr lang="en-IN" dirty="0"/>
              <a:t> = </a:t>
            </a:r>
            <a:r>
              <a:rPr lang="en-IN" dirty="0" err="1"/>
              <a:t>MinMaxScaler</a:t>
            </a:r>
            <a:r>
              <a:rPr lang="en-IN" dirty="0"/>
              <a:t>()
</a:t>
            </a:r>
            <a:r>
              <a:rPr lang="en-IN" dirty="0" err="1"/>
              <a:t>scaled_data</a:t>
            </a:r>
            <a:r>
              <a:rPr lang="en-IN" dirty="0"/>
              <a:t> = </a:t>
            </a:r>
            <a:r>
              <a:rPr lang="en-IN" dirty="0" err="1"/>
              <a:t>scaler.fit_transform</a:t>
            </a:r>
            <a:r>
              <a:rPr lang="en-IN" dirty="0"/>
              <a:t>(</a:t>
            </a:r>
            <a:r>
              <a:rPr lang="en-IN" dirty="0" err="1"/>
              <a:t>df</a:t>
            </a:r>
            <a:r>
              <a:rPr lang="en-IN" dirty="0"/>
              <a:t>)
</a:t>
            </a:r>
            <a:r>
              <a:rPr lang="en-IN" dirty="0" err="1"/>
              <a:t>scaled_df</a:t>
            </a:r>
            <a:r>
              <a:rPr lang="en-IN" dirty="0"/>
              <a:t> = </a:t>
            </a:r>
            <a:r>
              <a:rPr lang="en-IN" dirty="0" err="1"/>
              <a:t>pd.DataFrame</a:t>
            </a:r>
            <a:r>
              <a:rPr lang="en-IN" dirty="0"/>
              <a:t>(</a:t>
            </a:r>
            <a:r>
              <a:rPr lang="en-IN" dirty="0" err="1"/>
              <a:t>scaled_data</a:t>
            </a:r>
            <a:r>
              <a:rPr lang="en-IN" dirty="0"/>
              <a:t>, 
columns=</a:t>
            </a:r>
            <a:r>
              <a:rPr lang="en-IN" dirty="0" err="1"/>
              <a:t>df.columns</a:t>
            </a:r>
            <a:r>
              <a:rPr lang="en-IN" dirty="0"/>
              <a:t>
</a:t>
            </a:r>
            <a:r>
              <a:rPr lang="en-IN" dirty="0" err="1"/>
              <a:t>scaled_df.head</a:t>
            </a:r>
            <a:r>
              <a:rPr lang="en-IN" dirty="0"/>
              <a:t>()</a:t>
            </a:r>
          </a:p>
          <a:p>
            <a:pPr marL="0" indent="0">
              <a:buNone/>
            </a:pPr>
            <a:endParaRPr lang="en-IN" dirty="0"/>
          </a:p>
        </p:txBody>
      </p:sp>
    </p:spTree>
    <p:extLst>
      <p:ext uri="{BB962C8B-B14F-4D97-AF65-F5344CB8AC3E}">
        <p14:creationId xmlns:p14="http://schemas.microsoft.com/office/powerpoint/2010/main" val="2026725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2958-3E5B-9363-2D65-8A9DE953641A}"/>
              </a:ext>
            </a:extLst>
          </p:cNvPr>
          <p:cNvSpPr>
            <a:spLocks noGrp="1"/>
          </p:cNvSpPr>
          <p:nvPr>
            <p:ph type="title"/>
          </p:nvPr>
        </p:nvSpPr>
        <p:spPr/>
        <p:txBody>
          <a:bodyPr>
            <a:normAutofit fontScale="90000"/>
          </a:bodyPr>
          <a:lstStyle/>
          <a:p>
            <a:r>
              <a:rPr lang="en-IN" sz="3200" b="1" dirty="0"/>
              <a:t>Importance of loading and pre-processing  dataset :</a:t>
            </a:r>
            <a:br>
              <a:rPr lang="en-IN" sz="3200" b="1" dirty="0"/>
            </a:br>
            <a:endParaRPr lang="en-US" sz="3200" b="1" dirty="0"/>
          </a:p>
        </p:txBody>
      </p:sp>
      <p:sp>
        <p:nvSpPr>
          <p:cNvPr id="3" name="Content Placeholder 2">
            <a:extLst>
              <a:ext uri="{FF2B5EF4-FFF2-40B4-BE49-F238E27FC236}">
                <a16:creationId xmlns:a16="http://schemas.microsoft.com/office/drawing/2014/main" id="{5C0AA1F8-D461-F2FA-F6BA-E03918320ACC}"/>
              </a:ext>
            </a:extLst>
          </p:cNvPr>
          <p:cNvSpPr>
            <a:spLocks noGrp="1"/>
          </p:cNvSpPr>
          <p:nvPr>
            <p:ph idx="1"/>
          </p:nvPr>
        </p:nvSpPr>
        <p:spPr>
          <a:xfrm>
            <a:off x="453630" y="1802738"/>
            <a:ext cx="10131425" cy="3649133"/>
          </a:xfrm>
        </p:spPr>
        <p:txBody>
          <a:bodyPr>
            <a:normAutofit/>
          </a:bodyPr>
          <a:lstStyle/>
          <a:p>
            <a:r>
              <a:rPr lang="en-IN" dirty="0"/>
              <a:t>Loading a dataset is important for fast access and analysis. It can also improve data accuracy and speed up time to insights. 
In machine learning, loading a dataset is a significant preliminary step to build any deep learning model. You have to load and pre-process the data that you want to train your model using. </a:t>
            </a:r>
          </a:p>
          <a:p>
            <a:r>
              <a:rPr lang="en-IN" dirty="0"/>
              <a:t>Data pre-processing is essential before its actual use. Data pre-processing is the concept of changing the raw data into a clean data set. The dataset is pre-processed in order to check missing values, noisy data, and other inconsistencies before executing it to the algorithm. Data must be in a format appropriate for ML.</a:t>
            </a:r>
            <a:endParaRPr lang="en-US" dirty="0"/>
          </a:p>
        </p:txBody>
      </p:sp>
    </p:spTree>
    <p:extLst>
      <p:ext uri="{BB962C8B-B14F-4D97-AF65-F5344CB8AC3E}">
        <p14:creationId xmlns:p14="http://schemas.microsoft.com/office/powerpoint/2010/main" val="3273242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C012-E518-F29E-6F6B-927C01EA70C8}"/>
              </a:ext>
            </a:extLst>
          </p:cNvPr>
          <p:cNvSpPr>
            <a:spLocks noGrp="1"/>
          </p:cNvSpPr>
          <p:nvPr>
            <p:ph type="title"/>
          </p:nvPr>
        </p:nvSpPr>
        <p:spPr/>
        <p:txBody>
          <a:bodyPr>
            <a:normAutofit/>
          </a:bodyPr>
          <a:lstStyle/>
          <a:p>
            <a:r>
              <a:rPr lang="en-IN" sz="3200" b="1" dirty="0"/>
              <a:t>Challenges involving loading and pre-processing dataset:</a:t>
            </a:r>
            <a:endParaRPr lang="en-US" sz="3200" b="1" dirty="0"/>
          </a:p>
        </p:txBody>
      </p:sp>
      <p:sp>
        <p:nvSpPr>
          <p:cNvPr id="3" name="Content Placeholder 2">
            <a:extLst>
              <a:ext uri="{FF2B5EF4-FFF2-40B4-BE49-F238E27FC236}">
                <a16:creationId xmlns:a16="http://schemas.microsoft.com/office/drawing/2014/main" id="{D67F74DB-09FD-970C-8E01-AD8AEFE9507D}"/>
              </a:ext>
            </a:extLst>
          </p:cNvPr>
          <p:cNvSpPr>
            <a:spLocks noGrp="1"/>
          </p:cNvSpPr>
          <p:nvPr>
            <p:ph idx="1"/>
          </p:nvPr>
        </p:nvSpPr>
        <p:spPr>
          <a:xfrm>
            <a:off x="685801" y="3598334"/>
            <a:ext cx="9663925" cy="3729747"/>
          </a:xfrm>
        </p:spPr>
        <p:txBody>
          <a:bodyPr>
            <a:normAutofit fontScale="92500" lnSpcReduction="20000"/>
          </a:bodyPr>
          <a:lstStyle/>
          <a:p>
            <a:pPr marL="0" indent="0">
              <a:buNone/>
            </a:pPr>
            <a:r>
              <a:rPr lang="en-IN" sz="2000" b="1" dirty="0">
                <a:solidFill>
                  <a:schemeClr val="bg1"/>
                </a:solidFill>
              </a:rPr>
              <a:t>Missing data:</a:t>
            </a:r>
          </a:p>
          <a:p>
            <a:pPr marL="0" indent="0">
              <a:buNone/>
            </a:pPr>
            <a:r>
              <a:rPr lang="en-IN" dirty="0"/>
              <a:t>Datasets often have missing values, which can adversely affect the performance of machine learning models.</a:t>
            </a:r>
          </a:p>
          <a:p>
            <a:pPr marL="0" indent="0">
              <a:buNone/>
            </a:pPr>
            <a:r>
              <a:rPr lang="en-IN" sz="2000" b="1" dirty="0">
                <a:solidFill>
                  <a:schemeClr val="bg1"/>
                </a:solidFill>
              </a:rPr>
              <a:t>Categorical Data:</a:t>
            </a:r>
            <a:r>
              <a:rPr lang="en-IN" dirty="0"/>
              <a:t>
Machine learning algorithms typically work with numerical data, so categorical variables need to be transformed into a numerical format.</a:t>
            </a:r>
          </a:p>
          <a:p>
            <a:pPr marL="0" indent="0">
              <a:buNone/>
            </a:pPr>
            <a:r>
              <a:rPr lang="en-IN" sz="2000" b="1" dirty="0">
                <a:solidFill>
                  <a:schemeClr val="bg1"/>
                </a:solidFill>
              </a:rPr>
              <a:t>Scaling and Normalization:</a:t>
            </a:r>
          </a:p>
          <a:p>
            <a:pPr marL="0" indent="0">
              <a:buNone/>
            </a:pPr>
            <a:r>
              <a:rPr lang="en-IN" dirty="0"/>
              <a:t> Features in the dataset may have different scales, which can affect the performance of algorithms like k-nearest neighbours or gradient descent-based methods.</a:t>
            </a:r>
          </a:p>
          <a:p>
            <a:pPr marL="0" indent="0">
              <a:buNone/>
            </a:pPr>
            <a:r>
              <a:rPr lang="en-IN" sz="2000" b="1" dirty="0">
                <a:solidFill>
                  <a:schemeClr val="bg1"/>
                </a:solidFill>
              </a:rPr>
              <a:t>Feature Engineering:</a:t>
            </a:r>
            <a:r>
              <a:rPr lang="en-IN" dirty="0"/>
              <a:t>
Determining which features are relevant and how to create new meaningful features from the existing ones can be complex.</a:t>
            </a:r>
          </a:p>
          <a:p>
            <a:pPr marL="0" indent="0">
              <a:buNone/>
            </a:pPr>
            <a:endParaRPr lang="en-IN" dirty="0"/>
          </a:p>
          <a:p>
            <a:pPr marL="0" indent="0">
              <a:buNone/>
            </a:pPr>
            <a:endParaRPr lang="en-IN" dirty="0"/>
          </a:p>
          <a:p>
            <a:endParaRPr lang="en-IN" dirty="0"/>
          </a:p>
          <a:p>
            <a:endParaRPr lang="en-IN" dirty="0"/>
          </a:p>
          <a:p>
            <a:endParaRPr lang="en-IN" dirty="0"/>
          </a:p>
          <a:p>
            <a:endParaRPr lang="en-IN" dirty="0"/>
          </a:p>
          <a:p>
            <a:pPr marL="0" indent="0">
              <a:buNone/>
            </a:pPr>
            <a:endParaRPr lang="en-US" dirty="0"/>
          </a:p>
        </p:txBody>
      </p:sp>
    </p:spTree>
    <p:extLst>
      <p:ext uri="{BB962C8B-B14F-4D97-AF65-F5344CB8AC3E}">
        <p14:creationId xmlns:p14="http://schemas.microsoft.com/office/powerpoint/2010/main" val="413707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5EEB-3FCB-FF2E-D35D-458EE397F06A}"/>
              </a:ext>
            </a:extLst>
          </p:cNvPr>
          <p:cNvSpPr>
            <a:spLocks noGrp="1"/>
          </p:cNvSpPr>
          <p:nvPr>
            <p:ph type="title"/>
          </p:nvPr>
        </p:nvSpPr>
        <p:spPr/>
        <p:txBody>
          <a:bodyPr>
            <a:normAutofit fontScale="90000"/>
          </a:bodyPr>
          <a:lstStyle/>
          <a:p>
            <a:r>
              <a:rPr lang="en-IN" b="1" dirty="0"/>
              <a:t>Solutions to overcome the challenges involving loading and pre-processing dataset:</a:t>
            </a:r>
            <a:endParaRPr lang="en-US" b="1" dirty="0"/>
          </a:p>
        </p:txBody>
      </p:sp>
      <p:sp>
        <p:nvSpPr>
          <p:cNvPr id="3" name="Content Placeholder 2">
            <a:extLst>
              <a:ext uri="{FF2B5EF4-FFF2-40B4-BE49-F238E27FC236}">
                <a16:creationId xmlns:a16="http://schemas.microsoft.com/office/drawing/2014/main" id="{A7450615-AEA7-50BE-0112-7A8607056036}"/>
              </a:ext>
            </a:extLst>
          </p:cNvPr>
          <p:cNvSpPr>
            <a:spLocks noGrp="1"/>
          </p:cNvSpPr>
          <p:nvPr>
            <p:ph idx="1"/>
          </p:nvPr>
        </p:nvSpPr>
        <p:spPr>
          <a:xfrm>
            <a:off x="462558" y="609599"/>
            <a:ext cx="10131425" cy="7177089"/>
          </a:xfrm>
        </p:spPr>
        <p:txBody>
          <a:bodyPr/>
          <a:lstStyle/>
          <a:p>
            <a:pPr marL="0" indent="0">
              <a:buNone/>
            </a:pPr>
            <a:r>
              <a:rPr lang="en-IN" sz="2000" b="1" dirty="0">
                <a:solidFill>
                  <a:schemeClr val="bg1"/>
                </a:solidFill>
              </a:rPr>
              <a:t>Missing Data:</a:t>
            </a:r>
            <a:r>
              <a:rPr lang="en-IN" dirty="0"/>
              <a:t>
Techniques such as imputation (filling missing values using statistical methods), removing rows or columns with missing values, or using advanced imputation algorithms can address this challenge.</a:t>
            </a:r>
          </a:p>
          <a:p>
            <a:pPr marL="0" indent="0">
              <a:buNone/>
            </a:pPr>
            <a:r>
              <a:rPr lang="en-IN" sz="2000" b="1" dirty="0">
                <a:solidFill>
                  <a:schemeClr val="bg1"/>
                </a:solidFill>
              </a:rPr>
              <a:t>Categorical Data:</a:t>
            </a:r>
            <a:r>
              <a:rPr lang="en-IN" dirty="0"/>
              <a:t>
 Techniques like one-hot encoding (for nominal data) or label encoding (for ordinal data) can be applied to convert categorical variables into a suitable numerical format.</a:t>
            </a:r>
          </a:p>
          <a:p>
            <a:pPr marL="0" indent="0">
              <a:buNone/>
            </a:pPr>
            <a:r>
              <a:rPr lang="en-IN" sz="2000" b="1" dirty="0">
                <a:solidFill>
                  <a:schemeClr val="bg1"/>
                </a:solidFill>
              </a:rPr>
              <a:t>scaling and  normalisation:</a:t>
            </a:r>
          </a:p>
          <a:p>
            <a:pPr marL="0" indent="0">
              <a:buNone/>
            </a:pPr>
            <a:r>
              <a:rPr lang="en-IN" sz="2000" b="1" dirty="0">
                <a:solidFill>
                  <a:schemeClr val="bg1"/>
                </a:solidFill>
              </a:rPr>
              <a:t> </a:t>
            </a:r>
            <a:r>
              <a:rPr lang="en-IN" dirty="0"/>
              <a:t>Scaling methods like Min-Max scaling or standardization (z-score normalization) can be applied to bring features to a similar scale, ensuring fair comparison between t</a:t>
            </a:r>
          </a:p>
          <a:p>
            <a:pPr marL="0" indent="0">
              <a:buNone/>
            </a:pPr>
            <a:r>
              <a:rPr lang="en-IN" sz="2000" b="1" dirty="0">
                <a:solidFill>
                  <a:schemeClr val="bg1"/>
                </a:solidFill>
              </a:rPr>
              <a:t>Feature engineering:</a:t>
            </a:r>
          </a:p>
          <a:p>
            <a:pPr marL="0" indent="0">
              <a:buNone/>
            </a:pPr>
            <a:r>
              <a:rPr lang="en-IN" sz="2000" dirty="0"/>
              <a:t>domain </a:t>
            </a:r>
            <a:r>
              <a:rPr lang="en-IN" dirty="0"/>
              <a:t>knowledge and experimentation play a significant role in feature engineering. Techniques like PCA (Principal Component Analysis) or domain-specific transformations can help create relevant features.</a:t>
            </a:r>
          </a:p>
        </p:txBody>
      </p:sp>
    </p:spTree>
    <p:extLst>
      <p:ext uri="{BB962C8B-B14F-4D97-AF65-F5344CB8AC3E}">
        <p14:creationId xmlns:p14="http://schemas.microsoft.com/office/powerpoint/2010/main" val="105906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E91C-780D-261D-8377-33D2D8B288F9}"/>
              </a:ext>
            </a:extLst>
          </p:cNvPr>
          <p:cNvSpPr>
            <a:spLocks noGrp="1"/>
          </p:cNvSpPr>
          <p:nvPr>
            <p:ph type="title"/>
          </p:nvPr>
        </p:nvSpPr>
        <p:spPr>
          <a:xfrm>
            <a:off x="551856" y="0"/>
            <a:ext cx="10131425" cy="1456267"/>
          </a:xfrm>
        </p:spPr>
        <p:txBody>
          <a:bodyPr/>
          <a:lstStyle/>
          <a:p>
            <a:r>
              <a:rPr lang="en-IN" b="1" dirty="0"/>
              <a:t>1.Loading the dataset:</a:t>
            </a:r>
            <a:br>
              <a:rPr lang="en-IN" b="1" dirty="0"/>
            </a:br>
            <a:endParaRPr lang="en-US" b="1" dirty="0"/>
          </a:p>
        </p:txBody>
      </p:sp>
      <p:sp>
        <p:nvSpPr>
          <p:cNvPr id="5" name="Content Placeholder 4">
            <a:extLst>
              <a:ext uri="{FF2B5EF4-FFF2-40B4-BE49-F238E27FC236}">
                <a16:creationId xmlns:a16="http://schemas.microsoft.com/office/drawing/2014/main" id="{5131B4EF-42D9-57D2-787A-99D29EAF4473}"/>
              </a:ext>
            </a:extLst>
          </p:cNvPr>
          <p:cNvSpPr>
            <a:spLocks noGrp="1"/>
          </p:cNvSpPr>
          <p:nvPr>
            <p:ph idx="1"/>
          </p:nvPr>
        </p:nvSpPr>
        <p:spPr>
          <a:xfrm>
            <a:off x="801887" y="1125142"/>
            <a:ext cx="10131425" cy="5250656"/>
          </a:xfrm>
        </p:spPr>
        <p:txBody>
          <a:bodyPr>
            <a:normAutofit fontScale="25000" lnSpcReduction="20000"/>
          </a:bodyPr>
          <a:lstStyle/>
          <a:p>
            <a:pPr marL="0" indent="0">
              <a:buNone/>
            </a:pPr>
            <a:r>
              <a:rPr lang="en-IN" sz="7200" b="1" dirty="0">
                <a:solidFill>
                  <a:schemeClr val="bg1"/>
                </a:solidFill>
              </a:rPr>
              <a:t>Program:</a:t>
            </a:r>
          </a:p>
          <a:p>
            <a:pPr marL="0" indent="0">
              <a:buNone/>
            </a:pPr>
            <a:r>
              <a:rPr lang="en-IN" sz="8000" b="1" dirty="0"/>
              <a:t>Input:</a:t>
            </a:r>
          </a:p>
          <a:p>
            <a:pPr marL="0" indent="0">
              <a:buNone/>
            </a:pPr>
            <a:r>
              <a:rPr lang="en-IN" dirty="0"/>
              <a:t>: </a:t>
            </a:r>
            <a:r>
              <a:rPr lang="en-IN" sz="4800" dirty="0"/>
              <a:t>monthly line plots
from pandas import </a:t>
            </a:r>
            <a:r>
              <a:rPr lang="en-IN" sz="4800" dirty="0" err="1"/>
              <a:t>read_csv</a:t>
            </a:r>
            <a:r>
              <a:rPr lang="en-IN" sz="4800" dirty="0"/>
              <a:t>
from </a:t>
            </a:r>
            <a:r>
              <a:rPr lang="en-IN" sz="4800" dirty="0" err="1"/>
              <a:t>matplotlib</a:t>
            </a:r>
            <a:r>
              <a:rPr lang="en-IN" sz="4800" dirty="0"/>
              <a:t> import </a:t>
            </a:r>
            <a:r>
              <a:rPr lang="en-IN" sz="4800" dirty="0" err="1"/>
              <a:t>pyplot</a:t>
            </a:r>
            <a:r>
              <a:rPr lang="en-IN" sz="4800" dirty="0"/>
              <a:t>
# load the new file
dataset = </a:t>
            </a:r>
            <a:r>
              <a:rPr lang="en-IN" sz="4800" dirty="0" err="1"/>
              <a:t>read_csv</a:t>
            </a:r>
            <a:r>
              <a:rPr lang="en-IN" sz="4800" dirty="0"/>
              <a:t>(‘</a:t>
            </a:r>
            <a:r>
              <a:rPr lang="en-IN" sz="4800" dirty="0" err="1"/>
              <a:t>household_power_consumption.csv</a:t>
            </a:r>
            <a:r>
              <a:rPr lang="en-IN" sz="4800" dirty="0"/>
              <a:t>’, header=0, </a:t>
            </a:r>
            <a:r>
              <a:rPr lang="en-IN" sz="4800" dirty="0" err="1"/>
              <a:t>infer_datetime_format</a:t>
            </a:r>
            <a:r>
              <a:rPr lang="en-IN" sz="4800" dirty="0"/>
              <a:t>=True, </a:t>
            </a:r>
            <a:r>
              <a:rPr lang="en-IN" sz="4800" dirty="0" err="1"/>
              <a:t>parse_dates</a:t>
            </a:r>
            <a:r>
              <a:rPr lang="en-IN" sz="4800" dirty="0"/>
              <a:t>=[‘</a:t>
            </a:r>
            <a:r>
              <a:rPr lang="en-IN" sz="4800" dirty="0" err="1"/>
              <a:t>datetime</a:t>
            </a:r>
            <a:r>
              <a:rPr lang="en-IN" sz="4800" dirty="0"/>
              <a:t>’], </a:t>
            </a:r>
            <a:r>
              <a:rPr lang="en-IN" sz="4800" dirty="0" err="1"/>
              <a:t>index_col</a:t>
            </a:r>
            <a:r>
              <a:rPr lang="en-IN" sz="4800" dirty="0"/>
              <a:t>=[‘</a:t>
            </a:r>
            <a:r>
              <a:rPr lang="en-IN" sz="4800" dirty="0" err="1"/>
              <a:t>datetime</a:t>
            </a:r>
            <a:r>
              <a:rPr lang="en-IN" sz="4800" dirty="0"/>
              <a:t>’])
# plot active power for each year
months = [x for x in range(1, 13)]
</a:t>
            </a:r>
            <a:r>
              <a:rPr lang="en-IN" sz="4800" dirty="0" err="1"/>
              <a:t>pyplot.figure</a:t>
            </a:r>
            <a:r>
              <a:rPr lang="en-IN" sz="4800" dirty="0"/>
              <a:t>()
for </a:t>
            </a:r>
            <a:r>
              <a:rPr lang="en-IN" sz="4800" dirty="0" err="1"/>
              <a:t>i</a:t>
            </a:r>
            <a:r>
              <a:rPr lang="en-IN" sz="4800" dirty="0"/>
              <a:t> in range(</a:t>
            </a:r>
            <a:r>
              <a:rPr lang="en-IN" sz="4800" dirty="0" err="1"/>
              <a:t>len</a:t>
            </a:r>
            <a:r>
              <a:rPr lang="en-IN" sz="4800" dirty="0"/>
              <a:t>(months)):
	# prepare subplot
	</a:t>
            </a:r>
            <a:r>
              <a:rPr lang="en-IN" sz="4800" dirty="0" err="1"/>
              <a:t>ax</a:t>
            </a:r>
            <a:r>
              <a:rPr lang="en-IN" sz="4800" dirty="0"/>
              <a:t> = </a:t>
            </a:r>
            <a:r>
              <a:rPr lang="en-IN" sz="4800" dirty="0" err="1"/>
              <a:t>pyplot.subplot</a:t>
            </a:r>
            <a:r>
              <a:rPr lang="en-IN" sz="4800" dirty="0"/>
              <a:t>(</a:t>
            </a:r>
            <a:r>
              <a:rPr lang="en-IN" sz="4800" dirty="0" err="1"/>
              <a:t>len</a:t>
            </a:r>
            <a:r>
              <a:rPr lang="en-IN" sz="4800" dirty="0"/>
              <a:t>(months), 1, i+1)
	# determine the month to plot
	month = ‘2007-’ + </a:t>
            </a:r>
            <a:r>
              <a:rPr lang="en-IN" sz="4800" dirty="0" err="1"/>
              <a:t>str</a:t>
            </a:r>
            <a:r>
              <a:rPr lang="en-IN" sz="4800" dirty="0"/>
              <a:t>(months[</a:t>
            </a:r>
            <a:r>
              <a:rPr lang="en-IN" sz="4800" dirty="0" err="1"/>
              <a:t>i</a:t>
            </a:r>
            <a:r>
              <a:rPr lang="en-IN" sz="4800" dirty="0"/>
              <a:t>])
	# get all observations for the month
	result = dataset[month]
	# plot the active power for the month
	</a:t>
            </a:r>
            <a:r>
              <a:rPr lang="en-IN" sz="4800" dirty="0" err="1"/>
              <a:t>pyplot.plot</a:t>
            </a:r>
            <a:r>
              <a:rPr lang="en-IN" sz="4800" dirty="0"/>
              <a:t>(result[‘</a:t>
            </a:r>
            <a:r>
              <a:rPr lang="en-IN" sz="4800" dirty="0" err="1"/>
              <a:t>Global_active_power</a:t>
            </a:r>
            <a:r>
              <a:rPr lang="en-IN" sz="4800" dirty="0"/>
              <a:t>’])
	# add a title to the subplot
	</a:t>
            </a:r>
            <a:r>
              <a:rPr lang="en-IN" sz="4800" dirty="0" err="1"/>
              <a:t>pyplot.title</a:t>
            </a:r>
            <a:r>
              <a:rPr lang="en-IN" sz="4800" dirty="0"/>
              <a:t>(month, y=0, </a:t>
            </a:r>
            <a:r>
              <a:rPr lang="en-IN" sz="4800" dirty="0" err="1"/>
              <a:t>loc</a:t>
            </a:r>
            <a:r>
              <a:rPr lang="en-IN" sz="4800" dirty="0"/>
              <a:t>=‘left’)
</a:t>
            </a:r>
            <a:r>
              <a:rPr lang="en-IN" sz="4800" dirty="0" err="1"/>
              <a:t>pyplot.show</a:t>
            </a:r>
            <a:r>
              <a:rPr lang="en-IN" sz="4800" dirty="0"/>
              <a:t>()</a:t>
            </a:r>
            <a:endParaRPr lang="en-US" sz="4800" dirty="0"/>
          </a:p>
        </p:txBody>
      </p:sp>
    </p:spTree>
    <p:extLst>
      <p:ext uri="{BB962C8B-B14F-4D97-AF65-F5344CB8AC3E}">
        <p14:creationId xmlns:p14="http://schemas.microsoft.com/office/powerpoint/2010/main" val="242375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668A-D07F-6ED1-9E0D-ECC9E3642E52}"/>
              </a:ext>
            </a:extLst>
          </p:cNvPr>
          <p:cNvSpPr>
            <a:spLocks noGrp="1"/>
          </p:cNvSpPr>
          <p:nvPr>
            <p:ph type="title"/>
          </p:nvPr>
        </p:nvSpPr>
        <p:spPr/>
        <p:txBody>
          <a:bodyPr>
            <a:normAutofit/>
          </a:bodyPr>
          <a:lstStyle/>
          <a:p>
            <a:r>
              <a:rPr lang="en-IN" sz="2000" b="1" dirty="0"/>
              <a:t>Output:</a:t>
            </a:r>
            <a:endParaRPr lang="en-US" sz="2000" b="1" dirty="0"/>
          </a:p>
        </p:txBody>
      </p:sp>
      <p:sp>
        <p:nvSpPr>
          <p:cNvPr id="3" name="Content Placeholder 2">
            <a:extLst>
              <a:ext uri="{FF2B5EF4-FFF2-40B4-BE49-F238E27FC236}">
                <a16:creationId xmlns:a16="http://schemas.microsoft.com/office/drawing/2014/main" id="{7F0E7A37-28C3-4A51-3074-8EC4F304FDFA}"/>
              </a:ext>
            </a:extLst>
          </p:cNvPr>
          <p:cNvSpPr>
            <a:spLocks noGrp="1"/>
          </p:cNvSpPr>
          <p:nvPr>
            <p:ph idx="1"/>
          </p:nvPr>
        </p:nvSpPr>
        <p:spPr/>
        <p:txBody>
          <a:bodyPr>
            <a:normAutofit fontScale="92500" lnSpcReduction="20000"/>
          </a:bodyPr>
          <a:lstStyle/>
          <a:p>
            <a:pPr marL="0" indent="0">
              <a:buNone/>
            </a:pPr>
            <a:r>
              <a:rPr lang="en-IN" dirty="0"/>
              <a:t>
2016-08-13    12839.597087
2016-08-14    12780.209961
2016-09-10    11356.302979
2015-02-20    10965.982259
2016-09-09    10864.954834
2018-01-06    10506.845622
2016-08-12    10124.051595
2015-02-21     9881.803711
2015-02-16     9781.552246
2018-01-07     9739.144206</a:t>
            </a:r>
            <a:endParaRPr lang="en-US" dirty="0"/>
          </a:p>
        </p:txBody>
      </p:sp>
    </p:spTree>
    <p:extLst>
      <p:ext uri="{BB962C8B-B14F-4D97-AF65-F5344CB8AC3E}">
        <p14:creationId xmlns:p14="http://schemas.microsoft.com/office/powerpoint/2010/main" val="354899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506E-CD09-6ECE-6C97-4998FB0912FC}"/>
              </a:ext>
            </a:extLst>
          </p:cNvPr>
          <p:cNvSpPr>
            <a:spLocks noGrp="1"/>
          </p:cNvSpPr>
          <p:nvPr>
            <p:ph type="title"/>
          </p:nvPr>
        </p:nvSpPr>
        <p:spPr>
          <a:xfrm>
            <a:off x="685801" y="609601"/>
            <a:ext cx="9992255" cy="1051322"/>
          </a:xfrm>
        </p:spPr>
        <p:txBody>
          <a:bodyPr>
            <a:normAutofit fontScale="90000"/>
          </a:bodyPr>
          <a:lstStyle/>
          <a:p>
            <a:r>
              <a:rPr lang="en-IN" b="1" dirty="0"/>
              <a:t>Example graph:(household electricity consumption)</a:t>
            </a:r>
            <a:endParaRPr lang="en-US" b="1" dirty="0"/>
          </a:p>
        </p:txBody>
      </p:sp>
      <p:pic>
        <p:nvPicPr>
          <p:cNvPr id="4" name="Content Placeholder 3">
            <a:extLst>
              <a:ext uri="{FF2B5EF4-FFF2-40B4-BE49-F238E27FC236}">
                <a16:creationId xmlns:a16="http://schemas.microsoft.com/office/drawing/2014/main" id="{EC46A069-CF5C-BE64-B209-31694E2A2597}"/>
              </a:ext>
            </a:extLst>
          </p:cNvPr>
          <p:cNvPicPr>
            <a:picLocks noGrp="1" noChangeAspect="1"/>
          </p:cNvPicPr>
          <p:nvPr>
            <p:ph idx="1"/>
          </p:nvPr>
        </p:nvPicPr>
        <p:blipFill>
          <a:blip r:embed="rId2"/>
          <a:stretch>
            <a:fillRect/>
          </a:stretch>
        </p:blipFill>
        <p:spPr>
          <a:xfrm>
            <a:off x="532625" y="1964531"/>
            <a:ext cx="11126749" cy="4554141"/>
          </a:xfrm>
        </p:spPr>
      </p:pic>
    </p:spTree>
    <p:extLst>
      <p:ext uri="{BB962C8B-B14F-4D97-AF65-F5344CB8AC3E}">
        <p14:creationId xmlns:p14="http://schemas.microsoft.com/office/powerpoint/2010/main" val="200989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672F-D0C9-B41F-9922-BFC293B84F71}"/>
              </a:ext>
            </a:extLst>
          </p:cNvPr>
          <p:cNvSpPr>
            <a:spLocks noGrp="1"/>
          </p:cNvSpPr>
          <p:nvPr>
            <p:ph type="title"/>
          </p:nvPr>
        </p:nvSpPr>
        <p:spPr/>
        <p:txBody>
          <a:bodyPr/>
          <a:lstStyle/>
          <a:p>
            <a:r>
              <a:rPr lang="en-IN" b="1" dirty="0"/>
              <a:t>2.Preprocessing the dataset:</a:t>
            </a:r>
            <a:endParaRPr lang="en-US" b="1" dirty="0"/>
          </a:p>
        </p:txBody>
      </p:sp>
      <p:sp>
        <p:nvSpPr>
          <p:cNvPr id="3" name="Content Placeholder 2">
            <a:extLst>
              <a:ext uri="{FF2B5EF4-FFF2-40B4-BE49-F238E27FC236}">
                <a16:creationId xmlns:a16="http://schemas.microsoft.com/office/drawing/2014/main" id="{C8BCC47C-DE0E-95F1-D34F-1590F569E499}"/>
              </a:ext>
            </a:extLst>
          </p:cNvPr>
          <p:cNvSpPr>
            <a:spLocks noGrp="1"/>
          </p:cNvSpPr>
          <p:nvPr>
            <p:ph idx="1"/>
          </p:nvPr>
        </p:nvSpPr>
        <p:spPr>
          <a:xfrm>
            <a:off x="400051" y="1749161"/>
            <a:ext cx="10131425" cy="3649133"/>
          </a:xfrm>
        </p:spPr>
        <p:txBody>
          <a:bodyPr/>
          <a:lstStyle/>
          <a:p>
            <a:r>
              <a:rPr lang="en-IN" dirty="0"/>
              <a:t>Data pre-processing is used to convert raw data into a clear format. Raw data consist of missing values, noisy data, and raw data may be text, image, numeric values, etc.
By the above definition, we understood that transforming unstructured data into a structured form is called data pre-processing. If the unstructured data is used in machine learning models to analyse or to predict, the prediction will be false because unstructured data contains missing values and unwanted data. So for good prediction, the data need to be pre-processed</a:t>
            </a:r>
            <a:endParaRPr lang="en-US" dirty="0"/>
          </a:p>
        </p:txBody>
      </p:sp>
    </p:spTree>
    <p:extLst>
      <p:ext uri="{BB962C8B-B14F-4D97-AF65-F5344CB8AC3E}">
        <p14:creationId xmlns:p14="http://schemas.microsoft.com/office/powerpoint/2010/main" val="2727876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20C8-3B70-69CC-65AE-04D26B87844F}"/>
              </a:ext>
            </a:extLst>
          </p:cNvPr>
          <p:cNvSpPr>
            <a:spLocks noGrp="1"/>
          </p:cNvSpPr>
          <p:nvPr>
            <p:ph type="title"/>
          </p:nvPr>
        </p:nvSpPr>
        <p:spPr/>
        <p:txBody>
          <a:bodyPr>
            <a:normAutofit/>
          </a:bodyPr>
          <a:lstStyle/>
          <a:p>
            <a:r>
              <a:rPr lang="en-IN" sz="3200" b="1" dirty="0">
                <a:solidFill>
                  <a:schemeClr val="bg1"/>
                </a:solidFill>
              </a:rPr>
              <a:t>Visualization and pre-processing the dataset:</a:t>
            </a:r>
            <a:endParaRPr lang="en-US" sz="3200" b="1" dirty="0">
              <a:solidFill>
                <a:schemeClr val="bg1"/>
              </a:solidFill>
            </a:endParaRPr>
          </a:p>
        </p:txBody>
      </p:sp>
      <p:sp>
        <p:nvSpPr>
          <p:cNvPr id="3" name="Content Placeholder 2">
            <a:extLst>
              <a:ext uri="{FF2B5EF4-FFF2-40B4-BE49-F238E27FC236}">
                <a16:creationId xmlns:a16="http://schemas.microsoft.com/office/drawing/2014/main" id="{EAE47537-D45E-E688-8EE5-46E7A473C07E}"/>
              </a:ext>
            </a:extLst>
          </p:cNvPr>
          <p:cNvSpPr>
            <a:spLocks noGrp="1"/>
          </p:cNvSpPr>
          <p:nvPr>
            <p:ph idx="1"/>
          </p:nvPr>
        </p:nvSpPr>
        <p:spPr/>
        <p:txBody>
          <a:bodyPr/>
          <a:lstStyle/>
          <a:p>
            <a:pPr marL="0" indent="0">
              <a:buNone/>
            </a:pPr>
            <a:r>
              <a:rPr lang="en-IN" dirty="0"/>
              <a:t>Import pandas
import </a:t>
            </a:r>
            <a:r>
              <a:rPr lang="en-IN" dirty="0" err="1"/>
              <a:t>matplotlib.pyplot</a:t>
            </a:r>
            <a:r>
              <a:rPr lang="en-IN" dirty="0"/>
              <a:t> as </a:t>
            </a:r>
            <a:r>
              <a:rPr lang="en-IN" dirty="0" err="1"/>
              <a:t>plt</a:t>
            </a:r>
            <a:r>
              <a:rPr lang="en-IN" dirty="0"/>
              <a:t>
data = ‘</a:t>
            </a:r>
            <a:r>
              <a:rPr lang="en-IN" dirty="0" err="1"/>
              <a:t>iris_df.csv</a:t>
            </a:r>
            <a:r>
              <a:rPr lang="en-IN" dirty="0"/>
              <a:t>’
names = [‘sepal-length’, ‘sepal-width’, ‘petal-length’, ‘petal-width’, ‘class’]
dataset = </a:t>
            </a:r>
            <a:r>
              <a:rPr lang="en-IN" dirty="0" err="1"/>
              <a:t>pandas.read_csv</a:t>
            </a:r>
            <a:r>
              <a:rPr lang="en-IN" dirty="0"/>
              <a:t>(data, names=names)
</a:t>
            </a:r>
            <a:r>
              <a:rPr lang="en-IN" dirty="0" err="1"/>
              <a:t>dataset.plot</a:t>
            </a:r>
            <a:r>
              <a:rPr lang="en-IN" dirty="0"/>
              <a:t>(kind=‘box’, subplots=True, layout=(2,2), </a:t>
            </a:r>
            <a:r>
              <a:rPr lang="en-IN" dirty="0" err="1"/>
              <a:t>sharex</a:t>
            </a:r>
            <a:r>
              <a:rPr lang="en-IN" dirty="0"/>
              <a:t>=False, </a:t>
            </a:r>
            <a:r>
              <a:rPr lang="en-IN" dirty="0" err="1"/>
              <a:t>sharey</a:t>
            </a:r>
            <a:r>
              <a:rPr lang="en-IN" dirty="0"/>
              <a:t>=False)
</a:t>
            </a:r>
            <a:r>
              <a:rPr lang="en-IN" dirty="0" err="1"/>
              <a:t>plt.show</a:t>
            </a:r>
            <a:r>
              <a:rPr lang="en-IN" dirty="0"/>
              <a:t>()</a:t>
            </a:r>
            <a:endParaRPr lang="en-US" dirty="0"/>
          </a:p>
        </p:txBody>
      </p:sp>
    </p:spTree>
    <p:extLst>
      <p:ext uri="{BB962C8B-B14F-4D97-AF65-F5344CB8AC3E}">
        <p14:creationId xmlns:p14="http://schemas.microsoft.com/office/powerpoint/2010/main" val="3070358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FC5A4-0DA3-8CAE-763F-B8CBAF996F32}"/>
              </a:ext>
            </a:extLst>
          </p:cNvPr>
          <p:cNvSpPr>
            <a:spLocks noGrp="1"/>
          </p:cNvSpPr>
          <p:nvPr>
            <p:ph idx="1"/>
          </p:nvPr>
        </p:nvSpPr>
        <p:spPr>
          <a:xfrm>
            <a:off x="982266" y="1"/>
            <a:ext cx="10483286" cy="6858000"/>
          </a:xfrm>
        </p:spPr>
        <p:txBody>
          <a:bodyPr/>
          <a:lstStyle/>
          <a:p>
            <a:pPr marL="0" indent="0">
              <a:buNone/>
            </a:pPr>
            <a:r>
              <a:rPr lang="en-IN" sz="2800" b="1" dirty="0">
                <a:solidFill>
                  <a:schemeClr val="bg1"/>
                </a:solidFill>
              </a:rPr>
              <a:t>Input:</a:t>
            </a:r>
          </a:p>
          <a:p>
            <a:pPr marL="0" indent="0">
              <a:buNone/>
            </a:pPr>
            <a:r>
              <a:rPr lang="en-IN" dirty="0" err="1"/>
              <a:t>Energy.count</a:t>
            </a:r>
            <a:r>
              <a:rPr lang="en-IN" dirty="0"/>
              <a:t>()
</a:t>
            </a:r>
            <a:r>
              <a:rPr lang="en-IN" sz="2800" b="1" dirty="0">
                <a:solidFill>
                  <a:schemeClr val="bg1"/>
                </a:solidFill>
              </a:rPr>
              <a:t>Output:</a:t>
            </a:r>
            <a:r>
              <a:rPr lang="en-IN" dirty="0"/>
              <a:t>
day           829</a:t>
            </a:r>
          </a:p>
          <a:p>
            <a:pPr marL="0" indent="0">
              <a:buNone/>
            </a:pPr>
            <a:r>
              <a:rPr lang="en-IN" dirty="0" err="1"/>
              <a:t>energy_sum</a:t>
            </a:r>
            <a:r>
              <a:rPr lang="en-IN" dirty="0"/>
              <a:t>    829
</a:t>
            </a:r>
            <a:r>
              <a:rPr lang="en-IN" dirty="0" err="1"/>
              <a:t>LCLid</a:t>
            </a:r>
            <a:r>
              <a:rPr lang="en-IN" dirty="0"/>
              <a:t>         829
</a:t>
            </a:r>
            <a:r>
              <a:rPr lang="en-IN" dirty="0" err="1"/>
              <a:t>dtype</a:t>
            </a:r>
            <a:r>
              <a:rPr lang="en-IN" dirty="0"/>
              <a:t>: int64</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2800" b="1" dirty="0">
              <a:solidFill>
                <a:schemeClr val="bg1"/>
              </a:solidFill>
            </a:endParaRPr>
          </a:p>
          <a:p>
            <a:pPr marL="0" indent="0">
              <a:buNone/>
            </a:pPr>
            <a:endParaRPr lang="en-IN" sz="2800" b="1" dirty="0">
              <a:solidFill>
                <a:schemeClr val="bg1"/>
              </a:solidFill>
            </a:endParaRPr>
          </a:p>
        </p:txBody>
      </p:sp>
      <p:pic>
        <p:nvPicPr>
          <p:cNvPr id="6" name="Picture 5">
            <a:extLst>
              <a:ext uri="{FF2B5EF4-FFF2-40B4-BE49-F238E27FC236}">
                <a16:creationId xmlns:a16="http://schemas.microsoft.com/office/drawing/2014/main" id="{8BF65680-2B47-9863-190D-4F91854D3BCF}"/>
              </a:ext>
            </a:extLst>
          </p:cNvPr>
          <p:cNvPicPr>
            <a:picLocks noChangeAspect="1"/>
          </p:cNvPicPr>
          <p:nvPr/>
        </p:nvPicPr>
        <p:blipFill>
          <a:blip r:embed="rId2"/>
          <a:stretch>
            <a:fillRect/>
          </a:stretch>
        </p:blipFill>
        <p:spPr>
          <a:xfrm>
            <a:off x="3871787" y="1408821"/>
            <a:ext cx="5984332" cy="4693793"/>
          </a:xfrm>
          <a:prstGeom prst="rect">
            <a:avLst/>
          </a:prstGeom>
        </p:spPr>
      </p:pic>
    </p:spTree>
    <p:extLst>
      <p:ext uri="{BB962C8B-B14F-4D97-AF65-F5344CB8AC3E}">
        <p14:creationId xmlns:p14="http://schemas.microsoft.com/office/powerpoint/2010/main" val="88860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A746-2AC9-CD77-55B7-421B5CCE59AF}"/>
              </a:ext>
            </a:extLst>
          </p:cNvPr>
          <p:cNvSpPr>
            <a:spLocks noGrp="1"/>
          </p:cNvSpPr>
          <p:nvPr>
            <p:ph type="title"/>
          </p:nvPr>
        </p:nvSpPr>
        <p:spPr/>
        <p:txBody>
          <a:bodyPr>
            <a:normAutofit fontScale="90000"/>
          </a:bodyPr>
          <a:lstStyle/>
          <a:p>
            <a:r>
              <a:rPr lang="en-IN" b="1" dirty="0"/>
              <a:t>Measure energy consumption</a:t>
            </a:r>
            <a:br>
              <a:rPr lang="en-IN" b="1" dirty="0"/>
            </a:br>
            <a:br>
              <a:rPr lang="en-IN" b="1" dirty="0"/>
            </a:br>
            <a:r>
              <a:rPr lang="en-IN" sz="2800" b="1" dirty="0">
                <a:solidFill>
                  <a:schemeClr val="bg1"/>
                </a:solidFill>
              </a:rPr>
              <a:t>introduction :</a:t>
            </a:r>
            <a:endParaRPr lang="en-US" sz="2800" b="1" dirty="0">
              <a:solidFill>
                <a:schemeClr val="bg1"/>
              </a:solidFill>
            </a:endParaRPr>
          </a:p>
        </p:txBody>
      </p:sp>
      <p:sp>
        <p:nvSpPr>
          <p:cNvPr id="3" name="Content Placeholder 2">
            <a:extLst>
              <a:ext uri="{FF2B5EF4-FFF2-40B4-BE49-F238E27FC236}">
                <a16:creationId xmlns:a16="http://schemas.microsoft.com/office/drawing/2014/main" id="{BEC0D1C5-593C-0D5C-F123-AC71AAB02A5D}"/>
              </a:ext>
            </a:extLst>
          </p:cNvPr>
          <p:cNvSpPr>
            <a:spLocks noGrp="1"/>
          </p:cNvSpPr>
          <p:nvPr>
            <p:ph idx="1"/>
          </p:nvPr>
        </p:nvSpPr>
        <p:spPr>
          <a:xfrm>
            <a:off x="101877" y="1803216"/>
            <a:ext cx="10131425" cy="3649133"/>
          </a:xfrm>
        </p:spPr>
        <p:txBody>
          <a:bodyPr/>
          <a:lstStyle/>
          <a:p>
            <a:r>
              <a:rPr lang="en-IN" dirty="0"/>
              <a:t>Artificial intelligence (AI) can be used to measure energy consumption. AI can enhance data collected from smart meters, plugs, and thermostats. AI can also: 
Identify inefficiencies in production lines
Recommend adjustments to improve energy efficiency
Determine energy needs
Automatically redistribute energy resources
Determine when excess energy should be stored or sold back to the grid</a:t>
            </a:r>
            <a:endParaRPr lang="en-US" dirty="0"/>
          </a:p>
        </p:txBody>
      </p:sp>
    </p:spTree>
    <p:extLst>
      <p:ext uri="{BB962C8B-B14F-4D97-AF65-F5344CB8AC3E}">
        <p14:creationId xmlns:p14="http://schemas.microsoft.com/office/powerpoint/2010/main" val="3740768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F4EC-DE88-6406-8FC6-EC3BB9B536FD}"/>
              </a:ext>
            </a:extLst>
          </p:cNvPr>
          <p:cNvSpPr>
            <a:spLocks noGrp="1"/>
          </p:cNvSpPr>
          <p:nvPr>
            <p:ph type="title"/>
          </p:nvPr>
        </p:nvSpPr>
        <p:spPr>
          <a:xfrm>
            <a:off x="660401" y="196453"/>
            <a:ext cx="9013428" cy="1750219"/>
          </a:xfrm>
        </p:spPr>
        <p:txBody>
          <a:bodyPr/>
          <a:lstStyle/>
          <a:p>
            <a:r>
              <a:rPr lang="en-IN" b="1" dirty="0"/>
              <a:t>Visualization correlation :</a:t>
            </a:r>
            <a:endParaRPr lang="en-US" b="1" dirty="0"/>
          </a:p>
        </p:txBody>
      </p:sp>
      <p:sp>
        <p:nvSpPr>
          <p:cNvPr id="3" name="Content Placeholder 2">
            <a:extLst>
              <a:ext uri="{FF2B5EF4-FFF2-40B4-BE49-F238E27FC236}">
                <a16:creationId xmlns:a16="http://schemas.microsoft.com/office/drawing/2014/main" id="{7482E70D-C8FC-8284-668E-5E19DB9B1665}"/>
              </a:ext>
            </a:extLst>
          </p:cNvPr>
          <p:cNvSpPr>
            <a:spLocks noGrp="1"/>
          </p:cNvSpPr>
          <p:nvPr>
            <p:ph idx="1"/>
          </p:nvPr>
        </p:nvSpPr>
        <p:spPr>
          <a:xfrm>
            <a:off x="785810" y="1303734"/>
            <a:ext cx="9388477" cy="5179219"/>
          </a:xfrm>
        </p:spPr>
        <p:txBody>
          <a:bodyPr>
            <a:normAutofit lnSpcReduction="10000"/>
          </a:bodyPr>
          <a:lstStyle/>
          <a:p>
            <a:endParaRPr lang="en-IN" dirty="0"/>
          </a:p>
          <a:p>
            <a:pPr marL="0" indent="0">
              <a:buNone/>
            </a:pPr>
            <a:r>
              <a:rPr lang="en-IN" dirty="0"/>
              <a:t># Chronogram in R 
# including the required packages 
library(</a:t>
            </a:r>
            <a:r>
              <a:rPr lang="en-IN" dirty="0" err="1"/>
              <a:t>corrplot</a:t>
            </a:r>
            <a:r>
              <a:rPr lang="en-IN" dirty="0"/>
              <a:t>)
head(</a:t>
            </a:r>
            <a:r>
              <a:rPr lang="en-IN" dirty="0" err="1"/>
              <a:t>mtcars</a:t>
            </a:r>
            <a:r>
              <a:rPr lang="en-IN" dirty="0"/>
              <a:t>)</a:t>
            </a:r>
          </a:p>
          <a:p>
            <a:pPr marL="0" indent="0">
              <a:buNone/>
            </a:pPr>
            <a:r>
              <a:rPr lang="en-IN" dirty="0"/>
              <a:t>Head(</a:t>
            </a:r>
            <a:r>
              <a:rPr lang="en-IN" dirty="0" err="1"/>
              <a:t>mtcars</a:t>
            </a:r>
            <a:r>
              <a:rPr lang="en-IN" dirty="0"/>
              <a:t>)
              mpg </a:t>
            </a:r>
            <a:r>
              <a:rPr lang="en-IN" dirty="0" err="1"/>
              <a:t>cyl</a:t>
            </a:r>
            <a:r>
              <a:rPr lang="en-IN" dirty="0"/>
              <a:t> </a:t>
            </a:r>
            <a:r>
              <a:rPr lang="en-IN" dirty="0" err="1"/>
              <a:t>disp</a:t>
            </a:r>
            <a:r>
              <a:rPr lang="en-IN" dirty="0"/>
              <a:t>  </a:t>
            </a:r>
            <a:r>
              <a:rPr lang="en-IN" dirty="0" err="1"/>
              <a:t>hp</a:t>
            </a:r>
            <a:r>
              <a:rPr lang="en-IN" dirty="0"/>
              <a:t> drat    </a:t>
            </a:r>
            <a:r>
              <a:rPr lang="en-IN" dirty="0" err="1"/>
              <a:t>wt</a:t>
            </a:r>
            <a:r>
              <a:rPr lang="en-IN" dirty="0"/>
              <a:t>  </a:t>
            </a:r>
            <a:r>
              <a:rPr lang="en-IN" dirty="0" err="1"/>
              <a:t>qsec</a:t>
            </a:r>
            <a:r>
              <a:rPr lang="en-IN" dirty="0"/>
              <a:t> vs am gear carb
Mazda RX4         21.0   6  160 110 3.90 2.620 16.46  0  1    4    4
Mazda RX4 Wag     21.0   6  160 110 3.90 2.875 17.02  0  1    4    4
Datsun 710        22.8   4  108  93 3.85 2.320 18.61  1  1    4    1
Hornet 4 Drive    21.4   6  258 110 3.08 3.215 19.44  1  0    3    1
Hornet </a:t>
            </a:r>
            <a:r>
              <a:rPr lang="en-IN" dirty="0" err="1"/>
              <a:t>Sportabout</a:t>
            </a:r>
            <a:r>
              <a:rPr lang="en-IN" dirty="0"/>
              <a:t> 18.7   8  360 175 3.15 3.440 17.02  0  0    3    2
Valiant           18.1   6  225 105 2.76 3.460 20.22  1  0    3    1</a:t>
            </a:r>
            <a:endParaRPr lang="en-US" dirty="0"/>
          </a:p>
        </p:txBody>
      </p:sp>
    </p:spTree>
    <p:extLst>
      <p:ext uri="{BB962C8B-B14F-4D97-AF65-F5344CB8AC3E}">
        <p14:creationId xmlns:p14="http://schemas.microsoft.com/office/powerpoint/2010/main" val="3956640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E7203-15BE-0BCF-96C5-D01C8B2A6651}"/>
              </a:ext>
            </a:extLst>
          </p:cNvPr>
          <p:cNvSpPr>
            <a:spLocks noGrp="1"/>
          </p:cNvSpPr>
          <p:nvPr>
            <p:ph idx="1"/>
          </p:nvPr>
        </p:nvSpPr>
        <p:spPr>
          <a:xfrm>
            <a:off x="498277" y="703064"/>
            <a:ext cx="10131425" cy="5451872"/>
          </a:xfrm>
        </p:spPr>
        <p:txBody>
          <a:bodyPr>
            <a:normAutofit fontScale="25000" lnSpcReduction="20000"/>
          </a:bodyPr>
          <a:lstStyle/>
          <a:p>
            <a:pPr marL="0" indent="0">
              <a:buNone/>
            </a:pPr>
            <a:r>
              <a:rPr lang="en-IN" sz="8000" b="1" dirty="0">
                <a:solidFill>
                  <a:schemeClr val="bg1"/>
                </a:solidFill>
              </a:rPr>
              <a:t>input: </a:t>
            </a:r>
          </a:p>
          <a:p>
            <a:pPr marL="0" indent="0">
              <a:buNone/>
            </a:pPr>
            <a:r>
              <a:rPr lang="en-IN" sz="7200" dirty="0"/>
              <a:t># </a:t>
            </a:r>
            <a:r>
              <a:rPr lang="en-IN" sz="7200" dirty="0" err="1"/>
              <a:t>Correlogram</a:t>
            </a:r>
            <a:r>
              <a:rPr lang="en-IN" sz="7200" dirty="0"/>
              <a:t> in R 
# required packages 
library(</a:t>
            </a:r>
            <a:r>
              <a:rPr lang="en-IN" sz="7200" dirty="0" err="1"/>
              <a:t>corrplot</a:t>
            </a:r>
            <a:r>
              <a:rPr lang="en-IN" sz="7200" dirty="0"/>
              <a:t>) 
head(</a:t>
            </a:r>
            <a:r>
              <a:rPr lang="en-IN" sz="7200" dirty="0" err="1"/>
              <a:t>mtcars</a:t>
            </a:r>
            <a:r>
              <a:rPr lang="en-IN" sz="7200" dirty="0"/>
              <a:t>) 
#correlation matrix 
M&lt;-</a:t>
            </a:r>
            <a:r>
              <a:rPr lang="en-IN" sz="7200" dirty="0" err="1"/>
              <a:t>cor</a:t>
            </a:r>
            <a:r>
              <a:rPr lang="en-IN" sz="7200" dirty="0"/>
              <a:t>(</a:t>
            </a:r>
            <a:r>
              <a:rPr lang="en-IN" sz="7200" dirty="0" err="1"/>
              <a:t>mtcars</a:t>
            </a:r>
            <a:r>
              <a:rPr lang="en-IN" sz="7200" dirty="0"/>
              <a:t>) 
head(round(M,2))  
#visualizing </a:t>
            </a:r>
            <a:r>
              <a:rPr lang="en-IN" sz="7200" dirty="0" err="1"/>
              <a:t>correlogram</a:t>
            </a:r>
            <a:r>
              <a:rPr lang="en-IN" sz="7200" dirty="0"/>
              <a:t> 
#as circle 
</a:t>
            </a:r>
            <a:r>
              <a:rPr lang="en-IN" sz="7200" dirty="0" err="1"/>
              <a:t>corrplot</a:t>
            </a:r>
            <a:r>
              <a:rPr lang="en-IN" sz="7200" dirty="0"/>
              <a:t>(M, method=“circle”) 
#as pie 
</a:t>
            </a:r>
            <a:r>
              <a:rPr lang="en-IN" sz="7200" dirty="0" err="1"/>
              <a:t>corrplot</a:t>
            </a:r>
            <a:r>
              <a:rPr lang="en-IN" sz="7200" dirty="0"/>
              <a:t>(M, method=“pie”) 
# as colour 
</a:t>
            </a:r>
            <a:r>
              <a:rPr lang="en-IN" sz="7200" dirty="0" err="1"/>
              <a:t>corrplot</a:t>
            </a:r>
            <a:r>
              <a:rPr lang="en-IN" sz="7200" dirty="0"/>
              <a:t>(M, method=“</a:t>
            </a:r>
            <a:r>
              <a:rPr lang="en-IN" sz="7200" dirty="0" err="1"/>
              <a:t>color</a:t>
            </a:r>
            <a:r>
              <a:rPr lang="en-IN" sz="7200" dirty="0"/>
              <a:t>”) 
# as number 
correlate(M, method=“number”)</a:t>
            </a:r>
          </a:p>
          <a:p>
            <a:pPr marL="0" indent="0">
              <a:buNone/>
            </a:pPr>
            <a:endParaRPr lang="en-US" dirty="0"/>
          </a:p>
        </p:txBody>
      </p:sp>
    </p:spTree>
    <p:extLst>
      <p:ext uri="{BB962C8B-B14F-4D97-AF65-F5344CB8AC3E}">
        <p14:creationId xmlns:p14="http://schemas.microsoft.com/office/powerpoint/2010/main" val="3265488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3F47-134F-4618-D4D4-A60DB523496D}"/>
              </a:ext>
            </a:extLst>
          </p:cNvPr>
          <p:cNvSpPr>
            <a:spLocks noGrp="1"/>
          </p:cNvSpPr>
          <p:nvPr>
            <p:ph type="title"/>
          </p:nvPr>
        </p:nvSpPr>
        <p:spPr>
          <a:xfrm>
            <a:off x="707626" y="609600"/>
            <a:ext cx="10131425" cy="1456267"/>
          </a:xfrm>
        </p:spPr>
        <p:txBody>
          <a:bodyPr>
            <a:normAutofit/>
          </a:bodyPr>
          <a:lstStyle/>
          <a:p>
            <a:r>
              <a:rPr lang="en-IN" sz="2000" b="1" dirty="0">
                <a:solidFill>
                  <a:schemeClr val="bg1"/>
                </a:solidFill>
              </a:rPr>
              <a:t>Output:</a:t>
            </a:r>
            <a:endParaRPr lang="en-US" sz="2000" b="1" dirty="0">
              <a:solidFill>
                <a:schemeClr val="bg1"/>
              </a:solidFill>
            </a:endParaRPr>
          </a:p>
        </p:txBody>
      </p:sp>
      <p:pic>
        <p:nvPicPr>
          <p:cNvPr id="4" name="Content Placeholder 3">
            <a:extLst>
              <a:ext uri="{FF2B5EF4-FFF2-40B4-BE49-F238E27FC236}">
                <a16:creationId xmlns:a16="http://schemas.microsoft.com/office/drawing/2014/main" id="{6DEF1108-9009-82E5-034F-24DADDD32CAC}"/>
              </a:ext>
            </a:extLst>
          </p:cNvPr>
          <p:cNvPicPr>
            <a:picLocks noGrp="1" noChangeAspect="1"/>
          </p:cNvPicPr>
          <p:nvPr>
            <p:ph idx="1"/>
          </p:nvPr>
        </p:nvPicPr>
        <p:blipFill>
          <a:blip r:embed="rId2"/>
          <a:stretch>
            <a:fillRect/>
          </a:stretch>
        </p:blipFill>
        <p:spPr>
          <a:xfrm>
            <a:off x="1202221" y="1855788"/>
            <a:ext cx="4571115" cy="4106862"/>
          </a:xfrm>
        </p:spPr>
      </p:pic>
      <p:pic>
        <p:nvPicPr>
          <p:cNvPr id="5" name="Picture 4">
            <a:extLst>
              <a:ext uri="{FF2B5EF4-FFF2-40B4-BE49-F238E27FC236}">
                <a16:creationId xmlns:a16="http://schemas.microsoft.com/office/drawing/2014/main" id="{48BF797E-261F-110B-640D-B1F9E3ACBE63}"/>
              </a:ext>
            </a:extLst>
          </p:cNvPr>
          <p:cNvPicPr>
            <a:picLocks noChangeAspect="1"/>
          </p:cNvPicPr>
          <p:nvPr/>
        </p:nvPicPr>
        <p:blipFill>
          <a:blip r:embed="rId3"/>
          <a:stretch>
            <a:fillRect/>
          </a:stretch>
        </p:blipFill>
        <p:spPr>
          <a:xfrm>
            <a:off x="6418663" y="1855788"/>
            <a:ext cx="4571116" cy="4106862"/>
          </a:xfrm>
          <a:prstGeom prst="rect">
            <a:avLst/>
          </a:prstGeom>
        </p:spPr>
      </p:pic>
    </p:spTree>
    <p:extLst>
      <p:ext uri="{BB962C8B-B14F-4D97-AF65-F5344CB8AC3E}">
        <p14:creationId xmlns:p14="http://schemas.microsoft.com/office/powerpoint/2010/main" val="1083916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C486CA1-E10F-84A9-C647-A8C8106A50E2}"/>
              </a:ext>
            </a:extLst>
          </p:cNvPr>
          <p:cNvPicPr>
            <a:picLocks noGrp="1" noChangeAspect="1"/>
          </p:cNvPicPr>
          <p:nvPr>
            <p:ph idx="1"/>
          </p:nvPr>
        </p:nvPicPr>
        <p:blipFill>
          <a:blip r:embed="rId2"/>
          <a:stretch>
            <a:fillRect/>
          </a:stretch>
        </p:blipFill>
        <p:spPr>
          <a:xfrm>
            <a:off x="872644" y="1657619"/>
            <a:ext cx="4732735" cy="4144158"/>
          </a:xfrm>
        </p:spPr>
      </p:pic>
      <p:pic>
        <p:nvPicPr>
          <p:cNvPr id="5" name="Picture 4">
            <a:extLst>
              <a:ext uri="{FF2B5EF4-FFF2-40B4-BE49-F238E27FC236}">
                <a16:creationId xmlns:a16="http://schemas.microsoft.com/office/drawing/2014/main" id="{9FBBE757-F205-89A6-7BFF-1FDAA0415AD2}"/>
              </a:ext>
            </a:extLst>
          </p:cNvPr>
          <p:cNvPicPr>
            <a:picLocks noChangeAspect="1"/>
          </p:cNvPicPr>
          <p:nvPr/>
        </p:nvPicPr>
        <p:blipFill>
          <a:blip r:embed="rId3"/>
          <a:stretch>
            <a:fillRect/>
          </a:stretch>
        </p:blipFill>
        <p:spPr>
          <a:xfrm>
            <a:off x="6132202" y="1657619"/>
            <a:ext cx="5187154" cy="4079578"/>
          </a:xfrm>
          <a:prstGeom prst="rect">
            <a:avLst/>
          </a:prstGeom>
        </p:spPr>
      </p:pic>
    </p:spTree>
    <p:extLst>
      <p:ext uri="{BB962C8B-B14F-4D97-AF65-F5344CB8AC3E}">
        <p14:creationId xmlns:p14="http://schemas.microsoft.com/office/powerpoint/2010/main" val="640704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C301-E6E0-429C-D0EC-1ABE0C60FB1D}"/>
              </a:ext>
            </a:extLst>
          </p:cNvPr>
          <p:cNvSpPr>
            <a:spLocks noGrp="1"/>
          </p:cNvSpPr>
          <p:nvPr>
            <p:ph type="title"/>
          </p:nvPr>
        </p:nvSpPr>
        <p:spPr/>
        <p:txBody>
          <a:bodyPr/>
          <a:lstStyle/>
          <a:p>
            <a:r>
              <a:rPr lang="en-IN" b="1" dirty="0"/>
              <a:t>Some common data pre-processing tasks include:</a:t>
            </a:r>
            <a:endParaRPr lang="en-US" b="1" dirty="0"/>
          </a:p>
        </p:txBody>
      </p:sp>
      <p:sp>
        <p:nvSpPr>
          <p:cNvPr id="3" name="Content Placeholder 2">
            <a:extLst>
              <a:ext uri="{FF2B5EF4-FFF2-40B4-BE49-F238E27FC236}">
                <a16:creationId xmlns:a16="http://schemas.microsoft.com/office/drawing/2014/main" id="{52E9602A-3EF5-0944-EDF0-36F105643FE3}"/>
              </a:ext>
            </a:extLst>
          </p:cNvPr>
          <p:cNvSpPr>
            <a:spLocks noGrp="1"/>
          </p:cNvSpPr>
          <p:nvPr>
            <p:ph idx="1"/>
          </p:nvPr>
        </p:nvSpPr>
        <p:spPr>
          <a:xfrm>
            <a:off x="685801" y="2463536"/>
            <a:ext cx="9351168" cy="3649133"/>
          </a:xfrm>
        </p:spPr>
        <p:txBody>
          <a:bodyPr/>
          <a:lstStyle/>
          <a:p>
            <a:pPr marL="0" indent="0">
              <a:buNone/>
            </a:pPr>
            <a:r>
              <a:rPr lang="en-IN" sz="2000" b="1" dirty="0">
                <a:solidFill>
                  <a:schemeClr val="bg1"/>
                </a:solidFill>
              </a:rPr>
              <a:t>Data profiling:</a:t>
            </a:r>
          </a:p>
          <a:p>
            <a:pPr marL="0" indent="0">
              <a:buNone/>
            </a:pPr>
            <a:r>
              <a:rPr lang="en-IN" dirty="0"/>
              <a:t>Data profiling is the process of examining, analysing and reviewing data to collect statistics about its quality. It starts with a survey of existing data and its characteristics. Data scientists identify data sets that are pertinent to the problem at hand, inventory its significant attributes, and form a hypothesis of features that might be relevant for the proposed analytics or machine learning task.</a:t>
            </a:r>
          </a:p>
          <a:p>
            <a:pPr marL="0" indent="0">
              <a:buNone/>
            </a:pPr>
            <a:r>
              <a:rPr lang="en-IN" sz="2000" b="1" dirty="0">
                <a:solidFill>
                  <a:schemeClr val="bg1"/>
                </a:solidFill>
              </a:rPr>
              <a:t>Data cleansing:</a:t>
            </a:r>
          </a:p>
          <a:p>
            <a:pPr marL="0" indent="0">
              <a:buNone/>
            </a:pPr>
            <a:r>
              <a:rPr lang="en-IN" sz="2000" b="1" dirty="0">
                <a:solidFill>
                  <a:schemeClr val="bg1"/>
                </a:solidFill>
              </a:rPr>
              <a:t> </a:t>
            </a:r>
            <a:r>
              <a:rPr lang="en-IN" dirty="0"/>
              <a:t>The aim here is to find the easiest way to rectify quality issues, such as eliminating bad data, filling in missing data or otherwise ensuring the raw data is suitable for feature engineering.</a:t>
            </a:r>
            <a:endParaRPr lang="en-US" dirty="0"/>
          </a:p>
        </p:txBody>
      </p:sp>
    </p:spTree>
    <p:extLst>
      <p:ext uri="{BB962C8B-B14F-4D97-AF65-F5344CB8AC3E}">
        <p14:creationId xmlns:p14="http://schemas.microsoft.com/office/powerpoint/2010/main" val="3037525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5C94B-7E0F-A05E-8AC2-CC46EE7D4DCC}"/>
              </a:ext>
            </a:extLst>
          </p:cNvPr>
          <p:cNvSpPr>
            <a:spLocks noGrp="1"/>
          </p:cNvSpPr>
          <p:nvPr>
            <p:ph idx="1"/>
          </p:nvPr>
        </p:nvSpPr>
        <p:spPr>
          <a:xfrm>
            <a:off x="685801" y="946547"/>
            <a:ext cx="10131425" cy="4844653"/>
          </a:xfrm>
        </p:spPr>
        <p:txBody>
          <a:bodyPr/>
          <a:lstStyle/>
          <a:p>
            <a:pPr marL="0" indent="0">
              <a:buNone/>
            </a:pPr>
            <a:r>
              <a:rPr lang="en-IN" sz="2000" b="1" dirty="0">
                <a:solidFill>
                  <a:schemeClr val="bg1"/>
                </a:solidFill>
              </a:rPr>
              <a:t>Data reduction:</a:t>
            </a:r>
          </a:p>
          <a:p>
            <a:pPr marL="0" indent="0">
              <a:buNone/>
            </a:pPr>
            <a:r>
              <a:rPr lang="en-IN" dirty="0"/>
              <a:t> Raw data sets often include redundant data that arise from characterizing phenomena in different ways or data that is not relevant to a particular ML, AI or analytics task. Data reduction uses techniques like principal component analysis to transform the raw data into a simpler form suitable for particular use cases.</a:t>
            </a:r>
          </a:p>
          <a:p>
            <a:pPr marL="0" indent="0">
              <a:buNone/>
            </a:pPr>
            <a:r>
              <a:rPr lang="en-IN" sz="2000" b="1" dirty="0">
                <a:solidFill>
                  <a:schemeClr val="bg1"/>
                </a:solidFill>
              </a:rPr>
              <a:t>Data transformation:</a:t>
            </a:r>
            <a:endParaRPr lang="en-IN" dirty="0"/>
          </a:p>
          <a:p>
            <a:pPr marL="0" indent="0">
              <a:buNone/>
            </a:pPr>
            <a:r>
              <a:rPr lang="en-IN" dirty="0"/>
              <a:t>Here, data scientists think about how different aspects of the data need to be organized to make the most sense for the goal. This could include things like structuring unstructured data, combining salient variables when it makes sense or identifying important ranges to focus on.</a:t>
            </a:r>
          </a:p>
          <a:p>
            <a:endParaRPr lang="en-US" dirty="0"/>
          </a:p>
        </p:txBody>
      </p:sp>
    </p:spTree>
    <p:extLst>
      <p:ext uri="{BB962C8B-B14F-4D97-AF65-F5344CB8AC3E}">
        <p14:creationId xmlns:p14="http://schemas.microsoft.com/office/powerpoint/2010/main" val="2644836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7CEBC-D25C-A547-A8B3-F0E7607F8820}"/>
              </a:ext>
            </a:extLst>
          </p:cNvPr>
          <p:cNvSpPr>
            <a:spLocks noGrp="1"/>
          </p:cNvSpPr>
          <p:nvPr>
            <p:ph idx="1"/>
          </p:nvPr>
        </p:nvSpPr>
        <p:spPr>
          <a:xfrm>
            <a:off x="685801" y="1017985"/>
            <a:ext cx="10131425" cy="4773216"/>
          </a:xfrm>
        </p:spPr>
        <p:txBody>
          <a:bodyPr/>
          <a:lstStyle/>
          <a:p>
            <a:pPr marL="0" indent="0">
              <a:buNone/>
            </a:pPr>
            <a:r>
              <a:rPr lang="en-IN" sz="2000" b="1" dirty="0">
                <a:solidFill>
                  <a:schemeClr val="bg1"/>
                </a:solidFill>
              </a:rPr>
              <a:t>Data enrichment:</a:t>
            </a:r>
          </a:p>
          <a:p>
            <a:pPr marL="0" indent="0">
              <a:buNone/>
            </a:pPr>
            <a:r>
              <a:rPr lang="en-IN" dirty="0"/>
              <a:t>In this step, data scientists apply the various feature engineering libraries to the data to effect the desired transformations. The result should be a data set organized to achieve the optimal balance between the training time for a new model and the required compute.</a:t>
            </a:r>
          </a:p>
          <a:p>
            <a:pPr marL="0" indent="0">
              <a:buNone/>
            </a:pPr>
            <a:r>
              <a:rPr lang="en-IN" sz="2000" b="1" dirty="0">
                <a:solidFill>
                  <a:schemeClr val="bg1"/>
                </a:solidFill>
              </a:rPr>
              <a:t>Data validation:</a:t>
            </a:r>
          </a:p>
          <a:p>
            <a:pPr marL="0" indent="0">
              <a:buNone/>
            </a:pPr>
            <a:r>
              <a:rPr lang="en-IN" dirty="0"/>
              <a:t>At this stage, the data is split into two sets. The first set is used to train a machine learning or deep learning model. The second set is the testing data that is used to gauge the accuracy and robustness of the resulting model. This second step helps identify any problems in the hypothesis used in the cleaning and feature engineering of the data. If the data scientists are satisfied with the results, they can push the pre-processing task to a data engineer who figures out how to scale it for production. If not, the data scientists can go back and make changes to the way they implemented the data cleansing and feature engineering steps.</a:t>
            </a:r>
            <a:endParaRPr lang="en-US" dirty="0"/>
          </a:p>
        </p:txBody>
      </p:sp>
    </p:spTree>
    <p:extLst>
      <p:ext uri="{BB962C8B-B14F-4D97-AF65-F5344CB8AC3E}">
        <p14:creationId xmlns:p14="http://schemas.microsoft.com/office/powerpoint/2010/main" val="3370990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0AFB295-459A-14A7-8DEB-FC46B8759698}"/>
              </a:ext>
            </a:extLst>
          </p:cNvPr>
          <p:cNvPicPr>
            <a:picLocks noGrp="1" noChangeAspect="1"/>
          </p:cNvPicPr>
          <p:nvPr>
            <p:ph idx="1"/>
          </p:nvPr>
        </p:nvPicPr>
        <p:blipFill>
          <a:blip r:embed="rId2"/>
          <a:stretch>
            <a:fillRect/>
          </a:stretch>
        </p:blipFill>
        <p:spPr>
          <a:xfrm>
            <a:off x="0" y="1"/>
            <a:ext cx="12191999" cy="6858000"/>
          </a:xfrm>
        </p:spPr>
      </p:pic>
    </p:spTree>
    <p:extLst>
      <p:ext uri="{BB962C8B-B14F-4D97-AF65-F5344CB8AC3E}">
        <p14:creationId xmlns:p14="http://schemas.microsoft.com/office/powerpoint/2010/main" val="937536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126-EC32-0BA6-2738-7854046E6280}"/>
              </a:ext>
            </a:extLst>
          </p:cNvPr>
          <p:cNvSpPr>
            <a:spLocks noGrp="1"/>
          </p:cNvSpPr>
          <p:nvPr>
            <p:ph type="title"/>
          </p:nvPr>
        </p:nvSpPr>
        <p:spPr/>
        <p:txBody>
          <a:bodyPr/>
          <a:lstStyle/>
          <a:p>
            <a:r>
              <a:rPr lang="en-IN" b="1" dirty="0"/>
              <a:t>Code for pre-processing a dataset in python:</a:t>
            </a:r>
            <a:br>
              <a:rPr lang="en-IN" dirty="0"/>
            </a:br>
            <a:endParaRPr lang="en-US" dirty="0"/>
          </a:p>
        </p:txBody>
      </p:sp>
      <p:sp>
        <p:nvSpPr>
          <p:cNvPr id="3" name="Content Placeholder 2">
            <a:extLst>
              <a:ext uri="{FF2B5EF4-FFF2-40B4-BE49-F238E27FC236}">
                <a16:creationId xmlns:a16="http://schemas.microsoft.com/office/drawing/2014/main" id="{4239CCB5-C1AC-776A-BD24-E7EA4AE6BDB3}"/>
              </a:ext>
            </a:extLst>
          </p:cNvPr>
          <p:cNvSpPr>
            <a:spLocks noGrp="1"/>
          </p:cNvSpPr>
          <p:nvPr>
            <p:ph idx="1"/>
          </p:nvPr>
        </p:nvSpPr>
        <p:spPr>
          <a:xfrm>
            <a:off x="685800" y="1604433"/>
            <a:ext cx="10131425" cy="3649133"/>
          </a:xfrm>
        </p:spPr>
        <p:txBody>
          <a:bodyPr/>
          <a:lstStyle/>
          <a:p>
            <a:pPr marL="0" indent="0">
              <a:buNone/>
            </a:pPr>
            <a:r>
              <a:rPr lang="en-IN" sz="2000" b="1" dirty="0">
                <a:solidFill>
                  <a:schemeClr val="bg1"/>
                </a:solidFill>
              </a:rPr>
              <a:t>Import libraries:</a:t>
            </a:r>
            <a:r>
              <a:rPr lang="en-IN" dirty="0"/>
              <a:t>
import pandas as </a:t>
            </a:r>
            <a:r>
              <a:rPr lang="en-IN" dirty="0" err="1"/>
              <a:t>pd</a:t>
            </a:r>
            <a:r>
              <a:rPr lang="en-IN" dirty="0"/>
              <a:t>
from </a:t>
            </a:r>
            <a:r>
              <a:rPr lang="en-IN" dirty="0" err="1"/>
              <a:t>sklearn.pre</a:t>
            </a:r>
            <a:r>
              <a:rPr lang="en-IN" dirty="0"/>
              <a:t>-processing import Imputer
</a:t>
            </a:r>
            <a:r>
              <a:rPr lang="en-IN" sz="2000" b="1" dirty="0">
                <a:solidFill>
                  <a:schemeClr val="bg1"/>
                </a:solidFill>
              </a:rPr>
              <a:t>Read the dataset:</a:t>
            </a:r>
            <a:r>
              <a:rPr lang="en-IN" dirty="0"/>
              <a:t>
dataset = </a:t>
            </a:r>
            <a:r>
              <a:rPr lang="en-IN" dirty="0" err="1"/>
              <a:t>pd.read_csv</a:t>
            </a:r>
            <a:r>
              <a:rPr lang="en-IN" dirty="0"/>
              <a:t>(‘</a:t>
            </a:r>
            <a:r>
              <a:rPr lang="en-IN" dirty="0" err="1"/>
              <a:t>Data.csv</a:t>
            </a:r>
            <a:r>
              <a:rPr lang="en-IN" dirty="0"/>
              <a:t>’)
</a:t>
            </a:r>
            <a:r>
              <a:rPr lang="en-IN" sz="2000" b="1" dirty="0">
                <a:solidFill>
                  <a:schemeClr val="bg1"/>
                </a:solidFill>
              </a:rPr>
              <a:t>Pre-process the data:</a:t>
            </a:r>
            <a:r>
              <a:rPr lang="en-IN" dirty="0"/>
              <a:t>
X = </a:t>
            </a:r>
            <a:r>
              <a:rPr lang="en-IN" dirty="0" err="1"/>
              <a:t>dataset.iloc</a:t>
            </a:r>
            <a:r>
              <a:rPr lang="en-IN" dirty="0"/>
              <a:t>[:, :-1].values
imputer = </a:t>
            </a:r>
            <a:r>
              <a:rPr lang="en-IN" dirty="0" err="1"/>
              <a:t>imputer.fit</a:t>
            </a:r>
            <a:r>
              <a:rPr lang="en-IN" dirty="0"/>
              <a:t>(X[:, 1:3])</a:t>
            </a:r>
            <a:endParaRPr lang="en-US" dirty="0"/>
          </a:p>
        </p:txBody>
      </p:sp>
    </p:spTree>
    <p:extLst>
      <p:ext uri="{BB962C8B-B14F-4D97-AF65-F5344CB8AC3E}">
        <p14:creationId xmlns:p14="http://schemas.microsoft.com/office/powerpoint/2010/main" val="163036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0875-1232-7A8B-4377-70C9927EFF35}"/>
              </a:ext>
            </a:extLst>
          </p:cNvPr>
          <p:cNvSpPr>
            <a:spLocks noGrp="1"/>
          </p:cNvSpPr>
          <p:nvPr>
            <p:ph type="title"/>
          </p:nvPr>
        </p:nvSpPr>
        <p:spPr>
          <a:xfrm>
            <a:off x="364333" y="237530"/>
            <a:ext cx="10131425" cy="1262064"/>
          </a:xfrm>
        </p:spPr>
        <p:txBody>
          <a:bodyPr>
            <a:normAutofit/>
          </a:bodyPr>
          <a:lstStyle/>
          <a:p>
            <a:r>
              <a:rPr lang="en-IN" sz="2800" b="1" dirty="0">
                <a:solidFill>
                  <a:schemeClr val="bg1"/>
                </a:solidFill>
              </a:rPr>
              <a:t>Given data set for time series forecasting with machine learning :</a:t>
            </a:r>
            <a:endParaRPr lang="en-US" sz="2800" b="1" dirty="0">
              <a:solidFill>
                <a:schemeClr val="bg1"/>
              </a:solidFill>
            </a:endParaRPr>
          </a:p>
        </p:txBody>
      </p:sp>
      <p:sp>
        <p:nvSpPr>
          <p:cNvPr id="3" name="Content Placeholder 2">
            <a:extLst>
              <a:ext uri="{FF2B5EF4-FFF2-40B4-BE49-F238E27FC236}">
                <a16:creationId xmlns:a16="http://schemas.microsoft.com/office/drawing/2014/main" id="{32E098F6-1C26-2BFC-0FCD-678D6FD5622B}"/>
              </a:ext>
            </a:extLst>
          </p:cNvPr>
          <p:cNvSpPr>
            <a:spLocks noGrp="1"/>
          </p:cNvSpPr>
          <p:nvPr>
            <p:ph idx="4294967295"/>
          </p:nvPr>
        </p:nvSpPr>
        <p:spPr>
          <a:xfrm>
            <a:off x="544511" y="1499594"/>
            <a:ext cx="9495633" cy="5179217"/>
          </a:xfrm>
        </p:spPr>
        <p:txBody>
          <a:bodyPr>
            <a:noAutofit/>
          </a:bodyPr>
          <a:lstStyle/>
          <a:p>
            <a:pPr marL="0" indent="0">
              <a:buNone/>
            </a:pPr>
            <a:r>
              <a:rPr lang="en-IN" dirty="0"/>
              <a:t>Score = </a:t>
            </a:r>
            <a:r>
              <a:rPr lang="en-IN" dirty="0" err="1"/>
              <a:t>np.sqrt</a:t>
            </a:r>
            <a:r>
              <a:rPr lang="en-IN" dirty="0"/>
              <a:t>(</a:t>
            </a:r>
            <a:r>
              <a:rPr lang="en-IN" dirty="0" err="1"/>
              <a:t>mean_squared_error</a:t>
            </a:r>
            <a:r>
              <a:rPr lang="en-IN" dirty="0"/>
              <a:t>(test[‘PJME_MW’], test[‘prediction’]))
print(</a:t>
            </a:r>
            <a:r>
              <a:rPr lang="en-IN" dirty="0" err="1"/>
              <a:t>f’RMSE</a:t>
            </a:r>
            <a:r>
              <a:rPr lang="en-IN" dirty="0"/>
              <a:t> Score on Test set: {score:0.2f}’)
RMSE Score on Test set: 3721.75
Calculate Error Look at the worst and best predicted days
test[‘error’] = </a:t>
            </a:r>
            <a:r>
              <a:rPr lang="en-IN" dirty="0" err="1"/>
              <a:t>np.abs</a:t>
            </a:r>
            <a:r>
              <a:rPr lang="en-IN" dirty="0"/>
              <a:t>(test[TARGET] – test[‘prediction’])
test[‘date’] = </a:t>
            </a:r>
            <a:r>
              <a:rPr lang="en-IN" dirty="0" err="1"/>
              <a:t>test.index.date</a:t>
            </a:r>
            <a:r>
              <a:rPr lang="en-IN" dirty="0"/>
              <a:t>
</a:t>
            </a:r>
            <a:r>
              <a:rPr lang="en-IN" dirty="0" err="1"/>
              <a:t>test.groupby</a:t>
            </a:r>
            <a:r>
              <a:rPr lang="en-IN" dirty="0"/>
              <a:t>([‘date’])[‘error’].mean().</a:t>
            </a:r>
            <a:r>
              <a:rPr lang="en-IN" dirty="0" err="1"/>
              <a:t>sort_values</a:t>
            </a:r>
            <a:r>
              <a:rPr lang="en-IN" dirty="0"/>
              <a:t>(ascending=False).head(10)
</a:t>
            </a:r>
            <a:endParaRPr lang="en-US" dirty="0"/>
          </a:p>
        </p:txBody>
      </p:sp>
    </p:spTree>
    <p:extLst>
      <p:ext uri="{BB962C8B-B14F-4D97-AF65-F5344CB8AC3E}">
        <p14:creationId xmlns:p14="http://schemas.microsoft.com/office/powerpoint/2010/main" val="257301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45BA0-FC72-2DB8-2D81-D3B9B503B512}"/>
              </a:ext>
            </a:extLst>
          </p:cNvPr>
          <p:cNvSpPr>
            <a:spLocks noGrp="1"/>
          </p:cNvSpPr>
          <p:nvPr>
            <p:ph idx="1"/>
          </p:nvPr>
        </p:nvSpPr>
        <p:spPr>
          <a:xfrm>
            <a:off x="560785" y="735674"/>
            <a:ext cx="9458324" cy="3946922"/>
          </a:xfrm>
        </p:spPr>
        <p:txBody>
          <a:bodyPr>
            <a:normAutofit fontScale="25000" lnSpcReduction="20000"/>
          </a:bodyPr>
          <a:lstStyle/>
          <a:p>
            <a:pPr marL="0" indent="0">
              <a:buNone/>
            </a:pPr>
            <a:r>
              <a:rPr lang="en-IN" dirty="0"/>
              <a:t>
</a:t>
            </a:r>
            <a:r>
              <a:rPr lang="en-IN" sz="7200" dirty="0"/>
              <a:t>       date
2016-08-13    12839.597087
2016-08-14    12780.209961
2016-09-10    11356.302979
2015-02-20    10965.982259
2016-09-09    10864.954834
2018-01-06    10506.845622
2016-08-12    10124.051595
2015-02-21     9881.803711
2015-02-16     9781.552246
2018-01-07     9739.144206</a:t>
            </a:r>
            <a:endParaRPr lang="en-US" sz="7200" dirty="0"/>
          </a:p>
        </p:txBody>
      </p:sp>
    </p:spTree>
    <p:extLst>
      <p:ext uri="{BB962C8B-B14F-4D97-AF65-F5344CB8AC3E}">
        <p14:creationId xmlns:p14="http://schemas.microsoft.com/office/powerpoint/2010/main" val="187310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1B96-CD3D-EE39-5144-777146888F17}"/>
              </a:ext>
            </a:extLst>
          </p:cNvPr>
          <p:cNvSpPr>
            <a:spLocks noGrp="1"/>
          </p:cNvSpPr>
          <p:nvPr>
            <p:ph type="title"/>
          </p:nvPr>
        </p:nvSpPr>
        <p:spPr>
          <a:xfrm>
            <a:off x="875109" y="609600"/>
            <a:ext cx="9942117" cy="1792486"/>
          </a:xfrm>
        </p:spPr>
        <p:txBody>
          <a:bodyPr>
            <a:normAutofit/>
          </a:bodyPr>
          <a:lstStyle/>
          <a:p>
            <a:r>
              <a:rPr lang="en-IN" sz="2800" b="1" dirty="0">
                <a:solidFill>
                  <a:schemeClr val="bg1"/>
                </a:solidFill>
              </a:rPr>
              <a:t>Necessary steps to follow:</a:t>
            </a:r>
            <a:br>
              <a:rPr lang="en-IN" sz="2800" b="1" dirty="0">
                <a:solidFill>
                  <a:schemeClr val="bg1"/>
                </a:solidFill>
              </a:rPr>
            </a:br>
            <a:br>
              <a:rPr lang="en-IN" sz="2800" b="1" dirty="0">
                <a:solidFill>
                  <a:schemeClr val="bg1"/>
                </a:solidFill>
              </a:rPr>
            </a:br>
            <a:r>
              <a:rPr lang="en-IN" sz="2400" b="1" dirty="0"/>
              <a:t>1.Import libraries </a:t>
            </a:r>
            <a:endParaRPr lang="en-US" sz="2400" b="1" dirty="0">
              <a:solidFill>
                <a:schemeClr val="bg1"/>
              </a:solidFill>
            </a:endParaRPr>
          </a:p>
        </p:txBody>
      </p:sp>
      <p:sp>
        <p:nvSpPr>
          <p:cNvPr id="3" name="Content Placeholder 2">
            <a:extLst>
              <a:ext uri="{FF2B5EF4-FFF2-40B4-BE49-F238E27FC236}">
                <a16:creationId xmlns:a16="http://schemas.microsoft.com/office/drawing/2014/main" id="{76075ED0-C8E3-4505-8913-5FBA8F1DDD97}"/>
              </a:ext>
            </a:extLst>
          </p:cNvPr>
          <p:cNvSpPr>
            <a:spLocks noGrp="1"/>
          </p:cNvSpPr>
          <p:nvPr>
            <p:ph idx="1"/>
          </p:nvPr>
        </p:nvSpPr>
        <p:spPr>
          <a:xfrm>
            <a:off x="875109" y="2523313"/>
            <a:ext cx="9552029" cy="3865203"/>
          </a:xfrm>
        </p:spPr>
        <p:txBody>
          <a:bodyPr>
            <a:noAutofit/>
          </a:bodyPr>
          <a:lstStyle/>
          <a:p>
            <a:pPr marL="0" indent="0">
              <a:buNone/>
            </a:pPr>
            <a:r>
              <a:rPr lang="en-IN" sz="1400" dirty="0"/>
              <a:t>Start by uploading the necessary libraries</a:t>
            </a:r>
          </a:p>
          <a:p>
            <a:pPr marL="0" indent="0">
              <a:buNone/>
            </a:pPr>
            <a:r>
              <a:rPr lang="en-IN" sz="1600" b="1" dirty="0">
                <a:solidFill>
                  <a:schemeClr val="bg1"/>
                </a:solidFill>
              </a:rPr>
              <a:t> program</a:t>
            </a:r>
            <a:r>
              <a:rPr lang="en-IN" sz="1400" dirty="0"/>
              <a:t> </a:t>
            </a:r>
            <a:r>
              <a:rPr lang="en-IN" sz="1400" dirty="0">
                <a:solidFill>
                  <a:schemeClr val="bg1"/>
                </a:solidFill>
              </a:rPr>
              <a:t>:</a:t>
            </a:r>
          </a:p>
          <a:p>
            <a:pPr marL="0" indent="0">
              <a:buNone/>
            </a:pPr>
            <a:r>
              <a:rPr lang="en-IN" sz="1400" dirty="0"/>
              <a:t># Python program using Pandas for  
# arranging a given set of data  
# into a  table   
# importing pandas as </a:t>
            </a:r>
            <a:r>
              <a:rPr lang="en-IN" sz="1400" dirty="0" err="1"/>
              <a:t>pd</a:t>
            </a:r>
            <a:r>
              <a:rPr lang="en-IN" sz="1400" dirty="0"/>
              <a:t> 
import pandas as </a:t>
            </a:r>
            <a:r>
              <a:rPr lang="en-IN" sz="1400" dirty="0" err="1"/>
              <a:t>pd</a:t>
            </a:r>
            <a:r>
              <a:rPr lang="en-IN" sz="1400" dirty="0"/>
              <a:t> 
data = {“country”: [“Brazil”, “Russia”, “India”, “China”, “South Africa”], 
       “capital”: [“Brasilia”, “Moscow”, “New Delhi”, “Beijing”, “Pretoria”], 
       “area”: [8.516, 17.10, 3.286, 9.597, 1.221], 
    “population”: [200.4, 143.5, 1252, 1357, 52.98] 
</a:t>
            </a:r>
            <a:r>
              <a:rPr lang="en-IN" sz="1400" dirty="0" err="1"/>
              <a:t>data_table</a:t>
            </a:r>
            <a:r>
              <a:rPr lang="en-IN" sz="1400" dirty="0"/>
              <a:t> = </a:t>
            </a:r>
            <a:r>
              <a:rPr lang="en-IN" sz="1400" dirty="0" err="1"/>
              <a:t>pd.DataFrame</a:t>
            </a:r>
            <a:r>
              <a:rPr lang="en-IN" sz="1400" dirty="0"/>
              <a:t>(data) 
print(</a:t>
            </a:r>
            <a:r>
              <a:rPr lang="en-IN" sz="1400" dirty="0" err="1"/>
              <a:t>data_table</a:t>
            </a:r>
            <a:r>
              <a:rPr lang="en-IN" sz="1400" dirty="0"/>
              <a:t>) </a:t>
            </a:r>
            <a:endParaRPr lang="en-US" sz="1400" b="1" dirty="0">
              <a:solidFill>
                <a:schemeClr val="bg1"/>
              </a:solidFill>
            </a:endParaRPr>
          </a:p>
        </p:txBody>
      </p:sp>
    </p:spTree>
    <p:extLst>
      <p:ext uri="{BB962C8B-B14F-4D97-AF65-F5344CB8AC3E}">
        <p14:creationId xmlns:p14="http://schemas.microsoft.com/office/powerpoint/2010/main" val="140207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3523-6773-366C-7C4E-D49353DA4122}"/>
              </a:ext>
            </a:extLst>
          </p:cNvPr>
          <p:cNvSpPr>
            <a:spLocks noGrp="1"/>
          </p:cNvSpPr>
          <p:nvPr>
            <p:ph type="title"/>
          </p:nvPr>
        </p:nvSpPr>
        <p:spPr/>
        <p:txBody>
          <a:bodyPr>
            <a:normAutofit/>
          </a:bodyPr>
          <a:lstStyle/>
          <a:p>
            <a:r>
              <a:rPr lang="en-IN" sz="2800" b="1" dirty="0"/>
              <a:t>2.Load the dataset :</a:t>
            </a:r>
            <a:endParaRPr lang="en-US" sz="2800" b="1" dirty="0"/>
          </a:p>
        </p:txBody>
      </p:sp>
      <p:sp>
        <p:nvSpPr>
          <p:cNvPr id="3" name="Content Placeholder 2">
            <a:extLst>
              <a:ext uri="{FF2B5EF4-FFF2-40B4-BE49-F238E27FC236}">
                <a16:creationId xmlns:a16="http://schemas.microsoft.com/office/drawing/2014/main" id="{EB4466C9-9A90-5267-37B5-E2D7E64739EA}"/>
              </a:ext>
            </a:extLst>
          </p:cNvPr>
          <p:cNvSpPr>
            <a:spLocks noGrp="1"/>
          </p:cNvSpPr>
          <p:nvPr>
            <p:ph idx="1"/>
          </p:nvPr>
        </p:nvSpPr>
        <p:spPr>
          <a:xfrm>
            <a:off x="548083" y="1875234"/>
            <a:ext cx="10131425" cy="3924895"/>
          </a:xfrm>
        </p:spPr>
        <p:txBody>
          <a:bodyPr>
            <a:normAutofit fontScale="92500" lnSpcReduction="10000"/>
          </a:bodyPr>
          <a:lstStyle/>
          <a:p>
            <a:r>
              <a:rPr lang="en-IN" dirty="0"/>
              <a:t>To load a dataset into a Pandas Data frame, you can use the </a:t>
            </a:r>
            <a:r>
              <a:rPr lang="en-IN" dirty="0" err="1"/>
              <a:t>read_csv</a:t>
            </a:r>
            <a:r>
              <a:rPr lang="en-IN" dirty="0"/>
              <a:t>() function. For example, you can use the following code to load  a world energy consumption dataset</a:t>
            </a:r>
          </a:p>
          <a:p>
            <a:pPr marL="0" indent="0">
              <a:buNone/>
            </a:pPr>
            <a:r>
              <a:rPr lang="en-IN" sz="2800" b="1" dirty="0">
                <a:solidFill>
                  <a:schemeClr val="bg1"/>
                </a:solidFill>
              </a:rPr>
              <a:t>Program:</a:t>
            </a:r>
          </a:p>
          <a:p>
            <a:pPr marL="0" indent="0">
              <a:buNone/>
            </a:pPr>
            <a:r>
              <a:rPr lang="en-IN" sz="1700" dirty="0"/>
              <a:t>From </a:t>
            </a:r>
            <a:r>
              <a:rPr lang="en-IN" sz="1700" dirty="0" err="1"/>
              <a:t>matplotlib</a:t>
            </a:r>
            <a:r>
              <a:rPr lang="en-IN" sz="1700" dirty="0"/>
              <a:t> import </a:t>
            </a:r>
            <a:r>
              <a:rPr lang="en-IN" sz="1700" dirty="0" err="1"/>
              <a:t>pyplot</a:t>
            </a:r>
            <a:r>
              <a:rPr lang="en-IN" sz="1700" dirty="0"/>
              <a:t> [1]
dataset = </a:t>
            </a:r>
            <a:r>
              <a:rPr lang="en-IN" sz="1700" dirty="0" err="1"/>
              <a:t>read_csv</a:t>
            </a:r>
            <a:r>
              <a:rPr lang="en-IN" sz="1700" dirty="0"/>
              <a:t>(‘</a:t>
            </a:r>
            <a:r>
              <a:rPr lang="en-IN" sz="1700" dirty="0" err="1"/>
              <a:t>household_power_consumption.csv</a:t>
            </a:r>
            <a:r>
              <a:rPr lang="en-IN" sz="1700" dirty="0"/>
              <a:t>’, header=0, </a:t>
            </a:r>
            <a:r>
              <a:rPr lang="en-IN" sz="1700" dirty="0" err="1"/>
              <a:t>infer_datetime_format</a:t>
            </a:r>
            <a:r>
              <a:rPr lang="en-IN" sz="1700" dirty="0"/>
              <a:t>=True, </a:t>
            </a:r>
            <a:r>
              <a:rPr lang="en-IN" sz="1700" dirty="0" err="1"/>
              <a:t>parse_dates</a:t>
            </a:r>
            <a:r>
              <a:rPr lang="en-IN" sz="1700" dirty="0"/>
              <a:t>=[‘</a:t>
            </a:r>
            <a:r>
              <a:rPr lang="en-IN" sz="1700" dirty="0" err="1"/>
              <a:t>datetime</a:t>
            </a:r>
            <a:r>
              <a:rPr lang="en-IN" sz="1700" dirty="0"/>
              <a:t>’], </a:t>
            </a:r>
            <a:r>
              <a:rPr lang="en-IN" sz="1700" dirty="0" err="1"/>
              <a:t>index_col</a:t>
            </a:r>
            <a:r>
              <a:rPr lang="en-IN" sz="1700" dirty="0"/>
              <a:t>=[‘</a:t>
            </a:r>
            <a:r>
              <a:rPr lang="en-IN" sz="1700" dirty="0" err="1"/>
              <a:t>datetime</a:t>
            </a:r>
            <a:r>
              <a:rPr lang="en-IN" sz="1700" dirty="0"/>
              <a:t>’]) [1]
days = [x for x in range(1, 20)] [1]
for </a:t>
            </a:r>
            <a:r>
              <a:rPr lang="en-IN" sz="1700" dirty="0" err="1"/>
              <a:t>i</a:t>
            </a:r>
            <a:r>
              <a:rPr lang="en-IN" sz="1700" dirty="0"/>
              <a:t> in range(</a:t>
            </a:r>
            <a:r>
              <a:rPr lang="en-IN" sz="1700" dirty="0" err="1"/>
              <a:t>len</a:t>
            </a:r>
            <a:r>
              <a:rPr lang="en-IN" sz="1700" dirty="0"/>
              <a:t>(days)): [1]
day = ‘2007-01-’ + </a:t>
            </a:r>
            <a:r>
              <a:rPr lang="en-IN" sz="1700" dirty="0" err="1"/>
              <a:t>str</a:t>
            </a:r>
            <a:r>
              <a:rPr lang="en-IN" sz="1700" dirty="0"/>
              <a:t>(days[</a:t>
            </a:r>
            <a:r>
              <a:rPr lang="en-IN" sz="1700" dirty="0" err="1"/>
              <a:t>i</a:t>
            </a:r>
            <a:r>
              <a:rPr lang="en-IN" sz="1700" dirty="0"/>
              <a:t>]) [1]
result = dataset[day] [1]
</a:t>
            </a:r>
            <a:r>
              <a:rPr lang="en-IN" sz="1700" dirty="0" err="1"/>
              <a:t>pyplot</a:t>
            </a:r>
            <a:r>
              <a:rPr lang="en-IN" sz="1700" dirty="0"/>
              <a:t> [1]</a:t>
            </a:r>
          </a:p>
        </p:txBody>
      </p:sp>
    </p:spTree>
    <p:extLst>
      <p:ext uri="{BB962C8B-B14F-4D97-AF65-F5344CB8AC3E}">
        <p14:creationId xmlns:p14="http://schemas.microsoft.com/office/powerpoint/2010/main" val="241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11EE-F9A5-946B-D49A-2765C7BDA91D}"/>
              </a:ext>
            </a:extLst>
          </p:cNvPr>
          <p:cNvSpPr>
            <a:spLocks noGrp="1"/>
          </p:cNvSpPr>
          <p:nvPr>
            <p:ph type="title"/>
          </p:nvPr>
        </p:nvSpPr>
        <p:spPr/>
        <p:txBody>
          <a:bodyPr>
            <a:normAutofit/>
          </a:bodyPr>
          <a:lstStyle/>
          <a:p>
            <a:r>
              <a:rPr lang="en-IN" sz="3200" b="1" dirty="0"/>
              <a:t>3.Exploratory data analysis</a:t>
            </a:r>
            <a:r>
              <a:rPr lang="en-IN" sz="3200" dirty="0"/>
              <a:t> :</a:t>
            </a:r>
            <a:endParaRPr lang="en-US" sz="3200" dirty="0"/>
          </a:p>
        </p:txBody>
      </p:sp>
      <p:sp>
        <p:nvSpPr>
          <p:cNvPr id="3" name="Content Placeholder 2">
            <a:extLst>
              <a:ext uri="{FF2B5EF4-FFF2-40B4-BE49-F238E27FC236}">
                <a16:creationId xmlns:a16="http://schemas.microsoft.com/office/drawing/2014/main" id="{C09FF0CE-5E66-E2A9-73A4-48E58A5CDA38}"/>
              </a:ext>
            </a:extLst>
          </p:cNvPr>
          <p:cNvSpPr>
            <a:spLocks noGrp="1"/>
          </p:cNvSpPr>
          <p:nvPr>
            <p:ph idx="1"/>
          </p:nvPr>
        </p:nvSpPr>
        <p:spPr>
          <a:xfrm>
            <a:off x="453629" y="2065867"/>
            <a:ext cx="10131425" cy="3649133"/>
          </a:xfrm>
        </p:spPr>
        <p:txBody>
          <a:bodyPr/>
          <a:lstStyle/>
          <a:p>
            <a:r>
              <a:rPr lang="en-IN" dirty="0"/>
              <a:t>Perform EDA to understand your data better. This includes checking for missing values ,exploring the  Device’s statistics And visualising it to Identify Patterns.</a:t>
            </a:r>
          </a:p>
          <a:p>
            <a:pPr marL="0" indent="0">
              <a:buNone/>
            </a:pPr>
            <a:r>
              <a:rPr lang="en-IN" sz="2000" b="1" dirty="0">
                <a:solidFill>
                  <a:schemeClr val="bg1"/>
                </a:solidFill>
              </a:rPr>
              <a:t>Program:</a:t>
            </a:r>
          </a:p>
          <a:p>
            <a:pPr marL="0" indent="0">
              <a:buNone/>
            </a:pPr>
            <a:r>
              <a:rPr lang="en-IN" dirty="0"/>
              <a:t>#checking</a:t>
            </a:r>
            <a:r>
              <a:rPr lang="en-IN" dirty="0">
                <a:solidFill>
                  <a:schemeClr val="bg1"/>
                </a:solidFill>
              </a:rPr>
              <a:t> </a:t>
            </a:r>
            <a:r>
              <a:rPr lang="en-IN" dirty="0"/>
              <a:t>for missing values</a:t>
            </a:r>
          </a:p>
          <a:p>
            <a:pPr marL="0" indent="0">
              <a:buNone/>
            </a:pPr>
            <a:r>
              <a:rPr lang="en-IN" dirty="0"/>
              <a:t>Print (</a:t>
            </a:r>
            <a:r>
              <a:rPr lang="en-IN" dirty="0" err="1"/>
              <a:t>df.isnull</a:t>
            </a:r>
            <a:r>
              <a:rPr lang="en-IN" dirty="0"/>
              <a:t>()sum())</a:t>
            </a:r>
          </a:p>
          <a:p>
            <a:pPr marL="0" indent="0">
              <a:buNone/>
            </a:pPr>
            <a:r>
              <a:rPr lang="en-IN" dirty="0"/>
              <a:t>#explore statistics</a:t>
            </a:r>
          </a:p>
          <a:p>
            <a:pPr marL="0" indent="0">
              <a:buNone/>
            </a:pPr>
            <a:r>
              <a:rPr lang="en-IN" dirty="0"/>
              <a:t>Print (</a:t>
            </a:r>
            <a:r>
              <a:rPr lang="en-IN" dirty="0" err="1"/>
              <a:t>df.described</a:t>
            </a:r>
            <a:r>
              <a:rPr lang="en-IN" dirty="0"/>
              <a:t>())</a:t>
            </a:r>
          </a:p>
          <a:p>
            <a:pPr marL="0" indent="0">
              <a:buNone/>
            </a:pPr>
            <a:r>
              <a:rPr lang="en-IN" b="1" dirty="0"/>
              <a:t>#</a:t>
            </a:r>
            <a:r>
              <a:rPr lang="en-IN" dirty="0"/>
              <a:t>visualize the data(</a:t>
            </a:r>
            <a:r>
              <a:rPr lang="en-IN" dirty="0" err="1"/>
              <a:t>eg.Histograms,scatter</a:t>
            </a:r>
            <a:r>
              <a:rPr lang="en-IN" dirty="0"/>
              <a:t> plots etc.)</a:t>
            </a:r>
            <a:endParaRPr lang="en-IN" b="1" dirty="0"/>
          </a:p>
        </p:txBody>
      </p:sp>
    </p:spTree>
    <p:extLst>
      <p:ext uri="{BB962C8B-B14F-4D97-AF65-F5344CB8AC3E}">
        <p14:creationId xmlns:p14="http://schemas.microsoft.com/office/powerpoint/2010/main" val="234604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848A-EB5E-80D5-F7DA-2119331637FE}"/>
              </a:ext>
            </a:extLst>
          </p:cNvPr>
          <p:cNvSpPr>
            <a:spLocks noGrp="1"/>
          </p:cNvSpPr>
          <p:nvPr>
            <p:ph type="title"/>
          </p:nvPr>
        </p:nvSpPr>
        <p:spPr/>
        <p:txBody>
          <a:bodyPr>
            <a:normAutofit/>
          </a:bodyPr>
          <a:lstStyle/>
          <a:p>
            <a:r>
              <a:rPr lang="en-IN" sz="3200" b="1" dirty="0"/>
              <a:t>4.Feature engineering:</a:t>
            </a:r>
            <a:endParaRPr lang="en-US" sz="3200" b="1" dirty="0"/>
          </a:p>
        </p:txBody>
      </p:sp>
      <p:sp>
        <p:nvSpPr>
          <p:cNvPr id="3" name="Content Placeholder 2">
            <a:extLst>
              <a:ext uri="{FF2B5EF4-FFF2-40B4-BE49-F238E27FC236}">
                <a16:creationId xmlns:a16="http://schemas.microsoft.com/office/drawing/2014/main" id="{6302F593-2B94-3916-218A-C0B51A5F54DD}"/>
              </a:ext>
            </a:extLst>
          </p:cNvPr>
          <p:cNvSpPr>
            <a:spLocks noGrp="1"/>
          </p:cNvSpPr>
          <p:nvPr>
            <p:ph idx="1"/>
          </p:nvPr>
        </p:nvSpPr>
        <p:spPr>
          <a:xfrm>
            <a:off x="685800" y="909770"/>
            <a:ext cx="10131425" cy="3649133"/>
          </a:xfrm>
        </p:spPr>
        <p:txBody>
          <a:bodyPr/>
          <a:lstStyle/>
          <a:p>
            <a:r>
              <a:rPr lang="en-IN" dirty="0"/>
              <a:t>Depending on your dataset you may need to create new features or Transforming  existing one. This can involve one-hot encoding categorical variables, handling date/time data, or scaling numerical features.</a:t>
            </a:r>
          </a:p>
          <a:p>
            <a:pPr marL="0" indent="0">
              <a:buNone/>
            </a:pPr>
            <a:r>
              <a:rPr lang="en-IN" sz="2400" b="1" dirty="0">
                <a:solidFill>
                  <a:schemeClr val="bg1"/>
                </a:solidFill>
              </a:rPr>
              <a:t>Diagram:</a:t>
            </a:r>
          </a:p>
          <a:p>
            <a:pPr marL="0" indent="0">
              <a:buNone/>
            </a:pPr>
            <a:endParaRPr lang="en-IN" sz="2400" b="1" dirty="0">
              <a:solidFill>
                <a:schemeClr val="bg1"/>
              </a:solidFill>
            </a:endParaRPr>
          </a:p>
          <a:p>
            <a:pPr marL="0" indent="0">
              <a:buNone/>
            </a:pPr>
            <a:endParaRPr lang="en-US" dirty="0"/>
          </a:p>
        </p:txBody>
      </p:sp>
      <p:pic>
        <p:nvPicPr>
          <p:cNvPr id="4" name="Picture 3">
            <a:extLst>
              <a:ext uri="{FF2B5EF4-FFF2-40B4-BE49-F238E27FC236}">
                <a16:creationId xmlns:a16="http://schemas.microsoft.com/office/drawing/2014/main" id="{2C337D71-E234-CBFF-516B-4EB0457CCCBF}"/>
              </a:ext>
            </a:extLst>
          </p:cNvPr>
          <p:cNvPicPr>
            <a:picLocks noChangeAspect="1"/>
          </p:cNvPicPr>
          <p:nvPr/>
        </p:nvPicPr>
        <p:blipFill>
          <a:blip r:embed="rId2"/>
          <a:stretch>
            <a:fillRect/>
          </a:stretch>
        </p:blipFill>
        <p:spPr>
          <a:xfrm>
            <a:off x="1067594" y="3339702"/>
            <a:ext cx="10223670" cy="2908697"/>
          </a:xfrm>
          <a:prstGeom prst="rect">
            <a:avLst/>
          </a:prstGeom>
        </p:spPr>
      </p:pic>
    </p:spTree>
    <p:extLst>
      <p:ext uri="{BB962C8B-B14F-4D97-AF65-F5344CB8AC3E}">
        <p14:creationId xmlns:p14="http://schemas.microsoft.com/office/powerpoint/2010/main" val="214805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F68F-2A71-6CBD-0C48-31A33560A5D3}"/>
              </a:ext>
            </a:extLst>
          </p:cNvPr>
          <p:cNvSpPr>
            <a:spLocks noGrp="1"/>
          </p:cNvSpPr>
          <p:nvPr>
            <p:ph type="title"/>
          </p:nvPr>
        </p:nvSpPr>
        <p:spPr/>
        <p:txBody>
          <a:bodyPr>
            <a:normAutofit/>
          </a:bodyPr>
          <a:lstStyle/>
          <a:p>
            <a:r>
              <a:rPr lang="en-IN" sz="3200" b="1" dirty="0"/>
              <a:t>Split the data:</a:t>
            </a:r>
            <a:br>
              <a:rPr lang="en-IN" sz="3200" b="1" dirty="0"/>
            </a:br>
            <a:endParaRPr lang="en-US" sz="3200" b="1" dirty="0"/>
          </a:p>
        </p:txBody>
      </p:sp>
      <p:sp>
        <p:nvSpPr>
          <p:cNvPr id="3" name="Content Placeholder 2">
            <a:extLst>
              <a:ext uri="{FF2B5EF4-FFF2-40B4-BE49-F238E27FC236}">
                <a16:creationId xmlns:a16="http://schemas.microsoft.com/office/drawing/2014/main" id="{C3D02DDC-2D22-F4F9-7683-A2CBD0B8DC0F}"/>
              </a:ext>
            </a:extLst>
          </p:cNvPr>
          <p:cNvSpPr>
            <a:spLocks noGrp="1"/>
          </p:cNvSpPr>
          <p:nvPr>
            <p:ph idx="1"/>
          </p:nvPr>
        </p:nvSpPr>
        <p:spPr>
          <a:xfrm>
            <a:off x="685801" y="2065867"/>
            <a:ext cx="10131425" cy="3649133"/>
          </a:xfrm>
        </p:spPr>
        <p:txBody>
          <a:bodyPr>
            <a:normAutofit fontScale="40000" lnSpcReduction="20000"/>
          </a:bodyPr>
          <a:lstStyle/>
          <a:p>
            <a:r>
              <a:rPr lang="en-IN" sz="4500" dirty="0"/>
              <a:t>Split your dataset into training and testing sets. This helps you evaluate your model’s performance later.</a:t>
            </a:r>
          </a:p>
          <a:p>
            <a:pPr marL="0" indent="0">
              <a:buNone/>
            </a:pPr>
            <a:r>
              <a:rPr lang="en-IN" sz="5900" b="1" dirty="0">
                <a:solidFill>
                  <a:schemeClr val="bg1"/>
                </a:solidFill>
              </a:rPr>
              <a:t>Program:</a:t>
            </a:r>
            <a:r>
              <a:rPr lang="en-IN" sz="2400" b="1" dirty="0">
                <a:solidFill>
                  <a:schemeClr val="bg1"/>
                </a:solidFill>
              </a:rPr>
              <a:t>:</a:t>
            </a:r>
          </a:p>
          <a:p>
            <a:pPr marL="0" indent="0">
              <a:buNone/>
            </a:pPr>
            <a:r>
              <a:rPr lang="en-IN" sz="4500" dirty="0"/>
              <a:t># Importing the </a:t>
            </a:r>
            <a:r>
              <a:rPr lang="en-IN" sz="4500" dirty="0" err="1"/>
              <a:t>turicreate</a:t>
            </a:r>
            <a:r>
              <a:rPr lang="en-IN" sz="4500" dirty="0"/>
              <a:t> Library
import </a:t>
            </a:r>
            <a:r>
              <a:rPr lang="en-IN" sz="4500" dirty="0" err="1"/>
              <a:t>turicreate</a:t>
            </a:r>
            <a:r>
              <a:rPr lang="en-IN" sz="4500" dirty="0"/>
              <a:t> as </a:t>
            </a:r>
            <a:r>
              <a:rPr lang="en-IN" sz="4500" dirty="0" err="1"/>
              <a:t>tc</a:t>
            </a:r>
            <a:r>
              <a:rPr lang="en-IN" sz="4500" dirty="0"/>
              <a:t> 
# Now Loading the data
data=</a:t>
            </a:r>
            <a:r>
              <a:rPr lang="en-IN" sz="4500" dirty="0" err="1"/>
              <a:t>tc.Sframe</a:t>
            </a:r>
            <a:r>
              <a:rPr lang="en-IN" sz="4500" dirty="0"/>
              <a:t>(“</a:t>
            </a:r>
            <a:r>
              <a:rPr lang="en-IN" sz="4500" dirty="0" err="1"/>
              <a:t>data.csv</a:t>
            </a:r>
            <a:r>
              <a:rPr lang="en-IN" sz="4500" dirty="0"/>
              <a:t>”)
 # </a:t>
            </a:r>
            <a:r>
              <a:rPr lang="en-IN" sz="4500" dirty="0" err="1"/>
              <a:t>Turicreate</a:t>
            </a:r>
            <a:r>
              <a:rPr lang="en-IN" sz="4500" dirty="0"/>
              <a:t> has a library named as random
# split that will the data randomly among the </a:t>
            </a:r>
            <a:r>
              <a:rPr lang="en-IN" sz="4500" dirty="0" err="1"/>
              <a:t>train,test</a:t>
            </a:r>
            <a:r>
              <a:rPr lang="en-IN" sz="4500" dirty="0"/>
              <a:t>
# Dev will be part of test set and we will split that data later.
</a:t>
            </a:r>
            <a:r>
              <a:rPr lang="en-IN" sz="4500" dirty="0" err="1"/>
              <a:t>Train_data_set,test_data</a:t>
            </a:r>
            <a:r>
              <a:rPr lang="en-IN" sz="4500" dirty="0"/>
              <a:t>=</a:t>
            </a:r>
            <a:r>
              <a:rPr lang="en-IN" sz="4500" dirty="0" err="1"/>
              <a:t>data.random_split</a:t>
            </a:r>
            <a:r>
              <a:rPr lang="en-IN" sz="4500" dirty="0"/>
              <a:t>(.8,</a:t>
            </a:r>
            <a:endParaRPr lang="en-US" sz="4500" dirty="0"/>
          </a:p>
        </p:txBody>
      </p:sp>
    </p:spTree>
    <p:extLst>
      <p:ext uri="{BB962C8B-B14F-4D97-AF65-F5344CB8AC3E}">
        <p14:creationId xmlns:p14="http://schemas.microsoft.com/office/powerpoint/2010/main" val="1450676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Celestial</vt:lpstr>
      <vt:lpstr>IBM PROJECT </vt:lpstr>
      <vt:lpstr>Measure energy consumption  introduction :</vt:lpstr>
      <vt:lpstr>Given data set for time series forecasting with machine learning :</vt:lpstr>
      <vt:lpstr>PowerPoint Presentation</vt:lpstr>
      <vt:lpstr>Necessary steps to follow:  1.Import libraries </vt:lpstr>
      <vt:lpstr>2.Load the dataset :</vt:lpstr>
      <vt:lpstr>3.Exploratory data analysis :</vt:lpstr>
      <vt:lpstr>4.Feature engineering:</vt:lpstr>
      <vt:lpstr>Split the data: </vt:lpstr>
      <vt:lpstr>Feature scaling: </vt:lpstr>
      <vt:lpstr>Importance of loading and pre-processing  dataset : </vt:lpstr>
      <vt:lpstr>Challenges involving loading and pre-processing dataset:</vt:lpstr>
      <vt:lpstr>Solutions to overcome the challenges involving loading and pre-processing dataset:</vt:lpstr>
      <vt:lpstr>1.Loading the dataset: </vt:lpstr>
      <vt:lpstr>Output:</vt:lpstr>
      <vt:lpstr>Example graph:(household electricity consumption)</vt:lpstr>
      <vt:lpstr>2.Preprocessing the dataset:</vt:lpstr>
      <vt:lpstr>Visualization and pre-processing the dataset:</vt:lpstr>
      <vt:lpstr>PowerPoint Presentation</vt:lpstr>
      <vt:lpstr>Visualization correlation :</vt:lpstr>
      <vt:lpstr>PowerPoint Presentation</vt:lpstr>
      <vt:lpstr>Output:</vt:lpstr>
      <vt:lpstr>PowerPoint Presentation</vt:lpstr>
      <vt:lpstr>Some common data pre-processing tasks include:</vt:lpstr>
      <vt:lpstr>PowerPoint Presentation</vt:lpstr>
      <vt:lpstr>PowerPoint Presentation</vt:lpstr>
      <vt:lpstr>PowerPoint Presentation</vt:lpstr>
      <vt:lpstr>Code for pre-processing a dataset in python: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PROJECT </dc:title>
  <dc:creator>vasundhrajerusha@gmail.com</dc:creator>
  <cp:lastModifiedBy>vasundhrajerusha@gmail.com</cp:lastModifiedBy>
  <cp:revision>10</cp:revision>
  <dcterms:created xsi:type="dcterms:W3CDTF">2023-10-16T15:29:24Z</dcterms:created>
  <dcterms:modified xsi:type="dcterms:W3CDTF">2023-10-18T02:17:41Z</dcterms:modified>
</cp:coreProperties>
</file>