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134806524" r:id="rId2"/>
    <p:sldId id="2134806518" r:id="rId3"/>
    <p:sldId id="2134806519" r:id="rId4"/>
    <p:sldId id="2134806520" r:id="rId5"/>
    <p:sldId id="2134806525" r:id="rId6"/>
    <p:sldId id="2134806522" r:id="rId7"/>
    <p:sldId id="2134806526" r:id="rId8"/>
    <p:sldId id="2134806527" r:id="rId9"/>
    <p:sldId id="21348065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E51F4-D721-4BC9-A784-2599DF482E02}" v="8" dt="2022-12-12T13:26:47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A481-DDB9-4EF6-9BCD-B0977C95222E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80EB-6BFC-410B-BD95-DA61CC1A4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A78-3EB8-4804-90A3-7522BACD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6971D-864C-47DB-96E5-60CBF646F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8E57-03A8-481B-BD70-395507E0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A673-E420-4752-B489-0B55E4BC939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CF31-4640-487A-9C89-FC27391B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1E31-D302-4AAB-A7BC-4021C585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0CDF-0DD3-4350-8066-05FA96328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5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B681-20B3-47F1-A3A4-95502B98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069E6-50DC-46B1-96AE-AE737B5E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6CE8-9AF1-410D-9AE2-26E6BDE6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A673-E420-4752-B489-0B55E4BC939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8060-1406-41A4-AC4D-B20C7577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4EA3-FA2A-4BAA-B382-6D2C2C9A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0CDF-0DD3-4350-8066-05FA96328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3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AADFF-5553-4A7F-AF04-D4DF53E3B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5532-BBB9-4907-B2F6-3B86F5B37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D75C-763F-43C1-A3F6-0DDBA88A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A673-E420-4752-B489-0B55E4BC939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D79F-2E64-4B12-B648-746EB084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DADF-210C-4412-B595-D1AF31C8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0CDF-0DD3-4350-8066-05FA96328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475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1 - gradi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7" t="3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3C380-E279-D44A-A6C8-6A5715D7BB4E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00" b="800"/>
          <a:stretch/>
        </p:blipFill>
        <p:spPr>
          <a:xfrm>
            <a:off x="0" y="0"/>
            <a:ext cx="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198179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style, copy can go here on one or two lines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9C228D1-6A04-314E-AC72-C11454122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08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F53E-F70F-406F-9155-6C9F05AD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B5B8-6E8F-47BE-8895-4DC98AFA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6F12-5F5E-4D37-86F8-3298A803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A673-E420-4752-B489-0B55E4BC939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1813-075B-4F1B-B3EA-A86E6EFA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119D-6ED5-4500-B05B-3F7F6E83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0CDF-0DD3-4350-8066-05FA96328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9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6BAA-B14F-469F-97F9-2B20D06B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2F38-CFE6-4FEB-ACE4-60DDC69C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1CAF-9C87-4113-8972-B2E13CDC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A673-E420-4752-B489-0B55E4BC939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9C72-2C5F-405D-AAE7-A8AF4523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EE0AC-833B-4FBF-93DC-51F06BDA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0CDF-0DD3-4350-8066-05FA96328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9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6FE4-4786-43A9-A1D6-284A0DE1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74E5-1AB5-423C-96AA-4268D4296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7E42F-0799-4EBD-A916-831A5F0ED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EB6B5-77A8-4593-B45A-36E8FDC2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A673-E420-4752-B489-0B55E4BC939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2751C-D83A-448C-8FB4-B0D907A9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4058-A0D8-494C-9E59-EBF74A0C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0CDF-0DD3-4350-8066-05FA96328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90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1C19-F58A-4CD0-BC12-974F9E6B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1C281-AF57-4DBD-ACCD-EE2061DA8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C9A12-5F42-4ACA-8492-42C8C09D6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0ADAB-3344-44FD-A038-F6984636C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3D8F4-86B7-4DDE-B311-A8B9950F0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48C11-F316-4FD3-A224-B35E93DE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A673-E420-4752-B489-0B55E4BC939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24024-A301-466D-BD7C-464581EA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3CF33-BFE5-4831-8F62-AAF6D734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0CDF-0DD3-4350-8066-05FA96328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9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920C-7CBB-4ABA-8B19-7DADF567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D2BFD-CC4F-4E73-8E2D-D68D225C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A673-E420-4752-B489-0B55E4BC939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537EF-5AD2-4F2D-B9A7-716429B6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3B0FF-3749-424D-B908-D2864927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0CDF-0DD3-4350-8066-05FA96328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CD19-EF4E-462C-B3FD-441B5820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A673-E420-4752-B489-0B55E4BC939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6AAF6-E016-43ED-89D5-53018BFF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4D459-FD59-45CD-852E-9CB372DD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0CDF-0DD3-4350-8066-05FA96328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7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F784-7288-40F1-A25C-691D5D98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0E24-27E7-4A52-9ACB-B962889D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D24E2-633F-4FE8-8580-E4786EAE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D46A-2F89-4566-BE9F-39883C5A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A673-E420-4752-B489-0B55E4BC939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39FB2-6D6E-4590-B4F8-060A8D9B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FE639-A509-4B62-9D47-869D758E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0CDF-0DD3-4350-8066-05FA96328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F6A2-ADCE-46FE-8747-CD371A99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CFC8F-F144-4251-8941-FD64344B0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F5200-3291-4B6B-8B9D-A90AD7826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C6DE-5470-4A8E-8DFF-B0E50E3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A673-E420-4752-B489-0B55E4BC939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2ECD-1D1D-44C8-8437-3E083208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4D6D0-FB0C-439E-9C1F-9FD817B3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0CDF-0DD3-4350-8066-05FA96328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95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23F30-D131-4C66-9F75-9A6CC5FD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5077D-18DB-4D91-9601-06261FD4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23F68-EE33-4070-9B1B-0BE6AF1C0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A673-E420-4752-B489-0B55E4BC939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71E2-F871-4F37-B9EF-6553047EE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F3E74-E5E5-4E9F-AA65-D09524764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50CDF-0DD3-4350-8066-05FA96328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19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A710B7-3C3B-413D-818C-FE2CC9557BED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QuickSight Architecture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17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DD074-0BD1-4255-A156-B702234E8E29}"/>
              </a:ext>
            </a:extLst>
          </p:cNvPr>
          <p:cNvSpPr txBox="1"/>
          <p:nvPr/>
        </p:nvSpPr>
        <p:spPr>
          <a:xfrm>
            <a:off x="473611" y="463827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 Cases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FD811-32EC-41CF-BAB8-1CF1DB1998E2}"/>
              </a:ext>
            </a:extLst>
          </p:cNvPr>
          <p:cNvSpPr txBox="1"/>
          <p:nvPr/>
        </p:nvSpPr>
        <p:spPr>
          <a:xfrm>
            <a:off x="251791" y="1298713"/>
            <a:ext cx="5844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1a. </a:t>
            </a:r>
            <a:r>
              <a:rPr lang="en-US" b="1" dirty="0"/>
              <a:t>Savana Call History</a:t>
            </a:r>
          </a:p>
          <a:p>
            <a:r>
              <a:rPr lang="en-US" dirty="0"/>
              <a:t>1b. Source – Savana Report “Open Cases By Assignee” pulled from Savana Dev on Dec-22-2022</a:t>
            </a:r>
          </a:p>
          <a:p>
            <a:r>
              <a:rPr lang="en-US" dirty="0"/>
              <a:t>1c. QuickSight Dataset – Athena</a:t>
            </a:r>
          </a:p>
          <a:p>
            <a:r>
              <a:rPr lang="en-US" dirty="0"/>
              <a:t>1d. Requirement – Provided by Chello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5F262C-B32E-47B6-A708-48ABB91B4A26}"/>
              </a:ext>
            </a:extLst>
          </p:cNvPr>
          <p:cNvSpPr txBox="1"/>
          <p:nvPr/>
        </p:nvSpPr>
        <p:spPr>
          <a:xfrm>
            <a:off x="6904383" y="1298713"/>
            <a:ext cx="466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2a. </a:t>
            </a:r>
            <a:r>
              <a:rPr lang="en-US" b="1" dirty="0"/>
              <a:t>Loan Conversion</a:t>
            </a:r>
          </a:p>
          <a:p>
            <a:r>
              <a:rPr lang="en-US" dirty="0"/>
              <a:t>2b. Source – FINXACT &amp; Party Registration. Last refreshed in Dev on Jan-06-2023</a:t>
            </a:r>
          </a:p>
          <a:p>
            <a:r>
              <a:rPr lang="en-US" dirty="0"/>
              <a:t>2c. QuickSight Dataset – Athena</a:t>
            </a:r>
          </a:p>
          <a:p>
            <a:r>
              <a:rPr lang="en-US" dirty="0"/>
              <a:t>2d. Requirement – Created for Demo purpose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19EF86-ACEE-4BB4-B968-AD11CDB330FB}"/>
              </a:ext>
            </a:extLst>
          </p:cNvPr>
          <p:cNvCxnSpPr>
            <a:cxnSpLocks/>
          </p:cNvCxnSpPr>
          <p:nvPr/>
        </p:nvCxnSpPr>
        <p:spPr>
          <a:xfrm>
            <a:off x="6427304" y="1298713"/>
            <a:ext cx="0" cy="414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686607-82F8-4B6B-B6CB-E7EB97513478}"/>
              </a:ext>
            </a:extLst>
          </p:cNvPr>
          <p:cNvSpPr txBox="1"/>
          <p:nvPr/>
        </p:nvSpPr>
        <p:spPr>
          <a:xfrm>
            <a:off x="251791" y="3087707"/>
            <a:ext cx="466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3a. </a:t>
            </a:r>
            <a:r>
              <a:rPr lang="en-US" b="1" dirty="0"/>
              <a:t>Sales and Marketing</a:t>
            </a:r>
          </a:p>
          <a:p>
            <a:r>
              <a:rPr lang="en-US" dirty="0"/>
              <a:t>3b. Source – TriZetto (Campaign), Pardot, Google Analytics, DynamoDB (LOAN_CONV_DTL, INT_ACC_DTL, PTY_RGST_LOG). Last refreshed in Dev on Jan-06-2023</a:t>
            </a:r>
          </a:p>
          <a:p>
            <a:r>
              <a:rPr lang="en-US" dirty="0"/>
              <a:t>3c. QuickSight Dataset – Athena</a:t>
            </a:r>
          </a:p>
          <a:p>
            <a:r>
              <a:rPr lang="en-US" dirty="0"/>
              <a:t>3d. Requirement – Created for Demo purpose</a:t>
            </a:r>
          </a:p>
        </p:txBody>
      </p:sp>
    </p:spTree>
    <p:extLst>
      <p:ext uri="{BB962C8B-B14F-4D97-AF65-F5344CB8AC3E}">
        <p14:creationId xmlns:p14="http://schemas.microsoft.com/office/powerpoint/2010/main" val="206432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9338F-8859-4456-A803-091534ACBACC}"/>
              </a:ext>
            </a:extLst>
          </p:cNvPr>
          <p:cNvSpPr txBox="1"/>
          <p:nvPr/>
        </p:nvSpPr>
        <p:spPr>
          <a:xfrm>
            <a:off x="643467" y="1125647"/>
            <a:ext cx="3683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Savana - Open Cases by Assignee</a:t>
            </a:r>
            <a:endParaRPr lang="en-IN" sz="20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B6FE0-8E33-44C4-AA38-8B937F56DCD1}"/>
              </a:ext>
            </a:extLst>
          </p:cNvPr>
          <p:cNvSpPr txBox="1"/>
          <p:nvPr/>
        </p:nvSpPr>
        <p:spPr>
          <a:xfrm>
            <a:off x="643467" y="1955987"/>
            <a:ext cx="914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Filtering by the date when the case is created.</a:t>
            </a:r>
          </a:p>
          <a:p>
            <a:pPr marL="342900" indent="-342900">
              <a:buAutoNum type="arabicPeriod"/>
            </a:pPr>
            <a:r>
              <a:rPr lang="en-US" dirty="0"/>
              <a:t>Visualizing Case Number, Status of the case and Assignee on that date.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F7684-A6DE-47DC-B79D-CD6E711C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0" y="2868247"/>
            <a:ext cx="7772400" cy="2981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719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9338F-8859-4456-A803-091534ACBACC}"/>
              </a:ext>
            </a:extLst>
          </p:cNvPr>
          <p:cNvSpPr txBox="1"/>
          <p:nvPr/>
        </p:nvSpPr>
        <p:spPr>
          <a:xfrm>
            <a:off x="972709" y="1076625"/>
            <a:ext cx="3798073" cy="42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Loan Conversion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02DC6C-7B9A-4E60-90E8-CB877AD3BB5F}"/>
              </a:ext>
            </a:extLst>
          </p:cNvPr>
          <p:cNvSpPr txBox="1"/>
          <p:nvPr/>
        </p:nvSpPr>
        <p:spPr>
          <a:xfrm>
            <a:off x="1258957" y="1802296"/>
            <a:ext cx="9541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Filtering by Registration Status Code</a:t>
            </a:r>
          </a:p>
          <a:p>
            <a:pPr marL="342900" indent="-342900">
              <a:buAutoNum type="arabicPeriod"/>
            </a:pPr>
            <a:r>
              <a:rPr lang="en-US" dirty="0"/>
              <a:t>Based upon Registration Status Code we are Visualizing Account Status and Loan Status</a:t>
            </a:r>
          </a:p>
          <a:p>
            <a:pPr marL="342900" indent="-342900">
              <a:buAutoNum type="arabicPeriod"/>
            </a:pPr>
            <a:r>
              <a:rPr lang="en-US" dirty="0"/>
              <a:t>Based upon Loan status which are completed we are visualizing Application Start Time Stamp and Current Credit Limit</a:t>
            </a:r>
          </a:p>
          <a:p>
            <a:pPr marL="342900" indent="-342900">
              <a:buAutoNum type="arabicPeriod"/>
            </a:pPr>
            <a:r>
              <a:rPr lang="en-US" dirty="0"/>
              <a:t>Taking Average of Current Credit Limit and Loan Credit Limit.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D313A-8412-4DCF-BB47-C998B5B1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7" y="3374960"/>
            <a:ext cx="10140769" cy="33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2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95D32-A7AA-4055-A60A-041DD4E18780}"/>
              </a:ext>
            </a:extLst>
          </p:cNvPr>
          <p:cNvSpPr txBox="1"/>
          <p:nvPr/>
        </p:nvSpPr>
        <p:spPr>
          <a:xfrm>
            <a:off x="670705" y="907015"/>
            <a:ext cx="4007312" cy="3651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Sales and Marketing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FE217-EA83-4720-969B-D920E136C1C0}"/>
              </a:ext>
            </a:extLst>
          </p:cNvPr>
          <p:cNvSpPr txBox="1"/>
          <p:nvPr/>
        </p:nvSpPr>
        <p:spPr>
          <a:xfrm>
            <a:off x="1014060" y="1670241"/>
            <a:ext cx="7507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Sales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 Conversion Rate:</a:t>
            </a:r>
            <a:endParaRPr lang="en-IN" dirty="0"/>
          </a:p>
          <a:p>
            <a:r>
              <a:rPr lang="en-IN" dirty="0"/>
              <a:t>	       1.1. </a:t>
            </a:r>
            <a:r>
              <a:rPr lang="en-US" dirty="0"/>
              <a:t>Total number of Sales / Qualified Sales * 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4EB80-ABC0-42B0-A9AA-B830F68A2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9889" y="3037340"/>
            <a:ext cx="6985167" cy="27273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459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95D32-A7AA-4055-A60A-041DD4E18780}"/>
              </a:ext>
            </a:extLst>
          </p:cNvPr>
          <p:cNvSpPr txBox="1"/>
          <p:nvPr/>
        </p:nvSpPr>
        <p:spPr>
          <a:xfrm>
            <a:off x="670705" y="907015"/>
            <a:ext cx="4007312" cy="3651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Sales and Marketing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FE217-EA83-4720-969B-D920E136C1C0}"/>
              </a:ext>
            </a:extLst>
          </p:cNvPr>
          <p:cNvSpPr txBox="1"/>
          <p:nvPr/>
        </p:nvSpPr>
        <p:spPr>
          <a:xfrm>
            <a:off x="1014060" y="1670241"/>
            <a:ext cx="7507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Sales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Percentage of customers using Analytics vs. Analytics and Boost</a:t>
            </a:r>
          </a:p>
          <a:p>
            <a:r>
              <a:rPr lang="en-US" dirty="0"/>
              <a:t>	       1.2. Total number of Customers Analytics Only / Total number of 		        Customers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AD279-F703-4028-9F55-63BEA578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3" y="3358768"/>
            <a:ext cx="7735855" cy="20175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165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95D32-A7AA-4055-A60A-041DD4E18780}"/>
              </a:ext>
            </a:extLst>
          </p:cNvPr>
          <p:cNvSpPr txBox="1"/>
          <p:nvPr/>
        </p:nvSpPr>
        <p:spPr>
          <a:xfrm>
            <a:off x="670705" y="907015"/>
            <a:ext cx="4007312" cy="3651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Sales and Marketing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FE217-EA83-4720-969B-D920E136C1C0}"/>
              </a:ext>
            </a:extLst>
          </p:cNvPr>
          <p:cNvSpPr txBox="1"/>
          <p:nvPr/>
        </p:nvSpPr>
        <p:spPr>
          <a:xfrm>
            <a:off x="1014060" y="1670241"/>
            <a:ext cx="7507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Sales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Percentage of customers using Analytics vs. Analytics and Boost		       1.3. Total number of Customers Analytics + Boost / Total number 		               of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B96E3-98CC-4EB0-ABBC-3360D424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45" y="3236950"/>
            <a:ext cx="8052239" cy="21991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633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95D32-A7AA-4055-A60A-041DD4E18780}"/>
              </a:ext>
            </a:extLst>
          </p:cNvPr>
          <p:cNvSpPr txBox="1"/>
          <p:nvPr/>
        </p:nvSpPr>
        <p:spPr>
          <a:xfrm>
            <a:off x="670705" y="907015"/>
            <a:ext cx="4007312" cy="3651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Sales and Marketing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FE217-EA83-4720-969B-D920E136C1C0}"/>
              </a:ext>
            </a:extLst>
          </p:cNvPr>
          <p:cNvSpPr txBox="1"/>
          <p:nvPr/>
        </p:nvSpPr>
        <p:spPr>
          <a:xfrm>
            <a:off x="1014060" y="1670241"/>
            <a:ext cx="7507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Marketing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users brought through TriZetto Marketing vs clicking on their own:</a:t>
            </a:r>
          </a:p>
          <a:p>
            <a:r>
              <a:rPr lang="en-US" dirty="0"/>
              <a:t>	        2.1. TriZetto Marketing Customers / Total number of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0473E-E85B-4CE5-A569-9D822C12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21" y="2996817"/>
            <a:ext cx="7660616" cy="29541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814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95D32-A7AA-4055-A60A-041DD4E18780}"/>
              </a:ext>
            </a:extLst>
          </p:cNvPr>
          <p:cNvSpPr txBox="1"/>
          <p:nvPr/>
        </p:nvSpPr>
        <p:spPr>
          <a:xfrm>
            <a:off x="670705" y="907015"/>
            <a:ext cx="4007312" cy="3651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Sales and Marketing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FE217-EA83-4720-969B-D920E136C1C0}"/>
              </a:ext>
            </a:extLst>
          </p:cNvPr>
          <p:cNvSpPr txBox="1"/>
          <p:nvPr/>
        </p:nvSpPr>
        <p:spPr>
          <a:xfrm>
            <a:off x="1014060" y="1670241"/>
            <a:ext cx="7507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Marketing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Active Users:</a:t>
            </a:r>
          </a:p>
          <a:p>
            <a:r>
              <a:rPr lang="en-US" dirty="0"/>
              <a:t>	        2.2. Number of customers actively using platform vs Number of 	     	                customers onboarded that are not using 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8A2C1-800C-4E23-9A76-0A0F3009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90" y="3268602"/>
            <a:ext cx="9108116" cy="28367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243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368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QuickSight Architecture</dc:title>
  <dc:creator>Anand, Ashish (Cognizant)</dc:creator>
  <cp:lastModifiedBy>A V R, Vimalkanth (Cognizant)</cp:lastModifiedBy>
  <cp:revision>7</cp:revision>
  <dcterms:created xsi:type="dcterms:W3CDTF">2022-12-12T05:03:42Z</dcterms:created>
  <dcterms:modified xsi:type="dcterms:W3CDTF">2024-05-30T07:41:43Z</dcterms:modified>
</cp:coreProperties>
</file>