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753600" cy="7315200"/>
  <p:notesSz cx="6858000" cy="9144000"/>
  <p:embeddedFontLst>
    <p:embeddedFont>
      <p:font typeface="Hero" panose="020B0604020202020204" charset="0"/>
      <p:regular r:id="rId14"/>
    </p:embeddedFont>
    <p:embeddedFont>
      <p:font typeface="Red Hat Display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2" autoAdjust="0"/>
    <p:restoredTop sz="94622" autoAdjust="0"/>
  </p:normalViewPr>
  <p:slideViewPr>
    <p:cSldViewPr>
      <p:cViewPr varScale="1">
        <p:scale>
          <a:sx n="73" d="100"/>
          <a:sy n="73" d="100"/>
        </p:scale>
        <p:origin x="170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251390-6BFF-4652-B064-425234C985F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AFC9319-2B30-4E2A-9731-4AB6A0D14168}">
      <dgm:prSet/>
      <dgm:spPr/>
      <dgm:t>
        <a:bodyPr/>
        <a:lstStyle/>
        <a:p>
          <a:pPr>
            <a:lnSpc>
              <a:spcPct val="100000"/>
            </a:lnSpc>
          </a:pPr>
          <a:r>
            <a:rPr lang="en-US"/>
            <a:t>The dataset contains labeled images of 15 animal classes and is split into 80% training and 20% validation sets. Preprocessing includes resizing images to 128x128 pixels, normalizing pixel values, and converting data into tensors for PyTorch.</a:t>
          </a:r>
        </a:p>
      </dgm:t>
    </dgm:pt>
    <dgm:pt modelId="{94884941-4776-47BC-A7DC-9E3A895C4EBC}" type="parTrans" cxnId="{AE26874A-72A7-4C9A-9528-367726E35CA7}">
      <dgm:prSet/>
      <dgm:spPr/>
      <dgm:t>
        <a:bodyPr/>
        <a:lstStyle/>
        <a:p>
          <a:endParaRPr lang="en-US"/>
        </a:p>
      </dgm:t>
    </dgm:pt>
    <dgm:pt modelId="{B044C0D1-53B0-4A2C-B430-995D74CB9580}" type="sibTrans" cxnId="{AE26874A-72A7-4C9A-9528-367726E35CA7}">
      <dgm:prSet/>
      <dgm:spPr/>
      <dgm:t>
        <a:bodyPr/>
        <a:lstStyle/>
        <a:p>
          <a:endParaRPr lang="en-US"/>
        </a:p>
      </dgm:t>
    </dgm:pt>
    <dgm:pt modelId="{60719690-6268-460A-8184-2C570B811F3F}">
      <dgm:prSet/>
      <dgm:spPr/>
      <dgm:t>
        <a:bodyPr/>
        <a:lstStyle/>
        <a:p>
          <a:pPr>
            <a:lnSpc>
              <a:spcPct val="100000"/>
            </a:lnSpc>
          </a:pPr>
          <a:r>
            <a:rPr lang="en-US"/>
            <a:t>Augmentation techniques like rotations or flips enhance generalization by introducing diversity. Data batching and shuffling, handled by PyTorch’s DataLoader, ensure efficient training and exposure to varied examples. </a:t>
          </a:r>
        </a:p>
      </dgm:t>
    </dgm:pt>
    <dgm:pt modelId="{DE935E95-578F-40BF-9552-5F310026A0AC}" type="parTrans" cxnId="{447B3AC8-F394-448E-A357-A3B314F7059F}">
      <dgm:prSet/>
      <dgm:spPr/>
      <dgm:t>
        <a:bodyPr/>
        <a:lstStyle/>
        <a:p>
          <a:endParaRPr lang="en-US"/>
        </a:p>
      </dgm:t>
    </dgm:pt>
    <dgm:pt modelId="{48BEA665-8C12-4FE1-8886-04BFDE59003B}" type="sibTrans" cxnId="{447B3AC8-F394-448E-A357-A3B314F7059F}">
      <dgm:prSet/>
      <dgm:spPr/>
      <dgm:t>
        <a:bodyPr/>
        <a:lstStyle/>
        <a:p>
          <a:endParaRPr lang="en-US"/>
        </a:p>
      </dgm:t>
    </dgm:pt>
    <dgm:pt modelId="{B94A800E-2887-458A-B325-E67C80F42622}">
      <dgm:prSet/>
      <dgm:spPr/>
      <dgm:t>
        <a:bodyPr/>
        <a:lstStyle/>
        <a:p>
          <a:pPr>
            <a:lnSpc>
              <a:spcPct val="100000"/>
            </a:lnSpc>
          </a:pPr>
          <a:r>
            <a:rPr lang="en-US"/>
            <a:t>These steps standardize the input, enabling the model to focus on key animal-specific features. This meticulous preparation ensures a clean, well-organized dataset optimized for training and validating the CNN.</a:t>
          </a:r>
        </a:p>
      </dgm:t>
    </dgm:pt>
    <dgm:pt modelId="{637639FD-D8E3-4ADD-AC3A-CAF3C6D30F34}" type="parTrans" cxnId="{37481A28-CDE0-4C4B-B9DD-D20E17DF6453}">
      <dgm:prSet/>
      <dgm:spPr/>
      <dgm:t>
        <a:bodyPr/>
        <a:lstStyle/>
        <a:p>
          <a:endParaRPr lang="en-US"/>
        </a:p>
      </dgm:t>
    </dgm:pt>
    <dgm:pt modelId="{6D8F1995-221D-40CE-9DF2-451D06B0BEB9}" type="sibTrans" cxnId="{37481A28-CDE0-4C4B-B9DD-D20E17DF6453}">
      <dgm:prSet/>
      <dgm:spPr/>
      <dgm:t>
        <a:bodyPr/>
        <a:lstStyle/>
        <a:p>
          <a:endParaRPr lang="en-US"/>
        </a:p>
      </dgm:t>
    </dgm:pt>
    <dgm:pt modelId="{5213E28D-CA96-4699-9728-5DEA63C9A2C4}" type="pres">
      <dgm:prSet presAssocID="{FE251390-6BFF-4652-B064-425234C985F9}" presName="root" presStyleCnt="0">
        <dgm:presLayoutVars>
          <dgm:dir/>
          <dgm:resizeHandles val="exact"/>
        </dgm:presLayoutVars>
      </dgm:prSet>
      <dgm:spPr/>
    </dgm:pt>
    <dgm:pt modelId="{090B8CBF-48C3-4A79-814D-AAB904231B31}" type="pres">
      <dgm:prSet presAssocID="{6AFC9319-2B30-4E2A-9731-4AB6A0D14168}" presName="compNode" presStyleCnt="0"/>
      <dgm:spPr/>
    </dgm:pt>
    <dgm:pt modelId="{880830D3-6598-4A55-8BC0-BDC0BF3DF235}" type="pres">
      <dgm:prSet presAssocID="{6AFC9319-2B30-4E2A-9731-4AB6A0D14168}" presName="bgRect" presStyleLbl="bgShp" presStyleIdx="0" presStyleCnt="3"/>
      <dgm:spPr/>
    </dgm:pt>
    <dgm:pt modelId="{C964D414-07F6-4C00-ABE4-0B707883629C}" type="pres">
      <dgm:prSet presAssocID="{6AFC9319-2B30-4E2A-9731-4AB6A0D141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B6860012-704C-43CF-A37D-98B4898C6170}" type="pres">
      <dgm:prSet presAssocID="{6AFC9319-2B30-4E2A-9731-4AB6A0D14168}" presName="spaceRect" presStyleCnt="0"/>
      <dgm:spPr/>
    </dgm:pt>
    <dgm:pt modelId="{0696CA98-1CB4-49E5-8E05-629862875A2D}" type="pres">
      <dgm:prSet presAssocID="{6AFC9319-2B30-4E2A-9731-4AB6A0D14168}" presName="parTx" presStyleLbl="revTx" presStyleIdx="0" presStyleCnt="3">
        <dgm:presLayoutVars>
          <dgm:chMax val="0"/>
          <dgm:chPref val="0"/>
        </dgm:presLayoutVars>
      </dgm:prSet>
      <dgm:spPr/>
    </dgm:pt>
    <dgm:pt modelId="{D0208D68-FC0B-4C0D-A9B6-B789CF43A9D5}" type="pres">
      <dgm:prSet presAssocID="{B044C0D1-53B0-4A2C-B430-995D74CB9580}" presName="sibTrans" presStyleCnt="0"/>
      <dgm:spPr/>
    </dgm:pt>
    <dgm:pt modelId="{9AA4D475-A740-455C-9256-D82802CE7221}" type="pres">
      <dgm:prSet presAssocID="{60719690-6268-460A-8184-2C570B811F3F}" presName="compNode" presStyleCnt="0"/>
      <dgm:spPr/>
    </dgm:pt>
    <dgm:pt modelId="{51065049-8C4A-416C-92E8-C0A2D96B8F55}" type="pres">
      <dgm:prSet presAssocID="{60719690-6268-460A-8184-2C570B811F3F}" presName="bgRect" presStyleLbl="bgShp" presStyleIdx="1" presStyleCnt="3"/>
      <dgm:spPr/>
    </dgm:pt>
    <dgm:pt modelId="{7F86D62C-6E0E-43A6-8916-E651B48DA2AC}" type="pres">
      <dgm:prSet presAssocID="{60719690-6268-460A-8184-2C570B811F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1A609083-D17E-44F3-9039-AFAFF262DD05}" type="pres">
      <dgm:prSet presAssocID="{60719690-6268-460A-8184-2C570B811F3F}" presName="spaceRect" presStyleCnt="0"/>
      <dgm:spPr/>
    </dgm:pt>
    <dgm:pt modelId="{F7194927-D0D2-485D-AF87-E03BF5746C8C}" type="pres">
      <dgm:prSet presAssocID="{60719690-6268-460A-8184-2C570B811F3F}" presName="parTx" presStyleLbl="revTx" presStyleIdx="1" presStyleCnt="3">
        <dgm:presLayoutVars>
          <dgm:chMax val="0"/>
          <dgm:chPref val="0"/>
        </dgm:presLayoutVars>
      </dgm:prSet>
      <dgm:spPr/>
    </dgm:pt>
    <dgm:pt modelId="{ACB8E22B-7FEA-436F-A107-4AE80F35A154}" type="pres">
      <dgm:prSet presAssocID="{48BEA665-8C12-4FE1-8886-04BFDE59003B}" presName="sibTrans" presStyleCnt="0"/>
      <dgm:spPr/>
    </dgm:pt>
    <dgm:pt modelId="{83A2E42B-62D6-455A-9FCC-4A49641A809B}" type="pres">
      <dgm:prSet presAssocID="{B94A800E-2887-458A-B325-E67C80F42622}" presName="compNode" presStyleCnt="0"/>
      <dgm:spPr/>
    </dgm:pt>
    <dgm:pt modelId="{8C4B9704-DD80-4F72-A8D0-0EDBB08CBA37}" type="pres">
      <dgm:prSet presAssocID="{B94A800E-2887-458A-B325-E67C80F42622}" presName="bgRect" presStyleLbl="bgShp" presStyleIdx="2" presStyleCnt="3"/>
      <dgm:spPr/>
    </dgm:pt>
    <dgm:pt modelId="{4B5367C5-811E-44EE-8AE1-144A415C0837}" type="pres">
      <dgm:prSet presAssocID="{B94A800E-2887-458A-B325-E67C80F426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0F2BEC93-B921-4D83-A189-13DDC33CDE11}" type="pres">
      <dgm:prSet presAssocID="{B94A800E-2887-458A-B325-E67C80F42622}" presName="spaceRect" presStyleCnt="0"/>
      <dgm:spPr/>
    </dgm:pt>
    <dgm:pt modelId="{EB87BC88-DA0E-4D46-AD1A-3B5BB99EB6B4}" type="pres">
      <dgm:prSet presAssocID="{B94A800E-2887-458A-B325-E67C80F42622}" presName="parTx" presStyleLbl="revTx" presStyleIdx="2" presStyleCnt="3">
        <dgm:presLayoutVars>
          <dgm:chMax val="0"/>
          <dgm:chPref val="0"/>
        </dgm:presLayoutVars>
      </dgm:prSet>
      <dgm:spPr/>
    </dgm:pt>
  </dgm:ptLst>
  <dgm:cxnLst>
    <dgm:cxn modelId="{37481A28-CDE0-4C4B-B9DD-D20E17DF6453}" srcId="{FE251390-6BFF-4652-B064-425234C985F9}" destId="{B94A800E-2887-458A-B325-E67C80F42622}" srcOrd="2" destOrd="0" parTransId="{637639FD-D8E3-4ADD-AC3A-CAF3C6D30F34}" sibTransId="{6D8F1995-221D-40CE-9DF2-451D06B0BEB9}"/>
    <dgm:cxn modelId="{01CADA62-2A67-4530-95D5-92D575FF53C0}" type="presOf" srcId="{FE251390-6BFF-4652-B064-425234C985F9}" destId="{5213E28D-CA96-4699-9728-5DEA63C9A2C4}" srcOrd="0" destOrd="0" presId="urn:microsoft.com/office/officeart/2018/2/layout/IconVerticalSolidList"/>
    <dgm:cxn modelId="{0255EC49-4060-482D-9C88-A0B73938C650}" type="presOf" srcId="{60719690-6268-460A-8184-2C570B811F3F}" destId="{F7194927-D0D2-485D-AF87-E03BF5746C8C}" srcOrd="0" destOrd="0" presId="urn:microsoft.com/office/officeart/2018/2/layout/IconVerticalSolidList"/>
    <dgm:cxn modelId="{AE26874A-72A7-4C9A-9528-367726E35CA7}" srcId="{FE251390-6BFF-4652-B064-425234C985F9}" destId="{6AFC9319-2B30-4E2A-9731-4AB6A0D14168}" srcOrd="0" destOrd="0" parTransId="{94884941-4776-47BC-A7DC-9E3A895C4EBC}" sibTransId="{B044C0D1-53B0-4A2C-B430-995D74CB9580}"/>
    <dgm:cxn modelId="{9EBFE5C4-255A-4DE3-B657-A9EDBAAD85A7}" type="presOf" srcId="{B94A800E-2887-458A-B325-E67C80F42622}" destId="{EB87BC88-DA0E-4D46-AD1A-3B5BB99EB6B4}" srcOrd="0" destOrd="0" presId="urn:microsoft.com/office/officeart/2018/2/layout/IconVerticalSolidList"/>
    <dgm:cxn modelId="{447B3AC8-F394-448E-A357-A3B314F7059F}" srcId="{FE251390-6BFF-4652-B064-425234C985F9}" destId="{60719690-6268-460A-8184-2C570B811F3F}" srcOrd="1" destOrd="0" parTransId="{DE935E95-578F-40BF-9552-5F310026A0AC}" sibTransId="{48BEA665-8C12-4FE1-8886-04BFDE59003B}"/>
    <dgm:cxn modelId="{320EBBD7-2B12-4052-8F06-14B0B9292D4A}" type="presOf" srcId="{6AFC9319-2B30-4E2A-9731-4AB6A0D14168}" destId="{0696CA98-1CB4-49E5-8E05-629862875A2D}" srcOrd="0" destOrd="0" presId="urn:microsoft.com/office/officeart/2018/2/layout/IconVerticalSolidList"/>
    <dgm:cxn modelId="{47BF9065-C383-40B8-ABE6-C9F7EC43F642}" type="presParOf" srcId="{5213E28D-CA96-4699-9728-5DEA63C9A2C4}" destId="{090B8CBF-48C3-4A79-814D-AAB904231B31}" srcOrd="0" destOrd="0" presId="urn:microsoft.com/office/officeart/2018/2/layout/IconVerticalSolidList"/>
    <dgm:cxn modelId="{791BC0A8-0366-42CD-8CF3-B3997697416E}" type="presParOf" srcId="{090B8CBF-48C3-4A79-814D-AAB904231B31}" destId="{880830D3-6598-4A55-8BC0-BDC0BF3DF235}" srcOrd="0" destOrd="0" presId="urn:microsoft.com/office/officeart/2018/2/layout/IconVerticalSolidList"/>
    <dgm:cxn modelId="{3585A35C-8D29-4697-8342-87004713DF36}" type="presParOf" srcId="{090B8CBF-48C3-4A79-814D-AAB904231B31}" destId="{C964D414-07F6-4C00-ABE4-0B707883629C}" srcOrd="1" destOrd="0" presId="urn:microsoft.com/office/officeart/2018/2/layout/IconVerticalSolidList"/>
    <dgm:cxn modelId="{EC4924CB-F83F-414C-8809-0EDC8B6BDB66}" type="presParOf" srcId="{090B8CBF-48C3-4A79-814D-AAB904231B31}" destId="{B6860012-704C-43CF-A37D-98B4898C6170}" srcOrd="2" destOrd="0" presId="urn:microsoft.com/office/officeart/2018/2/layout/IconVerticalSolidList"/>
    <dgm:cxn modelId="{C9464943-2BC2-4006-8007-39D79358560E}" type="presParOf" srcId="{090B8CBF-48C3-4A79-814D-AAB904231B31}" destId="{0696CA98-1CB4-49E5-8E05-629862875A2D}" srcOrd="3" destOrd="0" presId="urn:microsoft.com/office/officeart/2018/2/layout/IconVerticalSolidList"/>
    <dgm:cxn modelId="{0802CE26-4BF5-4A11-8F76-6FE617F088C1}" type="presParOf" srcId="{5213E28D-CA96-4699-9728-5DEA63C9A2C4}" destId="{D0208D68-FC0B-4C0D-A9B6-B789CF43A9D5}" srcOrd="1" destOrd="0" presId="urn:microsoft.com/office/officeart/2018/2/layout/IconVerticalSolidList"/>
    <dgm:cxn modelId="{B95ED09A-8C73-44AC-99C1-2BA92D34B45D}" type="presParOf" srcId="{5213E28D-CA96-4699-9728-5DEA63C9A2C4}" destId="{9AA4D475-A740-455C-9256-D82802CE7221}" srcOrd="2" destOrd="0" presId="urn:microsoft.com/office/officeart/2018/2/layout/IconVerticalSolidList"/>
    <dgm:cxn modelId="{53D6322A-B2CE-47F5-B501-26FC05B3C3A4}" type="presParOf" srcId="{9AA4D475-A740-455C-9256-D82802CE7221}" destId="{51065049-8C4A-416C-92E8-C0A2D96B8F55}" srcOrd="0" destOrd="0" presId="urn:microsoft.com/office/officeart/2018/2/layout/IconVerticalSolidList"/>
    <dgm:cxn modelId="{B84360E3-841B-4A83-8F34-3283A7860422}" type="presParOf" srcId="{9AA4D475-A740-455C-9256-D82802CE7221}" destId="{7F86D62C-6E0E-43A6-8916-E651B48DA2AC}" srcOrd="1" destOrd="0" presId="urn:microsoft.com/office/officeart/2018/2/layout/IconVerticalSolidList"/>
    <dgm:cxn modelId="{C525B02B-3BAE-4510-9807-7158DC41EDC4}" type="presParOf" srcId="{9AA4D475-A740-455C-9256-D82802CE7221}" destId="{1A609083-D17E-44F3-9039-AFAFF262DD05}" srcOrd="2" destOrd="0" presId="urn:microsoft.com/office/officeart/2018/2/layout/IconVerticalSolidList"/>
    <dgm:cxn modelId="{D0F12E2A-B69D-4F72-BEB0-FFEDC8AF94F5}" type="presParOf" srcId="{9AA4D475-A740-455C-9256-D82802CE7221}" destId="{F7194927-D0D2-485D-AF87-E03BF5746C8C}" srcOrd="3" destOrd="0" presId="urn:microsoft.com/office/officeart/2018/2/layout/IconVerticalSolidList"/>
    <dgm:cxn modelId="{D8FA37B1-1AAE-441C-8EBF-60B436C7F0B7}" type="presParOf" srcId="{5213E28D-CA96-4699-9728-5DEA63C9A2C4}" destId="{ACB8E22B-7FEA-436F-A107-4AE80F35A154}" srcOrd="3" destOrd="0" presId="urn:microsoft.com/office/officeart/2018/2/layout/IconVerticalSolidList"/>
    <dgm:cxn modelId="{0599AF16-50E7-4AAA-B821-60018C424EAB}" type="presParOf" srcId="{5213E28D-CA96-4699-9728-5DEA63C9A2C4}" destId="{83A2E42B-62D6-455A-9FCC-4A49641A809B}" srcOrd="4" destOrd="0" presId="urn:microsoft.com/office/officeart/2018/2/layout/IconVerticalSolidList"/>
    <dgm:cxn modelId="{F9320B10-32B0-4DF3-AC03-C7DB37729440}" type="presParOf" srcId="{83A2E42B-62D6-455A-9FCC-4A49641A809B}" destId="{8C4B9704-DD80-4F72-A8D0-0EDBB08CBA37}" srcOrd="0" destOrd="0" presId="urn:microsoft.com/office/officeart/2018/2/layout/IconVerticalSolidList"/>
    <dgm:cxn modelId="{9C4AA663-0CEB-490D-965B-C5A7AD85BD92}" type="presParOf" srcId="{83A2E42B-62D6-455A-9FCC-4A49641A809B}" destId="{4B5367C5-811E-44EE-8AE1-144A415C0837}" srcOrd="1" destOrd="0" presId="urn:microsoft.com/office/officeart/2018/2/layout/IconVerticalSolidList"/>
    <dgm:cxn modelId="{3A675CA3-3AAB-4F39-9877-C64D37231767}" type="presParOf" srcId="{83A2E42B-62D6-455A-9FCC-4A49641A809B}" destId="{0F2BEC93-B921-4D83-A189-13DDC33CDE11}" srcOrd="2" destOrd="0" presId="urn:microsoft.com/office/officeart/2018/2/layout/IconVerticalSolidList"/>
    <dgm:cxn modelId="{FB83D856-D1DA-489F-95FF-E8F45466CD68}" type="presParOf" srcId="{83A2E42B-62D6-455A-9FCC-4A49641A809B}" destId="{EB87BC88-DA0E-4D46-AD1A-3B5BB99EB6B4}"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AC7D2C-5E6E-44DA-B37C-A10BCD3C7D0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5BD2DC8-B694-4561-AB2D-BF2B100E6CA5}">
      <dgm:prSet custT="1"/>
      <dgm:spPr/>
      <dgm:t>
        <a:bodyPr/>
        <a:lstStyle/>
        <a:p>
          <a:pPr>
            <a:lnSpc>
              <a:spcPct val="100000"/>
            </a:lnSpc>
          </a:pPr>
          <a:r>
            <a:rPr lang="en-US" sz="1400" dirty="0"/>
            <a:t>A Random Forest Classifier was chosen as the primary model for its reliability and ability to handle both numerical and categorical features. </a:t>
          </a:r>
        </a:p>
      </dgm:t>
    </dgm:pt>
    <dgm:pt modelId="{8B37E4DC-A446-463F-BAD7-4A6D2A828C3F}" type="parTrans" cxnId="{63BCBA85-BDFD-49B7-9915-4402368CF5FC}">
      <dgm:prSet/>
      <dgm:spPr/>
      <dgm:t>
        <a:bodyPr/>
        <a:lstStyle/>
        <a:p>
          <a:endParaRPr lang="en-US"/>
        </a:p>
      </dgm:t>
    </dgm:pt>
    <dgm:pt modelId="{1DE6DDFD-25F3-4E45-BBCF-97E1B592BAF7}" type="sibTrans" cxnId="{63BCBA85-BDFD-49B7-9915-4402368CF5FC}">
      <dgm:prSet/>
      <dgm:spPr/>
      <dgm:t>
        <a:bodyPr/>
        <a:lstStyle/>
        <a:p>
          <a:endParaRPr lang="en-US"/>
        </a:p>
      </dgm:t>
    </dgm:pt>
    <dgm:pt modelId="{E2EA5FFC-00C9-4375-B995-17132A293752}">
      <dgm:prSet custT="1"/>
      <dgm:spPr/>
      <dgm:t>
        <a:bodyPr/>
        <a:lstStyle/>
        <a:p>
          <a:pPr>
            <a:lnSpc>
              <a:spcPct val="100000"/>
            </a:lnSpc>
          </a:pPr>
          <a:r>
            <a:rPr lang="en-US" sz="1400" dirty="0"/>
            <a:t>This model uses an ensemble of decision trees to predict the cirrhosis stage. Metrics such as accuracy, classification reports, and confusion matrices were used to evaluate the model's performance.</a:t>
          </a:r>
        </a:p>
      </dgm:t>
    </dgm:pt>
    <dgm:pt modelId="{D2B5F487-8E52-4C46-A492-7B792A76A96E}" type="parTrans" cxnId="{2E5A5789-4414-4F40-B2CF-DE6981520248}">
      <dgm:prSet/>
      <dgm:spPr/>
      <dgm:t>
        <a:bodyPr/>
        <a:lstStyle/>
        <a:p>
          <a:endParaRPr lang="en-US"/>
        </a:p>
      </dgm:t>
    </dgm:pt>
    <dgm:pt modelId="{BA54EB35-8174-4D96-AA65-D0C2CF86F377}" type="sibTrans" cxnId="{2E5A5789-4414-4F40-B2CF-DE6981520248}">
      <dgm:prSet/>
      <dgm:spPr/>
      <dgm:t>
        <a:bodyPr/>
        <a:lstStyle/>
        <a:p>
          <a:endParaRPr lang="en-US"/>
        </a:p>
      </dgm:t>
    </dgm:pt>
    <dgm:pt modelId="{846E93BF-2CB9-4517-9F24-C513C0F425B1}">
      <dgm:prSet custT="1"/>
      <dgm:spPr/>
      <dgm:t>
        <a:bodyPr/>
        <a:lstStyle/>
        <a:p>
          <a:pPr>
            <a:lnSpc>
              <a:spcPct val="100000"/>
            </a:lnSpc>
          </a:pPr>
          <a:r>
            <a:rPr lang="en-US" sz="1400" dirty="0"/>
            <a:t>This approach provides a robust framework for identifying the progression of liver cirrhosis based on patient data.</a:t>
          </a:r>
        </a:p>
      </dgm:t>
    </dgm:pt>
    <dgm:pt modelId="{C48B35E5-934D-4EE9-BBA1-7C1C0C9E2909}" type="parTrans" cxnId="{79C7AC51-6E5C-4F44-9EEB-154AAA724C2A}">
      <dgm:prSet/>
      <dgm:spPr/>
      <dgm:t>
        <a:bodyPr/>
        <a:lstStyle/>
        <a:p>
          <a:endParaRPr lang="en-US"/>
        </a:p>
      </dgm:t>
    </dgm:pt>
    <dgm:pt modelId="{5A510F31-51DA-468C-9D9C-8ABB4A6A88B3}" type="sibTrans" cxnId="{79C7AC51-6E5C-4F44-9EEB-154AAA724C2A}">
      <dgm:prSet/>
      <dgm:spPr/>
      <dgm:t>
        <a:bodyPr/>
        <a:lstStyle/>
        <a:p>
          <a:endParaRPr lang="en-US"/>
        </a:p>
      </dgm:t>
    </dgm:pt>
    <dgm:pt modelId="{5366DF3C-1ED6-4DB2-8B1D-5E8786E8B9DF}" type="pres">
      <dgm:prSet presAssocID="{1CAC7D2C-5E6E-44DA-B37C-A10BCD3C7D09}" presName="root" presStyleCnt="0">
        <dgm:presLayoutVars>
          <dgm:dir/>
          <dgm:resizeHandles val="exact"/>
        </dgm:presLayoutVars>
      </dgm:prSet>
      <dgm:spPr/>
    </dgm:pt>
    <dgm:pt modelId="{4A8593E7-B8AC-4BCD-878B-D693AB20D549}" type="pres">
      <dgm:prSet presAssocID="{E5BD2DC8-B694-4561-AB2D-BF2B100E6CA5}" presName="compNode" presStyleCnt="0"/>
      <dgm:spPr/>
    </dgm:pt>
    <dgm:pt modelId="{F46EF01A-5DC3-49E1-B26F-F1BF6555E883}" type="pres">
      <dgm:prSet presAssocID="{E5BD2DC8-B694-4561-AB2D-BF2B100E6CA5}" presName="iconRect" presStyleLbl="node1" presStyleIdx="0" presStyleCnt="3" custScaleX="142310" custScaleY="12315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1BB39BA2-EA3E-41A8-9E99-C83FAAFDC24E}" type="pres">
      <dgm:prSet presAssocID="{E5BD2DC8-B694-4561-AB2D-BF2B100E6CA5}" presName="spaceRect" presStyleCnt="0"/>
      <dgm:spPr/>
    </dgm:pt>
    <dgm:pt modelId="{32924435-F1FA-45A1-914C-39EB37400802}" type="pres">
      <dgm:prSet presAssocID="{E5BD2DC8-B694-4561-AB2D-BF2B100E6CA5}" presName="textRect" presStyleLbl="revTx" presStyleIdx="0" presStyleCnt="3" custScaleX="148031" custScaleY="108706">
        <dgm:presLayoutVars>
          <dgm:chMax val="1"/>
          <dgm:chPref val="1"/>
        </dgm:presLayoutVars>
      </dgm:prSet>
      <dgm:spPr/>
    </dgm:pt>
    <dgm:pt modelId="{F1636BA0-A909-4833-93BB-EAE7B089BD53}" type="pres">
      <dgm:prSet presAssocID="{1DE6DDFD-25F3-4E45-BBCF-97E1B592BAF7}" presName="sibTrans" presStyleCnt="0"/>
      <dgm:spPr/>
    </dgm:pt>
    <dgm:pt modelId="{6FEE4BD7-CE21-4C9B-9746-D5ABB936A525}" type="pres">
      <dgm:prSet presAssocID="{E2EA5FFC-00C9-4375-B995-17132A293752}" presName="compNode" presStyleCnt="0"/>
      <dgm:spPr/>
    </dgm:pt>
    <dgm:pt modelId="{29B49A6E-3B0E-42AE-A064-FF0F1B28AEA5}" type="pres">
      <dgm:prSet presAssocID="{E2EA5FFC-00C9-4375-B995-17132A293752}" presName="iconRect" presStyleLbl="node1" presStyleIdx="1" presStyleCnt="3" custScaleX="168348" custScaleY="12315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2526FAD2-9376-4362-9D14-1E4BC8DFBD52}" type="pres">
      <dgm:prSet presAssocID="{E2EA5FFC-00C9-4375-B995-17132A293752}" presName="spaceRect" presStyleCnt="0"/>
      <dgm:spPr/>
    </dgm:pt>
    <dgm:pt modelId="{3FA9785E-4888-4014-A811-F81460FD32CA}" type="pres">
      <dgm:prSet presAssocID="{E2EA5FFC-00C9-4375-B995-17132A293752}" presName="textRect" presStyleLbl="revTx" presStyleIdx="1" presStyleCnt="3" custScaleX="163348">
        <dgm:presLayoutVars>
          <dgm:chMax val="1"/>
          <dgm:chPref val="1"/>
        </dgm:presLayoutVars>
      </dgm:prSet>
      <dgm:spPr/>
    </dgm:pt>
    <dgm:pt modelId="{6103E150-D73F-4F4C-802F-3E8B8AFB879C}" type="pres">
      <dgm:prSet presAssocID="{BA54EB35-8174-4D96-AA65-D0C2CF86F377}" presName="sibTrans" presStyleCnt="0"/>
      <dgm:spPr/>
    </dgm:pt>
    <dgm:pt modelId="{4CEAF1CE-5DA7-480B-9960-6D7AB9B64446}" type="pres">
      <dgm:prSet presAssocID="{846E93BF-2CB9-4517-9F24-C513C0F425B1}" presName="compNode" presStyleCnt="0"/>
      <dgm:spPr/>
    </dgm:pt>
    <dgm:pt modelId="{BA40941D-BEEA-44F9-926B-A394029DC523}" type="pres">
      <dgm:prSet presAssocID="{846E93BF-2CB9-4517-9F24-C513C0F425B1}" presName="iconRect" presStyleLbl="node1" presStyleIdx="2" presStyleCnt="3" custScaleX="147392" custScaleY="12315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ine"/>
        </a:ext>
      </dgm:extLst>
    </dgm:pt>
    <dgm:pt modelId="{867D965C-D996-4295-BD6B-9F8FEA1A3E0C}" type="pres">
      <dgm:prSet presAssocID="{846E93BF-2CB9-4517-9F24-C513C0F425B1}" presName="spaceRect" presStyleCnt="0"/>
      <dgm:spPr/>
    </dgm:pt>
    <dgm:pt modelId="{3495EBBA-8815-4BB1-AE66-7327E50F2493}" type="pres">
      <dgm:prSet presAssocID="{846E93BF-2CB9-4517-9F24-C513C0F425B1}" presName="textRect" presStyleLbl="revTx" presStyleIdx="2" presStyleCnt="3" custScaleX="138788">
        <dgm:presLayoutVars>
          <dgm:chMax val="1"/>
          <dgm:chPref val="1"/>
        </dgm:presLayoutVars>
      </dgm:prSet>
      <dgm:spPr/>
    </dgm:pt>
  </dgm:ptLst>
  <dgm:cxnLst>
    <dgm:cxn modelId="{6A39404A-0736-4D8F-BDB0-C7F228B4A6EA}" type="presOf" srcId="{1CAC7D2C-5E6E-44DA-B37C-A10BCD3C7D09}" destId="{5366DF3C-1ED6-4DB2-8B1D-5E8786E8B9DF}" srcOrd="0" destOrd="0" presId="urn:microsoft.com/office/officeart/2018/2/layout/IconLabelList"/>
    <dgm:cxn modelId="{0DC53071-283B-4209-AF32-F07562C2EB8F}" type="presOf" srcId="{846E93BF-2CB9-4517-9F24-C513C0F425B1}" destId="{3495EBBA-8815-4BB1-AE66-7327E50F2493}" srcOrd="0" destOrd="0" presId="urn:microsoft.com/office/officeart/2018/2/layout/IconLabelList"/>
    <dgm:cxn modelId="{79C7AC51-6E5C-4F44-9EEB-154AAA724C2A}" srcId="{1CAC7D2C-5E6E-44DA-B37C-A10BCD3C7D09}" destId="{846E93BF-2CB9-4517-9F24-C513C0F425B1}" srcOrd="2" destOrd="0" parTransId="{C48B35E5-934D-4EE9-BBA1-7C1C0C9E2909}" sibTransId="{5A510F31-51DA-468C-9D9C-8ABB4A6A88B3}"/>
    <dgm:cxn modelId="{63BCBA85-BDFD-49B7-9915-4402368CF5FC}" srcId="{1CAC7D2C-5E6E-44DA-B37C-A10BCD3C7D09}" destId="{E5BD2DC8-B694-4561-AB2D-BF2B100E6CA5}" srcOrd="0" destOrd="0" parTransId="{8B37E4DC-A446-463F-BAD7-4A6D2A828C3F}" sibTransId="{1DE6DDFD-25F3-4E45-BBCF-97E1B592BAF7}"/>
    <dgm:cxn modelId="{2E5A5789-4414-4F40-B2CF-DE6981520248}" srcId="{1CAC7D2C-5E6E-44DA-B37C-A10BCD3C7D09}" destId="{E2EA5FFC-00C9-4375-B995-17132A293752}" srcOrd="1" destOrd="0" parTransId="{D2B5F487-8E52-4C46-A492-7B792A76A96E}" sibTransId="{BA54EB35-8174-4D96-AA65-D0C2CF86F377}"/>
    <dgm:cxn modelId="{3BAC86D3-9548-4399-887F-7BCCB8126D0B}" type="presOf" srcId="{E2EA5FFC-00C9-4375-B995-17132A293752}" destId="{3FA9785E-4888-4014-A811-F81460FD32CA}" srcOrd="0" destOrd="0" presId="urn:microsoft.com/office/officeart/2018/2/layout/IconLabelList"/>
    <dgm:cxn modelId="{843685FA-EF51-408C-A354-CCC388677487}" type="presOf" srcId="{E5BD2DC8-B694-4561-AB2D-BF2B100E6CA5}" destId="{32924435-F1FA-45A1-914C-39EB37400802}" srcOrd="0" destOrd="0" presId="urn:microsoft.com/office/officeart/2018/2/layout/IconLabelList"/>
    <dgm:cxn modelId="{C7C6B4DA-5ABC-4217-8EB4-53E672444FFF}" type="presParOf" srcId="{5366DF3C-1ED6-4DB2-8B1D-5E8786E8B9DF}" destId="{4A8593E7-B8AC-4BCD-878B-D693AB20D549}" srcOrd="0" destOrd="0" presId="urn:microsoft.com/office/officeart/2018/2/layout/IconLabelList"/>
    <dgm:cxn modelId="{945EAF79-42E2-4088-9355-14821FC59E8F}" type="presParOf" srcId="{4A8593E7-B8AC-4BCD-878B-D693AB20D549}" destId="{F46EF01A-5DC3-49E1-B26F-F1BF6555E883}" srcOrd="0" destOrd="0" presId="urn:microsoft.com/office/officeart/2018/2/layout/IconLabelList"/>
    <dgm:cxn modelId="{7EC65031-98BE-4F5E-937C-1D29144FE04A}" type="presParOf" srcId="{4A8593E7-B8AC-4BCD-878B-D693AB20D549}" destId="{1BB39BA2-EA3E-41A8-9E99-C83FAAFDC24E}" srcOrd="1" destOrd="0" presId="urn:microsoft.com/office/officeart/2018/2/layout/IconLabelList"/>
    <dgm:cxn modelId="{8CFAFAF0-33E6-4790-84D2-72F2F4B5F317}" type="presParOf" srcId="{4A8593E7-B8AC-4BCD-878B-D693AB20D549}" destId="{32924435-F1FA-45A1-914C-39EB37400802}" srcOrd="2" destOrd="0" presId="urn:microsoft.com/office/officeart/2018/2/layout/IconLabelList"/>
    <dgm:cxn modelId="{818337FD-4520-4B6F-B5CE-3673F28B20ED}" type="presParOf" srcId="{5366DF3C-1ED6-4DB2-8B1D-5E8786E8B9DF}" destId="{F1636BA0-A909-4833-93BB-EAE7B089BD53}" srcOrd="1" destOrd="0" presId="urn:microsoft.com/office/officeart/2018/2/layout/IconLabelList"/>
    <dgm:cxn modelId="{56AE63E7-654E-4548-9A5D-1FAE646F24CC}" type="presParOf" srcId="{5366DF3C-1ED6-4DB2-8B1D-5E8786E8B9DF}" destId="{6FEE4BD7-CE21-4C9B-9746-D5ABB936A525}" srcOrd="2" destOrd="0" presId="urn:microsoft.com/office/officeart/2018/2/layout/IconLabelList"/>
    <dgm:cxn modelId="{5A6E7ABD-9A6B-43C2-A4C1-B3F8596A1CD2}" type="presParOf" srcId="{6FEE4BD7-CE21-4C9B-9746-D5ABB936A525}" destId="{29B49A6E-3B0E-42AE-A064-FF0F1B28AEA5}" srcOrd="0" destOrd="0" presId="urn:microsoft.com/office/officeart/2018/2/layout/IconLabelList"/>
    <dgm:cxn modelId="{3DF852F2-37DD-4703-8A02-E1EBDBADE068}" type="presParOf" srcId="{6FEE4BD7-CE21-4C9B-9746-D5ABB936A525}" destId="{2526FAD2-9376-4362-9D14-1E4BC8DFBD52}" srcOrd="1" destOrd="0" presId="urn:microsoft.com/office/officeart/2018/2/layout/IconLabelList"/>
    <dgm:cxn modelId="{D20C2399-41EA-4416-B623-EDD8B54C04F8}" type="presParOf" srcId="{6FEE4BD7-CE21-4C9B-9746-D5ABB936A525}" destId="{3FA9785E-4888-4014-A811-F81460FD32CA}" srcOrd="2" destOrd="0" presId="urn:microsoft.com/office/officeart/2018/2/layout/IconLabelList"/>
    <dgm:cxn modelId="{31EADB38-2379-49BE-B02C-6DC3BC376CF2}" type="presParOf" srcId="{5366DF3C-1ED6-4DB2-8B1D-5E8786E8B9DF}" destId="{6103E150-D73F-4F4C-802F-3E8B8AFB879C}" srcOrd="3" destOrd="0" presId="urn:microsoft.com/office/officeart/2018/2/layout/IconLabelList"/>
    <dgm:cxn modelId="{0971AB97-12BA-43C6-AB47-48468D27BC5C}" type="presParOf" srcId="{5366DF3C-1ED6-4DB2-8B1D-5E8786E8B9DF}" destId="{4CEAF1CE-5DA7-480B-9960-6D7AB9B64446}" srcOrd="4" destOrd="0" presId="urn:microsoft.com/office/officeart/2018/2/layout/IconLabelList"/>
    <dgm:cxn modelId="{9BA996C8-EFFD-4184-9F00-B46076278CDB}" type="presParOf" srcId="{4CEAF1CE-5DA7-480B-9960-6D7AB9B64446}" destId="{BA40941D-BEEA-44F9-926B-A394029DC523}" srcOrd="0" destOrd="0" presId="urn:microsoft.com/office/officeart/2018/2/layout/IconLabelList"/>
    <dgm:cxn modelId="{8FF172C4-D089-40FB-9C97-1E9EC211CACC}" type="presParOf" srcId="{4CEAF1CE-5DA7-480B-9960-6D7AB9B64446}" destId="{867D965C-D996-4295-BD6B-9F8FEA1A3E0C}" srcOrd="1" destOrd="0" presId="urn:microsoft.com/office/officeart/2018/2/layout/IconLabelList"/>
    <dgm:cxn modelId="{F6CD4D20-117F-497E-A53B-C508048CB856}" type="presParOf" srcId="{4CEAF1CE-5DA7-480B-9960-6D7AB9B64446}" destId="{3495EBBA-8815-4BB1-AE66-7327E50F2493}" srcOrd="2" destOrd="0" presId="urn:microsoft.com/office/officeart/2018/2/layout/Icon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830D3-6598-4A55-8BC0-BDC0BF3DF235}">
      <dsp:nvSpPr>
        <dsp:cNvPr id="0" name=""/>
        <dsp:cNvSpPr/>
      </dsp:nvSpPr>
      <dsp:spPr>
        <a:xfrm>
          <a:off x="0" y="475"/>
          <a:ext cx="8363307" cy="111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64D414-07F6-4C00-ABE4-0B707883629C}">
      <dsp:nvSpPr>
        <dsp:cNvPr id="0" name=""/>
        <dsp:cNvSpPr/>
      </dsp:nvSpPr>
      <dsp:spPr>
        <a:xfrm>
          <a:off x="336345" y="250649"/>
          <a:ext cx="611537" cy="6115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96CA98-1CB4-49E5-8E05-629862875A2D}">
      <dsp:nvSpPr>
        <dsp:cNvPr id="0" name=""/>
        <dsp:cNvSpPr/>
      </dsp:nvSpPr>
      <dsp:spPr>
        <a:xfrm>
          <a:off x="1284227" y="475"/>
          <a:ext cx="7079079" cy="111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75" tIns="117675" rIns="117675" bIns="117675" numCol="1" spcCol="1270" anchor="ctr" anchorCtr="0">
          <a:noAutofit/>
        </a:bodyPr>
        <a:lstStyle/>
        <a:p>
          <a:pPr marL="0" lvl="0" indent="0" algn="l" defTabSz="666750">
            <a:lnSpc>
              <a:spcPct val="100000"/>
            </a:lnSpc>
            <a:spcBef>
              <a:spcPct val="0"/>
            </a:spcBef>
            <a:spcAft>
              <a:spcPct val="35000"/>
            </a:spcAft>
            <a:buNone/>
          </a:pPr>
          <a:r>
            <a:rPr lang="en-US" sz="1500" kern="1200"/>
            <a:t>The dataset contains labeled images of 15 animal classes and is split into 80% training and 20% validation sets. Preprocessing includes resizing images to 128x128 pixels, normalizing pixel values, and converting data into tensors for PyTorch.</a:t>
          </a:r>
        </a:p>
      </dsp:txBody>
      <dsp:txXfrm>
        <a:off x="1284227" y="475"/>
        <a:ext cx="7079079" cy="1111885"/>
      </dsp:txXfrm>
    </dsp:sp>
    <dsp:sp modelId="{51065049-8C4A-416C-92E8-C0A2D96B8F55}">
      <dsp:nvSpPr>
        <dsp:cNvPr id="0" name=""/>
        <dsp:cNvSpPr/>
      </dsp:nvSpPr>
      <dsp:spPr>
        <a:xfrm>
          <a:off x="0" y="1390332"/>
          <a:ext cx="8363307" cy="111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86D62C-6E0E-43A6-8916-E651B48DA2AC}">
      <dsp:nvSpPr>
        <dsp:cNvPr id="0" name=""/>
        <dsp:cNvSpPr/>
      </dsp:nvSpPr>
      <dsp:spPr>
        <a:xfrm>
          <a:off x="336345" y="1640506"/>
          <a:ext cx="611537" cy="611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194927-D0D2-485D-AF87-E03BF5746C8C}">
      <dsp:nvSpPr>
        <dsp:cNvPr id="0" name=""/>
        <dsp:cNvSpPr/>
      </dsp:nvSpPr>
      <dsp:spPr>
        <a:xfrm>
          <a:off x="1284227" y="1390332"/>
          <a:ext cx="7079079" cy="111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75" tIns="117675" rIns="117675" bIns="117675" numCol="1" spcCol="1270" anchor="ctr" anchorCtr="0">
          <a:noAutofit/>
        </a:bodyPr>
        <a:lstStyle/>
        <a:p>
          <a:pPr marL="0" lvl="0" indent="0" algn="l" defTabSz="666750">
            <a:lnSpc>
              <a:spcPct val="100000"/>
            </a:lnSpc>
            <a:spcBef>
              <a:spcPct val="0"/>
            </a:spcBef>
            <a:spcAft>
              <a:spcPct val="35000"/>
            </a:spcAft>
            <a:buNone/>
          </a:pPr>
          <a:r>
            <a:rPr lang="en-US" sz="1500" kern="1200"/>
            <a:t>Augmentation techniques like rotations or flips enhance generalization by introducing diversity. Data batching and shuffling, handled by PyTorch’s DataLoader, ensure efficient training and exposure to varied examples. </a:t>
          </a:r>
        </a:p>
      </dsp:txBody>
      <dsp:txXfrm>
        <a:off x="1284227" y="1390332"/>
        <a:ext cx="7079079" cy="1111885"/>
      </dsp:txXfrm>
    </dsp:sp>
    <dsp:sp modelId="{8C4B9704-DD80-4F72-A8D0-0EDBB08CBA37}">
      <dsp:nvSpPr>
        <dsp:cNvPr id="0" name=""/>
        <dsp:cNvSpPr/>
      </dsp:nvSpPr>
      <dsp:spPr>
        <a:xfrm>
          <a:off x="0" y="2780189"/>
          <a:ext cx="8363307" cy="111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5367C5-811E-44EE-8AE1-144A415C0837}">
      <dsp:nvSpPr>
        <dsp:cNvPr id="0" name=""/>
        <dsp:cNvSpPr/>
      </dsp:nvSpPr>
      <dsp:spPr>
        <a:xfrm>
          <a:off x="336345" y="3030363"/>
          <a:ext cx="611537" cy="6115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87BC88-DA0E-4D46-AD1A-3B5BB99EB6B4}">
      <dsp:nvSpPr>
        <dsp:cNvPr id="0" name=""/>
        <dsp:cNvSpPr/>
      </dsp:nvSpPr>
      <dsp:spPr>
        <a:xfrm>
          <a:off x="1284227" y="2780189"/>
          <a:ext cx="7079079" cy="111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75" tIns="117675" rIns="117675" bIns="117675" numCol="1" spcCol="1270" anchor="ctr" anchorCtr="0">
          <a:noAutofit/>
        </a:bodyPr>
        <a:lstStyle/>
        <a:p>
          <a:pPr marL="0" lvl="0" indent="0" algn="l" defTabSz="666750">
            <a:lnSpc>
              <a:spcPct val="100000"/>
            </a:lnSpc>
            <a:spcBef>
              <a:spcPct val="0"/>
            </a:spcBef>
            <a:spcAft>
              <a:spcPct val="35000"/>
            </a:spcAft>
            <a:buNone/>
          </a:pPr>
          <a:r>
            <a:rPr lang="en-US" sz="1500" kern="1200"/>
            <a:t>These steps standardize the input, enabling the model to focus on key animal-specific features. This meticulous preparation ensures a clean, well-organized dataset optimized for training and validating the CNN.</a:t>
          </a:r>
        </a:p>
      </dsp:txBody>
      <dsp:txXfrm>
        <a:off x="1284227" y="2780189"/>
        <a:ext cx="7079079" cy="1111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EF01A-5DC3-49E1-B26F-F1BF6555E883}">
      <dsp:nvSpPr>
        <dsp:cNvPr id="0" name=""/>
        <dsp:cNvSpPr/>
      </dsp:nvSpPr>
      <dsp:spPr>
        <a:xfrm>
          <a:off x="738759" y="767899"/>
          <a:ext cx="1120065" cy="9693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924435-F1FA-45A1-914C-39EB37400802}">
      <dsp:nvSpPr>
        <dsp:cNvPr id="0" name=""/>
        <dsp:cNvSpPr/>
      </dsp:nvSpPr>
      <dsp:spPr>
        <a:xfrm>
          <a:off x="4243" y="1916753"/>
          <a:ext cx="2589096" cy="107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A Random Forest Classifier was chosen as the primary model for its reliability and ability to handle both numerical and categorical features. </a:t>
          </a:r>
        </a:p>
      </dsp:txBody>
      <dsp:txXfrm>
        <a:off x="4243" y="1916753"/>
        <a:ext cx="2589096" cy="1077383"/>
      </dsp:txXfrm>
    </dsp:sp>
    <dsp:sp modelId="{29B49A6E-3B0E-42AE-A064-FF0F1B28AEA5}">
      <dsp:nvSpPr>
        <dsp:cNvPr id="0" name=""/>
        <dsp:cNvSpPr/>
      </dsp:nvSpPr>
      <dsp:spPr>
        <a:xfrm>
          <a:off x="3665416" y="789471"/>
          <a:ext cx="1325000" cy="9693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A9785E-4888-4014-A811-F81460FD32CA}">
      <dsp:nvSpPr>
        <dsp:cNvPr id="0" name=""/>
        <dsp:cNvSpPr/>
      </dsp:nvSpPr>
      <dsp:spPr>
        <a:xfrm>
          <a:off x="2899419" y="1981466"/>
          <a:ext cx="2856994" cy="99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This model uses an ensemble of decision trees to predict the cirrhosis stage. Metrics such as accuracy, classification reports, and confusion matrices were used to evaluate the model's performance.</a:t>
          </a:r>
        </a:p>
      </dsp:txBody>
      <dsp:txXfrm>
        <a:off x="2899419" y="1981466"/>
        <a:ext cx="2856994" cy="991098"/>
      </dsp:txXfrm>
    </dsp:sp>
    <dsp:sp modelId="{BA40941D-BEEA-44F9-926B-A394029DC523}">
      <dsp:nvSpPr>
        <dsp:cNvPr id="0" name=""/>
        <dsp:cNvSpPr/>
      </dsp:nvSpPr>
      <dsp:spPr>
        <a:xfrm>
          <a:off x="6696178" y="789471"/>
          <a:ext cx="1160064" cy="9693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95EBBA-8815-4BB1-AE66-7327E50F2493}">
      <dsp:nvSpPr>
        <dsp:cNvPr id="0" name=""/>
        <dsp:cNvSpPr/>
      </dsp:nvSpPr>
      <dsp:spPr>
        <a:xfrm>
          <a:off x="6062493" y="1981466"/>
          <a:ext cx="2427434" cy="99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This approach provides a robust framework for identifying the progression of liver cirrhosis based on patient data.</a:t>
          </a:r>
        </a:p>
      </dsp:txBody>
      <dsp:txXfrm>
        <a:off x="6062493" y="1981466"/>
        <a:ext cx="2427434" cy="9910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png"/><Relationship Id="rId7" Type="http://schemas.openxmlformats.org/officeDocument/2006/relationships/diagramLayout" Target="../diagrams/layout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6.jpeg"/><Relationship Id="rId10" Type="http://schemas.microsoft.com/office/2007/relationships/diagramDrawing" Target="../diagrams/drawing1.xml"/><Relationship Id="rId4" Type="http://schemas.openxmlformats.org/officeDocument/2006/relationships/image" Target="../media/image5.sv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4.png"/><Relationship Id="rId7" Type="http://schemas.openxmlformats.org/officeDocument/2006/relationships/diagramLayout" Target="../diagrams/layout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Data" Target="../diagrams/data2.xml"/><Relationship Id="rId5" Type="http://schemas.openxmlformats.org/officeDocument/2006/relationships/image" Target="../media/image6.jpeg"/><Relationship Id="rId10" Type="http://schemas.microsoft.com/office/2007/relationships/diagramDrawing" Target="../diagrams/drawing2.xml"/><Relationship Id="rId4" Type="http://schemas.openxmlformats.org/officeDocument/2006/relationships/image" Target="../media/image5.svg"/><Relationship Id="rId9"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38888" r="-15899" b="-67155"/>
            </a:stretch>
          </a:blipFill>
        </p:spPr>
        <p:txBody>
          <a:bodyPr/>
          <a:lstStyle/>
          <a:p>
            <a:endParaRPr lang="en-US"/>
          </a:p>
        </p:txBody>
      </p:sp>
      <p:sp>
        <p:nvSpPr>
          <p:cNvPr id="3" name="Freeform 3"/>
          <p:cNvSpPr/>
          <p:nvPr/>
        </p:nvSpPr>
        <p:spPr>
          <a:xfrm rot="-5400000">
            <a:off x="4374295" y="2104078"/>
            <a:ext cx="7483383" cy="3275227"/>
          </a:xfrm>
          <a:custGeom>
            <a:avLst/>
            <a:gdLst/>
            <a:ahLst/>
            <a:cxnLst/>
            <a:rect l="l" t="t" r="r" b="b"/>
            <a:pathLst>
              <a:path w="7483383" h="3275227">
                <a:moveTo>
                  <a:pt x="0" y="0"/>
                </a:moveTo>
                <a:lnTo>
                  <a:pt x="7483383" y="0"/>
                </a:lnTo>
                <a:lnTo>
                  <a:pt x="7483383" y="3275227"/>
                </a:lnTo>
                <a:lnTo>
                  <a:pt x="0" y="32752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rot="-5400000">
            <a:off x="7854375" y="-285372"/>
            <a:ext cx="669424" cy="1665986"/>
          </a:xfrm>
          <a:custGeom>
            <a:avLst/>
            <a:gdLst/>
            <a:ahLst/>
            <a:cxnLst/>
            <a:rect l="l" t="t" r="r" b="b"/>
            <a:pathLst>
              <a:path w="669424" h="1665986">
                <a:moveTo>
                  <a:pt x="0" y="0"/>
                </a:moveTo>
                <a:lnTo>
                  <a:pt x="669424" y="0"/>
                </a:lnTo>
                <a:lnTo>
                  <a:pt x="669424" y="1665986"/>
                </a:lnTo>
                <a:lnTo>
                  <a:pt x="0" y="16659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421963" y="590232"/>
            <a:ext cx="5860572" cy="669925"/>
          </a:xfrm>
          <a:prstGeom prst="rect">
            <a:avLst/>
          </a:prstGeom>
        </p:spPr>
        <p:txBody>
          <a:bodyPr lIns="0" tIns="0" rIns="0" bIns="0" rtlCol="0" anchor="t">
            <a:spAutoFit/>
          </a:bodyPr>
          <a:lstStyle/>
          <a:p>
            <a:pPr algn="l">
              <a:lnSpc>
                <a:spcPts val="5000"/>
              </a:lnSpc>
            </a:pPr>
            <a:r>
              <a:rPr lang="en-US" sz="5000" b="1" spc="-150">
                <a:solidFill>
                  <a:srgbClr val="051838"/>
                </a:solidFill>
                <a:latin typeface="Red Hat Display Bold"/>
                <a:ea typeface="Red Hat Display Bold"/>
                <a:cs typeface="Red Hat Display Bold"/>
                <a:sym typeface="Red Hat Display Bold"/>
              </a:rPr>
              <a:t>UNIFIED  MENTOR</a:t>
            </a:r>
          </a:p>
        </p:txBody>
      </p:sp>
      <p:sp>
        <p:nvSpPr>
          <p:cNvPr id="6" name="TextBox 6"/>
          <p:cNvSpPr txBox="1"/>
          <p:nvPr/>
        </p:nvSpPr>
        <p:spPr>
          <a:xfrm>
            <a:off x="421963" y="1478998"/>
            <a:ext cx="4699475" cy="346140"/>
          </a:xfrm>
          <a:prstGeom prst="rect">
            <a:avLst/>
          </a:prstGeom>
        </p:spPr>
        <p:txBody>
          <a:bodyPr lIns="0" tIns="0" rIns="0" bIns="0" rtlCol="0" anchor="t">
            <a:spAutoFit/>
          </a:bodyPr>
          <a:lstStyle/>
          <a:p>
            <a:pPr algn="l">
              <a:lnSpc>
                <a:spcPts val="2542"/>
              </a:lnSpc>
            </a:pPr>
            <a:r>
              <a:rPr lang="en-US" sz="2542" b="1" spc="-76">
                <a:solidFill>
                  <a:srgbClr val="051838"/>
                </a:solidFill>
                <a:latin typeface="Red Hat Display Bold"/>
                <a:ea typeface="Red Hat Display Bold"/>
                <a:cs typeface="Red Hat Display Bold"/>
                <a:sym typeface="Red Hat Display Bold"/>
              </a:rPr>
              <a:t>MACHINE  LEARNING  INTERN</a:t>
            </a:r>
          </a:p>
        </p:txBody>
      </p:sp>
      <p:sp>
        <p:nvSpPr>
          <p:cNvPr id="7" name="TextBox 7"/>
          <p:cNvSpPr txBox="1"/>
          <p:nvPr/>
        </p:nvSpPr>
        <p:spPr>
          <a:xfrm>
            <a:off x="421963" y="2965984"/>
            <a:ext cx="1190008" cy="346140"/>
          </a:xfrm>
          <a:prstGeom prst="rect">
            <a:avLst/>
          </a:prstGeom>
        </p:spPr>
        <p:txBody>
          <a:bodyPr lIns="0" tIns="0" rIns="0" bIns="0" rtlCol="0" anchor="t">
            <a:spAutoFit/>
          </a:bodyPr>
          <a:lstStyle/>
          <a:p>
            <a:pPr algn="l">
              <a:lnSpc>
                <a:spcPts val="2542"/>
              </a:lnSpc>
            </a:pPr>
            <a:r>
              <a:rPr lang="en-US" sz="2542" b="1" spc="-76">
                <a:solidFill>
                  <a:srgbClr val="051838"/>
                </a:solidFill>
                <a:latin typeface="Red Hat Display Bold"/>
                <a:ea typeface="Red Hat Display Bold"/>
                <a:cs typeface="Red Hat Display Bold"/>
                <a:sym typeface="Red Hat Display Bold"/>
              </a:rPr>
              <a:t>NAME : </a:t>
            </a:r>
          </a:p>
        </p:txBody>
      </p:sp>
      <p:sp>
        <p:nvSpPr>
          <p:cNvPr id="8" name="TextBox 8"/>
          <p:cNvSpPr txBox="1"/>
          <p:nvPr/>
        </p:nvSpPr>
        <p:spPr>
          <a:xfrm>
            <a:off x="421963" y="3587672"/>
            <a:ext cx="1190008" cy="346140"/>
          </a:xfrm>
          <a:prstGeom prst="rect">
            <a:avLst/>
          </a:prstGeom>
        </p:spPr>
        <p:txBody>
          <a:bodyPr lIns="0" tIns="0" rIns="0" bIns="0" rtlCol="0" anchor="t">
            <a:spAutoFit/>
          </a:bodyPr>
          <a:lstStyle/>
          <a:p>
            <a:pPr algn="l">
              <a:lnSpc>
                <a:spcPts val="2542"/>
              </a:lnSpc>
            </a:pPr>
            <a:r>
              <a:rPr lang="en-US" sz="2542" b="1" spc="-76">
                <a:solidFill>
                  <a:srgbClr val="051838"/>
                </a:solidFill>
                <a:latin typeface="Red Hat Display Bold"/>
                <a:ea typeface="Red Hat Display Bold"/>
                <a:cs typeface="Red Hat Display Bold"/>
                <a:sym typeface="Red Hat Display Bold"/>
              </a:rPr>
              <a:t>UNID : </a:t>
            </a:r>
          </a:p>
        </p:txBody>
      </p:sp>
      <p:sp>
        <p:nvSpPr>
          <p:cNvPr id="9" name="TextBox 9"/>
          <p:cNvSpPr txBox="1"/>
          <p:nvPr/>
        </p:nvSpPr>
        <p:spPr>
          <a:xfrm>
            <a:off x="421963" y="4210036"/>
            <a:ext cx="1437154" cy="346140"/>
          </a:xfrm>
          <a:prstGeom prst="rect">
            <a:avLst/>
          </a:prstGeom>
        </p:spPr>
        <p:txBody>
          <a:bodyPr lIns="0" tIns="0" rIns="0" bIns="0" rtlCol="0" anchor="t">
            <a:spAutoFit/>
          </a:bodyPr>
          <a:lstStyle/>
          <a:p>
            <a:pPr algn="l">
              <a:lnSpc>
                <a:spcPts val="2542"/>
              </a:lnSpc>
            </a:pPr>
            <a:r>
              <a:rPr lang="en-US" sz="2542" b="1" spc="-76">
                <a:solidFill>
                  <a:srgbClr val="051838"/>
                </a:solidFill>
                <a:latin typeface="Red Hat Display Bold"/>
                <a:ea typeface="Red Hat Display Bold"/>
                <a:cs typeface="Red Hat Display Bold"/>
                <a:sym typeface="Red Hat Display Bold"/>
              </a:rPr>
              <a:t>E-MAIL : </a:t>
            </a:r>
          </a:p>
        </p:txBody>
      </p:sp>
      <p:sp>
        <p:nvSpPr>
          <p:cNvPr id="10" name="TextBox 10"/>
          <p:cNvSpPr txBox="1"/>
          <p:nvPr/>
        </p:nvSpPr>
        <p:spPr>
          <a:xfrm>
            <a:off x="1611971" y="2956459"/>
            <a:ext cx="2420589" cy="356108"/>
          </a:xfrm>
          <a:prstGeom prst="rect">
            <a:avLst/>
          </a:prstGeom>
        </p:spPr>
        <p:txBody>
          <a:bodyPr lIns="0" tIns="0" rIns="0" bIns="0" rtlCol="0" anchor="t">
            <a:spAutoFit/>
          </a:bodyPr>
          <a:lstStyle/>
          <a:p>
            <a:pPr algn="l">
              <a:lnSpc>
                <a:spcPts val="2794"/>
              </a:lnSpc>
            </a:pPr>
            <a:r>
              <a:rPr lang="en-US" sz="2540">
                <a:solidFill>
                  <a:srgbClr val="051838"/>
                </a:solidFill>
                <a:latin typeface="Hero"/>
                <a:ea typeface="Hero"/>
                <a:cs typeface="Hero"/>
                <a:sym typeface="Hero"/>
              </a:rPr>
              <a:t>VIMALRAJ D</a:t>
            </a:r>
          </a:p>
        </p:txBody>
      </p:sp>
      <p:sp>
        <p:nvSpPr>
          <p:cNvPr id="11" name="TextBox 11"/>
          <p:cNvSpPr txBox="1"/>
          <p:nvPr/>
        </p:nvSpPr>
        <p:spPr>
          <a:xfrm>
            <a:off x="1418367" y="3578485"/>
            <a:ext cx="2420589" cy="356108"/>
          </a:xfrm>
          <a:prstGeom prst="rect">
            <a:avLst/>
          </a:prstGeom>
        </p:spPr>
        <p:txBody>
          <a:bodyPr lIns="0" tIns="0" rIns="0" bIns="0" rtlCol="0" anchor="t">
            <a:spAutoFit/>
          </a:bodyPr>
          <a:lstStyle/>
          <a:p>
            <a:pPr algn="l">
              <a:lnSpc>
                <a:spcPts val="2794"/>
              </a:lnSpc>
            </a:pPr>
            <a:r>
              <a:rPr lang="en-US" sz="2540" dirty="0">
                <a:solidFill>
                  <a:srgbClr val="051838"/>
                </a:solidFill>
                <a:latin typeface="Hero"/>
                <a:ea typeface="Hero"/>
                <a:cs typeface="Hero"/>
                <a:sym typeface="Hero"/>
              </a:rPr>
              <a:t>UMIP22414</a:t>
            </a:r>
          </a:p>
        </p:txBody>
      </p:sp>
      <p:sp>
        <p:nvSpPr>
          <p:cNvPr id="12" name="TextBox 12"/>
          <p:cNvSpPr txBox="1"/>
          <p:nvPr/>
        </p:nvSpPr>
        <p:spPr>
          <a:xfrm>
            <a:off x="1743782" y="4200068"/>
            <a:ext cx="4875568" cy="356108"/>
          </a:xfrm>
          <a:prstGeom prst="rect">
            <a:avLst/>
          </a:prstGeom>
        </p:spPr>
        <p:txBody>
          <a:bodyPr lIns="0" tIns="0" rIns="0" bIns="0" rtlCol="0" anchor="t">
            <a:spAutoFit/>
          </a:bodyPr>
          <a:lstStyle/>
          <a:p>
            <a:pPr algn="l">
              <a:lnSpc>
                <a:spcPts val="2794"/>
              </a:lnSpc>
            </a:pPr>
            <a:r>
              <a:rPr lang="en-US" sz="2540">
                <a:solidFill>
                  <a:srgbClr val="051838"/>
                </a:solidFill>
                <a:latin typeface="Hero"/>
                <a:ea typeface="Hero"/>
                <a:cs typeface="Hero"/>
                <a:sym typeface="Hero"/>
              </a:rPr>
              <a:t>vimalrajnov172005@gmail.com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77777"/>
            </a:stretch>
          </a:blipFill>
        </p:spPr>
        <p:txBody>
          <a:bodyPr/>
          <a:lstStyle/>
          <a:p>
            <a:endParaRPr lang="en-US"/>
          </a:p>
        </p:txBody>
      </p:sp>
      <p:sp>
        <p:nvSpPr>
          <p:cNvPr id="3" name="TextBox 3"/>
          <p:cNvSpPr txBox="1"/>
          <p:nvPr/>
        </p:nvSpPr>
        <p:spPr>
          <a:xfrm>
            <a:off x="327811" y="270128"/>
            <a:ext cx="8544519" cy="497640"/>
          </a:xfrm>
          <a:prstGeom prst="rect">
            <a:avLst/>
          </a:prstGeom>
        </p:spPr>
        <p:txBody>
          <a:bodyPr lIns="0" tIns="0" rIns="0" bIns="0" rtlCol="0" anchor="t">
            <a:spAutoFit/>
          </a:bodyPr>
          <a:lstStyle/>
          <a:p>
            <a:pPr algn="l">
              <a:lnSpc>
                <a:spcPts val="3796"/>
              </a:lnSpc>
            </a:pPr>
            <a:r>
              <a:rPr lang="en-US" sz="3796" b="1" spc="-113">
                <a:solidFill>
                  <a:srgbClr val="051838"/>
                </a:solidFill>
                <a:latin typeface="Red Hat Display Bold"/>
                <a:ea typeface="Red Hat Display Bold"/>
                <a:cs typeface="Red Hat Display Bold"/>
                <a:sym typeface="Red Hat Display Bold"/>
              </a:rPr>
              <a:t>RESULTS  AND VISUALIZATION :</a:t>
            </a:r>
          </a:p>
        </p:txBody>
      </p:sp>
      <p:grpSp>
        <p:nvGrpSpPr>
          <p:cNvPr id="4" name="Group 4"/>
          <p:cNvGrpSpPr/>
          <p:nvPr/>
        </p:nvGrpSpPr>
        <p:grpSpPr>
          <a:xfrm>
            <a:off x="5151362" y="908686"/>
            <a:ext cx="5183496" cy="1080444"/>
            <a:chOff x="0" y="0"/>
            <a:chExt cx="1919813" cy="400165"/>
          </a:xfrm>
        </p:grpSpPr>
        <p:sp>
          <p:nvSpPr>
            <p:cNvPr id="5" name="Freeform 5"/>
            <p:cNvSpPr/>
            <p:nvPr/>
          </p:nvSpPr>
          <p:spPr>
            <a:xfrm>
              <a:off x="0" y="0"/>
              <a:ext cx="1919813" cy="400165"/>
            </a:xfrm>
            <a:custGeom>
              <a:avLst/>
              <a:gdLst/>
              <a:ahLst/>
              <a:cxnLst/>
              <a:rect l="l" t="t" r="r" b="b"/>
              <a:pathLst>
                <a:path w="1919813" h="400165">
                  <a:moveTo>
                    <a:pt x="29871" y="0"/>
                  </a:moveTo>
                  <a:lnTo>
                    <a:pt x="1889942" y="0"/>
                  </a:lnTo>
                  <a:cubicBezTo>
                    <a:pt x="1906440" y="0"/>
                    <a:pt x="1919813" y="13374"/>
                    <a:pt x="1919813" y="29871"/>
                  </a:cubicBezTo>
                  <a:lnTo>
                    <a:pt x="1919813" y="370293"/>
                  </a:lnTo>
                  <a:cubicBezTo>
                    <a:pt x="1919813" y="378215"/>
                    <a:pt x="1916666" y="385813"/>
                    <a:pt x="1911064" y="391415"/>
                  </a:cubicBezTo>
                  <a:cubicBezTo>
                    <a:pt x="1905462" y="397017"/>
                    <a:pt x="1897864" y="400165"/>
                    <a:pt x="1889942" y="400165"/>
                  </a:cubicBezTo>
                  <a:lnTo>
                    <a:pt x="29871" y="400165"/>
                  </a:lnTo>
                  <a:cubicBezTo>
                    <a:pt x="13374" y="400165"/>
                    <a:pt x="0" y="386791"/>
                    <a:pt x="0" y="370293"/>
                  </a:cubicBezTo>
                  <a:lnTo>
                    <a:pt x="0" y="29871"/>
                  </a:lnTo>
                  <a:cubicBezTo>
                    <a:pt x="0" y="21949"/>
                    <a:pt x="3147" y="14351"/>
                    <a:pt x="8749" y="8749"/>
                  </a:cubicBezTo>
                  <a:cubicBezTo>
                    <a:pt x="14351" y="3147"/>
                    <a:pt x="21949" y="0"/>
                    <a:pt x="29871" y="0"/>
                  </a:cubicBezTo>
                  <a:close/>
                </a:path>
              </a:pathLst>
            </a:custGeom>
            <a:solidFill>
              <a:srgbClr val="051838"/>
            </a:solidFill>
          </p:spPr>
          <p:txBody>
            <a:bodyPr/>
            <a:lstStyle/>
            <a:p>
              <a:endParaRPr lang="en-US"/>
            </a:p>
          </p:txBody>
        </p:sp>
        <p:sp>
          <p:nvSpPr>
            <p:cNvPr id="6" name="TextBox 6"/>
            <p:cNvSpPr txBox="1"/>
            <p:nvPr/>
          </p:nvSpPr>
          <p:spPr>
            <a:xfrm>
              <a:off x="0" y="9525"/>
              <a:ext cx="1919813" cy="390640"/>
            </a:xfrm>
            <a:prstGeom prst="rect">
              <a:avLst/>
            </a:prstGeom>
          </p:spPr>
          <p:txBody>
            <a:bodyPr lIns="50800" tIns="50800" rIns="50800" bIns="50800" rtlCol="0" anchor="ctr"/>
            <a:lstStyle/>
            <a:p>
              <a:pPr algn="ctr">
                <a:lnSpc>
                  <a:spcPts val="1045"/>
                </a:lnSpc>
              </a:pPr>
              <a:endParaRPr/>
            </a:p>
          </p:txBody>
        </p:sp>
      </p:grpSp>
      <p:grpSp>
        <p:nvGrpSpPr>
          <p:cNvPr id="7" name="Group 7"/>
          <p:cNvGrpSpPr/>
          <p:nvPr/>
        </p:nvGrpSpPr>
        <p:grpSpPr>
          <a:xfrm>
            <a:off x="5151362" y="2384132"/>
            <a:ext cx="5183496" cy="1080444"/>
            <a:chOff x="0" y="0"/>
            <a:chExt cx="1919813" cy="400165"/>
          </a:xfrm>
        </p:grpSpPr>
        <p:sp>
          <p:nvSpPr>
            <p:cNvPr id="8" name="Freeform 8"/>
            <p:cNvSpPr/>
            <p:nvPr/>
          </p:nvSpPr>
          <p:spPr>
            <a:xfrm>
              <a:off x="0" y="0"/>
              <a:ext cx="1919813" cy="400165"/>
            </a:xfrm>
            <a:custGeom>
              <a:avLst/>
              <a:gdLst/>
              <a:ahLst/>
              <a:cxnLst/>
              <a:rect l="l" t="t" r="r" b="b"/>
              <a:pathLst>
                <a:path w="1919813" h="400165">
                  <a:moveTo>
                    <a:pt x="29871" y="0"/>
                  </a:moveTo>
                  <a:lnTo>
                    <a:pt x="1889942" y="0"/>
                  </a:lnTo>
                  <a:cubicBezTo>
                    <a:pt x="1906440" y="0"/>
                    <a:pt x="1919813" y="13374"/>
                    <a:pt x="1919813" y="29871"/>
                  </a:cubicBezTo>
                  <a:lnTo>
                    <a:pt x="1919813" y="370293"/>
                  </a:lnTo>
                  <a:cubicBezTo>
                    <a:pt x="1919813" y="378215"/>
                    <a:pt x="1916666" y="385813"/>
                    <a:pt x="1911064" y="391415"/>
                  </a:cubicBezTo>
                  <a:cubicBezTo>
                    <a:pt x="1905462" y="397017"/>
                    <a:pt x="1897864" y="400165"/>
                    <a:pt x="1889942" y="400165"/>
                  </a:cubicBezTo>
                  <a:lnTo>
                    <a:pt x="29871" y="400165"/>
                  </a:lnTo>
                  <a:cubicBezTo>
                    <a:pt x="13374" y="400165"/>
                    <a:pt x="0" y="386791"/>
                    <a:pt x="0" y="370293"/>
                  </a:cubicBezTo>
                  <a:lnTo>
                    <a:pt x="0" y="29871"/>
                  </a:lnTo>
                  <a:cubicBezTo>
                    <a:pt x="0" y="21949"/>
                    <a:pt x="3147" y="14351"/>
                    <a:pt x="8749" y="8749"/>
                  </a:cubicBezTo>
                  <a:cubicBezTo>
                    <a:pt x="14351" y="3147"/>
                    <a:pt x="21949" y="0"/>
                    <a:pt x="29871" y="0"/>
                  </a:cubicBezTo>
                  <a:close/>
                </a:path>
              </a:pathLst>
            </a:custGeom>
            <a:solidFill>
              <a:srgbClr val="051838"/>
            </a:solidFill>
          </p:spPr>
          <p:txBody>
            <a:bodyPr/>
            <a:lstStyle/>
            <a:p>
              <a:endParaRPr lang="en-US"/>
            </a:p>
          </p:txBody>
        </p:sp>
        <p:sp>
          <p:nvSpPr>
            <p:cNvPr id="9" name="TextBox 9"/>
            <p:cNvSpPr txBox="1"/>
            <p:nvPr/>
          </p:nvSpPr>
          <p:spPr>
            <a:xfrm>
              <a:off x="0" y="9525"/>
              <a:ext cx="1919813" cy="390640"/>
            </a:xfrm>
            <a:prstGeom prst="rect">
              <a:avLst/>
            </a:prstGeom>
          </p:spPr>
          <p:txBody>
            <a:bodyPr lIns="50800" tIns="50800" rIns="50800" bIns="50800" rtlCol="0" anchor="ctr"/>
            <a:lstStyle/>
            <a:p>
              <a:pPr algn="ctr">
                <a:lnSpc>
                  <a:spcPts val="1045"/>
                </a:lnSpc>
              </a:pPr>
              <a:endParaRPr/>
            </a:p>
          </p:txBody>
        </p:sp>
      </p:grpSp>
      <p:grpSp>
        <p:nvGrpSpPr>
          <p:cNvPr id="10" name="Group 10"/>
          <p:cNvGrpSpPr/>
          <p:nvPr/>
        </p:nvGrpSpPr>
        <p:grpSpPr>
          <a:xfrm>
            <a:off x="5151362" y="3855101"/>
            <a:ext cx="5183496" cy="1080444"/>
            <a:chOff x="0" y="0"/>
            <a:chExt cx="1919813" cy="400165"/>
          </a:xfrm>
        </p:grpSpPr>
        <p:sp>
          <p:nvSpPr>
            <p:cNvPr id="11" name="Freeform 11"/>
            <p:cNvSpPr/>
            <p:nvPr/>
          </p:nvSpPr>
          <p:spPr>
            <a:xfrm>
              <a:off x="0" y="0"/>
              <a:ext cx="1919813" cy="400165"/>
            </a:xfrm>
            <a:custGeom>
              <a:avLst/>
              <a:gdLst/>
              <a:ahLst/>
              <a:cxnLst/>
              <a:rect l="l" t="t" r="r" b="b"/>
              <a:pathLst>
                <a:path w="1919813" h="400165">
                  <a:moveTo>
                    <a:pt x="29871" y="0"/>
                  </a:moveTo>
                  <a:lnTo>
                    <a:pt x="1889942" y="0"/>
                  </a:lnTo>
                  <a:cubicBezTo>
                    <a:pt x="1906440" y="0"/>
                    <a:pt x="1919813" y="13374"/>
                    <a:pt x="1919813" y="29871"/>
                  </a:cubicBezTo>
                  <a:lnTo>
                    <a:pt x="1919813" y="370293"/>
                  </a:lnTo>
                  <a:cubicBezTo>
                    <a:pt x="1919813" y="378215"/>
                    <a:pt x="1916666" y="385813"/>
                    <a:pt x="1911064" y="391415"/>
                  </a:cubicBezTo>
                  <a:cubicBezTo>
                    <a:pt x="1905462" y="397017"/>
                    <a:pt x="1897864" y="400165"/>
                    <a:pt x="1889942" y="400165"/>
                  </a:cubicBezTo>
                  <a:lnTo>
                    <a:pt x="29871" y="400165"/>
                  </a:lnTo>
                  <a:cubicBezTo>
                    <a:pt x="13374" y="400165"/>
                    <a:pt x="0" y="386791"/>
                    <a:pt x="0" y="370293"/>
                  </a:cubicBezTo>
                  <a:lnTo>
                    <a:pt x="0" y="29871"/>
                  </a:lnTo>
                  <a:cubicBezTo>
                    <a:pt x="0" y="21949"/>
                    <a:pt x="3147" y="14351"/>
                    <a:pt x="8749" y="8749"/>
                  </a:cubicBezTo>
                  <a:cubicBezTo>
                    <a:pt x="14351" y="3147"/>
                    <a:pt x="21949" y="0"/>
                    <a:pt x="29871" y="0"/>
                  </a:cubicBezTo>
                  <a:close/>
                </a:path>
              </a:pathLst>
            </a:custGeom>
            <a:solidFill>
              <a:srgbClr val="051838"/>
            </a:solidFill>
          </p:spPr>
          <p:txBody>
            <a:bodyPr/>
            <a:lstStyle/>
            <a:p>
              <a:endParaRPr lang="en-US"/>
            </a:p>
          </p:txBody>
        </p:sp>
        <p:sp>
          <p:nvSpPr>
            <p:cNvPr id="12" name="TextBox 12"/>
            <p:cNvSpPr txBox="1"/>
            <p:nvPr/>
          </p:nvSpPr>
          <p:spPr>
            <a:xfrm>
              <a:off x="0" y="9525"/>
              <a:ext cx="1919813" cy="390640"/>
            </a:xfrm>
            <a:prstGeom prst="rect">
              <a:avLst/>
            </a:prstGeom>
          </p:spPr>
          <p:txBody>
            <a:bodyPr lIns="50800" tIns="50800" rIns="50800" bIns="50800" rtlCol="0" anchor="ctr"/>
            <a:lstStyle/>
            <a:p>
              <a:pPr algn="ctr">
                <a:lnSpc>
                  <a:spcPts val="1045"/>
                </a:lnSpc>
              </a:pPr>
              <a:endParaRPr/>
            </a:p>
          </p:txBody>
        </p:sp>
      </p:grpSp>
      <p:grpSp>
        <p:nvGrpSpPr>
          <p:cNvPr id="13" name="Group 13"/>
          <p:cNvGrpSpPr/>
          <p:nvPr/>
        </p:nvGrpSpPr>
        <p:grpSpPr>
          <a:xfrm>
            <a:off x="5151362" y="5326070"/>
            <a:ext cx="5183496" cy="1080444"/>
            <a:chOff x="0" y="0"/>
            <a:chExt cx="1919813" cy="400165"/>
          </a:xfrm>
        </p:grpSpPr>
        <p:sp>
          <p:nvSpPr>
            <p:cNvPr id="14" name="Freeform 14"/>
            <p:cNvSpPr/>
            <p:nvPr/>
          </p:nvSpPr>
          <p:spPr>
            <a:xfrm>
              <a:off x="0" y="0"/>
              <a:ext cx="1919813" cy="400165"/>
            </a:xfrm>
            <a:custGeom>
              <a:avLst/>
              <a:gdLst/>
              <a:ahLst/>
              <a:cxnLst/>
              <a:rect l="l" t="t" r="r" b="b"/>
              <a:pathLst>
                <a:path w="1919813" h="400165">
                  <a:moveTo>
                    <a:pt x="29871" y="0"/>
                  </a:moveTo>
                  <a:lnTo>
                    <a:pt x="1889942" y="0"/>
                  </a:lnTo>
                  <a:cubicBezTo>
                    <a:pt x="1906440" y="0"/>
                    <a:pt x="1919813" y="13374"/>
                    <a:pt x="1919813" y="29871"/>
                  </a:cubicBezTo>
                  <a:lnTo>
                    <a:pt x="1919813" y="370293"/>
                  </a:lnTo>
                  <a:cubicBezTo>
                    <a:pt x="1919813" y="378215"/>
                    <a:pt x="1916666" y="385813"/>
                    <a:pt x="1911064" y="391415"/>
                  </a:cubicBezTo>
                  <a:cubicBezTo>
                    <a:pt x="1905462" y="397017"/>
                    <a:pt x="1897864" y="400165"/>
                    <a:pt x="1889942" y="400165"/>
                  </a:cubicBezTo>
                  <a:lnTo>
                    <a:pt x="29871" y="400165"/>
                  </a:lnTo>
                  <a:cubicBezTo>
                    <a:pt x="13374" y="400165"/>
                    <a:pt x="0" y="386791"/>
                    <a:pt x="0" y="370293"/>
                  </a:cubicBezTo>
                  <a:lnTo>
                    <a:pt x="0" y="29871"/>
                  </a:lnTo>
                  <a:cubicBezTo>
                    <a:pt x="0" y="21949"/>
                    <a:pt x="3147" y="14351"/>
                    <a:pt x="8749" y="8749"/>
                  </a:cubicBezTo>
                  <a:cubicBezTo>
                    <a:pt x="14351" y="3147"/>
                    <a:pt x="21949" y="0"/>
                    <a:pt x="29871" y="0"/>
                  </a:cubicBezTo>
                  <a:close/>
                </a:path>
              </a:pathLst>
            </a:custGeom>
            <a:solidFill>
              <a:srgbClr val="051838"/>
            </a:solidFill>
          </p:spPr>
          <p:txBody>
            <a:bodyPr/>
            <a:lstStyle/>
            <a:p>
              <a:endParaRPr lang="en-US"/>
            </a:p>
          </p:txBody>
        </p:sp>
        <p:sp>
          <p:nvSpPr>
            <p:cNvPr id="15" name="TextBox 15"/>
            <p:cNvSpPr txBox="1"/>
            <p:nvPr/>
          </p:nvSpPr>
          <p:spPr>
            <a:xfrm>
              <a:off x="0" y="9525"/>
              <a:ext cx="1919813" cy="390640"/>
            </a:xfrm>
            <a:prstGeom prst="rect">
              <a:avLst/>
            </a:prstGeom>
          </p:spPr>
          <p:txBody>
            <a:bodyPr lIns="50800" tIns="50800" rIns="50800" bIns="50800" rtlCol="0" anchor="ctr"/>
            <a:lstStyle/>
            <a:p>
              <a:pPr algn="ctr">
                <a:lnSpc>
                  <a:spcPts val="1045"/>
                </a:lnSpc>
              </a:pPr>
              <a:endParaRPr/>
            </a:p>
          </p:txBody>
        </p:sp>
      </p:grpSp>
      <p:sp>
        <p:nvSpPr>
          <p:cNvPr id="16" name="Freeform 16"/>
          <p:cNvSpPr/>
          <p:nvPr/>
        </p:nvSpPr>
        <p:spPr>
          <a:xfrm rot="-5400000">
            <a:off x="396808" y="6193327"/>
            <a:ext cx="669424" cy="1665986"/>
          </a:xfrm>
          <a:custGeom>
            <a:avLst/>
            <a:gdLst/>
            <a:ahLst/>
            <a:cxnLst/>
            <a:rect l="l" t="t" r="r" b="b"/>
            <a:pathLst>
              <a:path w="669424" h="1665986">
                <a:moveTo>
                  <a:pt x="0" y="0"/>
                </a:moveTo>
                <a:lnTo>
                  <a:pt x="669424" y="0"/>
                </a:lnTo>
                <a:lnTo>
                  <a:pt x="669424"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Freeform 17"/>
          <p:cNvSpPr/>
          <p:nvPr/>
        </p:nvSpPr>
        <p:spPr>
          <a:xfrm rot="-5400000">
            <a:off x="9057812" y="-436185"/>
            <a:ext cx="669424" cy="1665986"/>
          </a:xfrm>
          <a:custGeom>
            <a:avLst/>
            <a:gdLst/>
            <a:ahLst/>
            <a:cxnLst/>
            <a:rect l="l" t="t" r="r" b="b"/>
            <a:pathLst>
              <a:path w="669424" h="1665986">
                <a:moveTo>
                  <a:pt x="0" y="0"/>
                </a:moveTo>
                <a:lnTo>
                  <a:pt x="669423" y="0"/>
                </a:lnTo>
                <a:lnTo>
                  <a:pt x="669423"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18"/>
          <p:cNvSpPr/>
          <p:nvPr/>
        </p:nvSpPr>
        <p:spPr>
          <a:xfrm>
            <a:off x="731520" y="1000280"/>
            <a:ext cx="3612764" cy="2931021"/>
          </a:xfrm>
          <a:custGeom>
            <a:avLst/>
            <a:gdLst/>
            <a:ahLst/>
            <a:cxnLst/>
            <a:rect l="l" t="t" r="r" b="b"/>
            <a:pathLst>
              <a:path w="3612764" h="2931021">
                <a:moveTo>
                  <a:pt x="0" y="0"/>
                </a:moveTo>
                <a:lnTo>
                  <a:pt x="3612764" y="0"/>
                </a:lnTo>
                <a:lnTo>
                  <a:pt x="3612764" y="2931021"/>
                </a:lnTo>
                <a:lnTo>
                  <a:pt x="0" y="2931021"/>
                </a:lnTo>
                <a:lnTo>
                  <a:pt x="0" y="0"/>
                </a:lnTo>
                <a:close/>
              </a:path>
            </a:pathLst>
          </a:custGeom>
          <a:blipFill>
            <a:blip r:embed="rId5"/>
            <a:stretch>
              <a:fillRect t="-21858" r="-109299" b="-23256"/>
            </a:stretch>
          </a:blipFill>
        </p:spPr>
        <p:txBody>
          <a:bodyPr/>
          <a:lstStyle/>
          <a:p>
            <a:endParaRPr lang="en-US"/>
          </a:p>
        </p:txBody>
      </p:sp>
      <p:sp>
        <p:nvSpPr>
          <p:cNvPr id="19" name="Freeform 19"/>
          <p:cNvSpPr/>
          <p:nvPr/>
        </p:nvSpPr>
        <p:spPr>
          <a:xfrm>
            <a:off x="731520" y="4083701"/>
            <a:ext cx="3612764" cy="2662763"/>
          </a:xfrm>
          <a:custGeom>
            <a:avLst/>
            <a:gdLst/>
            <a:ahLst/>
            <a:cxnLst/>
            <a:rect l="l" t="t" r="r" b="b"/>
            <a:pathLst>
              <a:path w="3612764" h="2662763">
                <a:moveTo>
                  <a:pt x="0" y="0"/>
                </a:moveTo>
                <a:lnTo>
                  <a:pt x="3612764" y="0"/>
                </a:lnTo>
                <a:lnTo>
                  <a:pt x="3612764" y="2662763"/>
                </a:lnTo>
                <a:lnTo>
                  <a:pt x="0" y="2662763"/>
                </a:lnTo>
                <a:lnTo>
                  <a:pt x="0" y="0"/>
                </a:lnTo>
                <a:close/>
              </a:path>
            </a:pathLst>
          </a:custGeom>
          <a:blipFill>
            <a:blip r:embed="rId5"/>
            <a:stretch>
              <a:fillRect l="-88445" t="-17864" b="-25953"/>
            </a:stretch>
          </a:blipFill>
        </p:spPr>
        <p:txBody>
          <a:bodyPr/>
          <a:lstStyle/>
          <a:p>
            <a:endParaRPr lang="en-US"/>
          </a:p>
        </p:txBody>
      </p:sp>
      <p:sp>
        <p:nvSpPr>
          <p:cNvPr id="20" name="TextBox 20"/>
          <p:cNvSpPr txBox="1"/>
          <p:nvPr/>
        </p:nvSpPr>
        <p:spPr>
          <a:xfrm>
            <a:off x="5503225" y="962180"/>
            <a:ext cx="4250375" cy="935355"/>
          </a:xfrm>
          <a:prstGeom prst="rect">
            <a:avLst/>
          </a:prstGeom>
        </p:spPr>
        <p:txBody>
          <a:bodyPr lIns="0" tIns="0" rIns="0" bIns="0" rtlCol="0" anchor="t">
            <a:spAutoFit/>
          </a:bodyPr>
          <a:lstStyle/>
          <a:p>
            <a:pPr algn="l">
              <a:lnSpc>
                <a:spcPts val="2520"/>
              </a:lnSpc>
            </a:pPr>
            <a:r>
              <a:rPr lang="en-US" sz="1800">
                <a:solidFill>
                  <a:srgbClr val="FCFCFC"/>
                </a:solidFill>
                <a:latin typeface="Hero"/>
                <a:ea typeface="Hero"/>
                <a:cs typeface="Hero"/>
                <a:sym typeface="Hero"/>
              </a:rPr>
              <a:t>The confusion matrix shows high accuracy, with most predictions aligning correctly with actual stages.</a:t>
            </a:r>
          </a:p>
        </p:txBody>
      </p:sp>
      <p:sp>
        <p:nvSpPr>
          <p:cNvPr id="21" name="TextBox 21"/>
          <p:cNvSpPr txBox="1"/>
          <p:nvPr/>
        </p:nvSpPr>
        <p:spPr>
          <a:xfrm>
            <a:off x="5503225" y="2420001"/>
            <a:ext cx="4055093" cy="935355"/>
          </a:xfrm>
          <a:prstGeom prst="rect">
            <a:avLst/>
          </a:prstGeom>
        </p:spPr>
        <p:txBody>
          <a:bodyPr lIns="0" tIns="0" rIns="0" bIns="0" rtlCol="0" anchor="t">
            <a:spAutoFit/>
          </a:bodyPr>
          <a:lstStyle/>
          <a:p>
            <a:pPr algn="l">
              <a:lnSpc>
                <a:spcPts val="2520"/>
              </a:lnSpc>
            </a:pPr>
            <a:r>
              <a:rPr lang="en-US" sz="1800">
                <a:solidFill>
                  <a:srgbClr val="FCFCFC"/>
                </a:solidFill>
                <a:latin typeface="Hero"/>
                <a:ea typeface="Hero"/>
                <a:cs typeface="Hero"/>
                <a:sym typeface="Hero"/>
              </a:rPr>
              <a:t>Key features driving predictions include Prothrombin, Platelets, and Albumin.</a:t>
            </a:r>
          </a:p>
        </p:txBody>
      </p:sp>
      <p:sp>
        <p:nvSpPr>
          <p:cNvPr id="22" name="TextBox 22"/>
          <p:cNvSpPr txBox="1"/>
          <p:nvPr/>
        </p:nvSpPr>
        <p:spPr>
          <a:xfrm>
            <a:off x="5503225" y="3893201"/>
            <a:ext cx="4055093" cy="935355"/>
          </a:xfrm>
          <a:prstGeom prst="rect">
            <a:avLst/>
          </a:prstGeom>
        </p:spPr>
        <p:txBody>
          <a:bodyPr lIns="0" tIns="0" rIns="0" bIns="0" rtlCol="0" anchor="t">
            <a:spAutoFit/>
          </a:bodyPr>
          <a:lstStyle/>
          <a:p>
            <a:pPr algn="l">
              <a:lnSpc>
                <a:spcPts val="2520"/>
              </a:lnSpc>
            </a:pPr>
            <a:r>
              <a:rPr lang="en-US" sz="1800">
                <a:solidFill>
                  <a:srgbClr val="FCFCFC"/>
                </a:solidFill>
                <a:latin typeface="Hero"/>
                <a:ea typeface="Hero"/>
                <a:cs typeface="Hero"/>
                <a:sym typeface="Hero"/>
              </a:rPr>
              <a:t>The model demonstrates robust performance with minimal misclassifications across stages.</a:t>
            </a:r>
          </a:p>
        </p:txBody>
      </p:sp>
      <p:sp>
        <p:nvSpPr>
          <p:cNvPr id="23" name="TextBox 23"/>
          <p:cNvSpPr txBox="1"/>
          <p:nvPr/>
        </p:nvSpPr>
        <p:spPr>
          <a:xfrm>
            <a:off x="5503225" y="5364170"/>
            <a:ext cx="4250375" cy="935355"/>
          </a:xfrm>
          <a:prstGeom prst="rect">
            <a:avLst/>
          </a:prstGeom>
        </p:spPr>
        <p:txBody>
          <a:bodyPr lIns="0" tIns="0" rIns="0" bIns="0" rtlCol="0" anchor="t">
            <a:spAutoFit/>
          </a:bodyPr>
          <a:lstStyle/>
          <a:p>
            <a:pPr algn="l">
              <a:lnSpc>
                <a:spcPts val="2520"/>
              </a:lnSpc>
            </a:pPr>
            <a:r>
              <a:rPr lang="en-US" sz="1800">
                <a:solidFill>
                  <a:srgbClr val="FCFCFC"/>
                </a:solidFill>
                <a:latin typeface="Hero"/>
                <a:ea typeface="Hero"/>
                <a:cs typeface="Hero"/>
                <a:sym typeface="Hero"/>
              </a:rPr>
              <a:t>Feature importance analysis provides valuable insights for prioritizing diagnostic tests.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77777"/>
            </a:stretch>
          </a:blipFill>
        </p:spPr>
        <p:txBody>
          <a:bodyPr/>
          <a:lstStyle/>
          <a:p>
            <a:endParaRPr lang="en-US"/>
          </a:p>
        </p:txBody>
      </p:sp>
      <p:sp>
        <p:nvSpPr>
          <p:cNvPr id="3" name="TextBox 3"/>
          <p:cNvSpPr txBox="1"/>
          <p:nvPr/>
        </p:nvSpPr>
        <p:spPr>
          <a:xfrm>
            <a:off x="1129568" y="1701461"/>
            <a:ext cx="4665447" cy="747615"/>
          </a:xfrm>
          <a:prstGeom prst="rect">
            <a:avLst/>
          </a:prstGeom>
        </p:spPr>
        <p:txBody>
          <a:bodyPr lIns="0" tIns="0" rIns="0" bIns="0" rtlCol="0" anchor="t">
            <a:spAutoFit/>
          </a:bodyPr>
          <a:lstStyle/>
          <a:p>
            <a:pPr algn="l">
              <a:lnSpc>
                <a:spcPts val="5754"/>
              </a:lnSpc>
            </a:pPr>
            <a:r>
              <a:rPr lang="en-US" sz="5231" b="1" spc="-156">
                <a:solidFill>
                  <a:srgbClr val="051838"/>
                </a:solidFill>
                <a:latin typeface="Red Hat Display Bold"/>
                <a:ea typeface="Red Hat Display Bold"/>
                <a:cs typeface="Red Hat Display Bold"/>
                <a:sym typeface="Red Hat Display Bold"/>
              </a:rPr>
              <a:t>CONCLUSION </a:t>
            </a:r>
          </a:p>
        </p:txBody>
      </p:sp>
      <p:sp>
        <p:nvSpPr>
          <p:cNvPr id="4" name="TextBox 4"/>
          <p:cNvSpPr txBox="1"/>
          <p:nvPr/>
        </p:nvSpPr>
        <p:spPr>
          <a:xfrm>
            <a:off x="986122" y="3037776"/>
            <a:ext cx="6932148" cy="2687955"/>
          </a:xfrm>
          <a:prstGeom prst="rect">
            <a:avLst/>
          </a:prstGeom>
        </p:spPr>
        <p:txBody>
          <a:bodyPr lIns="0" tIns="0" rIns="0" bIns="0" rtlCol="0" anchor="t">
            <a:spAutoFit/>
          </a:bodyPr>
          <a:lstStyle/>
          <a:p>
            <a:pPr algn="l">
              <a:lnSpc>
                <a:spcPts val="2640"/>
              </a:lnSpc>
            </a:pPr>
            <a:r>
              <a:rPr lang="en-US" sz="2400">
                <a:solidFill>
                  <a:srgbClr val="103D3E"/>
                </a:solidFill>
                <a:latin typeface="Hero"/>
                <a:ea typeface="Hero"/>
                <a:cs typeface="Hero"/>
                <a:sym typeface="Hero"/>
              </a:rPr>
              <a:t>The Liver Cirrhosis Prediction Project successfully utilized a Random Forest Classifier to predict cirrhosis stages with high accuracy. Key features like Prothrombin and Platelets were identified as important predictors, offering valuable insights for early diagnosis and management.</a:t>
            </a:r>
          </a:p>
          <a:p>
            <a:pPr algn="l">
              <a:lnSpc>
                <a:spcPts val="2640"/>
              </a:lnSpc>
            </a:pPr>
            <a:endParaRPr lang="en-US" sz="2400">
              <a:solidFill>
                <a:srgbClr val="103D3E"/>
              </a:solidFill>
              <a:latin typeface="Hero"/>
              <a:ea typeface="Hero"/>
              <a:cs typeface="Hero"/>
              <a:sym typeface="Hero"/>
            </a:endParaRPr>
          </a:p>
        </p:txBody>
      </p:sp>
      <p:sp>
        <p:nvSpPr>
          <p:cNvPr id="5" name="Freeform 5"/>
          <p:cNvSpPr/>
          <p:nvPr/>
        </p:nvSpPr>
        <p:spPr>
          <a:xfrm rot="-5400000">
            <a:off x="4374295" y="2104078"/>
            <a:ext cx="7483383" cy="3275227"/>
          </a:xfrm>
          <a:custGeom>
            <a:avLst/>
            <a:gdLst/>
            <a:ahLst/>
            <a:cxnLst/>
            <a:rect l="l" t="t" r="r" b="b"/>
            <a:pathLst>
              <a:path w="7483383" h="3275227">
                <a:moveTo>
                  <a:pt x="0" y="0"/>
                </a:moveTo>
                <a:lnTo>
                  <a:pt x="7483383" y="0"/>
                </a:lnTo>
                <a:lnTo>
                  <a:pt x="7483383" y="3275227"/>
                </a:lnTo>
                <a:lnTo>
                  <a:pt x="0" y="32752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rot="-5400000">
            <a:off x="7150212" y="2195258"/>
            <a:ext cx="669424" cy="1665986"/>
          </a:xfrm>
          <a:custGeom>
            <a:avLst/>
            <a:gdLst/>
            <a:ahLst/>
            <a:cxnLst/>
            <a:rect l="l" t="t" r="r" b="b"/>
            <a:pathLst>
              <a:path w="669424" h="1665986">
                <a:moveTo>
                  <a:pt x="0" y="0"/>
                </a:moveTo>
                <a:lnTo>
                  <a:pt x="669423" y="0"/>
                </a:lnTo>
                <a:lnTo>
                  <a:pt x="669423" y="1665986"/>
                </a:lnTo>
                <a:lnTo>
                  <a:pt x="0" y="16659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rot="-5400000">
            <a:off x="-334712" y="1155554"/>
            <a:ext cx="669424" cy="1665986"/>
          </a:xfrm>
          <a:custGeom>
            <a:avLst/>
            <a:gdLst/>
            <a:ahLst/>
            <a:cxnLst/>
            <a:rect l="l" t="t" r="r" b="b"/>
            <a:pathLst>
              <a:path w="669424" h="1665986">
                <a:moveTo>
                  <a:pt x="0" y="0"/>
                </a:moveTo>
                <a:lnTo>
                  <a:pt x="669424" y="0"/>
                </a:lnTo>
                <a:lnTo>
                  <a:pt x="669424" y="1665986"/>
                </a:lnTo>
                <a:lnTo>
                  <a:pt x="0" y="16659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8186343" y="6569696"/>
            <a:ext cx="1371976" cy="456624"/>
          </a:xfrm>
          <a:custGeom>
            <a:avLst/>
            <a:gdLst/>
            <a:ahLst/>
            <a:cxnLst/>
            <a:rect l="l" t="t" r="r" b="b"/>
            <a:pathLst>
              <a:path w="1371976" h="456624">
                <a:moveTo>
                  <a:pt x="0" y="0"/>
                </a:moveTo>
                <a:lnTo>
                  <a:pt x="1371975" y="0"/>
                </a:lnTo>
                <a:lnTo>
                  <a:pt x="1371975" y="456624"/>
                </a:lnTo>
                <a:lnTo>
                  <a:pt x="0" y="456624"/>
                </a:lnTo>
                <a:lnTo>
                  <a:pt x="0" y="0"/>
                </a:lnTo>
                <a:close/>
              </a:path>
            </a:pathLst>
          </a:custGeom>
          <a:blipFill>
            <a:blip r:embed="rId7"/>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B76E8-5903-DE3E-D7F8-A964D8A195B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8AED3B3-CFA2-DCDC-B6C3-5F5482C718B6}"/>
              </a:ext>
            </a:extLst>
          </p:cNvPr>
          <p:cNvSpPr/>
          <p:nvPr/>
        </p:nvSpPr>
        <p:spPr>
          <a:xfrm>
            <a:off x="-10510" y="-69928"/>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38888" r="-15899" b="-67155"/>
            </a:stretch>
          </a:blipFill>
        </p:spPr>
        <p:txBody>
          <a:bodyPr/>
          <a:lstStyle/>
          <a:p>
            <a:endParaRPr lang="en-US"/>
          </a:p>
        </p:txBody>
      </p:sp>
      <p:sp>
        <p:nvSpPr>
          <p:cNvPr id="3" name="Freeform 3">
            <a:extLst>
              <a:ext uri="{FF2B5EF4-FFF2-40B4-BE49-F238E27FC236}">
                <a16:creationId xmlns:a16="http://schemas.microsoft.com/office/drawing/2014/main" id="{5AB8F6F4-25C5-4725-9BD9-635C10526547}"/>
              </a:ext>
            </a:extLst>
          </p:cNvPr>
          <p:cNvSpPr/>
          <p:nvPr/>
        </p:nvSpPr>
        <p:spPr>
          <a:xfrm rot="-5400000">
            <a:off x="4374295" y="2104078"/>
            <a:ext cx="7483383" cy="3275227"/>
          </a:xfrm>
          <a:custGeom>
            <a:avLst/>
            <a:gdLst/>
            <a:ahLst/>
            <a:cxnLst/>
            <a:rect l="l" t="t" r="r" b="b"/>
            <a:pathLst>
              <a:path w="7483383" h="3275227">
                <a:moveTo>
                  <a:pt x="0" y="0"/>
                </a:moveTo>
                <a:lnTo>
                  <a:pt x="7483383" y="0"/>
                </a:lnTo>
                <a:lnTo>
                  <a:pt x="7483383" y="3275227"/>
                </a:lnTo>
                <a:lnTo>
                  <a:pt x="0" y="32752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6248D9DC-089C-0B27-CB69-1A8476A7F8F4}"/>
              </a:ext>
            </a:extLst>
          </p:cNvPr>
          <p:cNvSpPr/>
          <p:nvPr/>
        </p:nvSpPr>
        <p:spPr>
          <a:xfrm rot="-5400000">
            <a:off x="7854375" y="-285372"/>
            <a:ext cx="669424" cy="1665986"/>
          </a:xfrm>
          <a:custGeom>
            <a:avLst/>
            <a:gdLst/>
            <a:ahLst/>
            <a:cxnLst/>
            <a:rect l="l" t="t" r="r" b="b"/>
            <a:pathLst>
              <a:path w="669424" h="1665986">
                <a:moveTo>
                  <a:pt x="0" y="0"/>
                </a:moveTo>
                <a:lnTo>
                  <a:pt x="669424" y="0"/>
                </a:lnTo>
                <a:lnTo>
                  <a:pt x="669424" y="1665986"/>
                </a:lnTo>
                <a:lnTo>
                  <a:pt x="0" y="16659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a:extLst>
              <a:ext uri="{FF2B5EF4-FFF2-40B4-BE49-F238E27FC236}">
                <a16:creationId xmlns:a16="http://schemas.microsoft.com/office/drawing/2014/main" id="{36886EC0-B4E4-AB90-891A-E5C3A07FDAFE}"/>
              </a:ext>
            </a:extLst>
          </p:cNvPr>
          <p:cNvSpPr txBox="1"/>
          <p:nvPr/>
        </p:nvSpPr>
        <p:spPr>
          <a:xfrm>
            <a:off x="1912278" y="3040389"/>
            <a:ext cx="5860572" cy="1334981"/>
          </a:xfrm>
          <a:prstGeom prst="rect">
            <a:avLst/>
          </a:prstGeom>
        </p:spPr>
        <p:txBody>
          <a:bodyPr lIns="0" tIns="0" rIns="0" bIns="0" rtlCol="0" anchor="t">
            <a:spAutoFit/>
          </a:bodyPr>
          <a:lstStyle/>
          <a:p>
            <a:pPr algn="l">
              <a:lnSpc>
                <a:spcPts val="5000"/>
              </a:lnSpc>
            </a:pPr>
            <a:r>
              <a:rPr lang="en-US" sz="6000" b="1" spc="-150" dirty="0">
                <a:solidFill>
                  <a:srgbClr val="051838"/>
                </a:solidFill>
                <a:latin typeface="Red Hat Display Bold"/>
                <a:ea typeface="Red Hat Display Bold"/>
                <a:cs typeface="Red Hat Display Bold"/>
                <a:sym typeface="Red Hat Display Bold"/>
              </a:rPr>
              <a:t>THANK YOU</a:t>
            </a:r>
          </a:p>
          <a:p>
            <a:pPr algn="l">
              <a:lnSpc>
                <a:spcPts val="5000"/>
              </a:lnSpc>
            </a:pPr>
            <a:endParaRPr lang="en-US" sz="6000" b="1" spc="-150" dirty="0">
              <a:solidFill>
                <a:srgbClr val="051838"/>
              </a:solidFill>
              <a:latin typeface="Red Hat Display Bold"/>
              <a:ea typeface="Red Hat Display Bold"/>
              <a:cs typeface="Red Hat Display Bold"/>
              <a:sym typeface="Red Hat Display Bold"/>
            </a:endParaRPr>
          </a:p>
        </p:txBody>
      </p:sp>
      <p:sp>
        <p:nvSpPr>
          <p:cNvPr id="6" name="TextBox 6">
            <a:extLst>
              <a:ext uri="{FF2B5EF4-FFF2-40B4-BE49-F238E27FC236}">
                <a16:creationId xmlns:a16="http://schemas.microsoft.com/office/drawing/2014/main" id="{D9CFE64E-906D-715F-B9AC-654D8E800812}"/>
              </a:ext>
            </a:extLst>
          </p:cNvPr>
          <p:cNvSpPr txBox="1"/>
          <p:nvPr/>
        </p:nvSpPr>
        <p:spPr>
          <a:xfrm>
            <a:off x="421963" y="1478998"/>
            <a:ext cx="4699475" cy="330668"/>
          </a:xfrm>
          <a:prstGeom prst="rect">
            <a:avLst/>
          </a:prstGeom>
        </p:spPr>
        <p:txBody>
          <a:bodyPr lIns="0" tIns="0" rIns="0" bIns="0" rtlCol="0" anchor="t">
            <a:spAutoFit/>
          </a:bodyPr>
          <a:lstStyle/>
          <a:p>
            <a:pPr algn="l">
              <a:lnSpc>
                <a:spcPts val="2542"/>
              </a:lnSpc>
            </a:pPr>
            <a:endParaRPr lang="en-US" sz="2542" b="1" spc="-76" dirty="0">
              <a:solidFill>
                <a:srgbClr val="051838"/>
              </a:solidFill>
              <a:latin typeface="Red Hat Display Bold"/>
              <a:ea typeface="Red Hat Display Bold"/>
              <a:cs typeface="Red Hat Display Bold"/>
              <a:sym typeface="Red Hat Display Bold"/>
            </a:endParaRPr>
          </a:p>
        </p:txBody>
      </p:sp>
      <p:sp>
        <p:nvSpPr>
          <p:cNvPr id="7" name="TextBox 7">
            <a:extLst>
              <a:ext uri="{FF2B5EF4-FFF2-40B4-BE49-F238E27FC236}">
                <a16:creationId xmlns:a16="http://schemas.microsoft.com/office/drawing/2014/main" id="{D1E97BAA-EE01-E54C-7FF0-066EEBB0FD36}"/>
              </a:ext>
            </a:extLst>
          </p:cNvPr>
          <p:cNvSpPr txBox="1"/>
          <p:nvPr/>
        </p:nvSpPr>
        <p:spPr>
          <a:xfrm>
            <a:off x="421962" y="2965984"/>
            <a:ext cx="6740837" cy="330668"/>
          </a:xfrm>
          <a:prstGeom prst="rect">
            <a:avLst/>
          </a:prstGeom>
        </p:spPr>
        <p:txBody>
          <a:bodyPr wrap="square" lIns="0" tIns="0" rIns="0" bIns="0" rtlCol="0" anchor="t">
            <a:spAutoFit/>
          </a:bodyPr>
          <a:lstStyle/>
          <a:p>
            <a:pPr algn="l">
              <a:lnSpc>
                <a:spcPts val="2542"/>
              </a:lnSpc>
            </a:pPr>
            <a:endParaRPr lang="en-US" sz="2542" b="1" spc="-76" dirty="0">
              <a:solidFill>
                <a:srgbClr val="051838"/>
              </a:solidFill>
              <a:latin typeface="Red Hat Display Bold"/>
              <a:ea typeface="Red Hat Display Bold"/>
              <a:cs typeface="Red Hat Display Bold"/>
              <a:sym typeface="Red Hat Display Bold"/>
            </a:endParaRPr>
          </a:p>
        </p:txBody>
      </p:sp>
      <p:sp>
        <p:nvSpPr>
          <p:cNvPr id="8" name="TextBox 8">
            <a:extLst>
              <a:ext uri="{FF2B5EF4-FFF2-40B4-BE49-F238E27FC236}">
                <a16:creationId xmlns:a16="http://schemas.microsoft.com/office/drawing/2014/main" id="{CEFB22E2-7409-B16A-5169-29304ADA0272}"/>
              </a:ext>
            </a:extLst>
          </p:cNvPr>
          <p:cNvSpPr txBox="1"/>
          <p:nvPr/>
        </p:nvSpPr>
        <p:spPr>
          <a:xfrm>
            <a:off x="421963" y="3587672"/>
            <a:ext cx="1190008" cy="330668"/>
          </a:xfrm>
          <a:prstGeom prst="rect">
            <a:avLst/>
          </a:prstGeom>
        </p:spPr>
        <p:txBody>
          <a:bodyPr lIns="0" tIns="0" rIns="0" bIns="0" rtlCol="0" anchor="t">
            <a:spAutoFit/>
          </a:bodyPr>
          <a:lstStyle/>
          <a:p>
            <a:pPr algn="l">
              <a:lnSpc>
                <a:spcPts val="2542"/>
              </a:lnSpc>
            </a:pPr>
            <a:endParaRPr lang="en-US" sz="2542" b="1" spc="-76" dirty="0">
              <a:solidFill>
                <a:srgbClr val="051838"/>
              </a:solidFill>
              <a:latin typeface="Red Hat Display Bold"/>
              <a:ea typeface="Red Hat Display Bold"/>
              <a:cs typeface="Red Hat Display Bold"/>
              <a:sym typeface="Red Hat Display Bold"/>
            </a:endParaRPr>
          </a:p>
        </p:txBody>
      </p:sp>
      <p:sp>
        <p:nvSpPr>
          <p:cNvPr id="9" name="TextBox 9">
            <a:extLst>
              <a:ext uri="{FF2B5EF4-FFF2-40B4-BE49-F238E27FC236}">
                <a16:creationId xmlns:a16="http://schemas.microsoft.com/office/drawing/2014/main" id="{89B0C4BB-CA45-6A24-FF30-FE441C1B44FB}"/>
              </a:ext>
            </a:extLst>
          </p:cNvPr>
          <p:cNvSpPr txBox="1"/>
          <p:nvPr/>
        </p:nvSpPr>
        <p:spPr>
          <a:xfrm>
            <a:off x="421963" y="4210036"/>
            <a:ext cx="1437154" cy="330668"/>
          </a:xfrm>
          <a:prstGeom prst="rect">
            <a:avLst/>
          </a:prstGeom>
        </p:spPr>
        <p:txBody>
          <a:bodyPr lIns="0" tIns="0" rIns="0" bIns="0" rtlCol="0" anchor="t">
            <a:spAutoFit/>
          </a:bodyPr>
          <a:lstStyle/>
          <a:p>
            <a:pPr algn="l">
              <a:lnSpc>
                <a:spcPts val="2542"/>
              </a:lnSpc>
            </a:pPr>
            <a:endParaRPr lang="en-US" sz="2542" b="1" spc="-76" dirty="0">
              <a:solidFill>
                <a:srgbClr val="051838"/>
              </a:solidFill>
              <a:latin typeface="Red Hat Display Bold"/>
              <a:ea typeface="Red Hat Display Bold"/>
              <a:cs typeface="Red Hat Display Bold"/>
              <a:sym typeface="Red Hat Display Bold"/>
            </a:endParaRPr>
          </a:p>
        </p:txBody>
      </p:sp>
      <p:sp>
        <p:nvSpPr>
          <p:cNvPr id="10" name="TextBox 10">
            <a:extLst>
              <a:ext uri="{FF2B5EF4-FFF2-40B4-BE49-F238E27FC236}">
                <a16:creationId xmlns:a16="http://schemas.microsoft.com/office/drawing/2014/main" id="{36193A4E-2DE5-4B2B-D8E3-5F6F27FCA329}"/>
              </a:ext>
            </a:extLst>
          </p:cNvPr>
          <p:cNvSpPr txBox="1"/>
          <p:nvPr/>
        </p:nvSpPr>
        <p:spPr>
          <a:xfrm>
            <a:off x="1611971" y="2956459"/>
            <a:ext cx="2420589" cy="356108"/>
          </a:xfrm>
          <a:prstGeom prst="rect">
            <a:avLst/>
          </a:prstGeom>
        </p:spPr>
        <p:txBody>
          <a:bodyPr lIns="0" tIns="0" rIns="0" bIns="0" rtlCol="0" anchor="t">
            <a:spAutoFit/>
          </a:bodyPr>
          <a:lstStyle/>
          <a:p>
            <a:pPr algn="l">
              <a:lnSpc>
                <a:spcPts val="2794"/>
              </a:lnSpc>
            </a:pPr>
            <a:endParaRPr lang="en-US" sz="2540" dirty="0">
              <a:solidFill>
                <a:srgbClr val="051838"/>
              </a:solidFill>
              <a:latin typeface="Hero"/>
              <a:ea typeface="Hero"/>
              <a:cs typeface="Hero"/>
              <a:sym typeface="Hero"/>
            </a:endParaRPr>
          </a:p>
        </p:txBody>
      </p:sp>
      <p:sp>
        <p:nvSpPr>
          <p:cNvPr id="11" name="TextBox 11">
            <a:extLst>
              <a:ext uri="{FF2B5EF4-FFF2-40B4-BE49-F238E27FC236}">
                <a16:creationId xmlns:a16="http://schemas.microsoft.com/office/drawing/2014/main" id="{A4A33CF3-CC91-D413-66A6-AE8714EA64F5}"/>
              </a:ext>
            </a:extLst>
          </p:cNvPr>
          <p:cNvSpPr txBox="1"/>
          <p:nvPr/>
        </p:nvSpPr>
        <p:spPr>
          <a:xfrm>
            <a:off x="1418367" y="3578485"/>
            <a:ext cx="2420589" cy="356108"/>
          </a:xfrm>
          <a:prstGeom prst="rect">
            <a:avLst/>
          </a:prstGeom>
        </p:spPr>
        <p:txBody>
          <a:bodyPr lIns="0" tIns="0" rIns="0" bIns="0" rtlCol="0" anchor="t">
            <a:spAutoFit/>
          </a:bodyPr>
          <a:lstStyle/>
          <a:p>
            <a:pPr algn="l">
              <a:lnSpc>
                <a:spcPts val="2794"/>
              </a:lnSpc>
            </a:pPr>
            <a:endParaRPr lang="en-US" sz="2540" dirty="0">
              <a:solidFill>
                <a:srgbClr val="051838"/>
              </a:solidFill>
              <a:latin typeface="Hero"/>
              <a:ea typeface="Hero"/>
              <a:cs typeface="Hero"/>
              <a:sym typeface="Hero"/>
            </a:endParaRPr>
          </a:p>
        </p:txBody>
      </p:sp>
      <p:sp>
        <p:nvSpPr>
          <p:cNvPr id="12" name="TextBox 12">
            <a:extLst>
              <a:ext uri="{FF2B5EF4-FFF2-40B4-BE49-F238E27FC236}">
                <a16:creationId xmlns:a16="http://schemas.microsoft.com/office/drawing/2014/main" id="{AD2EE3FE-A9AB-C39C-E3F7-33880CB69F61}"/>
              </a:ext>
            </a:extLst>
          </p:cNvPr>
          <p:cNvSpPr txBox="1"/>
          <p:nvPr/>
        </p:nvSpPr>
        <p:spPr>
          <a:xfrm>
            <a:off x="1743782" y="4200068"/>
            <a:ext cx="4875568" cy="356108"/>
          </a:xfrm>
          <a:prstGeom prst="rect">
            <a:avLst/>
          </a:prstGeom>
        </p:spPr>
        <p:txBody>
          <a:bodyPr lIns="0" tIns="0" rIns="0" bIns="0" rtlCol="0" anchor="t">
            <a:spAutoFit/>
          </a:bodyPr>
          <a:lstStyle/>
          <a:p>
            <a:pPr algn="l">
              <a:lnSpc>
                <a:spcPts val="2794"/>
              </a:lnSpc>
            </a:pPr>
            <a:endParaRPr lang="en-US" sz="2540" dirty="0">
              <a:solidFill>
                <a:srgbClr val="051838"/>
              </a:solidFill>
              <a:latin typeface="Hero"/>
              <a:ea typeface="Hero"/>
              <a:cs typeface="Hero"/>
              <a:sym typeface="Hero"/>
            </a:endParaRPr>
          </a:p>
        </p:txBody>
      </p:sp>
    </p:spTree>
    <p:extLst>
      <p:ext uri="{BB962C8B-B14F-4D97-AF65-F5344CB8AC3E}">
        <p14:creationId xmlns:p14="http://schemas.microsoft.com/office/powerpoint/2010/main" val="627752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38888" b="-38888"/>
            </a:stretch>
          </a:blipFill>
        </p:spPr>
        <p:txBody>
          <a:bodyPr/>
          <a:lstStyle/>
          <a:p>
            <a:endParaRPr lang="en-US"/>
          </a:p>
        </p:txBody>
      </p:sp>
      <p:sp>
        <p:nvSpPr>
          <p:cNvPr id="3" name="Freeform 3"/>
          <p:cNvSpPr/>
          <p:nvPr/>
        </p:nvSpPr>
        <p:spPr>
          <a:xfrm rot="-5400000">
            <a:off x="8848852" y="1657856"/>
            <a:ext cx="669424" cy="1665986"/>
          </a:xfrm>
          <a:custGeom>
            <a:avLst/>
            <a:gdLst/>
            <a:ahLst/>
            <a:cxnLst/>
            <a:rect l="l" t="t" r="r" b="b"/>
            <a:pathLst>
              <a:path w="669424" h="1665986">
                <a:moveTo>
                  <a:pt x="0" y="0"/>
                </a:moveTo>
                <a:lnTo>
                  <a:pt x="669423" y="0"/>
                </a:lnTo>
                <a:lnTo>
                  <a:pt x="669423"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rot="-5400000">
            <a:off x="-15720" y="5251851"/>
            <a:ext cx="669424" cy="1665986"/>
          </a:xfrm>
          <a:custGeom>
            <a:avLst/>
            <a:gdLst/>
            <a:ahLst/>
            <a:cxnLst/>
            <a:rect l="l" t="t" r="r" b="b"/>
            <a:pathLst>
              <a:path w="669424" h="1665986">
                <a:moveTo>
                  <a:pt x="0" y="0"/>
                </a:moveTo>
                <a:lnTo>
                  <a:pt x="669424" y="0"/>
                </a:lnTo>
                <a:lnTo>
                  <a:pt x="669424"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1151985" y="2825561"/>
            <a:ext cx="8031579" cy="3063875"/>
          </a:xfrm>
          <a:prstGeom prst="rect">
            <a:avLst/>
          </a:prstGeom>
        </p:spPr>
        <p:txBody>
          <a:bodyPr lIns="0" tIns="0" rIns="0" bIns="0" rtlCol="0" anchor="t">
            <a:spAutoFit/>
          </a:bodyPr>
          <a:lstStyle/>
          <a:p>
            <a:pPr algn="l">
              <a:lnSpc>
                <a:spcPts val="2200"/>
              </a:lnSpc>
            </a:pPr>
            <a:r>
              <a:rPr lang="en-US" sz="2000">
                <a:solidFill>
                  <a:srgbClr val="051838"/>
                </a:solidFill>
                <a:latin typeface="Hero"/>
                <a:ea typeface="Hero"/>
                <a:cs typeface="Hero"/>
                <a:sym typeface="Hero"/>
              </a:rPr>
              <a:t>This project develops a CNN to classify images into 15 animal categories, such as Bear, Cat, and Zebra, using PyTorch. The dataset, comprising diverse animal images, is preprocessed with resizing, normalization, and tensor conversion for efficient training. </a:t>
            </a:r>
          </a:p>
          <a:p>
            <a:pPr algn="l">
              <a:lnSpc>
                <a:spcPts val="2200"/>
              </a:lnSpc>
            </a:pPr>
            <a:endParaRPr lang="en-US" sz="2000">
              <a:solidFill>
                <a:srgbClr val="051838"/>
              </a:solidFill>
              <a:latin typeface="Hero"/>
              <a:ea typeface="Hero"/>
              <a:cs typeface="Hero"/>
              <a:sym typeface="Hero"/>
            </a:endParaRPr>
          </a:p>
          <a:p>
            <a:pPr algn="l">
              <a:lnSpc>
                <a:spcPts val="2200"/>
              </a:lnSpc>
            </a:pPr>
            <a:r>
              <a:rPr lang="en-US" sz="2000">
                <a:solidFill>
                  <a:srgbClr val="051838"/>
                </a:solidFill>
                <a:latin typeface="Hero"/>
                <a:ea typeface="Hero"/>
                <a:cs typeface="Hero"/>
                <a:sym typeface="Hero"/>
              </a:rPr>
              <a:t>A custom CNN architecture is designed to extract and learn animal-specific features, ensuring robust performance. The aim is to create a reliable model for applications like wildlife monitoring and conservation. </a:t>
            </a:r>
          </a:p>
          <a:p>
            <a:pPr algn="l">
              <a:lnSpc>
                <a:spcPts val="2200"/>
              </a:lnSpc>
            </a:pPr>
            <a:endParaRPr lang="en-US" sz="2000">
              <a:solidFill>
                <a:srgbClr val="051838"/>
              </a:solidFill>
              <a:latin typeface="Hero"/>
              <a:ea typeface="Hero"/>
              <a:cs typeface="Hero"/>
              <a:sym typeface="Hero"/>
            </a:endParaRPr>
          </a:p>
        </p:txBody>
      </p:sp>
      <p:sp>
        <p:nvSpPr>
          <p:cNvPr id="6" name="Freeform 6"/>
          <p:cNvSpPr/>
          <p:nvPr/>
        </p:nvSpPr>
        <p:spPr>
          <a:xfrm>
            <a:off x="8208792" y="6583680"/>
            <a:ext cx="1357009" cy="451642"/>
          </a:xfrm>
          <a:custGeom>
            <a:avLst/>
            <a:gdLst/>
            <a:ahLst/>
            <a:cxnLst/>
            <a:rect l="l" t="t" r="r" b="b"/>
            <a:pathLst>
              <a:path w="1357009" h="451642">
                <a:moveTo>
                  <a:pt x="0" y="0"/>
                </a:moveTo>
                <a:lnTo>
                  <a:pt x="1357008" y="0"/>
                </a:lnTo>
                <a:lnTo>
                  <a:pt x="1357008" y="451642"/>
                </a:lnTo>
                <a:lnTo>
                  <a:pt x="0" y="451642"/>
                </a:lnTo>
                <a:lnTo>
                  <a:pt x="0" y="0"/>
                </a:lnTo>
                <a:close/>
              </a:path>
            </a:pathLst>
          </a:custGeom>
          <a:blipFill>
            <a:blip r:embed="rId5"/>
            <a:stretch>
              <a:fillRect/>
            </a:stretch>
          </a:blipFill>
        </p:spPr>
        <p:txBody>
          <a:bodyPr/>
          <a:lstStyle/>
          <a:p>
            <a:endParaRPr lang="en-US"/>
          </a:p>
        </p:txBody>
      </p:sp>
      <p:sp>
        <p:nvSpPr>
          <p:cNvPr id="7" name="TextBox 7"/>
          <p:cNvSpPr txBox="1"/>
          <p:nvPr/>
        </p:nvSpPr>
        <p:spPr>
          <a:xfrm>
            <a:off x="318992" y="1820924"/>
            <a:ext cx="5333328" cy="669925"/>
          </a:xfrm>
          <a:prstGeom prst="rect">
            <a:avLst/>
          </a:prstGeom>
        </p:spPr>
        <p:txBody>
          <a:bodyPr lIns="0" tIns="0" rIns="0" bIns="0" rtlCol="0" anchor="t">
            <a:spAutoFit/>
          </a:bodyPr>
          <a:lstStyle/>
          <a:p>
            <a:pPr algn="l">
              <a:lnSpc>
                <a:spcPts val="5000"/>
              </a:lnSpc>
            </a:pPr>
            <a:r>
              <a:rPr lang="en-US" sz="5000" b="1" spc="-150">
                <a:solidFill>
                  <a:srgbClr val="051838"/>
                </a:solidFill>
                <a:latin typeface="Red Hat Display Bold"/>
                <a:ea typeface="Red Hat Display Bold"/>
                <a:cs typeface="Red Hat Display Bold"/>
                <a:sym typeface="Red Hat Display Bold"/>
              </a:rPr>
              <a:t>INTRODUCTION :</a:t>
            </a:r>
          </a:p>
        </p:txBody>
      </p:sp>
      <p:sp>
        <p:nvSpPr>
          <p:cNvPr id="8" name="TextBox 8"/>
          <p:cNvSpPr txBox="1"/>
          <p:nvPr/>
        </p:nvSpPr>
        <p:spPr>
          <a:xfrm rot="5400000">
            <a:off x="-77466" y="2359306"/>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9" name="TextBox 9"/>
          <p:cNvSpPr txBox="1"/>
          <p:nvPr/>
        </p:nvSpPr>
        <p:spPr>
          <a:xfrm rot="5400000">
            <a:off x="-77466" y="4023400"/>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10" name="TextBox 10"/>
          <p:cNvSpPr txBox="1"/>
          <p:nvPr/>
        </p:nvSpPr>
        <p:spPr>
          <a:xfrm>
            <a:off x="429676" y="549368"/>
            <a:ext cx="8973243" cy="960756"/>
          </a:xfrm>
          <a:prstGeom prst="rect">
            <a:avLst/>
          </a:prstGeom>
        </p:spPr>
        <p:txBody>
          <a:bodyPr lIns="0" tIns="0" rIns="0" bIns="0" rtlCol="0" anchor="t">
            <a:spAutoFit/>
          </a:bodyPr>
          <a:lstStyle/>
          <a:p>
            <a:pPr algn="l">
              <a:lnSpc>
                <a:spcPts val="3700"/>
              </a:lnSpc>
            </a:pPr>
            <a:r>
              <a:rPr lang="en-US" sz="3700" b="1" spc="-111">
                <a:solidFill>
                  <a:srgbClr val="051838"/>
                </a:solidFill>
                <a:latin typeface="Red Hat Display Bold"/>
                <a:ea typeface="Red Hat Display Bold"/>
                <a:cs typeface="Red Hat Display Bold"/>
                <a:sym typeface="Red Hat Display Bold"/>
              </a:rPr>
              <a:t>TITLE : ANIMAL CLASSIFICATION </a:t>
            </a:r>
          </a:p>
          <a:p>
            <a:pPr algn="l">
              <a:lnSpc>
                <a:spcPts val="3700"/>
              </a:lnSpc>
            </a:pPr>
            <a:r>
              <a:rPr lang="en-US" sz="3700" b="1" spc="-111">
                <a:solidFill>
                  <a:srgbClr val="051838"/>
                </a:solidFill>
                <a:latin typeface="Red Hat Display Bold"/>
                <a:ea typeface="Red Hat Display Bold"/>
                <a:cs typeface="Red Hat Display Bold"/>
                <a:sym typeface="Red Hat Display Bold"/>
              </a:rPr>
              <a:t>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38888" b="-38888"/>
            </a:stretch>
          </a:blipFill>
        </p:spPr>
        <p:txBody>
          <a:bodyPr/>
          <a:lstStyle/>
          <a:p>
            <a:endParaRPr lang="en-US"/>
          </a:p>
        </p:txBody>
      </p:sp>
      <p:sp>
        <p:nvSpPr>
          <p:cNvPr id="3" name="Freeform 3"/>
          <p:cNvSpPr/>
          <p:nvPr/>
        </p:nvSpPr>
        <p:spPr>
          <a:xfrm rot="-5400000">
            <a:off x="7854375" y="666381"/>
            <a:ext cx="669424" cy="1665986"/>
          </a:xfrm>
          <a:custGeom>
            <a:avLst/>
            <a:gdLst/>
            <a:ahLst/>
            <a:cxnLst/>
            <a:rect l="l" t="t" r="r" b="b"/>
            <a:pathLst>
              <a:path w="669424" h="1665986">
                <a:moveTo>
                  <a:pt x="0" y="0"/>
                </a:moveTo>
                <a:lnTo>
                  <a:pt x="669424" y="0"/>
                </a:lnTo>
                <a:lnTo>
                  <a:pt x="669424"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rot="-5400000">
            <a:off x="1122555" y="5750687"/>
            <a:ext cx="669424" cy="1665986"/>
          </a:xfrm>
          <a:custGeom>
            <a:avLst/>
            <a:gdLst/>
            <a:ahLst/>
            <a:cxnLst/>
            <a:rect l="l" t="t" r="r" b="b"/>
            <a:pathLst>
              <a:path w="669424" h="1665986">
                <a:moveTo>
                  <a:pt x="0" y="0"/>
                </a:moveTo>
                <a:lnTo>
                  <a:pt x="669424" y="0"/>
                </a:lnTo>
                <a:lnTo>
                  <a:pt x="669424"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286296" y="200799"/>
            <a:ext cx="6108449" cy="1298575"/>
          </a:xfrm>
          <a:prstGeom prst="rect">
            <a:avLst/>
          </a:prstGeom>
        </p:spPr>
        <p:txBody>
          <a:bodyPr lIns="0" tIns="0" rIns="0" bIns="0" rtlCol="0" anchor="t">
            <a:spAutoFit/>
          </a:bodyPr>
          <a:lstStyle/>
          <a:p>
            <a:pPr algn="just">
              <a:lnSpc>
                <a:spcPts val="5000"/>
              </a:lnSpc>
            </a:pPr>
            <a:r>
              <a:rPr lang="en-US" sz="5000" b="1" spc="-150">
                <a:solidFill>
                  <a:srgbClr val="051838"/>
                </a:solidFill>
                <a:latin typeface="Red Hat Display Bold"/>
                <a:ea typeface="Red Hat Display Bold"/>
                <a:cs typeface="Red Hat Display Bold"/>
                <a:sym typeface="Red Hat Display Bold"/>
              </a:rPr>
              <a:t>DATA  PREPARATION :</a:t>
            </a:r>
          </a:p>
        </p:txBody>
      </p:sp>
      <p:sp>
        <p:nvSpPr>
          <p:cNvPr id="7" name="TextBox 7"/>
          <p:cNvSpPr txBox="1"/>
          <p:nvPr/>
        </p:nvSpPr>
        <p:spPr>
          <a:xfrm rot="5400000">
            <a:off x="-77466" y="1656563"/>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8" name="TextBox 8"/>
          <p:cNvSpPr txBox="1"/>
          <p:nvPr/>
        </p:nvSpPr>
        <p:spPr>
          <a:xfrm rot="5400000">
            <a:off x="-77466" y="2978154"/>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9" name="TextBox 9"/>
          <p:cNvSpPr txBox="1"/>
          <p:nvPr/>
        </p:nvSpPr>
        <p:spPr>
          <a:xfrm rot="5400000">
            <a:off x="-77466" y="4382934"/>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10" name="Freeform 10"/>
          <p:cNvSpPr/>
          <p:nvPr/>
        </p:nvSpPr>
        <p:spPr>
          <a:xfrm>
            <a:off x="8097602" y="6692571"/>
            <a:ext cx="1357009" cy="451642"/>
          </a:xfrm>
          <a:custGeom>
            <a:avLst/>
            <a:gdLst/>
            <a:ahLst/>
            <a:cxnLst/>
            <a:rect l="l" t="t" r="r" b="b"/>
            <a:pathLst>
              <a:path w="1357009" h="451642">
                <a:moveTo>
                  <a:pt x="0" y="0"/>
                </a:moveTo>
                <a:lnTo>
                  <a:pt x="1357009" y="0"/>
                </a:lnTo>
                <a:lnTo>
                  <a:pt x="1357009" y="451642"/>
                </a:lnTo>
                <a:lnTo>
                  <a:pt x="0" y="451642"/>
                </a:lnTo>
                <a:lnTo>
                  <a:pt x="0" y="0"/>
                </a:lnTo>
                <a:close/>
              </a:path>
            </a:pathLst>
          </a:custGeom>
          <a:blipFill>
            <a:blip r:embed="rId5"/>
            <a:stretch>
              <a:fillRect/>
            </a:stretch>
          </a:blipFill>
        </p:spPr>
        <p:txBody>
          <a:bodyPr/>
          <a:lstStyle/>
          <a:p>
            <a:endParaRPr lang="en-US"/>
          </a:p>
        </p:txBody>
      </p:sp>
      <p:graphicFrame>
        <p:nvGraphicFramePr>
          <p:cNvPr id="12" name="TextBox 6">
            <a:extLst>
              <a:ext uri="{FF2B5EF4-FFF2-40B4-BE49-F238E27FC236}">
                <a16:creationId xmlns:a16="http://schemas.microsoft.com/office/drawing/2014/main" id="{F184668F-E2F3-B690-3D4E-A048B6907833}"/>
              </a:ext>
            </a:extLst>
          </p:cNvPr>
          <p:cNvGraphicFramePr/>
          <p:nvPr/>
        </p:nvGraphicFramePr>
        <p:xfrm>
          <a:off x="1091304" y="2095252"/>
          <a:ext cx="8363307" cy="389255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77777"/>
            </a:stretch>
          </a:blipFill>
        </p:spPr>
        <p:txBody>
          <a:bodyPr/>
          <a:lstStyle/>
          <a:p>
            <a:endParaRPr lang="en-US"/>
          </a:p>
        </p:txBody>
      </p:sp>
      <p:grpSp>
        <p:nvGrpSpPr>
          <p:cNvPr id="3" name="Group 3"/>
          <p:cNvGrpSpPr/>
          <p:nvPr/>
        </p:nvGrpSpPr>
        <p:grpSpPr>
          <a:xfrm>
            <a:off x="0" y="-1202300"/>
            <a:ext cx="9753600" cy="3063657"/>
            <a:chOff x="0" y="0"/>
            <a:chExt cx="3612444" cy="1134688"/>
          </a:xfrm>
        </p:grpSpPr>
        <p:sp>
          <p:nvSpPr>
            <p:cNvPr id="4" name="Freeform 4"/>
            <p:cNvSpPr/>
            <p:nvPr/>
          </p:nvSpPr>
          <p:spPr>
            <a:xfrm>
              <a:off x="0" y="0"/>
              <a:ext cx="3612445" cy="1134688"/>
            </a:xfrm>
            <a:custGeom>
              <a:avLst/>
              <a:gdLst/>
              <a:ahLst/>
              <a:cxnLst/>
              <a:rect l="l" t="t" r="r" b="b"/>
              <a:pathLst>
                <a:path w="3612445" h="1134688">
                  <a:moveTo>
                    <a:pt x="28575" y="0"/>
                  </a:moveTo>
                  <a:lnTo>
                    <a:pt x="3583870" y="0"/>
                  </a:lnTo>
                  <a:cubicBezTo>
                    <a:pt x="3591448" y="0"/>
                    <a:pt x="3598716" y="3011"/>
                    <a:pt x="3604075" y="8369"/>
                  </a:cubicBezTo>
                  <a:cubicBezTo>
                    <a:pt x="3609434" y="13728"/>
                    <a:pt x="3612445" y="20996"/>
                    <a:pt x="3612445" y="28575"/>
                  </a:cubicBezTo>
                  <a:lnTo>
                    <a:pt x="3612445" y="1106113"/>
                  </a:lnTo>
                  <a:cubicBezTo>
                    <a:pt x="3612445" y="1121894"/>
                    <a:pt x="3599651" y="1134688"/>
                    <a:pt x="3583870" y="1134688"/>
                  </a:cubicBezTo>
                  <a:lnTo>
                    <a:pt x="28575" y="1134688"/>
                  </a:lnTo>
                  <a:cubicBezTo>
                    <a:pt x="20996" y="1134688"/>
                    <a:pt x="13728" y="1131677"/>
                    <a:pt x="8369" y="1126318"/>
                  </a:cubicBezTo>
                  <a:cubicBezTo>
                    <a:pt x="3011" y="1120960"/>
                    <a:pt x="0" y="1113692"/>
                    <a:pt x="0" y="1106113"/>
                  </a:cubicBezTo>
                  <a:lnTo>
                    <a:pt x="0" y="28575"/>
                  </a:lnTo>
                  <a:cubicBezTo>
                    <a:pt x="0" y="12793"/>
                    <a:pt x="12793" y="0"/>
                    <a:pt x="28575" y="0"/>
                  </a:cubicBezTo>
                  <a:close/>
                </a:path>
              </a:pathLst>
            </a:custGeom>
            <a:solidFill>
              <a:srgbClr val="051838"/>
            </a:solidFill>
          </p:spPr>
          <p:txBody>
            <a:bodyPr/>
            <a:lstStyle/>
            <a:p>
              <a:endParaRPr lang="en-US"/>
            </a:p>
          </p:txBody>
        </p:sp>
        <p:sp>
          <p:nvSpPr>
            <p:cNvPr id="5" name="TextBox 5"/>
            <p:cNvSpPr txBox="1"/>
            <p:nvPr/>
          </p:nvSpPr>
          <p:spPr>
            <a:xfrm>
              <a:off x="0" y="9525"/>
              <a:ext cx="3612444" cy="1125163"/>
            </a:xfrm>
            <a:prstGeom prst="rect">
              <a:avLst/>
            </a:prstGeom>
          </p:spPr>
          <p:txBody>
            <a:bodyPr lIns="50800" tIns="50800" rIns="50800" bIns="50800" rtlCol="0" anchor="ctr"/>
            <a:lstStyle/>
            <a:p>
              <a:pPr algn="ctr">
                <a:lnSpc>
                  <a:spcPts val="1045"/>
                </a:lnSpc>
              </a:pPr>
              <a:endParaRPr/>
            </a:p>
          </p:txBody>
        </p:sp>
      </p:grpSp>
      <p:sp>
        <p:nvSpPr>
          <p:cNvPr id="6" name="TextBox 6"/>
          <p:cNvSpPr txBox="1"/>
          <p:nvPr/>
        </p:nvSpPr>
        <p:spPr>
          <a:xfrm>
            <a:off x="2036318" y="439420"/>
            <a:ext cx="5680965" cy="669925"/>
          </a:xfrm>
          <a:prstGeom prst="rect">
            <a:avLst/>
          </a:prstGeom>
        </p:spPr>
        <p:txBody>
          <a:bodyPr lIns="0" tIns="0" rIns="0" bIns="0" rtlCol="0" anchor="t">
            <a:spAutoFit/>
          </a:bodyPr>
          <a:lstStyle/>
          <a:p>
            <a:pPr algn="ctr">
              <a:lnSpc>
                <a:spcPts val="5000"/>
              </a:lnSpc>
            </a:pPr>
            <a:r>
              <a:rPr lang="en-US" sz="5000" b="1" spc="-150">
                <a:solidFill>
                  <a:srgbClr val="FCFCFC"/>
                </a:solidFill>
                <a:latin typeface="Red Hat Display Bold"/>
                <a:ea typeface="Red Hat Display Bold"/>
                <a:cs typeface="Red Hat Display Bold"/>
                <a:sym typeface="Red Hat Display Bold"/>
              </a:rPr>
              <a:t>MODEL TRAINING</a:t>
            </a:r>
          </a:p>
        </p:txBody>
      </p:sp>
      <p:sp>
        <p:nvSpPr>
          <p:cNvPr id="7" name="TextBox 7"/>
          <p:cNvSpPr txBox="1"/>
          <p:nvPr/>
        </p:nvSpPr>
        <p:spPr>
          <a:xfrm>
            <a:off x="1080868" y="2414905"/>
            <a:ext cx="7591863" cy="4168775"/>
          </a:xfrm>
          <a:prstGeom prst="rect">
            <a:avLst/>
          </a:prstGeom>
        </p:spPr>
        <p:txBody>
          <a:bodyPr lIns="0" tIns="0" rIns="0" bIns="0" rtlCol="0" anchor="t">
            <a:spAutoFit/>
          </a:bodyPr>
          <a:lstStyle/>
          <a:p>
            <a:pPr algn="just">
              <a:lnSpc>
                <a:spcPts val="2200"/>
              </a:lnSpc>
            </a:pPr>
            <a:r>
              <a:rPr lang="en-US" sz="2000">
                <a:solidFill>
                  <a:srgbClr val="051838"/>
                </a:solidFill>
                <a:latin typeface="Hero"/>
                <a:ea typeface="Hero"/>
                <a:cs typeface="Hero"/>
                <a:sym typeface="Hero"/>
              </a:rPr>
              <a:t>A custom CNN with convolutional, pooling, and fully connected layers was trained using a batch size of 32 for 10 epochs. The Cross-Entropy Loss function and Adam optimizer facilitated efficient learning, with a scheduler dynamically adjusting the learning rate. </a:t>
            </a:r>
          </a:p>
          <a:p>
            <a:pPr algn="just">
              <a:lnSpc>
                <a:spcPts val="2200"/>
              </a:lnSpc>
            </a:pPr>
            <a:endParaRPr lang="en-US" sz="2000">
              <a:solidFill>
                <a:srgbClr val="051838"/>
              </a:solidFill>
              <a:latin typeface="Hero"/>
              <a:ea typeface="Hero"/>
              <a:cs typeface="Hero"/>
              <a:sym typeface="Hero"/>
            </a:endParaRPr>
          </a:p>
          <a:p>
            <a:pPr algn="just">
              <a:lnSpc>
                <a:spcPts val="2200"/>
              </a:lnSpc>
            </a:pPr>
            <a:r>
              <a:rPr lang="en-US" sz="2000">
                <a:solidFill>
                  <a:srgbClr val="051838"/>
                </a:solidFill>
                <a:latin typeface="Hero"/>
                <a:ea typeface="Hero"/>
                <a:cs typeface="Hero"/>
                <a:sym typeface="Hero"/>
              </a:rPr>
              <a:t>Metrics, including training and validation loss and accuracy, were tracked to monitor performance and adjust hyperparameters as needed. Validation ensured generalization to unseen data, while iterative improvements refined the model’s performance.</a:t>
            </a:r>
          </a:p>
          <a:p>
            <a:pPr algn="just">
              <a:lnSpc>
                <a:spcPts val="2200"/>
              </a:lnSpc>
            </a:pPr>
            <a:r>
              <a:rPr lang="en-US" sz="2000">
                <a:solidFill>
                  <a:srgbClr val="051838"/>
                </a:solidFill>
                <a:latin typeface="Hero"/>
                <a:ea typeface="Hero"/>
                <a:cs typeface="Hero"/>
                <a:sym typeface="Hero"/>
              </a:rPr>
              <a:t> </a:t>
            </a:r>
          </a:p>
          <a:p>
            <a:pPr algn="just">
              <a:lnSpc>
                <a:spcPts val="2200"/>
              </a:lnSpc>
            </a:pPr>
            <a:r>
              <a:rPr lang="en-US" sz="2000">
                <a:solidFill>
                  <a:srgbClr val="051838"/>
                </a:solidFill>
                <a:latin typeface="Hero"/>
                <a:ea typeface="Hero"/>
                <a:cs typeface="Hero"/>
                <a:sym typeface="Hero"/>
              </a:rPr>
              <a:t>The architecture balanced complexity and regularization, resulting in a reliable model capable of distinguishing 15 animal classes effectively.</a:t>
            </a:r>
          </a:p>
        </p:txBody>
      </p:sp>
      <p:sp>
        <p:nvSpPr>
          <p:cNvPr id="8" name="Freeform 8"/>
          <p:cNvSpPr/>
          <p:nvPr/>
        </p:nvSpPr>
        <p:spPr>
          <a:xfrm rot="-5400000">
            <a:off x="9418888" y="2687051"/>
            <a:ext cx="669424" cy="1665986"/>
          </a:xfrm>
          <a:custGeom>
            <a:avLst/>
            <a:gdLst/>
            <a:ahLst/>
            <a:cxnLst/>
            <a:rect l="l" t="t" r="r" b="b"/>
            <a:pathLst>
              <a:path w="669424" h="1665986">
                <a:moveTo>
                  <a:pt x="0" y="0"/>
                </a:moveTo>
                <a:lnTo>
                  <a:pt x="669424" y="0"/>
                </a:lnTo>
                <a:lnTo>
                  <a:pt x="669424"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rot="-5400000">
            <a:off x="-151611" y="5507549"/>
            <a:ext cx="669424" cy="1665986"/>
          </a:xfrm>
          <a:custGeom>
            <a:avLst/>
            <a:gdLst/>
            <a:ahLst/>
            <a:cxnLst/>
            <a:rect l="l" t="t" r="r" b="b"/>
            <a:pathLst>
              <a:path w="669424" h="1665986">
                <a:moveTo>
                  <a:pt x="0" y="0"/>
                </a:moveTo>
                <a:lnTo>
                  <a:pt x="669423" y="0"/>
                </a:lnTo>
                <a:lnTo>
                  <a:pt x="669423"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TextBox 10"/>
          <p:cNvSpPr txBox="1"/>
          <p:nvPr/>
        </p:nvSpPr>
        <p:spPr>
          <a:xfrm rot="5400000">
            <a:off x="-136474" y="1987314"/>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11" name="TextBox 11"/>
          <p:cNvSpPr txBox="1"/>
          <p:nvPr/>
        </p:nvSpPr>
        <p:spPr>
          <a:xfrm rot="5400000">
            <a:off x="-136474" y="3576918"/>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12" name="TextBox 12"/>
          <p:cNvSpPr txBox="1"/>
          <p:nvPr/>
        </p:nvSpPr>
        <p:spPr>
          <a:xfrm rot="5400000">
            <a:off x="-136474" y="5182668"/>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13" name="Freeform 13"/>
          <p:cNvSpPr/>
          <p:nvPr/>
        </p:nvSpPr>
        <p:spPr>
          <a:xfrm>
            <a:off x="8242103" y="6675254"/>
            <a:ext cx="1357009" cy="451642"/>
          </a:xfrm>
          <a:custGeom>
            <a:avLst/>
            <a:gdLst/>
            <a:ahLst/>
            <a:cxnLst/>
            <a:rect l="l" t="t" r="r" b="b"/>
            <a:pathLst>
              <a:path w="1357009" h="451642">
                <a:moveTo>
                  <a:pt x="0" y="0"/>
                </a:moveTo>
                <a:lnTo>
                  <a:pt x="1357008" y="0"/>
                </a:lnTo>
                <a:lnTo>
                  <a:pt x="1357008" y="451642"/>
                </a:lnTo>
                <a:lnTo>
                  <a:pt x="0" y="451642"/>
                </a:lnTo>
                <a:lnTo>
                  <a:pt x="0" y="0"/>
                </a:lnTo>
                <a:close/>
              </a:path>
            </a:pathLst>
          </a:custGeom>
          <a:blipFill>
            <a:blip r:embed="rId5"/>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77777"/>
            </a:stretch>
          </a:blipFill>
        </p:spPr>
        <p:txBody>
          <a:bodyPr/>
          <a:lstStyle/>
          <a:p>
            <a:endParaRPr lang="en-US"/>
          </a:p>
        </p:txBody>
      </p:sp>
      <p:sp>
        <p:nvSpPr>
          <p:cNvPr id="3" name="TextBox 3"/>
          <p:cNvSpPr txBox="1"/>
          <p:nvPr/>
        </p:nvSpPr>
        <p:spPr>
          <a:xfrm>
            <a:off x="327811" y="5621345"/>
            <a:ext cx="4977214" cy="1298575"/>
          </a:xfrm>
          <a:prstGeom prst="rect">
            <a:avLst/>
          </a:prstGeom>
        </p:spPr>
        <p:txBody>
          <a:bodyPr lIns="0" tIns="0" rIns="0" bIns="0" rtlCol="0" anchor="t">
            <a:spAutoFit/>
          </a:bodyPr>
          <a:lstStyle/>
          <a:p>
            <a:pPr algn="l">
              <a:lnSpc>
                <a:spcPts val="5000"/>
              </a:lnSpc>
            </a:pPr>
            <a:r>
              <a:rPr lang="en-US" sz="5000" b="1" spc="-150">
                <a:solidFill>
                  <a:srgbClr val="051838"/>
                </a:solidFill>
                <a:latin typeface="Red Hat Display Bold"/>
                <a:ea typeface="Red Hat Display Bold"/>
                <a:cs typeface="Red Hat Display Bold"/>
                <a:sym typeface="Red Hat Display Bold"/>
              </a:rPr>
              <a:t>RESULTS  AND VISUALIZATION</a:t>
            </a:r>
          </a:p>
        </p:txBody>
      </p:sp>
      <p:grpSp>
        <p:nvGrpSpPr>
          <p:cNvPr id="4" name="Group 4"/>
          <p:cNvGrpSpPr/>
          <p:nvPr/>
        </p:nvGrpSpPr>
        <p:grpSpPr>
          <a:xfrm>
            <a:off x="5151362" y="908686"/>
            <a:ext cx="5183496" cy="1080444"/>
            <a:chOff x="0" y="0"/>
            <a:chExt cx="1919813" cy="400165"/>
          </a:xfrm>
        </p:grpSpPr>
        <p:sp>
          <p:nvSpPr>
            <p:cNvPr id="5" name="Freeform 5"/>
            <p:cNvSpPr/>
            <p:nvPr/>
          </p:nvSpPr>
          <p:spPr>
            <a:xfrm>
              <a:off x="0" y="0"/>
              <a:ext cx="1919813" cy="400165"/>
            </a:xfrm>
            <a:custGeom>
              <a:avLst/>
              <a:gdLst/>
              <a:ahLst/>
              <a:cxnLst/>
              <a:rect l="l" t="t" r="r" b="b"/>
              <a:pathLst>
                <a:path w="1919813" h="400165">
                  <a:moveTo>
                    <a:pt x="29871" y="0"/>
                  </a:moveTo>
                  <a:lnTo>
                    <a:pt x="1889942" y="0"/>
                  </a:lnTo>
                  <a:cubicBezTo>
                    <a:pt x="1906440" y="0"/>
                    <a:pt x="1919813" y="13374"/>
                    <a:pt x="1919813" y="29871"/>
                  </a:cubicBezTo>
                  <a:lnTo>
                    <a:pt x="1919813" y="370293"/>
                  </a:lnTo>
                  <a:cubicBezTo>
                    <a:pt x="1919813" y="378215"/>
                    <a:pt x="1916666" y="385813"/>
                    <a:pt x="1911064" y="391415"/>
                  </a:cubicBezTo>
                  <a:cubicBezTo>
                    <a:pt x="1905462" y="397017"/>
                    <a:pt x="1897864" y="400165"/>
                    <a:pt x="1889942" y="400165"/>
                  </a:cubicBezTo>
                  <a:lnTo>
                    <a:pt x="29871" y="400165"/>
                  </a:lnTo>
                  <a:cubicBezTo>
                    <a:pt x="13374" y="400165"/>
                    <a:pt x="0" y="386791"/>
                    <a:pt x="0" y="370293"/>
                  </a:cubicBezTo>
                  <a:lnTo>
                    <a:pt x="0" y="29871"/>
                  </a:lnTo>
                  <a:cubicBezTo>
                    <a:pt x="0" y="21949"/>
                    <a:pt x="3147" y="14351"/>
                    <a:pt x="8749" y="8749"/>
                  </a:cubicBezTo>
                  <a:cubicBezTo>
                    <a:pt x="14351" y="3147"/>
                    <a:pt x="21949" y="0"/>
                    <a:pt x="29871" y="0"/>
                  </a:cubicBezTo>
                  <a:close/>
                </a:path>
              </a:pathLst>
            </a:custGeom>
            <a:solidFill>
              <a:srgbClr val="051838"/>
            </a:solidFill>
          </p:spPr>
          <p:txBody>
            <a:bodyPr/>
            <a:lstStyle/>
            <a:p>
              <a:endParaRPr lang="en-US"/>
            </a:p>
          </p:txBody>
        </p:sp>
        <p:sp>
          <p:nvSpPr>
            <p:cNvPr id="6" name="TextBox 6"/>
            <p:cNvSpPr txBox="1"/>
            <p:nvPr/>
          </p:nvSpPr>
          <p:spPr>
            <a:xfrm>
              <a:off x="0" y="9525"/>
              <a:ext cx="1919813" cy="390640"/>
            </a:xfrm>
            <a:prstGeom prst="rect">
              <a:avLst/>
            </a:prstGeom>
          </p:spPr>
          <p:txBody>
            <a:bodyPr lIns="50800" tIns="50800" rIns="50800" bIns="50800" rtlCol="0" anchor="ctr"/>
            <a:lstStyle/>
            <a:p>
              <a:pPr algn="ctr">
                <a:lnSpc>
                  <a:spcPts val="1045"/>
                </a:lnSpc>
              </a:pPr>
              <a:endParaRPr/>
            </a:p>
          </p:txBody>
        </p:sp>
      </p:grpSp>
      <p:grpSp>
        <p:nvGrpSpPr>
          <p:cNvPr id="7" name="Group 7"/>
          <p:cNvGrpSpPr/>
          <p:nvPr/>
        </p:nvGrpSpPr>
        <p:grpSpPr>
          <a:xfrm>
            <a:off x="5151362" y="2384132"/>
            <a:ext cx="5183496" cy="1080444"/>
            <a:chOff x="0" y="0"/>
            <a:chExt cx="1919813" cy="400165"/>
          </a:xfrm>
        </p:grpSpPr>
        <p:sp>
          <p:nvSpPr>
            <p:cNvPr id="8" name="Freeform 8"/>
            <p:cNvSpPr/>
            <p:nvPr/>
          </p:nvSpPr>
          <p:spPr>
            <a:xfrm>
              <a:off x="0" y="0"/>
              <a:ext cx="1919813" cy="400165"/>
            </a:xfrm>
            <a:custGeom>
              <a:avLst/>
              <a:gdLst/>
              <a:ahLst/>
              <a:cxnLst/>
              <a:rect l="l" t="t" r="r" b="b"/>
              <a:pathLst>
                <a:path w="1919813" h="400165">
                  <a:moveTo>
                    <a:pt x="29871" y="0"/>
                  </a:moveTo>
                  <a:lnTo>
                    <a:pt x="1889942" y="0"/>
                  </a:lnTo>
                  <a:cubicBezTo>
                    <a:pt x="1906440" y="0"/>
                    <a:pt x="1919813" y="13374"/>
                    <a:pt x="1919813" y="29871"/>
                  </a:cubicBezTo>
                  <a:lnTo>
                    <a:pt x="1919813" y="370293"/>
                  </a:lnTo>
                  <a:cubicBezTo>
                    <a:pt x="1919813" y="378215"/>
                    <a:pt x="1916666" y="385813"/>
                    <a:pt x="1911064" y="391415"/>
                  </a:cubicBezTo>
                  <a:cubicBezTo>
                    <a:pt x="1905462" y="397017"/>
                    <a:pt x="1897864" y="400165"/>
                    <a:pt x="1889942" y="400165"/>
                  </a:cubicBezTo>
                  <a:lnTo>
                    <a:pt x="29871" y="400165"/>
                  </a:lnTo>
                  <a:cubicBezTo>
                    <a:pt x="13374" y="400165"/>
                    <a:pt x="0" y="386791"/>
                    <a:pt x="0" y="370293"/>
                  </a:cubicBezTo>
                  <a:lnTo>
                    <a:pt x="0" y="29871"/>
                  </a:lnTo>
                  <a:cubicBezTo>
                    <a:pt x="0" y="21949"/>
                    <a:pt x="3147" y="14351"/>
                    <a:pt x="8749" y="8749"/>
                  </a:cubicBezTo>
                  <a:cubicBezTo>
                    <a:pt x="14351" y="3147"/>
                    <a:pt x="21949" y="0"/>
                    <a:pt x="29871" y="0"/>
                  </a:cubicBezTo>
                  <a:close/>
                </a:path>
              </a:pathLst>
            </a:custGeom>
            <a:solidFill>
              <a:srgbClr val="051838"/>
            </a:solidFill>
          </p:spPr>
          <p:txBody>
            <a:bodyPr/>
            <a:lstStyle/>
            <a:p>
              <a:endParaRPr lang="en-US"/>
            </a:p>
          </p:txBody>
        </p:sp>
        <p:sp>
          <p:nvSpPr>
            <p:cNvPr id="9" name="TextBox 9"/>
            <p:cNvSpPr txBox="1"/>
            <p:nvPr/>
          </p:nvSpPr>
          <p:spPr>
            <a:xfrm>
              <a:off x="0" y="9525"/>
              <a:ext cx="1919813" cy="390640"/>
            </a:xfrm>
            <a:prstGeom prst="rect">
              <a:avLst/>
            </a:prstGeom>
          </p:spPr>
          <p:txBody>
            <a:bodyPr lIns="50800" tIns="50800" rIns="50800" bIns="50800" rtlCol="0" anchor="ctr"/>
            <a:lstStyle/>
            <a:p>
              <a:pPr algn="ctr">
                <a:lnSpc>
                  <a:spcPts val="1045"/>
                </a:lnSpc>
              </a:pPr>
              <a:endParaRPr/>
            </a:p>
          </p:txBody>
        </p:sp>
      </p:grpSp>
      <p:grpSp>
        <p:nvGrpSpPr>
          <p:cNvPr id="10" name="Group 10"/>
          <p:cNvGrpSpPr/>
          <p:nvPr/>
        </p:nvGrpSpPr>
        <p:grpSpPr>
          <a:xfrm>
            <a:off x="5151362" y="3855101"/>
            <a:ext cx="5183496" cy="1080444"/>
            <a:chOff x="0" y="0"/>
            <a:chExt cx="1919813" cy="400165"/>
          </a:xfrm>
        </p:grpSpPr>
        <p:sp>
          <p:nvSpPr>
            <p:cNvPr id="11" name="Freeform 11"/>
            <p:cNvSpPr/>
            <p:nvPr/>
          </p:nvSpPr>
          <p:spPr>
            <a:xfrm>
              <a:off x="0" y="0"/>
              <a:ext cx="1919813" cy="400165"/>
            </a:xfrm>
            <a:custGeom>
              <a:avLst/>
              <a:gdLst/>
              <a:ahLst/>
              <a:cxnLst/>
              <a:rect l="l" t="t" r="r" b="b"/>
              <a:pathLst>
                <a:path w="1919813" h="400165">
                  <a:moveTo>
                    <a:pt x="29871" y="0"/>
                  </a:moveTo>
                  <a:lnTo>
                    <a:pt x="1889942" y="0"/>
                  </a:lnTo>
                  <a:cubicBezTo>
                    <a:pt x="1906440" y="0"/>
                    <a:pt x="1919813" y="13374"/>
                    <a:pt x="1919813" y="29871"/>
                  </a:cubicBezTo>
                  <a:lnTo>
                    <a:pt x="1919813" y="370293"/>
                  </a:lnTo>
                  <a:cubicBezTo>
                    <a:pt x="1919813" y="378215"/>
                    <a:pt x="1916666" y="385813"/>
                    <a:pt x="1911064" y="391415"/>
                  </a:cubicBezTo>
                  <a:cubicBezTo>
                    <a:pt x="1905462" y="397017"/>
                    <a:pt x="1897864" y="400165"/>
                    <a:pt x="1889942" y="400165"/>
                  </a:cubicBezTo>
                  <a:lnTo>
                    <a:pt x="29871" y="400165"/>
                  </a:lnTo>
                  <a:cubicBezTo>
                    <a:pt x="13374" y="400165"/>
                    <a:pt x="0" y="386791"/>
                    <a:pt x="0" y="370293"/>
                  </a:cubicBezTo>
                  <a:lnTo>
                    <a:pt x="0" y="29871"/>
                  </a:lnTo>
                  <a:cubicBezTo>
                    <a:pt x="0" y="21949"/>
                    <a:pt x="3147" y="14351"/>
                    <a:pt x="8749" y="8749"/>
                  </a:cubicBezTo>
                  <a:cubicBezTo>
                    <a:pt x="14351" y="3147"/>
                    <a:pt x="21949" y="0"/>
                    <a:pt x="29871" y="0"/>
                  </a:cubicBezTo>
                  <a:close/>
                </a:path>
              </a:pathLst>
            </a:custGeom>
            <a:solidFill>
              <a:srgbClr val="051838"/>
            </a:solidFill>
          </p:spPr>
          <p:txBody>
            <a:bodyPr/>
            <a:lstStyle/>
            <a:p>
              <a:endParaRPr lang="en-US"/>
            </a:p>
          </p:txBody>
        </p:sp>
        <p:sp>
          <p:nvSpPr>
            <p:cNvPr id="12" name="TextBox 12"/>
            <p:cNvSpPr txBox="1"/>
            <p:nvPr/>
          </p:nvSpPr>
          <p:spPr>
            <a:xfrm>
              <a:off x="0" y="9525"/>
              <a:ext cx="1919813" cy="390640"/>
            </a:xfrm>
            <a:prstGeom prst="rect">
              <a:avLst/>
            </a:prstGeom>
          </p:spPr>
          <p:txBody>
            <a:bodyPr lIns="50800" tIns="50800" rIns="50800" bIns="50800" rtlCol="0" anchor="ctr"/>
            <a:lstStyle/>
            <a:p>
              <a:pPr algn="ctr">
                <a:lnSpc>
                  <a:spcPts val="1045"/>
                </a:lnSpc>
              </a:pPr>
              <a:endParaRPr/>
            </a:p>
          </p:txBody>
        </p:sp>
      </p:grpSp>
      <p:grpSp>
        <p:nvGrpSpPr>
          <p:cNvPr id="13" name="Group 13"/>
          <p:cNvGrpSpPr/>
          <p:nvPr/>
        </p:nvGrpSpPr>
        <p:grpSpPr>
          <a:xfrm>
            <a:off x="5151362" y="5326070"/>
            <a:ext cx="5183496" cy="1080444"/>
            <a:chOff x="0" y="0"/>
            <a:chExt cx="1919813" cy="400165"/>
          </a:xfrm>
        </p:grpSpPr>
        <p:sp>
          <p:nvSpPr>
            <p:cNvPr id="14" name="Freeform 14"/>
            <p:cNvSpPr/>
            <p:nvPr/>
          </p:nvSpPr>
          <p:spPr>
            <a:xfrm>
              <a:off x="0" y="0"/>
              <a:ext cx="1919813" cy="400165"/>
            </a:xfrm>
            <a:custGeom>
              <a:avLst/>
              <a:gdLst/>
              <a:ahLst/>
              <a:cxnLst/>
              <a:rect l="l" t="t" r="r" b="b"/>
              <a:pathLst>
                <a:path w="1919813" h="400165">
                  <a:moveTo>
                    <a:pt x="29871" y="0"/>
                  </a:moveTo>
                  <a:lnTo>
                    <a:pt x="1889942" y="0"/>
                  </a:lnTo>
                  <a:cubicBezTo>
                    <a:pt x="1906440" y="0"/>
                    <a:pt x="1919813" y="13374"/>
                    <a:pt x="1919813" y="29871"/>
                  </a:cubicBezTo>
                  <a:lnTo>
                    <a:pt x="1919813" y="370293"/>
                  </a:lnTo>
                  <a:cubicBezTo>
                    <a:pt x="1919813" y="378215"/>
                    <a:pt x="1916666" y="385813"/>
                    <a:pt x="1911064" y="391415"/>
                  </a:cubicBezTo>
                  <a:cubicBezTo>
                    <a:pt x="1905462" y="397017"/>
                    <a:pt x="1897864" y="400165"/>
                    <a:pt x="1889942" y="400165"/>
                  </a:cubicBezTo>
                  <a:lnTo>
                    <a:pt x="29871" y="400165"/>
                  </a:lnTo>
                  <a:cubicBezTo>
                    <a:pt x="13374" y="400165"/>
                    <a:pt x="0" y="386791"/>
                    <a:pt x="0" y="370293"/>
                  </a:cubicBezTo>
                  <a:lnTo>
                    <a:pt x="0" y="29871"/>
                  </a:lnTo>
                  <a:cubicBezTo>
                    <a:pt x="0" y="21949"/>
                    <a:pt x="3147" y="14351"/>
                    <a:pt x="8749" y="8749"/>
                  </a:cubicBezTo>
                  <a:cubicBezTo>
                    <a:pt x="14351" y="3147"/>
                    <a:pt x="21949" y="0"/>
                    <a:pt x="29871" y="0"/>
                  </a:cubicBezTo>
                  <a:close/>
                </a:path>
              </a:pathLst>
            </a:custGeom>
            <a:solidFill>
              <a:srgbClr val="051838"/>
            </a:solidFill>
          </p:spPr>
          <p:txBody>
            <a:bodyPr/>
            <a:lstStyle/>
            <a:p>
              <a:endParaRPr lang="en-US"/>
            </a:p>
          </p:txBody>
        </p:sp>
        <p:sp>
          <p:nvSpPr>
            <p:cNvPr id="15" name="TextBox 15"/>
            <p:cNvSpPr txBox="1"/>
            <p:nvPr/>
          </p:nvSpPr>
          <p:spPr>
            <a:xfrm>
              <a:off x="0" y="9525"/>
              <a:ext cx="1919813" cy="390640"/>
            </a:xfrm>
            <a:prstGeom prst="rect">
              <a:avLst/>
            </a:prstGeom>
          </p:spPr>
          <p:txBody>
            <a:bodyPr lIns="50800" tIns="50800" rIns="50800" bIns="50800" rtlCol="0" anchor="ctr"/>
            <a:lstStyle/>
            <a:p>
              <a:pPr algn="ctr">
                <a:lnSpc>
                  <a:spcPts val="1045"/>
                </a:lnSpc>
              </a:pPr>
              <a:endParaRPr/>
            </a:p>
          </p:txBody>
        </p:sp>
      </p:grpSp>
      <p:sp>
        <p:nvSpPr>
          <p:cNvPr id="16" name="TextBox 16"/>
          <p:cNvSpPr txBox="1"/>
          <p:nvPr/>
        </p:nvSpPr>
        <p:spPr>
          <a:xfrm>
            <a:off x="5503225" y="962180"/>
            <a:ext cx="4250375" cy="935355"/>
          </a:xfrm>
          <a:prstGeom prst="rect">
            <a:avLst/>
          </a:prstGeom>
        </p:spPr>
        <p:txBody>
          <a:bodyPr lIns="0" tIns="0" rIns="0" bIns="0" rtlCol="0" anchor="t">
            <a:spAutoFit/>
          </a:bodyPr>
          <a:lstStyle/>
          <a:p>
            <a:pPr algn="l">
              <a:lnSpc>
                <a:spcPts val="2520"/>
              </a:lnSpc>
            </a:pPr>
            <a:r>
              <a:rPr lang="en-US" sz="1800">
                <a:solidFill>
                  <a:srgbClr val="FCFCFC"/>
                </a:solidFill>
                <a:latin typeface="Hero"/>
                <a:ea typeface="Hero"/>
                <a:cs typeface="Hero"/>
                <a:sym typeface="Hero"/>
              </a:rPr>
              <a:t>The CNN showed consistent training and validation accuracy, confirming effective learning.</a:t>
            </a:r>
          </a:p>
        </p:txBody>
      </p:sp>
      <p:sp>
        <p:nvSpPr>
          <p:cNvPr id="17" name="TextBox 17"/>
          <p:cNvSpPr txBox="1"/>
          <p:nvPr/>
        </p:nvSpPr>
        <p:spPr>
          <a:xfrm>
            <a:off x="5503225" y="2420001"/>
            <a:ext cx="4055093" cy="935355"/>
          </a:xfrm>
          <a:prstGeom prst="rect">
            <a:avLst/>
          </a:prstGeom>
        </p:spPr>
        <p:txBody>
          <a:bodyPr lIns="0" tIns="0" rIns="0" bIns="0" rtlCol="0" anchor="t">
            <a:spAutoFit/>
          </a:bodyPr>
          <a:lstStyle/>
          <a:p>
            <a:pPr algn="l">
              <a:lnSpc>
                <a:spcPts val="2520"/>
              </a:lnSpc>
            </a:pPr>
            <a:r>
              <a:rPr lang="en-US" sz="1800">
                <a:solidFill>
                  <a:srgbClr val="FCFCFC"/>
                </a:solidFill>
                <a:latin typeface="Hero"/>
                <a:ea typeface="Hero"/>
                <a:cs typeface="Hero"/>
                <a:sym typeface="Hero"/>
              </a:rPr>
              <a:t>Loss and accuracy plots highlight smooth convergence with minimal overfitting.</a:t>
            </a:r>
          </a:p>
        </p:txBody>
      </p:sp>
      <p:sp>
        <p:nvSpPr>
          <p:cNvPr id="18" name="TextBox 18"/>
          <p:cNvSpPr txBox="1"/>
          <p:nvPr/>
        </p:nvSpPr>
        <p:spPr>
          <a:xfrm>
            <a:off x="5503225" y="3893201"/>
            <a:ext cx="4055093" cy="935355"/>
          </a:xfrm>
          <a:prstGeom prst="rect">
            <a:avLst/>
          </a:prstGeom>
        </p:spPr>
        <p:txBody>
          <a:bodyPr lIns="0" tIns="0" rIns="0" bIns="0" rtlCol="0" anchor="t">
            <a:spAutoFit/>
          </a:bodyPr>
          <a:lstStyle/>
          <a:p>
            <a:pPr algn="l">
              <a:lnSpc>
                <a:spcPts val="2520"/>
              </a:lnSpc>
            </a:pPr>
            <a:r>
              <a:rPr lang="en-US" sz="1800">
                <a:solidFill>
                  <a:srgbClr val="FCFCFC"/>
                </a:solidFill>
                <a:latin typeface="Hero"/>
                <a:ea typeface="Hero"/>
                <a:cs typeface="Hero"/>
                <a:sym typeface="Hero"/>
              </a:rPr>
              <a:t>Correctly classified examples, like cow and zebra, demonstrate the model’s reliability.</a:t>
            </a:r>
          </a:p>
        </p:txBody>
      </p:sp>
      <p:sp>
        <p:nvSpPr>
          <p:cNvPr id="19" name="TextBox 19"/>
          <p:cNvSpPr txBox="1"/>
          <p:nvPr/>
        </p:nvSpPr>
        <p:spPr>
          <a:xfrm>
            <a:off x="5503225" y="5392745"/>
            <a:ext cx="4250375" cy="1249680"/>
          </a:xfrm>
          <a:prstGeom prst="rect">
            <a:avLst/>
          </a:prstGeom>
        </p:spPr>
        <p:txBody>
          <a:bodyPr lIns="0" tIns="0" rIns="0" bIns="0" rtlCol="0" anchor="t">
            <a:spAutoFit/>
          </a:bodyPr>
          <a:lstStyle/>
          <a:p>
            <a:pPr algn="l">
              <a:lnSpc>
                <a:spcPts val="2520"/>
              </a:lnSpc>
            </a:pPr>
            <a:r>
              <a:rPr lang="en-US" sz="1800">
                <a:solidFill>
                  <a:srgbClr val="FCFCFC"/>
                </a:solidFill>
                <a:latin typeface="Hero"/>
                <a:ea typeface="Hero"/>
                <a:cs typeface="Hero"/>
                <a:sym typeface="Hero"/>
              </a:rPr>
              <a:t>Misclassified images suggest potential for improvement with additional data or tweaks.</a:t>
            </a:r>
          </a:p>
          <a:p>
            <a:pPr algn="l">
              <a:lnSpc>
                <a:spcPts val="2520"/>
              </a:lnSpc>
            </a:pPr>
            <a:endParaRPr lang="en-US" sz="1800">
              <a:solidFill>
                <a:srgbClr val="FCFCFC"/>
              </a:solidFill>
              <a:latin typeface="Hero"/>
              <a:ea typeface="Hero"/>
              <a:cs typeface="Hero"/>
              <a:sym typeface="Hero"/>
            </a:endParaRPr>
          </a:p>
        </p:txBody>
      </p:sp>
      <p:grpSp>
        <p:nvGrpSpPr>
          <p:cNvPr id="20" name="Group 20"/>
          <p:cNvGrpSpPr/>
          <p:nvPr/>
        </p:nvGrpSpPr>
        <p:grpSpPr>
          <a:xfrm>
            <a:off x="327811" y="908686"/>
            <a:ext cx="4548989" cy="3638565"/>
            <a:chOff x="0" y="0"/>
            <a:chExt cx="1018012" cy="814270"/>
          </a:xfrm>
        </p:grpSpPr>
        <p:sp>
          <p:nvSpPr>
            <p:cNvPr id="21" name="Freeform 21"/>
            <p:cNvSpPr/>
            <p:nvPr/>
          </p:nvSpPr>
          <p:spPr>
            <a:xfrm>
              <a:off x="0" y="0"/>
              <a:ext cx="1018012" cy="814270"/>
            </a:xfrm>
            <a:custGeom>
              <a:avLst/>
              <a:gdLst/>
              <a:ahLst/>
              <a:cxnLst/>
              <a:rect l="l" t="t" r="r" b="b"/>
              <a:pathLst>
                <a:path w="1018012" h="814270">
                  <a:moveTo>
                    <a:pt x="27230" y="0"/>
                  </a:moveTo>
                  <a:lnTo>
                    <a:pt x="990782" y="0"/>
                  </a:lnTo>
                  <a:cubicBezTo>
                    <a:pt x="1005820" y="0"/>
                    <a:pt x="1018012" y="12191"/>
                    <a:pt x="1018012" y="27230"/>
                  </a:cubicBezTo>
                  <a:lnTo>
                    <a:pt x="1018012" y="787039"/>
                  </a:lnTo>
                  <a:cubicBezTo>
                    <a:pt x="1018012" y="802078"/>
                    <a:pt x="1005820" y="814270"/>
                    <a:pt x="990782" y="814270"/>
                  </a:cubicBezTo>
                  <a:lnTo>
                    <a:pt x="27230" y="814270"/>
                  </a:lnTo>
                  <a:cubicBezTo>
                    <a:pt x="12191" y="814270"/>
                    <a:pt x="0" y="802078"/>
                    <a:pt x="0" y="787039"/>
                  </a:cubicBezTo>
                  <a:lnTo>
                    <a:pt x="0" y="27230"/>
                  </a:lnTo>
                  <a:cubicBezTo>
                    <a:pt x="0" y="12191"/>
                    <a:pt x="12191" y="0"/>
                    <a:pt x="27230" y="0"/>
                  </a:cubicBezTo>
                  <a:close/>
                </a:path>
              </a:pathLst>
            </a:custGeom>
            <a:blipFill>
              <a:blip r:embed="rId3"/>
              <a:stretch>
                <a:fillRect t="-1486" b="-1486"/>
              </a:stretch>
            </a:blipFill>
          </p:spPr>
          <p:txBody>
            <a:bodyPr/>
            <a:lstStyle/>
            <a:p>
              <a:endParaRPr lang="en-US"/>
            </a:p>
          </p:txBody>
        </p:sp>
      </p:grpSp>
      <p:sp>
        <p:nvSpPr>
          <p:cNvPr id="22" name="Freeform 22"/>
          <p:cNvSpPr/>
          <p:nvPr/>
        </p:nvSpPr>
        <p:spPr>
          <a:xfrm rot="-5400000">
            <a:off x="190067" y="4208443"/>
            <a:ext cx="669424" cy="1665986"/>
          </a:xfrm>
          <a:custGeom>
            <a:avLst/>
            <a:gdLst/>
            <a:ahLst/>
            <a:cxnLst/>
            <a:rect l="l" t="t" r="r" b="b"/>
            <a:pathLst>
              <a:path w="669424" h="1665986">
                <a:moveTo>
                  <a:pt x="0" y="0"/>
                </a:moveTo>
                <a:lnTo>
                  <a:pt x="669423" y="0"/>
                </a:lnTo>
                <a:lnTo>
                  <a:pt x="669423" y="1665986"/>
                </a:lnTo>
                <a:lnTo>
                  <a:pt x="0" y="16659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rot="-5400000">
            <a:off x="9057812" y="-436185"/>
            <a:ext cx="669424" cy="1665986"/>
          </a:xfrm>
          <a:custGeom>
            <a:avLst/>
            <a:gdLst/>
            <a:ahLst/>
            <a:cxnLst/>
            <a:rect l="l" t="t" r="r" b="b"/>
            <a:pathLst>
              <a:path w="669424" h="1665986">
                <a:moveTo>
                  <a:pt x="0" y="0"/>
                </a:moveTo>
                <a:lnTo>
                  <a:pt x="669423" y="0"/>
                </a:lnTo>
                <a:lnTo>
                  <a:pt x="669423" y="1665986"/>
                </a:lnTo>
                <a:lnTo>
                  <a:pt x="0" y="16659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4" name="Freeform 24"/>
          <p:cNvSpPr/>
          <p:nvPr/>
        </p:nvSpPr>
        <p:spPr>
          <a:xfrm>
            <a:off x="8186343" y="6691608"/>
            <a:ext cx="1371976" cy="456624"/>
          </a:xfrm>
          <a:custGeom>
            <a:avLst/>
            <a:gdLst/>
            <a:ahLst/>
            <a:cxnLst/>
            <a:rect l="l" t="t" r="r" b="b"/>
            <a:pathLst>
              <a:path w="1371976" h="456624">
                <a:moveTo>
                  <a:pt x="0" y="0"/>
                </a:moveTo>
                <a:lnTo>
                  <a:pt x="1371975" y="0"/>
                </a:lnTo>
                <a:lnTo>
                  <a:pt x="1371975" y="456624"/>
                </a:lnTo>
                <a:lnTo>
                  <a:pt x="0" y="456624"/>
                </a:lnTo>
                <a:lnTo>
                  <a:pt x="0" y="0"/>
                </a:lnTo>
                <a:close/>
              </a:path>
            </a:pathLst>
          </a:custGeom>
          <a:blipFill>
            <a:blip r:embed="rId6"/>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38888" b="-38888"/>
            </a:stretch>
          </a:blipFill>
        </p:spPr>
        <p:txBody>
          <a:bodyPr/>
          <a:lstStyle/>
          <a:p>
            <a:endParaRPr lang="en-US"/>
          </a:p>
        </p:txBody>
      </p:sp>
      <p:sp>
        <p:nvSpPr>
          <p:cNvPr id="3" name="TextBox 3"/>
          <p:cNvSpPr txBox="1"/>
          <p:nvPr/>
        </p:nvSpPr>
        <p:spPr>
          <a:xfrm>
            <a:off x="563233" y="1464216"/>
            <a:ext cx="5668867" cy="857250"/>
          </a:xfrm>
          <a:prstGeom prst="rect">
            <a:avLst/>
          </a:prstGeom>
        </p:spPr>
        <p:txBody>
          <a:bodyPr lIns="0" tIns="0" rIns="0" bIns="0" rtlCol="0" anchor="t">
            <a:spAutoFit/>
          </a:bodyPr>
          <a:lstStyle/>
          <a:p>
            <a:pPr algn="l">
              <a:lnSpc>
                <a:spcPts val="6600"/>
              </a:lnSpc>
            </a:pPr>
            <a:r>
              <a:rPr lang="en-US" sz="6000" b="1" spc="-179">
                <a:solidFill>
                  <a:srgbClr val="051838"/>
                </a:solidFill>
                <a:latin typeface="Red Hat Display Bold"/>
                <a:ea typeface="Red Hat Display Bold"/>
                <a:cs typeface="Red Hat Display Bold"/>
                <a:sym typeface="Red Hat Display Bold"/>
              </a:rPr>
              <a:t>CONCLUSION </a:t>
            </a:r>
          </a:p>
        </p:txBody>
      </p:sp>
      <p:sp>
        <p:nvSpPr>
          <p:cNvPr id="4" name="Freeform 4"/>
          <p:cNvSpPr/>
          <p:nvPr/>
        </p:nvSpPr>
        <p:spPr>
          <a:xfrm rot="-5400000">
            <a:off x="4374295" y="2104078"/>
            <a:ext cx="7483383" cy="3275227"/>
          </a:xfrm>
          <a:custGeom>
            <a:avLst/>
            <a:gdLst/>
            <a:ahLst/>
            <a:cxnLst/>
            <a:rect l="l" t="t" r="r" b="b"/>
            <a:pathLst>
              <a:path w="7483383" h="3275227">
                <a:moveTo>
                  <a:pt x="0" y="0"/>
                </a:moveTo>
                <a:lnTo>
                  <a:pt x="7483383" y="0"/>
                </a:lnTo>
                <a:lnTo>
                  <a:pt x="7483383" y="3275227"/>
                </a:lnTo>
                <a:lnTo>
                  <a:pt x="0" y="32752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rot="-5400000">
            <a:off x="7121485" y="5628446"/>
            <a:ext cx="669424" cy="1665986"/>
          </a:xfrm>
          <a:custGeom>
            <a:avLst/>
            <a:gdLst/>
            <a:ahLst/>
            <a:cxnLst/>
            <a:rect l="l" t="t" r="r" b="b"/>
            <a:pathLst>
              <a:path w="669424" h="1665986">
                <a:moveTo>
                  <a:pt x="0" y="0"/>
                </a:moveTo>
                <a:lnTo>
                  <a:pt x="669423" y="0"/>
                </a:lnTo>
                <a:lnTo>
                  <a:pt x="669423" y="1665986"/>
                </a:lnTo>
                <a:lnTo>
                  <a:pt x="0" y="16659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rot="-5400000">
            <a:off x="-213368" y="-101473"/>
            <a:ext cx="669424" cy="1665986"/>
          </a:xfrm>
          <a:custGeom>
            <a:avLst/>
            <a:gdLst/>
            <a:ahLst/>
            <a:cxnLst/>
            <a:rect l="l" t="t" r="r" b="b"/>
            <a:pathLst>
              <a:path w="669424" h="1665986">
                <a:moveTo>
                  <a:pt x="0" y="0"/>
                </a:moveTo>
                <a:lnTo>
                  <a:pt x="669423" y="0"/>
                </a:lnTo>
                <a:lnTo>
                  <a:pt x="669423" y="1665986"/>
                </a:lnTo>
                <a:lnTo>
                  <a:pt x="0" y="16659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TextBox 7"/>
          <p:cNvSpPr txBox="1"/>
          <p:nvPr/>
        </p:nvSpPr>
        <p:spPr>
          <a:xfrm>
            <a:off x="563233" y="2834555"/>
            <a:ext cx="7725956" cy="2929890"/>
          </a:xfrm>
          <a:prstGeom prst="rect">
            <a:avLst/>
          </a:prstGeom>
        </p:spPr>
        <p:txBody>
          <a:bodyPr lIns="0" tIns="0" rIns="0" bIns="0" rtlCol="0" anchor="t">
            <a:spAutoFit/>
          </a:bodyPr>
          <a:lstStyle/>
          <a:p>
            <a:pPr algn="l">
              <a:lnSpc>
                <a:spcPts val="3359"/>
              </a:lnSpc>
            </a:pPr>
            <a:r>
              <a:rPr lang="en-US" sz="2400">
                <a:solidFill>
                  <a:srgbClr val="051838"/>
                </a:solidFill>
                <a:latin typeface="Hero"/>
                <a:ea typeface="Hero"/>
                <a:cs typeface="Hero"/>
                <a:sym typeface="Hero"/>
              </a:rPr>
              <a:t>The CNN effectively classified animals across 15 categories, demonstrating reliable accuracy and generalization. Future efforts will focus on expanding the dataset, improving with advanced architectures like ResNet, and deploying the model for real-time use. These steps can enhance its applications in wildlife conservation and education.</a:t>
            </a:r>
          </a:p>
        </p:txBody>
      </p:sp>
      <p:sp>
        <p:nvSpPr>
          <p:cNvPr id="8" name="Freeform 8"/>
          <p:cNvSpPr/>
          <p:nvPr/>
        </p:nvSpPr>
        <p:spPr>
          <a:xfrm>
            <a:off x="8289190" y="6690442"/>
            <a:ext cx="1267528" cy="421861"/>
          </a:xfrm>
          <a:custGeom>
            <a:avLst/>
            <a:gdLst/>
            <a:ahLst/>
            <a:cxnLst/>
            <a:rect l="l" t="t" r="r" b="b"/>
            <a:pathLst>
              <a:path w="1267528" h="421861">
                <a:moveTo>
                  <a:pt x="0" y="0"/>
                </a:moveTo>
                <a:lnTo>
                  <a:pt x="1267527" y="0"/>
                </a:lnTo>
                <a:lnTo>
                  <a:pt x="1267527" y="421861"/>
                </a:lnTo>
                <a:lnTo>
                  <a:pt x="0" y="421861"/>
                </a:lnTo>
                <a:lnTo>
                  <a:pt x="0" y="0"/>
                </a:lnTo>
                <a:close/>
              </a:path>
            </a:pathLst>
          </a:custGeom>
          <a:blipFill>
            <a:blip r:embed="rId7"/>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77777"/>
            </a:stretch>
          </a:blipFill>
        </p:spPr>
        <p:txBody>
          <a:bodyPr/>
          <a:lstStyle/>
          <a:p>
            <a:endParaRPr lang="en-US"/>
          </a:p>
        </p:txBody>
      </p:sp>
      <p:sp>
        <p:nvSpPr>
          <p:cNvPr id="3" name="TextBox 3"/>
          <p:cNvSpPr txBox="1"/>
          <p:nvPr/>
        </p:nvSpPr>
        <p:spPr>
          <a:xfrm>
            <a:off x="1428584" y="2884170"/>
            <a:ext cx="7593496" cy="3251200"/>
          </a:xfrm>
          <a:prstGeom prst="rect">
            <a:avLst/>
          </a:prstGeom>
        </p:spPr>
        <p:txBody>
          <a:bodyPr lIns="0" tIns="0" rIns="0" bIns="0" rtlCol="0" anchor="t">
            <a:spAutoFit/>
          </a:bodyPr>
          <a:lstStyle/>
          <a:p>
            <a:pPr algn="l">
              <a:lnSpc>
                <a:spcPts val="2000"/>
              </a:lnSpc>
            </a:pPr>
            <a:r>
              <a:rPr lang="en-US" sz="2000">
                <a:solidFill>
                  <a:srgbClr val="103D3E"/>
                </a:solidFill>
                <a:latin typeface="Hero"/>
                <a:ea typeface="Hero"/>
                <a:cs typeface="Hero"/>
                <a:sym typeface="Hero"/>
              </a:rPr>
              <a:t>Liver cirrhosis is a chronic condition characterized by scarring of the liver tissue, which can lead to significant health complications. </a:t>
            </a:r>
          </a:p>
          <a:p>
            <a:pPr algn="l">
              <a:lnSpc>
                <a:spcPts val="2000"/>
              </a:lnSpc>
            </a:pPr>
            <a:endParaRPr lang="en-US" sz="2000">
              <a:solidFill>
                <a:srgbClr val="103D3E"/>
              </a:solidFill>
              <a:latin typeface="Hero"/>
              <a:ea typeface="Hero"/>
              <a:cs typeface="Hero"/>
              <a:sym typeface="Hero"/>
            </a:endParaRPr>
          </a:p>
          <a:p>
            <a:pPr algn="l">
              <a:lnSpc>
                <a:spcPts val="2000"/>
              </a:lnSpc>
            </a:pPr>
            <a:r>
              <a:rPr lang="en-US" sz="2000">
                <a:solidFill>
                  <a:srgbClr val="103D3E"/>
                </a:solidFill>
                <a:latin typeface="Hero"/>
                <a:ea typeface="Hero"/>
                <a:cs typeface="Hero"/>
                <a:sym typeface="Hero"/>
              </a:rPr>
              <a:t>The objective of this project is to predict the stage of liver cirrhosis using a machine learning approach. The dataset used for this study, liver_cirrhosis.csv, contains various features like patient demographics, medical conditions, and test results. </a:t>
            </a:r>
          </a:p>
          <a:p>
            <a:pPr algn="l">
              <a:lnSpc>
                <a:spcPts val="2000"/>
              </a:lnSpc>
            </a:pPr>
            <a:endParaRPr lang="en-US" sz="2000">
              <a:solidFill>
                <a:srgbClr val="103D3E"/>
              </a:solidFill>
              <a:latin typeface="Hero"/>
              <a:ea typeface="Hero"/>
              <a:cs typeface="Hero"/>
              <a:sym typeface="Hero"/>
            </a:endParaRPr>
          </a:p>
          <a:p>
            <a:pPr algn="l">
              <a:lnSpc>
                <a:spcPts val="2000"/>
              </a:lnSpc>
            </a:pPr>
            <a:r>
              <a:rPr lang="en-US" sz="2000">
                <a:solidFill>
                  <a:srgbClr val="103D3E"/>
                </a:solidFill>
                <a:latin typeface="Hero"/>
                <a:ea typeface="Hero"/>
                <a:cs typeface="Hero"/>
                <a:sym typeface="Hero"/>
              </a:rPr>
              <a:t>By preprocessing the data and applying classification algorithms, this project aims to create an effective predictive model for cirrhosis staging.</a:t>
            </a:r>
          </a:p>
        </p:txBody>
      </p:sp>
      <p:sp>
        <p:nvSpPr>
          <p:cNvPr id="4" name="Freeform 4"/>
          <p:cNvSpPr/>
          <p:nvPr/>
        </p:nvSpPr>
        <p:spPr>
          <a:xfrm rot="-5400000">
            <a:off x="9171722" y="1221165"/>
            <a:ext cx="669424" cy="1665986"/>
          </a:xfrm>
          <a:custGeom>
            <a:avLst/>
            <a:gdLst/>
            <a:ahLst/>
            <a:cxnLst/>
            <a:rect l="l" t="t" r="r" b="b"/>
            <a:pathLst>
              <a:path w="669424" h="1665986">
                <a:moveTo>
                  <a:pt x="0" y="0"/>
                </a:moveTo>
                <a:lnTo>
                  <a:pt x="669423" y="0"/>
                </a:lnTo>
                <a:lnTo>
                  <a:pt x="669423"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rot="-5400000">
            <a:off x="-234341" y="5872023"/>
            <a:ext cx="669424" cy="1665986"/>
          </a:xfrm>
          <a:custGeom>
            <a:avLst/>
            <a:gdLst/>
            <a:ahLst/>
            <a:cxnLst/>
            <a:rect l="l" t="t" r="r" b="b"/>
            <a:pathLst>
              <a:path w="669424" h="1665986">
                <a:moveTo>
                  <a:pt x="0" y="0"/>
                </a:moveTo>
                <a:lnTo>
                  <a:pt x="669424" y="0"/>
                </a:lnTo>
                <a:lnTo>
                  <a:pt x="669424"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417099" y="434339"/>
            <a:ext cx="7160843" cy="960756"/>
          </a:xfrm>
          <a:prstGeom prst="rect">
            <a:avLst/>
          </a:prstGeom>
        </p:spPr>
        <p:txBody>
          <a:bodyPr lIns="0" tIns="0" rIns="0" bIns="0" rtlCol="0" anchor="t">
            <a:spAutoFit/>
          </a:bodyPr>
          <a:lstStyle/>
          <a:p>
            <a:pPr algn="ctr">
              <a:lnSpc>
                <a:spcPts val="3700"/>
              </a:lnSpc>
            </a:pPr>
            <a:r>
              <a:rPr lang="en-US" sz="3700" b="1" spc="-111">
                <a:solidFill>
                  <a:srgbClr val="051838"/>
                </a:solidFill>
                <a:latin typeface="Red Hat Display Bold"/>
                <a:ea typeface="Red Hat Display Bold"/>
                <a:cs typeface="Red Hat Display Bold"/>
                <a:sym typeface="Red Hat Display Bold"/>
              </a:rPr>
              <a:t>TITLE : LIVER  CIRRHOSIS  STAGE</a:t>
            </a:r>
          </a:p>
          <a:p>
            <a:pPr algn="ctr">
              <a:lnSpc>
                <a:spcPts val="3700"/>
              </a:lnSpc>
            </a:pPr>
            <a:r>
              <a:rPr lang="en-US" sz="3700" b="1" spc="-111">
                <a:solidFill>
                  <a:srgbClr val="051838"/>
                </a:solidFill>
                <a:latin typeface="Red Hat Display Bold"/>
                <a:ea typeface="Red Hat Display Bold"/>
                <a:cs typeface="Red Hat Display Bold"/>
                <a:sym typeface="Red Hat Display Bold"/>
              </a:rPr>
              <a:t>DETECTION</a:t>
            </a:r>
          </a:p>
        </p:txBody>
      </p:sp>
      <p:sp>
        <p:nvSpPr>
          <p:cNvPr id="7" name="TextBox 7"/>
          <p:cNvSpPr txBox="1"/>
          <p:nvPr/>
        </p:nvSpPr>
        <p:spPr>
          <a:xfrm>
            <a:off x="417099" y="1718945"/>
            <a:ext cx="5333328" cy="669925"/>
          </a:xfrm>
          <a:prstGeom prst="rect">
            <a:avLst/>
          </a:prstGeom>
        </p:spPr>
        <p:txBody>
          <a:bodyPr lIns="0" tIns="0" rIns="0" bIns="0" rtlCol="0" anchor="t">
            <a:spAutoFit/>
          </a:bodyPr>
          <a:lstStyle/>
          <a:p>
            <a:pPr algn="l">
              <a:lnSpc>
                <a:spcPts val="5000"/>
              </a:lnSpc>
            </a:pPr>
            <a:r>
              <a:rPr lang="en-US" sz="5000" b="1" spc="-150">
                <a:solidFill>
                  <a:srgbClr val="051838"/>
                </a:solidFill>
                <a:latin typeface="Red Hat Display Bold"/>
                <a:ea typeface="Red Hat Display Bold"/>
                <a:cs typeface="Red Hat Display Bold"/>
                <a:sym typeface="Red Hat Display Bold"/>
              </a:rPr>
              <a:t>INTRODUCTION :</a:t>
            </a:r>
          </a:p>
        </p:txBody>
      </p:sp>
      <p:sp>
        <p:nvSpPr>
          <p:cNvPr id="8" name="TextBox 8"/>
          <p:cNvSpPr txBox="1"/>
          <p:nvPr/>
        </p:nvSpPr>
        <p:spPr>
          <a:xfrm rot="5400000">
            <a:off x="199134" y="2379896"/>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9" name="TextBox 9"/>
          <p:cNvSpPr txBox="1"/>
          <p:nvPr/>
        </p:nvSpPr>
        <p:spPr>
          <a:xfrm rot="5400000">
            <a:off x="224378" y="3372263"/>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10" name="TextBox 10"/>
          <p:cNvSpPr txBox="1"/>
          <p:nvPr/>
        </p:nvSpPr>
        <p:spPr>
          <a:xfrm rot="5400000">
            <a:off x="224378" y="4838980"/>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11" name="Freeform 11"/>
          <p:cNvSpPr/>
          <p:nvPr/>
        </p:nvSpPr>
        <p:spPr>
          <a:xfrm>
            <a:off x="8254581" y="6690442"/>
            <a:ext cx="1267528" cy="421861"/>
          </a:xfrm>
          <a:custGeom>
            <a:avLst/>
            <a:gdLst/>
            <a:ahLst/>
            <a:cxnLst/>
            <a:rect l="l" t="t" r="r" b="b"/>
            <a:pathLst>
              <a:path w="1267528" h="421861">
                <a:moveTo>
                  <a:pt x="0" y="0"/>
                </a:moveTo>
                <a:lnTo>
                  <a:pt x="1267528" y="0"/>
                </a:lnTo>
                <a:lnTo>
                  <a:pt x="1267528" y="421861"/>
                </a:lnTo>
                <a:lnTo>
                  <a:pt x="0" y="421861"/>
                </a:lnTo>
                <a:lnTo>
                  <a:pt x="0" y="0"/>
                </a:lnTo>
                <a:close/>
              </a:path>
            </a:pathLst>
          </a:custGeom>
          <a:blipFill>
            <a:blip r:embed="rId5"/>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77777"/>
            </a:stretch>
          </a:blipFill>
        </p:spPr>
        <p:txBody>
          <a:bodyPr/>
          <a:lstStyle/>
          <a:p>
            <a:endParaRPr lang="en-US"/>
          </a:p>
        </p:txBody>
      </p:sp>
      <p:sp>
        <p:nvSpPr>
          <p:cNvPr id="3" name="TextBox 3"/>
          <p:cNvSpPr txBox="1"/>
          <p:nvPr/>
        </p:nvSpPr>
        <p:spPr>
          <a:xfrm>
            <a:off x="1296773" y="1321238"/>
            <a:ext cx="7972452" cy="2012950"/>
          </a:xfrm>
          <a:prstGeom prst="rect">
            <a:avLst/>
          </a:prstGeom>
        </p:spPr>
        <p:txBody>
          <a:bodyPr lIns="0" tIns="0" rIns="0" bIns="0" rtlCol="0" anchor="t">
            <a:spAutoFit/>
          </a:bodyPr>
          <a:lstStyle/>
          <a:p>
            <a:pPr algn="l">
              <a:lnSpc>
                <a:spcPts val="2000"/>
              </a:lnSpc>
            </a:pPr>
            <a:r>
              <a:rPr lang="en-US" sz="2000">
                <a:solidFill>
                  <a:srgbClr val="103D3E"/>
                </a:solidFill>
                <a:latin typeface="Hero"/>
                <a:ea typeface="Hero"/>
                <a:cs typeface="Hero"/>
                <a:sym typeface="Hero"/>
              </a:rPr>
              <a:t>The dataset required extensive preprocessing to make it suitable for machine learning. Categorical columns such as Status, Drug, Sex, Ascites, Hepatomegaly, and others were transformed into numerical features using one-hot encoding.</a:t>
            </a:r>
          </a:p>
          <a:p>
            <a:pPr algn="l">
              <a:lnSpc>
                <a:spcPts val="2000"/>
              </a:lnSpc>
            </a:pPr>
            <a:r>
              <a:rPr lang="en-US" sz="2000">
                <a:solidFill>
                  <a:srgbClr val="103D3E"/>
                </a:solidFill>
                <a:latin typeface="Hero"/>
                <a:ea typeface="Hero"/>
                <a:cs typeface="Hero"/>
                <a:sym typeface="Hero"/>
              </a:rPr>
              <a:t> </a:t>
            </a:r>
          </a:p>
          <a:p>
            <a:pPr algn="l">
              <a:lnSpc>
                <a:spcPts val="2000"/>
              </a:lnSpc>
            </a:pPr>
            <a:r>
              <a:rPr lang="en-US" sz="2000">
                <a:solidFill>
                  <a:srgbClr val="103D3E"/>
                </a:solidFill>
                <a:latin typeface="Hero"/>
                <a:ea typeface="Hero"/>
                <a:cs typeface="Hero"/>
                <a:sym typeface="Hero"/>
              </a:rPr>
              <a:t>The target variable, Stage, represents the progression of liver cirrhosis. This preprocessing step ensures that the data is clean and structured for accurate modeling and prediction.</a:t>
            </a:r>
          </a:p>
        </p:txBody>
      </p:sp>
      <p:sp>
        <p:nvSpPr>
          <p:cNvPr id="4" name="Freeform 4"/>
          <p:cNvSpPr/>
          <p:nvPr/>
        </p:nvSpPr>
        <p:spPr>
          <a:xfrm rot="-5400000">
            <a:off x="9187397" y="705049"/>
            <a:ext cx="669424" cy="1665986"/>
          </a:xfrm>
          <a:custGeom>
            <a:avLst/>
            <a:gdLst/>
            <a:ahLst/>
            <a:cxnLst/>
            <a:rect l="l" t="t" r="r" b="b"/>
            <a:pathLst>
              <a:path w="669424" h="1665986">
                <a:moveTo>
                  <a:pt x="0" y="0"/>
                </a:moveTo>
                <a:lnTo>
                  <a:pt x="669424" y="0"/>
                </a:lnTo>
                <a:lnTo>
                  <a:pt x="669424"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rot="-5400000">
            <a:off x="-234341" y="5872023"/>
            <a:ext cx="669424" cy="1665986"/>
          </a:xfrm>
          <a:custGeom>
            <a:avLst/>
            <a:gdLst/>
            <a:ahLst/>
            <a:cxnLst/>
            <a:rect l="l" t="t" r="r" b="b"/>
            <a:pathLst>
              <a:path w="669424" h="1665986">
                <a:moveTo>
                  <a:pt x="0" y="0"/>
                </a:moveTo>
                <a:lnTo>
                  <a:pt x="669424" y="0"/>
                </a:lnTo>
                <a:lnTo>
                  <a:pt x="669424"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334463" y="342640"/>
            <a:ext cx="6620539" cy="564793"/>
          </a:xfrm>
          <a:prstGeom prst="rect">
            <a:avLst/>
          </a:prstGeom>
        </p:spPr>
        <p:txBody>
          <a:bodyPr lIns="0" tIns="0" rIns="0" bIns="0" rtlCol="0" anchor="t">
            <a:spAutoFit/>
          </a:bodyPr>
          <a:lstStyle/>
          <a:p>
            <a:pPr algn="l">
              <a:lnSpc>
                <a:spcPts val="4241"/>
              </a:lnSpc>
            </a:pPr>
            <a:r>
              <a:rPr lang="en-US" sz="4241" b="1" spc="-127">
                <a:solidFill>
                  <a:srgbClr val="051838"/>
                </a:solidFill>
                <a:latin typeface="Red Hat Display Bold"/>
                <a:ea typeface="Red Hat Display Bold"/>
                <a:cs typeface="Red Hat Display Bold"/>
                <a:sym typeface="Red Hat Display Bold"/>
              </a:rPr>
              <a:t>DATA  PREPROCESSING :</a:t>
            </a:r>
          </a:p>
        </p:txBody>
      </p:sp>
      <p:sp>
        <p:nvSpPr>
          <p:cNvPr id="7" name="TextBox 7"/>
          <p:cNvSpPr txBox="1"/>
          <p:nvPr/>
        </p:nvSpPr>
        <p:spPr>
          <a:xfrm rot="5400000">
            <a:off x="67322" y="2045184"/>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8" name="TextBox 8"/>
          <p:cNvSpPr txBox="1"/>
          <p:nvPr/>
        </p:nvSpPr>
        <p:spPr>
          <a:xfrm rot="5400000">
            <a:off x="67322" y="773582"/>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9" name="Freeform 9"/>
          <p:cNvSpPr/>
          <p:nvPr/>
        </p:nvSpPr>
        <p:spPr>
          <a:xfrm>
            <a:off x="8254581" y="6690442"/>
            <a:ext cx="1267528" cy="421861"/>
          </a:xfrm>
          <a:custGeom>
            <a:avLst/>
            <a:gdLst/>
            <a:ahLst/>
            <a:cxnLst/>
            <a:rect l="l" t="t" r="r" b="b"/>
            <a:pathLst>
              <a:path w="1267528" h="421861">
                <a:moveTo>
                  <a:pt x="0" y="0"/>
                </a:moveTo>
                <a:lnTo>
                  <a:pt x="1267528" y="0"/>
                </a:lnTo>
                <a:lnTo>
                  <a:pt x="1267528" y="421861"/>
                </a:lnTo>
                <a:lnTo>
                  <a:pt x="0" y="421861"/>
                </a:lnTo>
                <a:lnTo>
                  <a:pt x="0" y="0"/>
                </a:lnTo>
                <a:close/>
              </a:path>
            </a:pathLst>
          </a:custGeom>
          <a:blipFill>
            <a:blip r:embed="rId5"/>
            <a:stretch>
              <a:fillRect/>
            </a:stretch>
          </a:blipFill>
        </p:spPr>
        <p:txBody>
          <a:bodyPr/>
          <a:lstStyle/>
          <a:p>
            <a:endParaRPr lang="en-US"/>
          </a:p>
        </p:txBody>
      </p:sp>
      <p:sp>
        <p:nvSpPr>
          <p:cNvPr id="10" name="TextBox 10"/>
          <p:cNvSpPr txBox="1"/>
          <p:nvPr/>
        </p:nvSpPr>
        <p:spPr>
          <a:xfrm>
            <a:off x="334463" y="3800913"/>
            <a:ext cx="8239318" cy="490035"/>
          </a:xfrm>
          <a:prstGeom prst="rect">
            <a:avLst/>
          </a:prstGeom>
        </p:spPr>
        <p:txBody>
          <a:bodyPr lIns="0" tIns="0" rIns="0" bIns="0" rtlCol="0" anchor="t">
            <a:spAutoFit/>
          </a:bodyPr>
          <a:lstStyle/>
          <a:p>
            <a:pPr algn="l">
              <a:lnSpc>
                <a:spcPts val="3746"/>
              </a:lnSpc>
            </a:pPr>
            <a:r>
              <a:rPr lang="en-US" sz="3746" b="1" spc="-112">
                <a:solidFill>
                  <a:srgbClr val="051838"/>
                </a:solidFill>
                <a:latin typeface="Red Hat Display Bold"/>
                <a:ea typeface="Red Hat Display Bold"/>
                <a:cs typeface="Red Hat Display Bold"/>
                <a:sym typeface="Red Hat Display Bold"/>
              </a:rPr>
              <a:t> FEATURE AND TARGET SELECTION :</a:t>
            </a:r>
          </a:p>
        </p:txBody>
      </p:sp>
      <p:sp>
        <p:nvSpPr>
          <p:cNvPr id="11" name="TextBox 11"/>
          <p:cNvSpPr txBox="1"/>
          <p:nvPr/>
        </p:nvSpPr>
        <p:spPr>
          <a:xfrm>
            <a:off x="1296773" y="4493745"/>
            <a:ext cx="7972452" cy="2012950"/>
          </a:xfrm>
          <a:prstGeom prst="rect">
            <a:avLst/>
          </a:prstGeom>
        </p:spPr>
        <p:txBody>
          <a:bodyPr lIns="0" tIns="0" rIns="0" bIns="0" rtlCol="0" anchor="t">
            <a:spAutoFit/>
          </a:bodyPr>
          <a:lstStyle/>
          <a:p>
            <a:pPr algn="l">
              <a:lnSpc>
                <a:spcPts val="2000"/>
              </a:lnSpc>
            </a:pPr>
            <a:r>
              <a:rPr lang="en-US" sz="2000">
                <a:solidFill>
                  <a:srgbClr val="103D3E"/>
                </a:solidFill>
                <a:latin typeface="Hero"/>
                <a:ea typeface="Hero"/>
                <a:cs typeface="Hero"/>
                <a:sym typeface="Hero"/>
              </a:rPr>
              <a:t>After preprocessing, the features (X) were separated from the target variable (y), which corresponds to the cirrhosis stage. The dataset was split into training and testing sets, with 80% of the data used for training and 20% for testing. </a:t>
            </a:r>
          </a:p>
          <a:p>
            <a:pPr algn="l">
              <a:lnSpc>
                <a:spcPts val="2000"/>
              </a:lnSpc>
            </a:pPr>
            <a:endParaRPr lang="en-US" sz="2000">
              <a:solidFill>
                <a:srgbClr val="103D3E"/>
              </a:solidFill>
              <a:latin typeface="Hero"/>
              <a:ea typeface="Hero"/>
              <a:cs typeface="Hero"/>
              <a:sym typeface="Hero"/>
            </a:endParaRPr>
          </a:p>
          <a:p>
            <a:pPr algn="l">
              <a:lnSpc>
                <a:spcPts val="2000"/>
              </a:lnSpc>
            </a:pPr>
            <a:r>
              <a:rPr lang="en-US" sz="2000">
                <a:solidFill>
                  <a:srgbClr val="103D3E"/>
                </a:solidFill>
                <a:latin typeface="Hero"/>
                <a:ea typeface="Hero"/>
                <a:cs typeface="Hero"/>
                <a:sym typeface="Hero"/>
              </a:rPr>
              <a:t>This division ensures the model can learn patterns effectively from the training data while being evaluated on unseen data for unbiased performance metrics.</a:t>
            </a:r>
          </a:p>
        </p:txBody>
      </p:sp>
      <p:sp>
        <p:nvSpPr>
          <p:cNvPr id="12" name="TextBox 12"/>
          <p:cNvSpPr txBox="1"/>
          <p:nvPr/>
        </p:nvSpPr>
        <p:spPr>
          <a:xfrm rot="5400000">
            <a:off x="67322" y="4009984"/>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13" name="TextBox 13"/>
          <p:cNvSpPr txBox="1"/>
          <p:nvPr/>
        </p:nvSpPr>
        <p:spPr>
          <a:xfrm rot="5400000">
            <a:off x="67322" y="5196574"/>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77777"/>
            </a:stretch>
          </a:blipFill>
        </p:spPr>
        <p:txBody>
          <a:bodyPr/>
          <a:lstStyle/>
          <a:p>
            <a:endParaRPr lang="en-US" dirty="0"/>
          </a:p>
        </p:txBody>
      </p:sp>
      <p:grpSp>
        <p:nvGrpSpPr>
          <p:cNvPr id="3" name="Group 3"/>
          <p:cNvGrpSpPr/>
          <p:nvPr/>
        </p:nvGrpSpPr>
        <p:grpSpPr>
          <a:xfrm>
            <a:off x="0" y="-1202300"/>
            <a:ext cx="9753600" cy="3063657"/>
            <a:chOff x="0" y="0"/>
            <a:chExt cx="3612444" cy="1134688"/>
          </a:xfrm>
        </p:grpSpPr>
        <p:sp>
          <p:nvSpPr>
            <p:cNvPr id="4" name="Freeform 4"/>
            <p:cNvSpPr/>
            <p:nvPr/>
          </p:nvSpPr>
          <p:spPr>
            <a:xfrm>
              <a:off x="0" y="0"/>
              <a:ext cx="3612445" cy="1134688"/>
            </a:xfrm>
            <a:custGeom>
              <a:avLst/>
              <a:gdLst/>
              <a:ahLst/>
              <a:cxnLst/>
              <a:rect l="l" t="t" r="r" b="b"/>
              <a:pathLst>
                <a:path w="3612445" h="1134688">
                  <a:moveTo>
                    <a:pt x="28575" y="0"/>
                  </a:moveTo>
                  <a:lnTo>
                    <a:pt x="3583870" y="0"/>
                  </a:lnTo>
                  <a:cubicBezTo>
                    <a:pt x="3591448" y="0"/>
                    <a:pt x="3598716" y="3011"/>
                    <a:pt x="3604075" y="8369"/>
                  </a:cubicBezTo>
                  <a:cubicBezTo>
                    <a:pt x="3609434" y="13728"/>
                    <a:pt x="3612445" y="20996"/>
                    <a:pt x="3612445" y="28575"/>
                  </a:cubicBezTo>
                  <a:lnTo>
                    <a:pt x="3612445" y="1106113"/>
                  </a:lnTo>
                  <a:cubicBezTo>
                    <a:pt x="3612445" y="1121894"/>
                    <a:pt x="3599651" y="1134688"/>
                    <a:pt x="3583870" y="1134688"/>
                  </a:cubicBezTo>
                  <a:lnTo>
                    <a:pt x="28575" y="1134688"/>
                  </a:lnTo>
                  <a:cubicBezTo>
                    <a:pt x="20996" y="1134688"/>
                    <a:pt x="13728" y="1131677"/>
                    <a:pt x="8369" y="1126318"/>
                  </a:cubicBezTo>
                  <a:cubicBezTo>
                    <a:pt x="3011" y="1120960"/>
                    <a:pt x="0" y="1113692"/>
                    <a:pt x="0" y="1106113"/>
                  </a:cubicBezTo>
                  <a:lnTo>
                    <a:pt x="0" y="28575"/>
                  </a:lnTo>
                  <a:cubicBezTo>
                    <a:pt x="0" y="12793"/>
                    <a:pt x="12793" y="0"/>
                    <a:pt x="28575" y="0"/>
                  </a:cubicBezTo>
                  <a:close/>
                </a:path>
              </a:pathLst>
            </a:custGeom>
            <a:solidFill>
              <a:srgbClr val="051838"/>
            </a:solidFill>
          </p:spPr>
          <p:txBody>
            <a:bodyPr/>
            <a:lstStyle/>
            <a:p>
              <a:endParaRPr lang="en-US"/>
            </a:p>
          </p:txBody>
        </p:sp>
        <p:sp>
          <p:nvSpPr>
            <p:cNvPr id="5" name="TextBox 5"/>
            <p:cNvSpPr txBox="1"/>
            <p:nvPr/>
          </p:nvSpPr>
          <p:spPr>
            <a:xfrm>
              <a:off x="0" y="9525"/>
              <a:ext cx="3612444" cy="1125163"/>
            </a:xfrm>
            <a:prstGeom prst="rect">
              <a:avLst/>
            </a:prstGeom>
          </p:spPr>
          <p:txBody>
            <a:bodyPr lIns="50800" tIns="50800" rIns="50800" bIns="50800" rtlCol="0" anchor="ctr"/>
            <a:lstStyle/>
            <a:p>
              <a:pPr algn="ctr">
                <a:lnSpc>
                  <a:spcPts val="1045"/>
                </a:lnSpc>
              </a:pPr>
              <a:endParaRPr/>
            </a:p>
          </p:txBody>
        </p:sp>
      </p:grpSp>
      <p:sp>
        <p:nvSpPr>
          <p:cNvPr id="6" name="TextBox 6"/>
          <p:cNvSpPr txBox="1"/>
          <p:nvPr/>
        </p:nvSpPr>
        <p:spPr>
          <a:xfrm>
            <a:off x="2036318" y="439420"/>
            <a:ext cx="5680965" cy="669925"/>
          </a:xfrm>
          <a:prstGeom prst="rect">
            <a:avLst/>
          </a:prstGeom>
        </p:spPr>
        <p:txBody>
          <a:bodyPr lIns="0" tIns="0" rIns="0" bIns="0" rtlCol="0" anchor="t">
            <a:spAutoFit/>
          </a:bodyPr>
          <a:lstStyle/>
          <a:p>
            <a:pPr algn="ctr">
              <a:lnSpc>
                <a:spcPts val="5000"/>
              </a:lnSpc>
            </a:pPr>
            <a:r>
              <a:rPr lang="en-US" sz="5000" b="1" spc="-150">
                <a:solidFill>
                  <a:srgbClr val="FCFCFC"/>
                </a:solidFill>
                <a:latin typeface="Red Hat Display Bold"/>
                <a:ea typeface="Red Hat Display Bold"/>
                <a:cs typeface="Red Hat Display Bold"/>
                <a:sym typeface="Red Hat Display Bold"/>
              </a:rPr>
              <a:t>MODEL  BUILDING</a:t>
            </a:r>
          </a:p>
        </p:txBody>
      </p:sp>
      <p:sp>
        <p:nvSpPr>
          <p:cNvPr id="8" name="Freeform 8"/>
          <p:cNvSpPr/>
          <p:nvPr/>
        </p:nvSpPr>
        <p:spPr>
          <a:xfrm rot="-5400000">
            <a:off x="9418888" y="2687051"/>
            <a:ext cx="669424" cy="1665986"/>
          </a:xfrm>
          <a:custGeom>
            <a:avLst/>
            <a:gdLst/>
            <a:ahLst/>
            <a:cxnLst/>
            <a:rect l="l" t="t" r="r" b="b"/>
            <a:pathLst>
              <a:path w="669424" h="1665986">
                <a:moveTo>
                  <a:pt x="0" y="0"/>
                </a:moveTo>
                <a:lnTo>
                  <a:pt x="669424" y="0"/>
                </a:lnTo>
                <a:lnTo>
                  <a:pt x="669424"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rot="-5400000">
            <a:off x="-151611" y="5507549"/>
            <a:ext cx="669424" cy="1665986"/>
          </a:xfrm>
          <a:custGeom>
            <a:avLst/>
            <a:gdLst/>
            <a:ahLst/>
            <a:cxnLst/>
            <a:rect l="l" t="t" r="r" b="b"/>
            <a:pathLst>
              <a:path w="669424" h="1665986">
                <a:moveTo>
                  <a:pt x="0" y="0"/>
                </a:moveTo>
                <a:lnTo>
                  <a:pt x="669423" y="0"/>
                </a:lnTo>
                <a:lnTo>
                  <a:pt x="669423" y="1665986"/>
                </a:lnTo>
                <a:lnTo>
                  <a:pt x="0" y="16659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TextBox 10"/>
          <p:cNvSpPr txBox="1"/>
          <p:nvPr/>
        </p:nvSpPr>
        <p:spPr>
          <a:xfrm rot="5400000">
            <a:off x="84558" y="2368500"/>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11" name="TextBox 11"/>
          <p:cNvSpPr txBox="1"/>
          <p:nvPr/>
        </p:nvSpPr>
        <p:spPr>
          <a:xfrm rot="5400000">
            <a:off x="99292" y="3432199"/>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12" name="TextBox 12"/>
          <p:cNvSpPr txBox="1"/>
          <p:nvPr/>
        </p:nvSpPr>
        <p:spPr>
          <a:xfrm rot="5400000">
            <a:off x="99292" y="4809218"/>
            <a:ext cx="2373177" cy="1358893"/>
          </a:xfrm>
          <a:prstGeom prst="rect">
            <a:avLst/>
          </a:prstGeom>
        </p:spPr>
        <p:txBody>
          <a:bodyPr lIns="0" tIns="0" rIns="0" bIns="0" rtlCol="0" anchor="t">
            <a:spAutoFit/>
          </a:bodyPr>
          <a:lstStyle/>
          <a:p>
            <a:pPr algn="ctr">
              <a:lnSpc>
                <a:spcPts val="10449"/>
              </a:lnSpc>
            </a:pPr>
            <a:r>
              <a:rPr lang="en-US" sz="9499">
                <a:solidFill>
                  <a:srgbClr val="051838"/>
                </a:solidFill>
                <a:latin typeface="Hero"/>
                <a:ea typeface="Hero"/>
                <a:cs typeface="Hero"/>
                <a:sym typeface="Hero"/>
              </a:rPr>
              <a:t>.</a:t>
            </a:r>
          </a:p>
        </p:txBody>
      </p:sp>
      <p:sp>
        <p:nvSpPr>
          <p:cNvPr id="13" name="Freeform 13"/>
          <p:cNvSpPr/>
          <p:nvPr/>
        </p:nvSpPr>
        <p:spPr>
          <a:xfrm>
            <a:off x="8242103" y="6675254"/>
            <a:ext cx="1357009" cy="451642"/>
          </a:xfrm>
          <a:custGeom>
            <a:avLst/>
            <a:gdLst/>
            <a:ahLst/>
            <a:cxnLst/>
            <a:rect l="l" t="t" r="r" b="b"/>
            <a:pathLst>
              <a:path w="1357009" h="451642">
                <a:moveTo>
                  <a:pt x="0" y="0"/>
                </a:moveTo>
                <a:lnTo>
                  <a:pt x="1357008" y="0"/>
                </a:lnTo>
                <a:lnTo>
                  <a:pt x="1357008" y="451642"/>
                </a:lnTo>
                <a:lnTo>
                  <a:pt x="0" y="451642"/>
                </a:lnTo>
                <a:lnTo>
                  <a:pt x="0" y="0"/>
                </a:lnTo>
                <a:close/>
              </a:path>
            </a:pathLst>
          </a:custGeom>
          <a:blipFill>
            <a:blip r:embed="rId5"/>
            <a:stretch>
              <a:fillRect/>
            </a:stretch>
          </a:blipFill>
        </p:spPr>
        <p:txBody>
          <a:bodyPr/>
          <a:lstStyle/>
          <a:p>
            <a:endParaRPr lang="en-US"/>
          </a:p>
        </p:txBody>
      </p:sp>
      <p:graphicFrame>
        <p:nvGraphicFramePr>
          <p:cNvPr id="15" name="TextBox 7">
            <a:extLst>
              <a:ext uri="{FF2B5EF4-FFF2-40B4-BE49-F238E27FC236}">
                <a16:creationId xmlns:a16="http://schemas.microsoft.com/office/drawing/2014/main" id="{59AB2C10-13D8-54F2-7F79-AAE89A637C15}"/>
              </a:ext>
            </a:extLst>
          </p:cNvPr>
          <p:cNvGraphicFramePr/>
          <p:nvPr>
            <p:extLst>
              <p:ext uri="{D42A27DB-BD31-4B8C-83A1-F6EECF244321}">
                <p14:modId xmlns:p14="http://schemas.microsoft.com/office/powerpoint/2010/main" val="3292474107"/>
              </p:ext>
            </p:extLst>
          </p:nvPr>
        </p:nvGraphicFramePr>
        <p:xfrm>
          <a:off x="1076037" y="2270830"/>
          <a:ext cx="8494172" cy="376203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865</Words>
  <Application>Microsoft Office PowerPoint</Application>
  <PresentationFormat>Custom</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Red Hat Display Bold</vt:lpstr>
      <vt:lpstr>Hero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Professional Simple Finance Report Presentation</dc:title>
  <cp:lastModifiedBy>727623BAM011 VIMALRAJ D</cp:lastModifiedBy>
  <cp:revision>4</cp:revision>
  <dcterms:created xsi:type="dcterms:W3CDTF">2006-08-16T00:00:00Z</dcterms:created>
  <dcterms:modified xsi:type="dcterms:W3CDTF">2024-12-03T04:04:49Z</dcterms:modified>
  <dc:identifier>DAGXr3sW3qQ</dc:identifier>
</cp:coreProperties>
</file>