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36" r:id="rId6"/>
    <p:sldId id="517" r:id="rId7"/>
    <p:sldId id="518" r:id="rId8"/>
    <p:sldId id="538" r:id="rId9"/>
    <p:sldId id="520" r:id="rId10"/>
    <p:sldId id="530" r:id="rId11"/>
    <p:sldId id="531" r:id="rId12"/>
    <p:sldId id="532" r:id="rId13"/>
    <p:sldId id="533"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74" d="100"/>
          <a:sy n="74" d="100"/>
        </p:scale>
        <p:origin x="964" y="5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12/3/2024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12/3/2024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3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3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3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3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3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3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838200" y="1060284"/>
            <a:ext cx="7772400" cy="37069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2303811724322122</a:t>
            </a:r>
          </a:p>
          <a:p>
            <a:pPr>
              <a:defRPr/>
            </a:pPr>
            <a:r>
              <a:rPr lang="en-US" sz="2500" b="1" dirty="0">
                <a:solidFill>
                  <a:schemeClr val="tx1"/>
                </a:solidFill>
                <a:latin typeface="Times New Roman" pitchFamily="18" charset="0"/>
                <a:cs typeface="Times New Roman" pitchFamily="18" charset="0"/>
              </a:rPr>
              <a:t>Name					: </a:t>
            </a:r>
            <a:r>
              <a:rPr lang="en-US" sz="2500" b="1" dirty="0" err="1">
                <a:solidFill>
                  <a:schemeClr val="tx1"/>
                </a:solidFill>
                <a:latin typeface="Times New Roman" pitchFamily="18" charset="0"/>
                <a:cs typeface="Times New Roman" pitchFamily="18" charset="0"/>
              </a:rPr>
              <a:t>Vimalshree</a:t>
            </a:r>
            <a:r>
              <a:rPr lang="en-US" sz="2500" b="1" dirty="0">
                <a:solidFill>
                  <a:schemeClr val="tx1"/>
                </a:solidFill>
                <a:latin typeface="Times New Roman" pitchFamily="18" charset="0"/>
                <a:cs typeface="Times New Roman" pitchFamily="18" charset="0"/>
              </a:rPr>
              <a:t> M</a:t>
            </a:r>
          </a:p>
          <a:p>
            <a:pPr>
              <a:defRPr/>
            </a:pPr>
            <a:r>
              <a:rPr lang="en-US" sz="2500" b="1" dirty="0">
                <a:solidFill>
                  <a:schemeClr val="tx1"/>
                </a:solidFill>
                <a:latin typeface="Times New Roman" pitchFamily="18" charset="0"/>
                <a:cs typeface="Times New Roman" pitchFamily="18" charset="0"/>
              </a:rPr>
              <a:t>Year					: II </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 03/12/24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1905000" y="4767263"/>
            <a:ext cx="52578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7239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p:txBody>
          <a:bodyPr>
            <a:normAutofit/>
          </a:bodyPr>
          <a:lstStyle/>
          <a:p>
            <a:pPr>
              <a:lnSpc>
                <a:spcPct val="150000"/>
              </a:lnSpc>
              <a:spcBef>
                <a:spcPts val="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Module 1: Task Management Module</a:t>
            </a:r>
            <a:endParaRPr lang="en-IN" sz="2400" b="1" dirty="0">
              <a:latin typeface="Times New Roman" panose="02020603050405020304" pitchFamily="18" charset="0"/>
              <a:cs typeface="Times New Roman" panose="02020603050405020304" pitchFamily="18" charset="0"/>
            </a:endParaRPr>
          </a:p>
          <a:p>
            <a:pPr marL="274320" lvl="1" indent="0">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1)Handles creation of tasks </a:t>
            </a:r>
            <a:endParaRPr lang="en-IN" sz="2000" b="1" dirty="0">
              <a:solidFill>
                <a:schemeClr val="tx1"/>
              </a:solidFill>
              <a:latin typeface="Times New Roman" panose="02020603050405020304" pitchFamily="18" charset="0"/>
              <a:cs typeface="Times New Roman" panose="02020603050405020304" pitchFamily="18" charset="0"/>
            </a:endParaRPr>
          </a:p>
          <a:p>
            <a:pPr marL="274320" lvl="1" indent="0">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2)Defines task attributes like name ,schedule time.</a:t>
            </a: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Module 2: Scheduling Module</a:t>
            </a:r>
            <a:endParaRPr lang="en-IN" sz="2000" b="1" dirty="0">
              <a:latin typeface="Times New Roman" panose="02020603050405020304" pitchFamily="18" charset="0"/>
              <a:cs typeface="Times New Roman" panose="02020603050405020304" pitchFamily="18" charset="0"/>
            </a:endParaRPr>
          </a:p>
          <a:p>
            <a:pPr marL="274320" lvl="1" indent="0">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1)Manages task execution using </a:t>
            </a:r>
            <a:r>
              <a:rPr lang="en-IN" sz="2000" dirty="0" err="1">
                <a:solidFill>
                  <a:schemeClr val="tx1"/>
                </a:solidFill>
                <a:latin typeface="Times New Roman" panose="02020603050405020304" pitchFamily="18" charset="0"/>
                <a:cs typeface="Times New Roman" panose="02020603050405020304" pitchFamily="18" charset="0"/>
              </a:rPr>
              <a:t>ScheduledExecutorService</a:t>
            </a:r>
            <a:r>
              <a:rPr lang="en-IN" sz="2000" dirty="0">
                <a:solidFill>
                  <a:schemeClr val="tx1"/>
                </a:solidFill>
                <a:latin typeface="Times New Roman" panose="02020603050405020304" pitchFamily="18" charset="0"/>
                <a:cs typeface="Times New Roman" panose="02020603050405020304" pitchFamily="18" charset="0"/>
              </a:rPr>
              <a:t> or Timer.</a:t>
            </a:r>
            <a:endParaRPr lang="en-IN" sz="2000" b="1" dirty="0">
              <a:solidFill>
                <a:schemeClr val="tx1"/>
              </a:solidFill>
              <a:latin typeface="Times New Roman" panose="02020603050405020304" pitchFamily="18" charset="0"/>
              <a:cs typeface="Times New Roman" panose="02020603050405020304" pitchFamily="18" charset="0"/>
            </a:endParaRPr>
          </a:p>
          <a:p>
            <a:pPr marL="274320" lvl="1" indent="0">
              <a:lnSpc>
                <a:spcPct val="150000"/>
              </a:lnSpc>
              <a:spcBef>
                <a:spcPts val="0"/>
              </a:spcBef>
              <a:buNone/>
            </a:pPr>
            <a:r>
              <a:rPr lang="en-IN" sz="2000" dirty="0">
                <a:solidFill>
                  <a:schemeClr val="tx1"/>
                </a:solidFill>
                <a:latin typeface="Times New Roman" panose="02020603050405020304" pitchFamily="18" charset="0"/>
                <a:cs typeface="Times New Roman" panose="02020603050405020304" pitchFamily="18" charset="0"/>
              </a:rPr>
              <a:t>2)Supports one-time  based on user-defined schedules</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286000" y="4767263"/>
            <a:ext cx="48768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6477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a:xfrm>
            <a:off x="457200" y="857250"/>
            <a:ext cx="8229600" cy="3869641"/>
          </a:xfrm>
        </p:spPr>
        <p:txBody>
          <a:bodyPr>
            <a:noAutofit/>
          </a:bodyPr>
          <a:lstStyle/>
          <a:p>
            <a:pPr algn="just">
              <a:lnSpc>
                <a:spcPct val="150000"/>
              </a:lnSpc>
              <a:spcBef>
                <a:spcPts val="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Module 3: Task Creation Module</a:t>
            </a:r>
            <a:endParaRPr lang="en-IN" sz="2400" b="1" dirty="0">
              <a:latin typeface="Times New Roman" panose="02020603050405020304" pitchFamily="18" charset="0"/>
              <a:cs typeface="Times New Roman" panose="02020603050405020304" pitchFamily="18" charset="0"/>
            </a:endParaRPr>
          </a:p>
          <a:p>
            <a:pPr marL="274320" lvl="1" indent="0" algn="just">
              <a:lnSpc>
                <a:spcPct val="150000"/>
              </a:lnSpc>
              <a:spcBef>
                <a:spcPts val="0"/>
              </a:spcBef>
              <a:buNone/>
            </a:pPr>
            <a:r>
              <a:rPr lang="en-IN" sz="1800" dirty="0">
                <a:solidFill>
                  <a:schemeClr val="tx1"/>
                </a:solidFill>
                <a:latin typeface="Times New Roman" panose="02020603050405020304" pitchFamily="18" charset="0"/>
                <a:cs typeface="Times New Roman" panose="02020603050405020304" pitchFamily="18" charset="0"/>
              </a:rPr>
              <a:t>1)This module is responsible for creating tasks. Each task can have attributes such as </a:t>
            </a:r>
            <a:r>
              <a:rPr lang="en-IN" sz="1800" dirty="0" err="1">
                <a:solidFill>
                  <a:schemeClr val="tx1"/>
                </a:solidFill>
                <a:latin typeface="Times New Roman" panose="02020603050405020304" pitchFamily="18" charset="0"/>
                <a:cs typeface="Times New Roman" panose="02020603050405020304" pitchFamily="18" charset="0"/>
              </a:rPr>
              <a:t>taskId</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taskName</a:t>
            </a:r>
            <a:r>
              <a:rPr lang="en-IN" sz="1800" dirty="0">
                <a:solidFill>
                  <a:schemeClr val="tx1"/>
                </a:solidFill>
                <a:latin typeface="Times New Roman" panose="02020603050405020304" pitchFamily="18" charset="0"/>
                <a:cs typeface="Times New Roman" panose="02020603050405020304" pitchFamily="18" charset="0"/>
              </a:rPr>
              <a:t>, and </a:t>
            </a:r>
            <a:r>
              <a:rPr lang="en-IN" sz="1800" dirty="0" err="1">
                <a:solidFill>
                  <a:schemeClr val="tx1"/>
                </a:solidFill>
                <a:latin typeface="Times New Roman" panose="02020603050405020304" pitchFamily="18" charset="0"/>
                <a:cs typeface="Times New Roman" panose="02020603050405020304" pitchFamily="18" charset="0"/>
              </a:rPr>
              <a:t>scheduledTime</a:t>
            </a:r>
            <a:r>
              <a:rPr lang="en-IN" sz="1800" dirty="0">
                <a:solidFill>
                  <a:schemeClr val="tx1"/>
                </a:solidFill>
                <a:latin typeface="Times New Roman" panose="02020603050405020304" pitchFamily="18" charset="0"/>
                <a:cs typeface="Times New Roman" panose="02020603050405020304" pitchFamily="18" charset="0"/>
              </a:rPr>
              <a:t>. You can extend the task creation module to include additional attributes (like task description, priority, etc.) as needed.</a:t>
            </a:r>
            <a:endParaRPr lang="en-IN" sz="1800" b="1"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Module 4: Notification Module </a:t>
            </a:r>
            <a:endParaRPr lang="en-IN" sz="2400" b="1" dirty="0">
              <a:latin typeface="Times New Roman" panose="02020603050405020304" pitchFamily="18" charset="0"/>
              <a:cs typeface="Times New Roman" panose="02020603050405020304" pitchFamily="18" charset="0"/>
            </a:endParaRPr>
          </a:p>
          <a:p>
            <a:pPr marL="274320" lvl="1" indent="0" algn="just">
              <a:lnSpc>
                <a:spcPct val="150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1)</a:t>
            </a:r>
            <a:r>
              <a:rPr lang="en-IN" sz="1800" dirty="0">
                <a:solidFill>
                  <a:schemeClr val="tx1"/>
                </a:solidFill>
                <a:latin typeface="Times New Roman" panose="02020603050405020304" pitchFamily="18" charset="0"/>
                <a:cs typeface="Times New Roman" panose="02020603050405020304" pitchFamily="18" charset="0"/>
              </a:rPr>
              <a:t> Sends reminders or alerts via emails, pop-ups, or console logs.</a:t>
            </a:r>
            <a:endParaRPr lang="en-IN" sz="1800" b="1" dirty="0">
              <a:solidFill>
                <a:schemeClr val="tx1"/>
              </a:solidFill>
              <a:latin typeface="Times New Roman" panose="02020603050405020304" pitchFamily="18" charset="0"/>
              <a:cs typeface="Times New Roman" panose="02020603050405020304" pitchFamily="18" charset="0"/>
            </a:endParaRPr>
          </a:p>
          <a:p>
            <a:pPr marL="274320" lvl="1" indent="0" algn="just">
              <a:lnSpc>
                <a:spcPct val="150000"/>
              </a:lnSpc>
              <a:spcBef>
                <a:spcPts val="0"/>
              </a:spcBef>
              <a:buNone/>
            </a:pPr>
            <a:r>
              <a:rPr lang="en-IN" sz="1800" dirty="0">
                <a:solidFill>
                  <a:schemeClr val="tx1"/>
                </a:solidFill>
                <a:latin typeface="Times New Roman" panose="02020603050405020304" pitchFamily="18" charset="0"/>
                <a:cs typeface="Times New Roman" panose="02020603050405020304" pitchFamily="18" charset="0"/>
              </a:rPr>
              <a:t>2) Integrates APIs for advanced notifications (e.g., SMS, app notifications).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286000" y="4767263"/>
            <a:ext cx="48768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6477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14600" y="4767263"/>
            <a:ext cx="46482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3" name="Rectangle 1">
            <a:extLst>
              <a:ext uri="{FF2B5EF4-FFF2-40B4-BE49-F238E27FC236}">
                <a16:creationId xmlns:a16="http://schemas.microsoft.com/office/drawing/2014/main" id="{E8AAE2AD-E30D-27AC-3EA2-2914DBFF8090}"/>
              </a:ext>
            </a:extLst>
          </p:cNvPr>
          <p:cNvSpPr>
            <a:spLocks noGrp="1" noChangeArrowheads="1"/>
          </p:cNvSpPr>
          <p:nvPr>
            <p:ph sz="quarter" idx="1"/>
          </p:nvPr>
        </p:nvSpPr>
        <p:spPr bwMode="auto">
          <a:xfrm>
            <a:off x="457200" y="1245557"/>
            <a:ext cx="833656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1)Effective Task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successfully allows users to create, edit, delete, and organize tasks.</a:t>
            </a:r>
          </a:p>
          <a:p>
            <a:pPr lvl="1" algn="just"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prioritize tasks and set deadlines efficiently.</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2)Enhanced Productivity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and reminders ensure tasks are completed on time, reducing missed deadlines.</a:t>
            </a:r>
          </a:p>
          <a:p>
            <a:pPr lvl="1"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Sorting and filtering features make it easy to focus on critical tasks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GUI built using Swing/JavaFX offers an intuitive experience for users with clear navigation.</a:t>
            </a:r>
          </a:p>
          <a:p>
            <a:pPr lvl="1"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fields, buttons, and list views streamline task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
            <a:ext cx="91440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93848" y="4767263"/>
            <a:ext cx="4568952"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8" name="Content Placeholder 7">
            <a:extLst>
              <a:ext uri="{FF2B5EF4-FFF2-40B4-BE49-F238E27FC236}">
                <a16:creationId xmlns:a16="http://schemas.microsoft.com/office/drawing/2014/main" id="{24FFBA4B-81DA-FD82-4078-36DD2683692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64767" y="1395738"/>
            <a:ext cx="6814466" cy="2352023"/>
          </a:xfr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9144000" cy="6477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Daily Task Scheduler project successfully addresses the need for effective task management, providing users with a reliable and user-friendly tool for organizing their daily activities.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incorporating features like task creation, prioritization, deadlines, and reminders, the system helps users manage their time more efficiently and meet their goals with minimal stress.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Java-based graphical user interface (GUI), built with Swing or JavaFX, ensures a seamless user experience, making the application accessible even to non-technical users.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project’s data persistence mechanism, either through file handling or a database, ensures that users' task data is safely stored and easily retrievable, offering continuity across sessions. </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93848" y="4767263"/>
            <a:ext cx="4568952"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0" y="171450"/>
            <a:ext cx="9144000" cy="685800"/>
          </a:xfrm>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286000" y="4767263"/>
            <a:ext cx="48768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xfrm>
            <a:off x="0" y="133350"/>
            <a:ext cx="9144000" cy="7239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857249"/>
            <a:ext cx="8229600" cy="3910013"/>
          </a:xfrm>
        </p:spPr>
        <p:txBody>
          <a:bodyPr/>
          <a:lstStyle/>
          <a:p>
            <a:pPr marL="0" indent="0">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marL="0" indent="0" algn="ctr">
              <a:buNone/>
            </a:pPr>
            <a:r>
              <a:rPr lang="en-IN" sz="3000" b="1" dirty="0">
                <a:latin typeface="Times New Roman" pitchFamily="18" charset="0"/>
                <a:cs typeface="Times New Roman" pitchFamily="18" charset="0"/>
              </a:rPr>
              <a:t>DAILY TASK SCHEDULER</a:t>
            </a:r>
          </a:p>
          <a:p>
            <a:pPr marL="0" indent="0">
              <a:buNone/>
            </a:pPr>
            <a:r>
              <a:rPr lang="en-IN" dirty="0">
                <a:latin typeface="Times New Roman" pitchFamily="18" charset="0"/>
                <a:cs typeface="Times New Roman" pitchFamily="18" charset="0"/>
              </a:rPr>
              <a:t>                             </a:t>
            </a:r>
          </a:p>
        </p:txBody>
      </p:sp>
    </p:spTree>
    <p:extLst>
      <p:ext uri="{BB962C8B-B14F-4D97-AF65-F5344CB8AC3E}">
        <p14:creationId xmlns:p14="http://schemas.microsoft.com/office/powerpoint/2010/main" val="42551577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0" y="133351"/>
            <a:ext cx="9144000" cy="688656"/>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822005"/>
            <a:ext cx="8229600" cy="3945257"/>
          </a:xfrm>
        </p:spPr>
        <p:txBody>
          <a:bodyPr>
            <a:normAutofit lnSpcReduction="10000"/>
          </a:bodyPr>
          <a:lstStyle/>
          <a:p>
            <a:r>
              <a:rPr lang="en-US" sz="2900" dirty="0">
                <a:latin typeface="Times New Roman" panose="02020603050405020304" pitchFamily="18" charset="0"/>
                <a:cs typeface="Times New Roman" panose="02020603050405020304" pitchFamily="18" charset="0"/>
              </a:rPr>
              <a:t>The "</a:t>
            </a:r>
            <a:r>
              <a:rPr lang="en-US" sz="2900" b="1" dirty="0">
                <a:latin typeface="Times New Roman" panose="02020603050405020304" pitchFamily="18" charset="0"/>
                <a:cs typeface="Times New Roman" panose="02020603050405020304" pitchFamily="18" charset="0"/>
              </a:rPr>
              <a:t>Daily Task Scheduler</a:t>
            </a:r>
            <a:r>
              <a:rPr lang="en-US" sz="2900" dirty="0">
                <a:latin typeface="Times New Roman" panose="02020603050405020304" pitchFamily="18" charset="0"/>
                <a:cs typeface="Times New Roman" panose="02020603050405020304" pitchFamily="18" charset="0"/>
              </a:rPr>
              <a:t>" is a Java-based application designed to streamline task management and enhance productivity. </a:t>
            </a:r>
          </a:p>
          <a:p>
            <a:r>
              <a:rPr lang="en-US" sz="2900" dirty="0">
                <a:latin typeface="Times New Roman" panose="02020603050405020304" pitchFamily="18" charset="0"/>
                <a:cs typeface="Times New Roman" panose="02020603050405020304" pitchFamily="18" charset="0"/>
              </a:rPr>
              <a:t>This project offers a user-friendly interface for individuals to efficiently plan, organize, and track their daily activities. </a:t>
            </a:r>
          </a:p>
          <a:p>
            <a:r>
              <a:rPr lang="en-US" sz="2900" dirty="0">
                <a:latin typeface="Times New Roman" panose="02020603050405020304" pitchFamily="18" charset="0"/>
                <a:cs typeface="Times New Roman" panose="02020603050405020304" pitchFamily="18" charset="0"/>
              </a:rPr>
              <a:t>The primary goal of the system is to allow users to create, update, and delete tasks, set deadlines, and prioritize tasks based on importance or urgency.</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0" y="133350"/>
            <a:ext cx="9144000" cy="685798"/>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438400" y="4767263"/>
            <a:ext cx="4419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457200" y="819149"/>
            <a:ext cx="8229600" cy="3948113"/>
          </a:xfrm>
        </p:spPr>
        <p:txBody>
          <a:bodyPr>
            <a:normAutofit/>
          </a:bodyPr>
          <a:lstStyle/>
          <a:p>
            <a:endParaRPr lang="en-US" sz="1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Daily Task Scheduler</a:t>
            </a:r>
            <a:r>
              <a:rPr lang="en-US" sz="1800" dirty="0">
                <a:latin typeface="Times New Roman" panose="02020603050405020304" pitchFamily="18" charset="0"/>
                <a:cs typeface="Times New Roman" panose="02020603050405020304" pitchFamily="18" charset="0"/>
              </a:rPr>
              <a:t>" is a Java-based application developed to help individuals and organizations organize their daily routines and improve productivity. This project leverages the power of Java programming to create a reliable, intuitive, and user-centric tool that enables users to plan, track, and complete their tasks efficiently.</a:t>
            </a: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Daily Task Scheduler </a:t>
            </a:r>
            <a:r>
              <a:rPr lang="en-US" sz="1800" dirty="0">
                <a:latin typeface="Times New Roman" panose="02020603050405020304" pitchFamily="18" charset="0"/>
                <a:cs typeface="Times New Roman" panose="02020603050405020304" pitchFamily="18" charset="0"/>
              </a:rPr>
              <a:t>is designed to address common challenges such as forgetting important tasks, managing multiple priorities, and staying organized in a busy schedule. Users can add, update, or delete tasks, assign priorities, and set reminders to ensure timely completion. The system provides an interactive graphical user interface (GUI) built with Swing or JavaFX, offering an engaging experience and ease of use.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999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EA044-29D1-DEF4-0FFF-323689512D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01D634-5EFF-225D-B57B-612A5D75B96D}"/>
              </a:ext>
            </a:extLst>
          </p:cNvPr>
          <p:cNvSpPr>
            <a:spLocks noGrp="1"/>
          </p:cNvSpPr>
          <p:nvPr>
            <p:ph type="title"/>
          </p:nvPr>
        </p:nvSpPr>
        <p:spPr>
          <a:xfrm>
            <a:off x="0" y="133350"/>
            <a:ext cx="9144000" cy="70878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5C28A02E-7DF6-31E9-AAA4-4982465FB59D}"/>
              </a:ext>
            </a:extLst>
          </p:cNvPr>
          <p:cNvSpPr>
            <a:spLocks noGrp="1"/>
          </p:cNvSpPr>
          <p:nvPr>
            <p:ph type="ftr" sz="quarter" idx="11"/>
          </p:nvPr>
        </p:nvSpPr>
        <p:spPr>
          <a:xfrm>
            <a:off x="2209800" y="4767263"/>
            <a:ext cx="4495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F26987CE-442E-D694-3FB3-20A6958E9D5C}"/>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4" name="Rectangle 1">
            <a:extLst>
              <a:ext uri="{FF2B5EF4-FFF2-40B4-BE49-F238E27FC236}">
                <a16:creationId xmlns:a16="http://schemas.microsoft.com/office/drawing/2014/main" id="{99E81FD6-1D4C-15F2-3E63-0111B081BB56}"/>
              </a:ext>
            </a:extLst>
          </p:cNvPr>
          <p:cNvSpPr>
            <a:spLocks noGrp="1" noChangeArrowheads="1"/>
          </p:cNvSpPr>
          <p:nvPr>
            <p:ph sz="quarter" idx="1"/>
          </p:nvPr>
        </p:nvSpPr>
        <p:spPr bwMode="auto">
          <a:xfrm>
            <a:off x="1104900" y="1879252"/>
            <a:ext cx="6934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 Handling In AWT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800" dirty="0">
                <a:latin typeface="Times New Roman" panose="02020603050405020304" pitchFamily="18" charset="0"/>
                <a:cs typeface="Times New Roman" panose="02020603050405020304" pitchFamily="18" charset="0"/>
              </a:rPr>
              <a:t> Layout Management In AWT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80185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0" y="133351"/>
            <a:ext cx="9144000" cy="711516"/>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286000" y="4781550"/>
            <a:ext cx="4416552" cy="361950"/>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4098" name="Picture 2" descr="Design a Distributed Job Scheduler for Millions of Tasks in Daily Operations  | by Mayil Bayramov | Medium">
            <a:extLst>
              <a:ext uri="{FF2B5EF4-FFF2-40B4-BE49-F238E27FC236}">
                <a16:creationId xmlns:a16="http://schemas.microsoft.com/office/drawing/2014/main" id="{4F63D5F5-F50D-91EE-D936-D7540F3906A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974201"/>
            <a:ext cx="7277100" cy="380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82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xfrm>
            <a:off x="0" y="133350"/>
            <a:ext cx="9144000" cy="7239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286000" y="4767263"/>
            <a:ext cx="46482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a:xfrm>
            <a:off x="457200" y="914399"/>
            <a:ext cx="8229600" cy="3852863"/>
          </a:xfrm>
        </p:spPr>
        <p:txBody>
          <a:bodyPr>
            <a:normAutofit fontScale="85000" lnSpcReduction="20000"/>
          </a:bodyPr>
          <a:lstStyle/>
          <a:p>
            <a:pPr marL="0" indent="0" algn="just">
              <a:buNone/>
            </a:pPr>
            <a:r>
              <a:rPr lang="en-US" sz="1900" b="1" dirty="0">
                <a:latin typeface="Times New Roman" panose="02020603050405020304" pitchFamily="18" charset="0"/>
                <a:cs typeface="Times New Roman" panose="02020603050405020304" pitchFamily="18" charset="0"/>
              </a:rPr>
              <a:t>1)Execution - Service: </a:t>
            </a:r>
            <a:r>
              <a:rPr lang="en-US" sz="1900" dirty="0">
                <a:latin typeface="Times New Roman" panose="02020603050405020304" pitchFamily="18" charset="0"/>
                <a:cs typeface="Times New Roman" panose="02020603050405020304" pitchFamily="18" charset="0"/>
              </a:rPr>
              <a:t>This is the core service that processes tasks. It includes the following steps:</a:t>
            </a:r>
          </a:p>
          <a:p>
            <a:pPr marL="800100" lvl="1" indent="-342900" algn="just">
              <a:buFont typeface="Arial" panose="020B0604020202020204" pitchFamily="34" charset="0"/>
              <a:buChar char="•"/>
            </a:pPr>
            <a:r>
              <a:rPr lang="en-US" sz="1900" b="1" dirty="0">
                <a:solidFill>
                  <a:schemeClr val="tx1"/>
                </a:solidFill>
                <a:latin typeface="Times New Roman" panose="02020603050405020304" pitchFamily="18" charset="0"/>
                <a:cs typeface="Times New Roman" panose="02020603050405020304" pitchFamily="18" charset="0"/>
              </a:rPr>
              <a:t>Execute Task:</a:t>
            </a:r>
            <a:r>
              <a:rPr lang="en-US" sz="1900" dirty="0">
                <a:solidFill>
                  <a:schemeClr val="tx1"/>
                </a:solidFill>
                <a:latin typeface="Times New Roman" panose="02020603050405020304" pitchFamily="18" charset="0"/>
                <a:cs typeface="Times New Roman" panose="02020603050405020304" pitchFamily="18" charset="0"/>
              </a:rPr>
              <a:t> The service attempts to execute the scheduled task.</a:t>
            </a:r>
          </a:p>
          <a:p>
            <a:pPr marL="800100" lvl="1" indent="-342900" algn="just">
              <a:buFont typeface="Arial" panose="020B0604020202020204" pitchFamily="34" charset="0"/>
              <a:buChar char="•"/>
            </a:pPr>
            <a:r>
              <a:rPr lang="en-US" sz="1900" b="1" dirty="0">
                <a:solidFill>
                  <a:schemeClr val="tx1"/>
                </a:solidFill>
                <a:latin typeface="Times New Roman" panose="02020603050405020304" pitchFamily="18" charset="0"/>
                <a:cs typeface="Times New Roman" panose="02020603050405020304" pitchFamily="18" charset="0"/>
              </a:rPr>
              <a:t>Check Execution Success:</a:t>
            </a:r>
            <a:endParaRPr lang="en-US" sz="1900" dirty="0">
              <a:solidFill>
                <a:schemeClr val="tx1"/>
              </a:solidFill>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If the task is successful, its status is updated to "COMPLETED" in the database.</a:t>
            </a:r>
          </a:p>
          <a:p>
            <a:pPr marL="1143000" lvl="2" indent="-2286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If unsuccessful, it checks whether the task is </a:t>
            </a:r>
            <a:r>
              <a:rPr lang="en-US" sz="1900" dirty="0" err="1">
                <a:latin typeface="Times New Roman" panose="02020603050405020304" pitchFamily="18" charset="0"/>
                <a:cs typeface="Times New Roman" panose="02020603050405020304" pitchFamily="18" charset="0"/>
              </a:rPr>
              <a:t>retryable</a:t>
            </a:r>
            <a:r>
              <a:rPr lang="en-US" sz="19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900" b="1" dirty="0" err="1">
                <a:solidFill>
                  <a:schemeClr val="tx1"/>
                </a:solidFill>
                <a:latin typeface="Times New Roman" panose="02020603050405020304" pitchFamily="18" charset="0"/>
                <a:cs typeface="Times New Roman" panose="02020603050405020304" pitchFamily="18" charset="0"/>
              </a:rPr>
              <a:t>Retryable</a:t>
            </a:r>
            <a:r>
              <a:rPr lang="en-US" sz="1900" b="1" dirty="0">
                <a:solidFill>
                  <a:schemeClr val="tx1"/>
                </a:solidFill>
                <a:latin typeface="Times New Roman" panose="02020603050405020304" pitchFamily="18" charset="0"/>
                <a:cs typeface="Times New Roman" panose="02020603050405020304" pitchFamily="18" charset="0"/>
              </a:rPr>
              <a:t> Tasks:</a:t>
            </a:r>
            <a:endParaRPr lang="en-US" sz="1900" dirty="0">
              <a:solidFill>
                <a:schemeClr val="tx1"/>
              </a:solidFill>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For tasks that can be retried, the retry count is incremented, and the task is published to the "retry" Kafka topic for another attempt.</a:t>
            </a:r>
          </a:p>
          <a:p>
            <a:pPr marL="1143000" lvl="2" indent="-2286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If a task is not </a:t>
            </a:r>
            <a:r>
              <a:rPr lang="en-US" sz="1900" dirty="0" err="1">
                <a:latin typeface="Times New Roman" panose="02020603050405020304" pitchFamily="18" charset="0"/>
                <a:cs typeface="Times New Roman" panose="02020603050405020304" pitchFamily="18" charset="0"/>
              </a:rPr>
              <a:t>retryable</a:t>
            </a:r>
            <a:r>
              <a:rPr lang="en-US" sz="1900" dirty="0">
                <a:latin typeface="Times New Roman" panose="02020603050405020304" pitchFamily="18" charset="0"/>
                <a:cs typeface="Times New Roman" panose="02020603050405020304" pitchFamily="18" charset="0"/>
              </a:rPr>
              <a:t>, the status is updated to "FAILED" in the database.</a:t>
            </a:r>
          </a:p>
          <a:p>
            <a:pPr marL="0" indent="0" algn="just">
              <a:buNone/>
            </a:pPr>
            <a:r>
              <a:rPr lang="en-US" sz="1900" b="1" dirty="0">
                <a:latin typeface="Times New Roman" panose="02020603050405020304" pitchFamily="18" charset="0"/>
                <a:cs typeface="Times New Roman" panose="02020603050405020304" pitchFamily="18" charset="0"/>
              </a:rPr>
              <a:t>2)Cassandra Database:</a:t>
            </a:r>
            <a:endParaRPr lang="en-US" sz="19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Serves as the storage system for task execution history.</a:t>
            </a:r>
          </a:p>
          <a:p>
            <a:pPr marL="800100" lvl="1" indent="-342900" algn="jus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Tracks task states, such as </a:t>
            </a:r>
            <a:r>
              <a:rPr lang="en-US" sz="1900" b="1" dirty="0">
                <a:solidFill>
                  <a:schemeClr val="tx1"/>
                </a:solidFill>
                <a:latin typeface="Times New Roman" panose="02020603050405020304" pitchFamily="18" charset="0"/>
                <a:cs typeface="Times New Roman" panose="02020603050405020304" pitchFamily="18" charset="0"/>
              </a:rPr>
              <a:t>history of executions, success, or failure logs</a:t>
            </a:r>
            <a:r>
              <a:rPr lang="en-US" sz="1900" dirty="0">
                <a:solidFill>
                  <a:schemeClr val="tx1"/>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Acts as the primary database to ensure high availability and scalability for task data.</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1C903-B752-3E47-D7EB-8FEEEC338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335E-86F5-8EF5-8E47-11A82719F74D}"/>
              </a:ext>
            </a:extLst>
          </p:cNvPr>
          <p:cNvSpPr>
            <a:spLocks noGrp="1"/>
          </p:cNvSpPr>
          <p:nvPr>
            <p:ph type="title"/>
          </p:nvPr>
        </p:nvSpPr>
        <p:spPr>
          <a:xfrm>
            <a:off x="0" y="133350"/>
            <a:ext cx="9144000" cy="7239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000E8B72-8045-0AB3-93C9-90E47A85E0F8}"/>
              </a:ext>
            </a:extLst>
          </p:cNvPr>
          <p:cNvSpPr>
            <a:spLocks noGrp="1"/>
          </p:cNvSpPr>
          <p:nvPr>
            <p:ph type="ftr" sz="quarter" idx="11"/>
          </p:nvPr>
        </p:nvSpPr>
        <p:spPr>
          <a:xfrm>
            <a:off x="2362200" y="4767263"/>
            <a:ext cx="4572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8E9D3F72-7BB9-7A32-F1E7-F8F51929FA73}"/>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07FDBB98-9CBC-C114-4688-E367C3000873}"/>
              </a:ext>
            </a:extLst>
          </p:cNvPr>
          <p:cNvSpPr>
            <a:spLocks noGrp="1"/>
          </p:cNvSpPr>
          <p:nvPr>
            <p:ph sz="quarter" idx="1"/>
          </p:nvPr>
        </p:nvSpPr>
        <p:spPr/>
        <p:txBody>
          <a:bodyPr>
            <a:normAutofit lnSpcReduction="10000"/>
          </a:bodyPr>
          <a:lstStyle/>
          <a:p>
            <a:pPr marL="0" indent="0">
              <a:buNone/>
            </a:pPr>
            <a:r>
              <a:rPr lang="en-IN" sz="1800" b="1" dirty="0">
                <a:latin typeface="Times New Roman" panose="02020603050405020304" pitchFamily="18" charset="0"/>
                <a:cs typeface="Times New Roman" pitchFamily="18" charset="0"/>
              </a:rPr>
              <a:t>3)Task Execution history:</a:t>
            </a:r>
          </a:p>
          <a:p>
            <a:pPr lvl="1"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table or data structure that records the details of each task execution.</a:t>
            </a:r>
          </a:p>
          <a:p>
            <a:pPr lvl="1"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Stores information such as task ID, execution attempts, success or failure status, and timestamps.</a:t>
            </a:r>
          </a:p>
          <a:p>
            <a:pPr marL="0" indent="0">
              <a:buNone/>
            </a:pPr>
            <a:r>
              <a:rPr lang="en-IN" sz="1800" b="1" dirty="0">
                <a:latin typeface="Times New Roman" panose="02020603050405020304" pitchFamily="18" charset="0"/>
                <a:cs typeface="Times New Roman" panose="02020603050405020304" pitchFamily="18" charset="0"/>
              </a:rPr>
              <a:t>4)Kafka:</a:t>
            </a:r>
          </a:p>
          <a:p>
            <a:pPr lvl="1"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Message Queue System:</a:t>
            </a:r>
            <a:r>
              <a:rPr lang="en-US" sz="1800" dirty="0">
                <a:solidFill>
                  <a:schemeClr val="tx1"/>
                </a:solidFill>
                <a:latin typeface="Times New Roman" panose="02020603050405020304" pitchFamily="18" charset="0"/>
                <a:cs typeface="Times New Roman" panose="02020603050405020304" pitchFamily="18" charset="0"/>
              </a:rPr>
              <a:t> Handles the communication for task scheduling and retry mechanisms.</a:t>
            </a:r>
          </a:p>
          <a:p>
            <a:pPr lvl="1"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Topics:</a:t>
            </a:r>
            <a:endParaRPr lang="en-US" sz="1800" dirty="0">
              <a:solidFill>
                <a:schemeClr val="tx1"/>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Task Topic:</a:t>
            </a:r>
            <a:r>
              <a:rPr lang="en-US" sz="1800" dirty="0">
                <a:latin typeface="Times New Roman" panose="02020603050405020304" pitchFamily="18" charset="0"/>
                <a:cs typeface="Times New Roman" panose="02020603050405020304" pitchFamily="18" charset="0"/>
              </a:rPr>
              <a:t> Receives newly created tasks.</a:t>
            </a:r>
          </a:p>
          <a:p>
            <a:pPr marL="1200150" lvl="2"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Task Retry Topic:</a:t>
            </a:r>
            <a:r>
              <a:rPr lang="en-US" sz="1800" dirty="0">
                <a:latin typeface="Times New Roman" panose="02020603050405020304" pitchFamily="18" charset="0"/>
                <a:cs typeface="Times New Roman" panose="02020603050405020304" pitchFamily="18" charset="0"/>
              </a:rPr>
              <a:t> Processes tasks that failed initially but are </a:t>
            </a:r>
            <a:r>
              <a:rPr lang="en-US" sz="1800" dirty="0" err="1">
                <a:latin typeface="Times New Roman" panose="02020603050405020304" pitchFamily="18" charset="0"/>
                <a:cs typeface="Times New Roman" panose="02020603050405020304" pitchFamily="18" charset="0"/>
              </a:rPr>
              <a:t>retryable</a:t>
            </a:r>
            <a:r>
              <a:rPr lang="en-US" sz="1800" dirty="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Task Dead Letter Queue (DLQ):</a:t>
            </a:r>
            <a:r>
              <a:rPr lang="en-US" sz="1800" dirty="0">
                <a:latin typeface="Times New Roman" panose="02020603050405020304" pitchFamily="18" charset="0"/>
                <a:cs typeface="Times New Roman" panose="02020603050405020304" pitchFamily="18" charset="0"/>
              </a:rPr>
              <a:t> Captures tasks that have exceeded retry limits or are non-</a:t>
            </a:r>
            <a:r>
              <a:rPr lang="en-US" sz="1800" dirty="0" err="1">
                <a:latin typeface="Times New Roman" panose="02020603050405020304" pitchFamily="18" charset="0"/>
                <a:cs typeface="Times New Roman" panose="02020603050405020304" pitchFamily="18" charset="0"/>
              </a:rPr>
              <a:t>retryable</a:t>
            </a:r>
            <a:r>
              <a:rPr lang="en-US" sz="1800" dirty="0">
                <a:latin typeface="Times New Roman" panose="02020603050405020304" pitchFamily="18" charset="0"/>
                <a:cs typeface="Times New Roman" panose="02020603050405020304" pitchFamily="18" charset="0"/>
              </a:rPr>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790270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0" y="133350"/>
            <a:ext cx="91440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93848" y="4767263"/>
            <a:ext cx="45689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4" name="Rectangle 1">
            <a:extLst>
              <a:ext uri="{FF2B5EF4-FFF2-40B4-BE49-F238E27FC236}">
                <a16:creationId xmlns:a16="http://schemas.microsoft.com/office/drawing/2014/main" id="{F034C22B-4368-D250-D05A-6EF52CFEC3D6}"/>
              </a:ext>
            </a:extLst>
          </p:cNvPr>
          <p:cNvSpPr>
            <a:spLocks noGrp="1" noChangeArrowheads="1"/>
          </p:cNvSpPr>
          <p:nvPr>
            <p:ph sz="quarter" idx="1"/>
          </p:nvPr>
        </p:nvSpPr>
        <p:spPr bwMode="auto">
          <a:xfrm>
            <a:off x="457200" y="1176074"/>
            <a:ext cx="8229600" cy="329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Task Management Module </a:t>
            </a:r>
          </a:p>
          <a:p>
            <a:pPr>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Scheduling Module </a:t>
            </a:r>
          </a:p>
          <a:p>
            <a:pPr>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Task Creation Module </a:t>
            </a:r>
          </a:p>
          <a:p>
            <a:pPr>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Notification Module</a:t>
            </a:r>
          </a:p>
          <a:p>
            <a:pPr>
              <a:lnSpc>
                <a:spcPct val="150000"/>
              </a:lnSpc>
              <a:spcBef>
                <a:spcPts val="0"/>
              </a:spcBef>
            </a:pPr>
            <a:endParaRPr lang="en-IN" sz="1200" b="1" dirty="0"/>
          </a:p>
        </p:txBody>
      </p:sp>
    </p:spTree>
    <p:extLst>
      <p:ext uri="{BB962C8B-B14F-4D97-AF65-F5344CB8AC3E}">
        <p14:creationId xmlns:p14="http://schemas.microsoft.com/office/powerpoint/2010/main" val="353887518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1026</Words>
  <Application>Microsoft Office PowerPoint</Application>
  <PresentationFormat>On-screen Show (16:9)</PresentationFormat>
  <Paragraphs>121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Gill Sans MT</vt:lpstr>
      <vt:lpstr>Times New Roman</vt:lpstr>
      <vt:lpstr>Wingdings</vt:lpstr>
      <vt:lpstr>Wingdings 3</vt:lpstr>
      <vt:lpstr>Origin</vt:lpstr>
      <vt:lpstr>CGB1201 – JAVA PROGRAMMING </vt:lpstr>
      <vt:lpstr>Title of the Project</vt:lpstr>
      <vt:lpstr>Abstract </vt:lpstr>
      <vt:lpstr>Introduction</vt:lpstr>
      <vt:lpstr>Java Programming  - Concepts Used </vt:lpstr>
      <vt:lpstr>Proposed Architecture</vt:lpstr>
      <vt:lpstr>Proposed Architecture - Description</vt:lpstr>
      <vt:lpstr>Proposed Architecture - Description</vt:lpstr>
      <vt:lpstr>List of Modules</vt:lpstr>
      <vt:lpstr>Module Description</vt:lpstr>
      <vt:lpstr>Module Description (Cont..)</vt:lpstr>
      <vt:lpstr>Results and Discussion</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2024-12-03T03:35:21Z</dcterms:modified>
</cp:coreProperties>
</file>