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0" r:id="rId7"/>
    <p:sldId id="262" r:id="rId8"/>
    <p:sldId id="273" r:id="rId9"/>
    <p:sldId id="274" r:id="rId10"/>
    <p:sldId id="275" r:id="rId11"/>
    <p:sldId id="276" r:id="rId12"/>
    <p:sldId id="278" r:id="rId13"/>
    <p:sldId id="277" r:id="rId14"/>
    <p:sldId id="272"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p:cViewPr>
        <p:scale>
          <a:sx n="66" d="100"/>
          <a:sy n="66" d="100"/>
        </p:scale>
        <p:origin x="1320" y="403"/>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rgbClr val="FF0066"/>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53233" y="237871"/>
            <a:ext cx="7685532" cy="1081188"/>
          </a:xfrm>
          <a:prstGeom prst="rect">
            <a:avLst/>
          </a:prstGeom>
        </p:spPr>
        <p:txBody>
          <a:bodyPr wrap="square" lIns="0" tIns="0" rIns="0" bIns="0">
            <a:spAutoFit/>
          </a:bodyPr>
          <a:lstStyle>
            <a:lvl1pPr>
              <a:defRPr sz="3200" b="1" i="0">
                <a:solidFill>
                  <a:srgbClr val="FF0066"/>
                </a:solidFill>
                <a:latin typeface="Arial"/>
                <a:cs typeface="Arial"/>
              </a:defRPr>
            </a:lvl1pPr>
          </a:lstStyle>
          <a:p>
            <a:endParaRPr/>
          </a:p>
        </p:txBody>
      </p:sp>
      <p:sp>
        <p:nvSpPr>
          <p:cNvPr id="3" name="Holder 3"/>
          <p:cNvSpPr>
            <a:spLocks noGrp="1"/>
          </p:cNvSpPr>
          <p:nvPr>
            <p:ph type="body" idx="1"/>
          </p:nvPr>
        </p:nvSpPr>
        <p:spPr>
          <a:xfrm>
            <a:off x="597204" y="1479444"/>
            <a:ext cx="10424795" cy="4634865"/>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5/30/2025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8668" y="5316898"/>
            <a:ext cx="3061067" cy="902170"/>
          </a:xfrm>
          <a:prstGeom prst="rect">
            <a:avLst/>
          </a:prstGeom>
        </p:spPr>
        <p:txBody>
          <a:bodyPr vert="horz" wrap="square" lIns="0" tIns="12065" rIns="0" bIns="0" rtlCol="0">
            <a:spAutoFit/>
          </a:bodyPr>
          <a:lstStyle/>
          <a:p>
            <a:pPr marL="635" algn="ctr">
              <a:lnSpc>
                <a:spcPct val="100000"/>
              </a:lnSpc>
              <a:spcBef>
                <a:spcPts val="95"/>
              </a:spcBef>
            </a:pPr>
            <a:r>
              <a:rPr sz="1900" b="1" dirty="0">
                <a:solidFill>
                  <a:schemeClr val="tx1"/>
                </a:solidFill>
                <a:latin typeface="Times New Roman" panose="02020603050405020304" pitchFamily="18" charset="0"/>
                <a:cs typeface="Times New Roman" panose="02020603050405020304" pitchFamily="18" charset="0"/>
              </a:rPr>
              <a:t>PRESENTED</a:t>
            </a:r>
            <a:r>
              <a:rPr sz="1900" b="1" spc="-80" dirty="0">
                <a:solidFill>
                  <a:schemeClr val="tx1"/>
                </a:solidFill>
                <a:latin typeface="Times New Roman" panose="02020603050405020304" pitchFamily="18" charset="0"/>
                <a:cs typeface="Times New Roman" panose="02020603050405020304" pitchFamily="18" charset="0"/>
              </a:rPr>
              <a:t> </a:t>
            </a:r>
            <a:r>
              <a:rPr sz="1900" b="1" spc="-25" dirty="0">
                <a:solidFill>
                  <a:schemeClr val="tx1"/>
                </a:solidFill>
                <a:latin typeface="Times New Roman" panose="02020603050405020304" pitchFamily="18" charset="0"/>
                <a:cs typeface="Times New Roman" panose="02020603050405020304" pitchFamily="18" charset="0"/>
              </a:rPr>
              <a:t>BY</a:t>
            </a:r>
            <a:endParaRPr lang="en-US" sz="1900" b="1" spc="-25" dirty="0">
              <a:solidFill>
                <a:schemeClr val="tx1"/>
              </a:solidFill>
              <a:latin typeface="Times New Roman" panose="02020603050405020304" pitchFamily="18" charset="0"/>
              <a:cs typeface="Times New Roman" panose="02020603050405020304" pitchFamily="18" charset="0"/>
            </a:endParaRPr>
          </a:p>
          <a:p>
            <a:pPr marL="635" algn="ctr">
              <a:lnSpc>
                <a:spcPct val="100000"/>
              </a:lnSpc>
              <a:spcBef>
                <a:spcPts val="95"/>
              </a:spcBef>
            </a:pPr>
            <a:r>
              <a:rPr lang="en-IN" sz="1900" b="1" spc="-25" dirty="0" smtClean="0">
                <a:solidFill>
                  <a:schemeClr val="tx1"/>
                </a:solidFill>
                <a:latin typeface="Times New Roman" panose="02020603050405020304" pitchFamily="18" charset="0"/>
                <a:cs typeface="Times New Roman" panose="02020603050405020304" pitchFamily="18" charset="0"/>
              </a:rPr>
              <a:t> VIMALSHREE </a:t>
            </a:r>
            <a:r>
              <a:rPr lang="en-IN" sz="1900" b="1" spc="-25" dirty="0">
                <a:solidFill>
                  <a:schemeClr val="tx1"/>
                </a:solidFill>
                <a:latin typeface="Times New Roman" panose="02020603050405020304" pitchFamily="18" charset="0"/>
                <a:cs typeface="Times New Roman" panose="02020603050405020304" pitchFamily="18" charset="0"/>
              </a:rPr>
              <a:t>M -2303811724322122</a:t>
            </a:r>
            <a:endParaRPr sz="1900" dirty="0">
              <a:solidFill>
                <a:schemeClr val="tx1"/>
              </a:solidFill>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335360" y="237871"/>
            <a:ext cx="1057189" cy="1048127"/>
          </a:xfrm>
          <a:prstGeom prst="rect">
            <a:avLst/>
          </a:prstGeom>
        </p:spPr>
      </p:pic>
      <p:sp>
        <p:nvSpPr>
          <p:cNvPr id="4" name="object 4"/>
          <p:cNvSpPr txBox="1">
            <a:spLocks noGrp="1"/>
          </p:cNvSpPr>
          <p:nvPr>
            <p:ph type="title"/>
          </p:nvPr>
        </p:nvSpPr>
        <p:spPr>
          <a:xfrm>
            <a:off x="2110357" y="420762"/>
            <a:ext cx="7685532" cy="627095"/>
          </a:xfrm>
          <a:prstGeom prst="rect">
            <a:avLst/>
          </a:prstGeom>
        </p:spPr>
        <p:txBody>
          <a:bodyPr vert="horz" wrap="square" lIns="0" tIns="11430" rIns="0" bIns="0" rtlCol="0">
            <a:spAutoFit/>
          </a:bodyPr>
          <a:lstStyle/>
          <a:p>
            <a:pPr marL="2306320" marR="5080" indent="-1417955">
              <a:lnSpc>
                <a:spcPct val="100000"/>
              </a:lnSpc>
              <a:spcBef>
                <a:spcPts val="90"/>
              </a:spcBef>
            </a:pPr>
            <a:r>
              <a:rPr sz="2000" dirty="0"/>
              <a:t>K.RAMAKRISHNAN</a:t>
            </a:r>
            <a:r>
              <a:rPr sz="2000" spc="-10" dirty="0"/>
              <a:t> </a:t>
            </a:r>
            <a:r>
              <a:rPr sz="2000" dirty="0"/>
              <a:t>COLLEGE</a:t>
            </a:r>
            <a:r>
              <a:rPr sz="2000" spc="-90" dirty="0"/>
              <a:t> </a:t>
            </a:r>
            <a:r>
              <a:rPr sz="2000" dirty="0"/>
              <a:t>OF</a:t>
            </a:r>
            <a:r>
              <a:rPr sz="2000" spc="-100" dirty="0"/>
              <a:t> </a:t>
            </a:r>
            <a:r>
              <a:rPr sz="2000" spc="-10" dirty="0"/>
              <a:t>TECHNOLOGY (AUTONOMOUS),</a:t>
            </a:r>
            <a:r>
              <a:rPr sz="2000" spc="-35" dirty="0"/>
              <a:t> </a:t>
            </a:r>
            <a:r>
              <a:rPr sz="2000" spc="-10" dirty="0"/>
              <a:t>TRICHY</a:t>
            </a:r>
            <a:endParaRPr sz="2000" dirty="0"/>
          </a:p>
        </p:txBody>
      </p:sp>
      <p:pic>
        <p:nvPicPr>
          <p:cNvPr id="6" name="object 6"/>
          <p:cNvPicPr/>
          <p:nvPr/>
        </p:nvPicPr>
        <p:blipFill>
          <a:blip r:embed="rId3" cstate="print"/>
          <a:stretch>
            <a:fillRect/>
          </a:stretch>
        </p:blipFill>
        <p:spPr>
          <a:xfrm>
            <a:off x="10826129" y="182622"/>
            <a:ext cx="1155192" cy="1103376"/>
          </a:xfrm>
          <a:prstGeom prst="rect">
            <a:avLst/>
          </a:prstGeom>
        </p:spPr>
      </p:pic>
      <p:sp>
        <p:nvSpPr>
          <p:cNvPr id="7" name="Rectangle 6">
            <a:extLst>
              <a:ext uri="{FF2B5EF4-FFF2-40B4-BE49-F238E27FC236}">
                <a16:creationId xmlns:a16="http://schemas.microsoft.com/office/drawing/2014/main" id="{2376CB27-6084-1003-8A54-C0ACDFB54BB0}"/>
              </a:ext>
            </a:extLst>
          </p:cNvPr>
          <p:cNvSpPr/>
          <p:nvPr/>
        </p:nvSpPr>
        <p:spPr>
          <a:xfrm>
            <a:off x="1392549" y="2014819"/>
            <a:ext cx="9433580" cy="2308324"/>
          </a:xfrm>
          <a:prstGeom prst="rect">
            <a:avLst/>
          </a:prstGeom>
          <a:noFill/>
        </p:spPr>
        <p:txBody>
          <a:bodyPr wrap="square" lIns="91440" tIns="45720" rIns="91440" bIns="45720">
            <a:spAutoFit/>
          </a:bodyPr>
          <a:lstStyle/>
          <a:p>
            <a:pPr algn="ctr"/>
            <a:r>
              <a:rPr lang="en-US" sz="4800" b="1" dirty="0">
                <a:latin typeface="Times New Roman" panose="02020603050405020304" pitchFamily="18" charset="0"/>
                <a:cs typeface="Times New Roman" panose="02020603050405020304" pitchFamily="18" charset="0"/>
              </a:rPr>
              <a:t>Shiny-Based App for </a:t>
            </a:r>
            <a:r>
              <a:rPr lang="en-US" sz="4800" b="1" dirty="0" smtClean="0">
                <a:latin typeface="Times New Roman" panose="02020603050405020304" pitchFamily="18" charset="0"/>
                <a:cs typeface="Times New Roman" panose="02020603050405020304" pitchFamily="18" charset="0"/>
              </a:rPr>
              <a:t>Analyzing</a:t>
            </a:r>
          </a:p>
          <a:p>
            <a:pPr algn="ctr"/>
            <a:r>
              <a:rPr lang="en-US" sz="4800" b="1" dirty="0" smtClean="0">
                <a:latin typeface="Times New Roman" panose="02020603050405020304" pitchFamily="18" charset="0"/>
                <a:cs typeface="Times New Roman" panose="02020603050405020304" pitchFamily="18" charset="0"/>
              </a:rPr>
              <a:t>Monthly </a:t>
            </a:r>
            <a:r>
              <a:rPr lang="en-US" sz="4800" b="1" dirty="0">
                <a:latin typeface="Times New Roman" panose="02020603050405020304" pitchFamily="18" charset="0"/>
                <a:cs typeface="Times New Roman" panose="02020603050405020304" pitchFamily="18" charset="0"/>
              </a:rPr>
              <a:t>Pocket </a:t>
            </a:r>
          </a:p>
          <a:p>
            <a:pPr algn="ctr"/>
            <a:r>
              <a:rPr lang="en-US" sz="4800" b="1" dirty="0">
                <a:latin typeface="Times New Roman" panose="02020603050405020304" pitchFamily="18" charset="0"/>
                <a:cs typeface="Times New Roman" panose="02020603050405020304" pitchFamily="18" charset="0"/>
              </a:rPr>
              <a:t>Money Usage</a:t>
            </a:r>
            <a:endParaRPr lang="en-US" sz="45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75DAE-8D3F-FDF5-32E8-4ECD8D2E15B0}"/>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9638644F-65E8-98D0-D39B-C5408011FE28}"/>
              </a:ext>
            </a:extLst>
          </p:cNvPr>
          <p:cNvSpPr>
            <a:spLocks noGrp="1"/>
          </p:cNvSpPr>
          <p:nvPr>
            <p:ph type="body" idx="1"/>
          </p:nvPr>
        </p:nvSpPr>
        <p:spPr>
          <a:xfrm>
            <a:off x="623392" y="1772816"/>
            <a:ext cx="11089232" cy="3570208"/>
          </a:xfrm>
        </p:spPr>
        <p:txBody>
          <a:bodyPr/>
          <a:lstStyle/>
          <a:p>
            <a:pPr algn="just"/>
            <a:r>
              <a:rPr lang="en-US" sz="3200" dirty="0">
                <a:latin typeface="Times New Roman" panose="02020603050405020304" pitchFamily="18" charset="0"/>
                <a:cs typeface="Times New Roman" panose="02020603050405020304" pitchFamily="18" charset="0"/>
              </a:rPr>
              <a:t>3.Expense Entry &amp; Data Storage Module:</a:t>
            </a:r>
          </a:p>
          <a:p>
            <a:pPr algn="just"/>
            <a:r>
              <a:rPr lang="en-IN" sz="2800" dirty="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Allows users to enter daily/monthly expenses. Data is stored in a structured format for further processing.</a:t>
            </a:r>
          </a:p>
          <a:p>
            <a:pPr algn="just"/>
            <a:endParaRPr lang="en-US" b="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4. </a:t>
            </a:r>
            <a:r>
              <a:rPr lang="en-IN" sz="3200" dirty="0">
                <a:latin typeface="Times New Roman" panose="02020603050405020304" pitchFamily="18" charset="0"/>
                <a:cs typeface="Times New Roman" panose="02020603050405020304" pitchFamily="18" charset="0"/>
              </a:rPr>
              <a:t>Expense Categorization Module:</a:t>
            </a:r>
          </a:p>
          <a:p>
            <a:pPr algn="just"/>
            <a:r>
              <a:rPr lang="en-US" dirty="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Automatically categorizes expenses using ML models like </a:t>
            </a:r>
            <a:r>
              <a:rPr lang="en-US" b="0" dirty="0" err="1">
                <a:latin typeface="Times New Roman" panose="02020603050405020304" pitchFamily="18" charset="0"/>
                <a:cs typeface="Times New Roman" panose="02020603050405020304" pitchFamily="18" charset="0"/>
              </a:rPr>
              <a:t>rpart</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randomForest</a:t>
            </a:r>
            <a:r>
              <a:rPr lang="en-US" b="0" dirty="0">
                <a:latin typeface="Times New Roman" panose="02020603050405020304" pitchFamily="18" charset="0"/>
                <a:cs typeface="Times New Roman" panose="02020603050405020304" pitchFamily="18" charset="0"/>
              </a:rPr>
              <a:t>, and custom tags provided by users.</a:t>
            </a:r>
            <a:endParaRPr lang="en-IN" sz="2800" b="0" dirty="0">
              <a:latin typeface="Times New Roman" panose="02020603050405020304" pitchFamily="18" charset="0"/>
              <a:cs typeface="Times New Roman" panose="02020603050405020304" pitchFamily="18" charset="0"/>
            </a:endParaRPr>
          </a:p>
          <a:p>
            <a:pPr algn="just"/>
            <a:endParaRPr lang="en-IN" dirty="0"/>
          </a:p>
        </p:txBody>
      </p:sp>
      <p:sp>
        <p:nvSpPr>
          <p:cNvPr id="4" name="Title 1">
            <a:extLst>
              <a:ext uri="{FF2B5EF4-FFF2-40B4-BE49-F238E27FC236}">
                <a16:creationId xmlns:a16="http://schemas.microsoft.com/office/drawing/2014/main" id="{56D0B4C4-32EE-E565-1F04-32F964DBE7BF}"/>
              </a:ext>
            </a:extLst>
          </p:cNvPr>
          <p:cNvSpPr>
            <a:spLocks noGrp="1"/>
          </p:cNvSpPr>
          <p:nvPr>
            <p:ph type="title"/>
          </p:nvPr>
        </p:nvSpPr>
        <p:spPr>
          <a:xfrm>
            <a:off x="1248533" y="396597"/>
            <a:ext cx="9596931" cy="492443"/>
          </a:xfrm>
        </p:spPr>
        <p:txBody>
          <a:bodyPr/>
          <a:lstStyle/>
          <a:p>
            <a:pPr algn="ctr"/>
            <a:r>
              <a:rPr lang="en-IN" spc="-50" dirty="0"/>
              <a:t>MODULES DESCRIPTION</a:t>
            </a:r>
            <a:endParaRPr lang="en-IN" dirty="0"/>
          </a:p>
        </p:txBody>
      </p:sp>
      <p:pic>
        <p:nvPicPr>
          <p:cNvPr id="5" name="object 4">
            <a:extLst>
              <a:ext uri="{FF2B5EF4-FFF2-40B4-BE49-F238E27FC236}">
                <a16:creationId xmlns:a16="http://schemas.microsoft.com/office/drawing/2014/main" id="{7771E371-2497-0E00-FAED-E0A5EBD39A8A}"/>
              </a:ext>
            </a:extLst>
          </p:cNvPr>
          <p:cNvPicPr/>
          <p:nvPr/>
        </p:nvPicPr>
        <p:blipFill>
          <a:blip r:embed="rId2" cstate="print"/>
          <a:stretch>
            <a:fillRect/>
          </a:stretch>
        </p:blipFill>
        <p:spPr>
          <a:xfrm>
            <a:off x="191344" y="116632"/>
            <a:ext cx="1057189" cy="1048127"/>
          </a:xfrm>
          <a:prstGeom prst="rect">
            <a:avLst/>
          </a:prstGeom>
        </p:spPr>
      </p:pic>
      <p:pic>
        <p:nvPicPr>
          <p:cNvPr id="6" name="object 5">
            <a:extLst>
              <a:ext uri="{FF2B5EF4-FFF2-40B4-BE49-F238E27FC236}">
                <a16:creationId xmlns:a16="http://schemas.microsoft.com/office/drawing/2014/main" id="{87B8100A-135D-D69A-0EE6-30B43A77E36F}"/>
              </a:ext>
            </a:extLst>
          </p:cNvPr>
          <p:cNvPicPr/>
          <p:nvPr/>
        </p:nvPicPr>
        <p:blipFill>
          <a:blip r:embed="rId3" cstate="print"/>
          <a:stretch>
            <a:fillRect/>
          </a:stretch>
        </p:blipFill>
        <p:spPr>
          <a:xfrm>
            <a:off x="10845464" y="116632"/>
            <a:ext cx="1155192" cy="1103376"/>
          </a:xfrm>
          <a:prstGeom prst="rect">
            <a:avLst/>
          </a:prstGeom>
        </p:spPr>
      </p:pic>
    </p:spTree>
    <p:extLst>
      <p:ext uri="{BB962C8B-B14F-4D97-AF65-F5344CB8AC3E}">
        <p14:creationId xmlns:p14="http://schemas.microsoft.com/office/powerpoint/2010/main" val="1586267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0D52-44FD-3D19-315D-C2F1F8F99376}"/>
              </a:ext>
            </a:extLst>
          </p:cNvPr>
          <p:cNvSpPr>
            <a:spLocks noGrp="1"/>
          </p:cNvSpPr>
          <p:nvPr>
            <p:ph type="title"/>
          </p:nvPr>
        </p:nvSpPr>
        <p:spPr>
          <a:xfrm>
            <a:off x="1248533" y="332656"/>
            <a:ext cx="9596931" cy="492443"/>
          </a:xfrm>
        </p:spPr>
        <p:txBody>
          <a:bodyPr/>
          <a:lstStyle/>
          <a:p>
            <a:pPr algn="just"/>
            <a:r>
              <a:rPr lang="en-IN" spc="-50" dirty="0"/>
              <a:t>		 CODING IMPLEMENTATION</a:t>
            </a:r>
            <a:endParaRPr lang="en-IN" dirty="0"/>
          </a:p>
        </p:txBody>
      </p:sp>
      <p:pic>
        <p:nvPicPr>
          <p:cNvPr id="4" name="object 4">
            <a:extLst>
              <a:ext uri="{FF2B5EF4-FFF2-40B4-BE49-F238E27FC236}">
                <a16:creationId xmlns:a16="http://schemas.microsoft.com/office/drawing/2014/main" id="{583DE3EC-54B2-A9DA-9160-D1A7DC9F7871}"/>
              </a:ext>
            </a:extLst>
          </p:cNvPr>
          <p:cNvPicPr/>
          <p:nvPr/>
        </p:nvPicPr>
        <p:blipFill>
          <a:blip r:embed="rId2" cstate="print"/>
          <a:stretch>
            <a:fillRect/>
          </a:stretch>
        </p:blipFill>
        <p:spPr>
          <a:xfrm>
            <a:off x="191344" y="116632"/>
            <a:ext cx="1057189" cy="1048127"/>
          </a:xfrm>
          <a:prstGeom prst="rect">
            <a:avLst/>
          </a:prstGeom>
        </p:spPr>
      </p:pic>
      <p:pic>
        <p:nvPicPr>
          <p:cNvPr id="7" name="object 5">
            <a:extLst>
              <a:ext uri="{FF2B5EF4-FFF2-40B4-BE49-F238E27FC236}">
                <a16:creationId xmlns:a16="http://schemas.microsoft.com/office/drawing/2014/main" id="{A232FBA4-3289-3E2E-5892-D6F995C64425}"/>
              </a:ext>
            </a:extLst>
          </p:cNvPr>
          <p:cNvPicPr/>
          <p:nvPr/>
        </p:nvPicPr>
        <p:blipFill>
          <a:blip r:embed="rId3" cstate="print"/>
          <a:stretch>
            <a:fillRect/>
          </a:stretch>
        </p:blipFill>
        <p:spPr>
          <a:xfrm>
            <a:off x="10845464" y="116632"/>
            <a:ext cx="1155192" cy="1103376"/>
          </a:xfrm>
          <a:prstGeom prst="rect">
            <a:avLst/>
          </a:prstGeom>
        </p:spPr>
      </p:pic>
      <p:pic>
        <p:nvPicPr>
          <p:cNvPr id="6" name="Picture 5">
            <a:extLst>
              <a:ext uri="{FF2B5EF4-FFF2-40B4-BE49-F238E27FC236}">
                <a16:creationId xmlns:a16="http://schemas.microsoft.com/office/drawing/2014/main" id="{B42C0FD5-1E9B-402C-806A-F454AD0AE925}"/>
              </a:ext>
            </a:extLst>
          </p:cNvPr>
          <p:cNvPicPr>
            <a:picLocks noChangeAspect="1"/>
          </p:cNvPicPr>
          <p:nvPr/>
        </p:nvPicPr>
        <p:blipFill rotWithShape="1">
          <a:blip r:embed="rId4">
            <a:extLst>
              <a:ext uri="{28A0092B-C50C-407E-A947-70E740481C1C}">
                <a14:useLocalDpi xmlns:a14="http://schemas.microsoft.com/office/drawing/2010/main" val="0"/>
              </a:ext>
            </a:extLst>
          </a:blip>
          <a:srcRect r="20000"/>
          <a:stretch/>
        </p:blipFill>
        <p:spPr>
          <a:xfrm>
            <a:off x="1451484" y="1414656"/>
            <a:ext cx="9289032" cy="5089312"/>
          </a:xfrm>
          <a:prstGeom prst="rect">
            <a:avLst/>
          </a:prstGeom>
        </p:spPr>
      </p:pic>
    </p:spTree>
    <p:extLst>
      <p:ext uri="{BB962C8B-B14F-4D97-AF65-F5344CB8AC3E}">
        <p14:creationId xmlns:p14="http://schemas.microsoft.com/office/powerpoint/2010/main" val="2414336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70D52-44FD-3D19-315D-C2F1F8F99376}"/>
              </a:ext>
            </a:extLst>
          </p:cNvPr>
          <p:cNvSpPr>
            <a:spLocks noGrp="1"/>
          </p:cNvSpPr>
          <p:nvPr>
            <p:ph type="title"/>
          </p:nvPr>
        </p:nvSpPr>
        <p:spPr>
          <a:xfrm>
            <a:off x="1248533" y="332656"/>
            <a:ext cx="9596931" cy="492443"/>
          </a:xfrm>
        </p:spPr>
        <p:txBody>
          <a:bodyPr/>
          <a:lstStyle/>
          <a:p>
            <a:pPr algn="just"/>
            <a:r>
              <a:rPr lang="en-IN" spc="-50" dirty="0"/>
              <a:t>		 CODING IMPLEMENTATION</a:t>
            </a:r>
            <a:endParaRPr lang="en-IN" dirty="0"/>
          </a:p>
        </p:txBody>
      </p:sp>
      <p:pic>
        <p:nvPicPr>
          <p:cNvPr id="4" name="object 4">
            <a:extLst>
              <a:ext uri="{FF2B5EF4-FFF2-40B4-BE49-F238E27FC236}">
                <a16:creationId xmlns:a16="http://schemas.microsoft.com/office/drawing/2014/main" id="{583DE3EC-54B2-A9DA-9160-D1A7DC9F7871}"/>
              </a:ext>
            </a:extLst>
          </p:cNvPr>
          <p:cNvPicPr/>
          <p:nvPr/>
        </p:nvPicPr>
        <p:blipFill>
          <a:blip r:embed="rId2" cstate="print"/>
          <a:stretch>
            <a:fillRect/>
          </a:stretch>
        </p:blipFill>
        <p:spPr>
          <a:xfrm>
            <a:off x="191344" y="116632"/>
            <a:ext cx="1057189" cy="1048127"/>
          </a:xfrm>
          <a:prstGeom prst="rect">
            <a:avLst/>
          </a:prstGeom>
        </p:spPr>
      </p:pic>
      <p:pic>
        <p:nvPicPr>
          <p:cNvPr id="7" name="object 5">
            <a:extLst>
              <a:ext uri="{FF2B5EF4-FFF2-40B4-BE49-F238E27FC236}">
                <a16:creationId xmlns:a16="http://schemas.microsoft.com/office/drawing/2014/main" id="{A232FBA4-3289-3E2E-5892-D6F995C64425}"/>
              </a:ext>
            </a:extLst>
          </p:cNvPr>
          <p:cNvPicPr/>
          <p:nvPr/>
        </p:nvPicPr>
        <p:blipFill>
          <a:blip r:embed="rId3" cstate="print"/>
          <a:stretch>
            <a:fillRect/>
          </a:stretch>
        </p:blipFill>
        <p:spPr>
          <a:xfrm>
            <a:off x="10845464" y="116632"/>
            <a:ext cx="1155192" cy="1103376"/>
          </a:xfrm>
          <a:prstGeom prst="rect">
            <a:avLst/>
          </a:prstGeom>
        </p:spPr>
      </p:pic>
      <p:pic>
        <p:nvPicPr>
          <p:cNvPr id="5" name="Picture 4">
            <a:extLst>
              <a:ext uri="{FF2B5EF4-FFF2-40B4-BE49-F238E27FC236}">
                <a16:creationId xmlns:a16="http://schemas.microsoft.com/office/drawing/2014/main" id="{4894AD43-00FD-40C9-9EA5-0A5B616BA2B0}"/>
              </a:ext>
            </a:extLst>
          </p:cNvPr>
          <p:cNvPicPr>
            <a:picLocks noChangeAspect="1"/>
          </p:cNvPicPr>
          <p:nvPr/>
        </p:nvPicPr>
        <p:blipFill rotWithShape="1">
          <a:blip r:embed="rId4">
            <a:extLst>
              <a:ext uri="{28A0092B-C50C-407E-A947-70E740481C1C}">
                <a14:useLocalDpi xmlns:a14="http://schemas.microsoft.com/office/drawing/2010/main" val="0"/>
              </a:ext>
            </a:extLst>
          </a:blip>
          <a:srcRect l="-5905" t="-11784" r="19877" b="11784"/>
          <a:stretch/>
        </p:blipFill>
        <p:spPr>
          <a:xfrm>
            <a:off x="695400" y="1135415"/>
            <a:ext cx="10513168" cy="5197005"/>
          </a:xfrm>
          <a:prstGeom prst="rect">
            <a:avLst/>
          </a:prstGeom>
        </p:spPr>
      </p:pic>
    </p:spTree>
    <p:extLst>
      <p:ext uri="{BB962C8B-B14F-4D97-AF65-F5344CB8AC3E}">
        <p14:creationId xmlns:p14="http://schemas.microsoft.com/office/powerpoint/2010/main" val="1409663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59CB1-9FA0-6B78-B58A-D15277C94C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CCF815-E84F-FAE1-02F4-957143CF1508}"/>
              </a:ext>
            </a:extLst>
          </p:cNvPr>
          <p:cNvSpPr>
            <a:spLocks noGrp="1"/>
          </p:cNvSpPr>
          <p:nvPr>
            <p:ph type="title"/>
          </p:nvPr>
        </p:nvSpPr>
        <p:spPr>
          <a:xfrm>
            <a:off x="1248533" y="332656"/>
            <a:ext cx="9596931" cy="492443"/>
          </a:xfrm>
        </p:spPr>
        <p:txBody>
          <a:bodyPr/>
          <a:lstStyle/>
          <a:p>
            <a:pPr algn="just"/>
            <a:r>
              <a:rPr lang="en-IN" spc="-50" dirty="0"/>
              <a:t>		 		  OUTPUT</a:t>
            </a:r>
            <a:endParaRPr lang="en-IN" dirty="0"/>
          </a:p>
        </p:txBody>
      </p:sp>
      <p:pic>
        <p:nvPicPr>
          <p:cNvPr id="4" name="object 4">
            <a:extLst>
              <a:ext uri="{FF2B5EF4-FFF2-40B4-BE49-F238E27FC236}">
                <a16:creationId xmlns:a16="http://schemas.microsoft.com/office/drawing/2014/main" id="{988CE935-1EC4-AB8C-E444-3BEC309102DA}"/>
              </a:ext>
            </a:extLst>
          </p:cNvPr>
          <p:cNvPicPr/>
          <p:nvPr/>
        </p:nvPicPr>
        <p:blipFill>
          <a:blip r:embed="rId2" cstate="print"/>
          <a:stretch>
            <a:fillRect/>
          </a:stretch>
        </p:blipFill>
        <p:spPr>
          <a:xfrm>
            <a:off x="191344" y="116632"/>
            <a:ext cx="1057189" cy="1048127"/>
          </a:xfrm>
          <a:prstGeom prst="rect">
            <a:avLst/>
          </a:prstGeom>
        </p:spPr>
      </p:pic>
      <p:pic>
        <p:nvPicPr>
          <p:cNvPr id="7" name="object 5">
            <a:extLst>
              <a:ext uri="{FF2B5EF4-FFF2-40B4-BE49-F238E27FC236}">
                <a16:creationId xmlns:a16="http://schemas.microsoft.com/office/drawing/2014/main" id="{DF3967F3-0177-0F69-ECB8-304B23A99E97}"/>
              </a:ext>
            </a:extLst>
          </p:cNvPr>
          <p:cNvPicPr/>
          <p:nvPr/>
        </p:nvPicPr>
        <p:blipFill>
          <a:blip r:embed="rId3" cstate="print"/>
          <a:stretch>
            <a:fillRect/>
          </a:stretch>
        </p:blipFill>
        <p:spPr>
          <a:xfrm>
            <a:off x="10845464" y="116632"/>
            <a:ext cx="1155192" cy="1103376"/>
          </a:xfrm>
          <a:prstGeom prst="rect">
            <a:avLst/>
          </a:prstGeom>
        </p:spPr>
      </p:pic>
      <p:pic>
        <p:nvPicPr>
          <p:cNvPr id="6" name="Picture 5">
            <a:extLst>
              <a:ext uri="{FF2B5EF4-FFF2-40B4-BE49-F238E27FC236}">
                <a16:creationId xmlns:a16="http://schemas.microsoft.com/office/drawing/2014/main" id="{3F8C8CCC-4D39-465F-A2BE-FA3E5A8464DB}"/>
              </a:ext>
            </a:extLst>
          </p:cNvPr>
          <p:cNvPicPr>
            <a:picLocks noChangeAspect="1"/>
          </p:cNvPicPr>
          <p:nvPr/>
        </p:nvPicPr>
        <p:blipFill rotWithShape="1">
          <a:blip r:embed="rId4">
            <a:extLst>
              <a:ext uri="{28A0092B-C50C-407E-A947-70E740481C1C}">
                <a14:useLocalDpi xmlns:a14="http://schemas.microsoft.com/office/drawing/2010/main" val="0"/>
              </a:ext>
            </a:extLst>
          </a:blip>
          <a:srcRect t="1609" b="7056"/>
          <a:stretch/>
        </p:blipFill>
        <p:spPr>
          <a:xfrm>
            <a:off x="719938" y="1380783"/>
            <a:ext cx="10585176" cy="5144561"/>
          </a:xfrm>
          <a:prstGeom prst="rect">
            <a:avLst/>
          </a:prstGeom>
        </p:spPr>
      </p:pic>
    </p:spTree>
    <p:extLst>
      <p:ext uri="{BB962C8B-B14F-4D97-AF65-F5344CB8AC3E}">
        <p14:creationId xmlns:p14="http://schemas.microsoft.com/office/powerpoint/2010/main" val="187772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rot="5400000">
            <a:off x="11734800" y="1752600"/>
            <a:ext cx="3342004" cy="135293"/>
          </a:xfrm>
          <a:prstGeom prst="rect">
            <a:avLst/>
          </a:prstGeom>
        </p:spPr>
        <p:txBody>
          <a:bodyPr vert="horz" wrap="square" lIns="0" tIns="12065" rIns="0" bIns="0" rtlCol="0">
            <a:spAutoFit/>
          </a:bodyPr>
          <a:lstStyle/>
          <a:p>
            <a:pPr marL="12700">
              <a:lnSpc>
                <a:spcPct val="100000"/>
              </a:lnSpc>
              <a:spcBef>
                <a:spcPts val="95"/>
              </a:spcBef>
            </a:pPr>
            <a:endParaRPr sz="800" dirty="0"/>
          </a:p>
        </p:txBody>
      </p:sp>
      <p:pic>
        <p:nvPicPr>
          <p:cNvPr id="2052" name="Picture 4" descr="First United Methodist Church Knoxville, Iowa: AUGUST 2011 NEWSLETTER">
            <a:extLst>
              <a:ext uri="{FF2B5EF4-FFF2-40B4-BE49-F238E27FC236}">
                <a16:creationId xmlns:a16="http://schemas.microsoft.com/office/drawing/2014/main" id="{2B74A0C2-5CFA-1286-8780-60226E13F6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378" y="855475"/>
            <a:ext cx="6903243" cy="5147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7568" y="237871"/>
            <a:ext cx="7685532" cy="844076"/>
          </a:xfrm>
          <a:prstGeom prst="rect">
            <a:avLst/>
          </a:prstGeom>
        </p:spPr>
        <p:txBody>
          <a:bodyPr vert="horz" wrap="square" lIns="0" tIns="348233" rIns="0" bIns="0" rtlCol="0">
            <a:spAutoFit/>
          </a:bodyPr>
          <a:lstStyle/>
          <a:p>
            <a:pPr marL="1304925" algn="l">
              <a:lnSpc>
                <a:spcPct val="100000"/>
              </a:lnSpc>
              <a:spcBef>
                <a:spcPts val="100"/>
              </a:spcBef>
            </a:pPr>
            <a:r>
              <a:rPr lang="en-IN" dirty="0"/>
              <a:t>PRESENTATION OVERVIEW</a:t>
            </a:r>
            <a:endParaRPr dirty="0">
              <a:solidFill>
                <a:srgbClr val="FF6600"/>
              </a:solidFill>
            </a:endParaRPr>
          </a:p>
        </p:txBody>
      </p:sp>
      <p:sp>
        <p:nvSpPr>
          <p:cNvPr id="3" name="object 3"/>
          <p:cNvSpPr txBox="1"/>
          <p:nvPr/>
        </p:nvSpPr>
        <p:spPr>
          <a:xfrm>
            <a:off x="2044228" y="1412776"/>
            <a:ext cx="7848872" cy="5869556"/>
          </a:xfrm>
          <a:prstGeom prst="rect">
            <a:avLst/>
          </a:prstGeom>
        </p:spPr>
        <p:txBody>
          <a:bodyPr vert="horz" wrap="square" lIns="0" tIns="11430" rIns="0" bIns="0" rtlCol="0">
            <a:spAutoFit/>
          </a:bodyPr>
          <a:lstStyle/>
          <a:p>
            <a:pPr marL="356870" indent="-344170">
              <a:lnSpc>
                <a:spcPct val="100000"/>
              </a:lnSpc>
              <a:spcBef>
                <a:spcPts val="90"/>
              </a:spcBef>
              <a:buClr>
                <a:srgbClr val="000000"/>
              </a:buClr>
              <a:buFont typeface="Wingdings"/>
              <a:buChar char=""/>
              <a:tabLst>
                <a:tab pos="356870" algn="l"/>
              </a:tabLst>
            </a:pPr>
            <a:r>
              <a:rPr sz="2200" b="1" dirty="0">
                <a:solidFill>
                  <a:schemeClr val="tx1"/>
                </a:solidFill>
                <a:latin typeface="Times New Roman" pitchFamily="18" charset="0"/>
                <a:cs typeface="Times New Roman" pitchFamily="18" charset="0"/>
              </a:rPr>
              <a:t>Problem</a:t>
            </a:r>
            <a:r>
              <a:rPr sz="2200" b="1" spc="-70" dirty="0">
                <a:solidFill>
                  <a:schemeClr val="tx1"/>
                </a:solidFill>
                <a:latin typeface="Times New Roman" pitchFamily="18" charset="0"/>
                <a:cs typeface="Times New Roman" pitchFamily="18" charset="0"/>
              </a:rPr>
              <a:t> </a:t>
            </a:r>
            <a:r>
              <a:rPr sz="2200" b="1" spc="-10" dirty="0">
                <a:solidFill>
                  <a:schemeClr val="tx1"/>
                </a:solidFill>
                <a:latin typeface="Times New Roman" pitchFamily="18" charset="0"/>
                <a:cs typeface="Times New Roman" pitchFamily="18" charset="0"/>
              </a:rPr>
              <a:t>Identification</a:t>
            </a:r>
            <a:endParaRPr sz="2200" dirty="0">
              <a:solidFill>
                <a:schemeClr val="tx1"/>
              </a:solidFill>
              <a:latin typeface="Times New Roman" pitchFamily="18" charset="0"/>
              <a:cs typeface="Times New Roman" pitchFamily="18" charset="0"/>
            </a:endParaRPr>
          </a:p>
          <a:p>
            <a:pPr>
              <a:lnSpc>
                <a:spcPct val="100000"/>
              </a:lnSpc>
              <a:spcBef>
                <a:spcPts val="409"/>
              </a:spcBef>
              <a:buFont typeface="Wingdings"/>
              <a:buChar char=""/>
            </a:pPr>
            <a:endParaRPr sz="2200" dirty="0">
              <a:solidFill>
                <a:schemeClr val="tx1"/>
              </a:solidFill>
              <a:latin typeface="Times New Roman" pitchFamily="18" charset="0"/>
              <a:cs typeface="Times New Roman" pitchFamily="18" charset="0"/>
            </a:endParaRPr>
          </a:p>
          <a:p>
            <a:pPr marL="356870" indent="-344170">
              <a:lnSpc>
                <a:spcPct val="100000"/>
              </a:lnSpc>
              <a:spcBef>
                <a:spcPts val="5"/>
              </a:spcBef>
              <a:buClr>
                <a:srgbClr val="000000"/>
              </a:buClr>
              <a:buFont typeface="Wingdings"/>
              <a:buChar char=""/>
              <a:tabLst>
                <a:tab pos="356870" algn="l"/>
              </a:tabLst>
            </a:pPr>
            <a:r>
              <a:rPr sz="2200" b="1" spc="-10" dirty="0">
                <a:solidFill>
                  <a:schemeClr val="tx1"/>
                </a:solidFill>
                <a:latin typeface="Times New Roman" pitchFamily="18" charset="0"/>
                <a:cs typeface="Times New Roman" pitchFamily="18" charset="0"/>
              </a:rPr>
              <a:t>Objective</a:t>
            </a:r>
            <a:endParaRPr sz="2200" dirty="0">
              <a:solidFill>
                <a:schemeClr val="tx1"/>
              </a:solidFill>
              <a:latin typeface="Times New Roman" pitchFamily="18" charset="0"/>
              <a:cs typeface="Times New Roman" pitchFamily="18" charset="0"/>
            </a:endParaRPr>
          </a:p>
          <a:p>
            <a:pPr>
              <a:lnSpc>
                <a:spcPct val="100000"/>
              </a:lnSpc>
              <a:spcBef>
                <a:spcPts val="390"/>
              </a:spcBef>
              <a:buFont typeface="Wingdings"/>
              <a:buChar char=""/>
            </a:pPr>
            <a:endParaRPr sz="2200" dirty="0">
              <a:solidFill>
                <a:schemeClr val="tx1"/>
              </a:solidFill>
              <a:latin typeface="Times New Roman" pitchFamily="18" charset="0"/>
              <a:cs typeface="Times New Roman" pitchFamily="18" charset="0"/>
            </a:endParaRPr>
          </a:p>
          <a:p>
            <a:pPr marL="356870" indent="-344170">
              <a:lnSpc>
                <a:spcPct val="100000"/>
              </a:lnSpc>
              <a:buClr>
                <a:srgbClr val="000000"/>
              </a:buClr>
              <a:buFont typeface="Wingdings"/>
              <a:buChar char=""/>
              <a:tabLst>
                <a:tab pos="356870" algn="l"/>
              </a:tabLst>
            </a:pPr>
            <a:r>
              <a:rPr sz="2200" b="1" dirty="0">
                <a:solidFill>
                  <a:schemeClr val="tx1"/>
                </a:solidFill>
                <a:latin typeface="Times New Roman" pitchFamily="18" charset="0"/>
                <a:cs typeface="Times New Roman" pitchFamily="18" charset="0"/>
              </a:rPr>
              <a:t>Proposed</a:t>
            </a:r>
            <a:r>
              <a:rPr sz="2200" b="1" spc="-50" dirty="0">
                <a:solidFill>
                  <a:schemeClr val="tx1"/>
                </a:solidFill>
                <a:latin typeface="Times New Roman" pitchFamily="18" charset="0"/>
                <a:cs typeface="Times New Roman" pitchFamily="18" charset="0"/>
              </a:rPr>
              <a:t> </a:t>
            </a:r>
            <a:r>
              <a:rPr sz="2200" b="1" spc="-10" dirty="0" smtClean="0">
                <a:solidFill>
                  <a:schemeClr val="tx1"/>
                </a:solidFill>
                <a:latin typeface="Times New Roman" pitchFamily="18" charset="0"/>
                <a:cs typeface="Times New Roman" pitchFamily="18" charset="0"/>
              </a:rPr>
              <a:t>system</a:t>
            </a:r>
            <a:endParaRPr lang="en-IN" sz="2200" b="1" spc="-10" dirty="0" smtClean="0">
              <a:solidFill>
                <a:schemeClr val="tx1"/>
              </a:solidFill>
              <a:latin typeface="Times New Roman" pitchFamily="18" charset="0"/>
              <a:cs typeface="Times New Roman" pitchFamily="18" charset="0"/>
            </a:endParaRPr>
          </a:p>
          <a:p>
            <a:pPr marL="356870" indent="-344170">
              <a:lnSpc>
                <a:spcPct val="100000"/>
              </a:lnSpc>
              <a:buClr>
                <a:srgbClr val="000000"/>
              </a:buClr>
              <a:buFont typeface="Wingdings"/>
              <a:buChar char=""/>
              <a:tabLst>
                <a:tab pos="356870" algn="l"/>
              </a:tabLst>
            </a:pPr>
            <a:endParaRPr lang="en-IN" sz="2200" dirty="0">
              <a:solidFill>
                <a:schemeClr val="tx1"/>
              </a:solidFill>
              <a:latin typeface="Times New Roman" pitchFamily="18" charset="0"/>
              <a:cs typeface="Times New Roman" pitchFamily="18" charset="0"/>
            </a:endParaRPr>
          </a:p>
          <a:p>
            <a:pPr marL="356870" indent="-344170">
              <a:lnSpc>
                <a:spcPct val="100000"/>
              </a:lnSpc>
              <a:buClr>
                <a:srgbClr val="000000"/>
              </a:buClr>
              <a:buFont typeface="Wingdings"/>
              <a:buChar char=""/>
              <a:tabLst>
                <a:tab pos="356870" algn="l"/>
              </a:tabLst>
            </a:pPr>
            <a:r>
              <a:rPr sz="2200" b="1" dirty="0" smtClean="0">
                <a:solidFill>
                  <a:schemeClr val="tx1"/>
                </a:solidFill>
                <a:latin typeface="Times New Roman" pitchFamily="18" charset="0"/>
                <a:cs typeface="Times New Roman" pitchFamily="18" charset="0"/>
              </a:rPr>
              <a:t>Block</a:t>
            </a:r>
            <a:r>
              <a:rPr sz="2200" b="1" spc="-50" dirty="0" smtClean="0">
                <a:solidFill>
                  <a:schemeClr val="tx1"/>
                </a:solidFill>
                <a:latin typeface="Times New Roman" pitchFamily="18" charset="0"/>
                <a:cs typeface="Times New Roman" pitchFamily="18" charset="0"/>
              </a:rPr>
              <a:t> </a:t>
            </a:r>
            <a:r>
              <a:rPr sz="2200" b="1" dirty="0">
                <a:solidFill>
                  <a:schemeClr val="tx1"/>
                </a:solidFill>
                <a:latin typeface="Times New Roman" pitchFamily="18" charset="0"/>
                <a:cs typeface="Times New Roman" pitchFamily="18" charset="0"/>
              </a:rPr>
              <a:t>diagram</a:t>
            </a:r>
            <a:r>
              <a:rPr sz="2200" b="1" spc="-40" dirty="0">
                <a:solidFill>
                  <a:schemeClr val="tx1"/>
                </a:solidFill>
                <a:latin typeface="Times New Roman" pitchFamily="18" charset="0"/>
                <a:cs typeface="Times New Roman" pitchFamily="18" charset="0"/>
              </a:rPr>
              <a:t> </a:t>
            </a:r>
            <a:r>
              <a:rPr sz="2200" b="1" dirty="0">
                <a:solidFill>
                  <a:schemeClr val="tx1"/>
                </a:solidFill>
                <a:latin typeface="Times New Roman" pitchFamily="18" charset="0"/>
                <a:cs typeface="Times New Roman" pitchFamily="18" charset="0"/>
              </a:rPr>
              <a:t>of</a:t>
            </a:r>
            <a:r>
              <a:rPr sz="2200" b="1" spc="-75" dirty="0">
                <a:solidFill>
                  <a:schemeClr val="tx1"/>
                </a:solidFill>
                <a:latin typeface="Times New Roman" pitchFamily="18" charset="0"/>
                <a:cs typeface="Times New Roman" pitchFamily="18" charset="0"/>
              </a:rPr>
              <a:t> </a:t>
            </a:r>
            <a:r>
              <a:rPr sz="2200" b="1" dirty="0">
                <a:solidFill>
                  <a:schemeClr val="tx1"/>
                </a:solidFill>
                <a:latin typeface="Times New Roman" pitchFamily="18" charset="0"/>
                <a:cs typeface="Times New Roman" pitchFamily="18" charset="0"/>
              </a:rPr>
              <a:t>proposed</a:t>
            </a:r>
            <a:r>
              <a:rPr sz="2200" b="1" spc="-15" dirty="0">
                <a:solidFill>
                  <a:schemeClr val="tx1"/>
                </a:solidFill>
                <a:latin typeface="Times New Roman" pitchFamily="18" charset="0"/>
                <a:cs typeface="Times New Roman" pitchFamily="18" charset="0"/>
              </a:rPr>
              <a:t> </a:t>
            </a:r>
            <a:r>
              <a:rPr sz="2200" b="1" spc="-10" dirty="0" smtClean="0">
                <a:solidFill>
                  <a:schemeClr val="tx1"/>
                </a:solidFill>
                <a:latin typeface="Times New Roman" pitchFamily="18" charset="0"/>
                <a:cs typeface="Times New Roman" pitchFamily="18" charset="0"/>
              </a:rPr>
              <a:t>system</a:t>
            </a:r>
            <a:endParaRPr lang="en-IN" sz="2200" b="1" spc="-10" dirty="0" smtClean="0">
              <a:solidFill>
                <a:schemeClr val="tx1"/>
              </a:solidFill>
              <a:latin typeface="Times New Roman" pitchFamily="18" charset="0"/>
              <a:cs typeface="Times New Roman" pitchFamily="18" charset="0"/>
            </a:endParaRPr>
          </a:p>
          <a:p>
            <a:pPr marL="356870" indent="-344170">
              <a:lnSpc>
                <a:spcPct val="100000"/>
              </a:lnSpc>
              <a:buClr>
                <a:srgbClr val="000000"/>
              </a:buClr>
              <a:buFont typeface="Wingdings"/>
              <a:buChar char=""/>
              <a:tabLst>
                <a:tab pos="356870" algn="l"/>
              </a:tabLst>
            </a:pPr>
            <a:endParaRPr lang="en-IN" sz="2200" dirty="0">
              <a:solidFill>
                <a:schemeClr val="tx1"/>
              </a:solidFill>
              <a:latin typeface="Times New Roman" pitchFamily="18" charset="0"/>
              <a:cs typeface="Times New Roman" pitchFamily="18" charset="0"/>
            </a:endParaRPr>
          </a:p>
          <a:p>
            <a:pPr marL="356870" indent="-344170">
              <a:lnSpc>
                <a:spcPct val="100000"/>
              </a:lnSpc>
              <a:buClr>
                <a:srgbClr val="000000"/>
              </a:buClr>
              <a:buFont typeface="Wingdings"/>
              <a:buChar char=""/>
              <a:tabLst>
                <a:tab pos="356870" algn="l"/>
              </a:tabLst>
            </a:pPr>
            <a:r>
              <a:rPr lang="en-IN" sz="2200" b="1" spc="-20" dirty="0" smtClean="0">
                <a:solidFill>
                  <a:schemeClr val="tx1"/>
                </a:solidFill>
                <a:latin typeface="Times New Roman" pitchFamily="18" charset="0"/>
                <a:cs typeface="Times New Roman" pitchFamily="18" charset="0"/>
              </a:rPr>
              <a:t>R </a:t>
            </a:r>
            <a:r>
              <a:rPr lang="en-IN" sz="2200" b="1" spc="-20" dirty="0">
                <a:solidFill>
                  <a:schemeClr val="tx1"/>
                </a:solidFill>
                <a:latin typeface="Times New Roman" pitchFamily="18" charset="0"/>
                <a:cs typeface="Times New Roman" pitchFamily="18" charset="0"/>
              </a:rPr>
              <a:t>libraries </a:t>
            </a:r>
            <a:r>
              <a:rPr sz="2200" b="1" spc="-20" dirty="0" smtClean="0">
                <a:solidFill>
                  <a:schemeClr val="tx1"/>
                </a:solidFill>
                <a:latin typeface="Times New Roman" pitchFamily="18" charset="0"/>
                <a:cs typeface="Times New Roman" pitchFamily="18" charset="0"/>
              </a:rPr>
              <a:t>used</a:t>
            </a:r>
            <a:endParaRPr lang="en-IN" sz="2200" b="1" spc="-20" dirty="0" smtClean="0">
              <a:solidFill>
                <a:schemeClr val="tx1"/>
              </a:solidFill>
              <a:latin typeface="Times New Roman" pitchFamily="18" charset="0"/>
              <a:cs typeface="Times New Roman" pitchFamily="18" charset="0"/>
            </a:endParaRPr>
          </a:p>
          <a:p>
            <a:pPr marL="356870" indent="-344170">
              <a:lnSpc>
                <a:spcPct val="100000"/>
              </a:lnSpc>
              <a:buClr>
                <a:srgbClr val="000000"/>
              </a:buClr>
              <a:buFont typeface="Wingdings"/>
              <a:buChar char=""/>
              <a:tabLst>
                <a:tab pos="356870" algn="l"/>
              </a:tabLst>
            </a:pPr>
            <a:endParaRPr lang="en-IN" sz="2200" b="1" spc="-20" dirty="0" smtClean="0">
              <a:solidFill>
                <a:schemeClr val="tx1"/>
              </a:solidFill>
              <a:latin typeface="Times New Roman" pitchFamily="18" charset="0"/>
              <a:cs typeface="Times New Roman" pitchFamily="18" charset="0"/>
            </a:endParaRPr>
          </a:p>
          <a:p>
            <a:pPr marL="356870" indent="-344170">
              <a:lnSpc>
                <a:spcPct val="100000"/>
              </a:lnSpc>
              <a:buClr>
                <a:srgbClr val="000000"/>
              </a:buClr>
              <a:buFont typeface="Wingdings"/>
              <a:buChar char=""/>
              <a:tabLst>
                <a:tab pos="356870" algn="l"/>
              </a:tabLst>
            </a:pPr>
            <a:r>
              <a:rPr lang="en-US" sz="2200" b="1" spc="-10" dirty="0" smtClean="0">
                <a:solidFill>
                  <a:schemeClr val="tx1"/>
                </a:solidFill>
                <a:latin typeface="Times New Roman" pitchFamily="18" charset="0"/>
                <a:cs typeface="Times New Roman" pitchFamily="18" charset="0"/>
              </a:rPr>
              <a:t>Advantages </a:t>
            </a:r>
            <a:r>
              <a:rPr lang="en-US" sz="2200" b="1" spc="-10" dirty="0">
                <a:solidFill>
                  <a:schemeClr val="tx1"/>
                </a:solidFill>
                <a:latin typeface="Times New Roman" pitchFamily="18" charset="0"/>
                <a:cs typeface="Times New Roman" pitchFamily="18" charset="0"/>
              </a:rPr>
              <a:t>of proposed </a:t>
            </a:r>
            <a:r>
              <a:rPr lang="en-US" sz="2200" b="1" spc="-10" dirty="0" smtClean="0">
                <a:solidFill>
                  <a:schemeClr val="tx1"/>
                </a:solidFill>
                <a:latin typeface="Times New Roman" pitchFamily="18" charset="0"/>
                <a:cs typeface="Times New Roman" pitchFamily="18" charset="0"/>
              </a:rPr>
              <a:t>system</a:t>
            </a:r>
          </a:p>
          <a:p>
            <a:pPr marL="356870" indent="-344170">
              <a:lnSpc>
                <a:spcPct val="100000"/>
              </a:lnSpc>
              <a:buClr>
                <a:srgbClr val="000000"/>
              </a:buClr>
              <a:buFont typeface="Wingdings"/>
              <a:buChar char=""/>
              <a:tabLst>
                <a:tab pos="356870" algn="l"/>
              </a:tabLst>
            </a:pPr>
            <a:endParaRPr lang="en-US" sz="2200" b="1" spc="-10" dirty="0">
              <a:solidFill>
                <a:schemeClr val="tx1"/>
              </a:solidFill>
              <a:latin typeface="Times New Roman" pitchFamily="18" charset="0"/>
              <a:cs typeface="Times New Roman" pitchFamily="18" charset="0"/>
            </a:endParaRPr>
          </a:p>
          <a:p>
            <a:pPr marL="356870" indent="-344170">
              <a:lnSpc>
                <a:spcPct val="100000"/>
              </a:lnSpc>
              <a:buClr>
                <a:srgbClr val="000000"/>
              </a:buClr>
              <a:buFont typeface="Wingdings"/>
              <a:buChar char=""/>
              <a:tabLst>
                <a:tab pos="356870" algn="l"/>
              </a:tabLst>
            </a:pPr>
            <a:r>
              <a:rPr lang="en-US" sz="2200" b="1" spc="-10" dirty="0" smtClean="0">
                <a:solidFill>
                  <a:schemeClr val="tx1"/>
                </a:solidFill>
                <a:latin typeface="Times New Roman" pitchFamily="18" charset="0"/>
                <a:cs typeface="Times New Roman" pitchFamily="18" charset="0"/>
              </a:rPr>
              <a:t>Modules description</a:t>
            </a:r>
          </a:p>
          <a:p>
            <a:pPr marL="356870" indent="-344170">
              <a:lnSpc>
                <a:spcPct val="100000"/>
              </a:lnSpc>
              <a:buClr>
                <a:srgbClr val="000000"/>
              </a:buClr>
              <a:buFont typeface="Wingdings"/>
              <a:buChar char=""/>
              <a:tabLst>
                <a:tab pos="356870" algn="l"/>
              </a:tabLst>
            </a:pPr>
            <a:endParaRPr lang="en-US" sz="2200" b="1" spc="-10" dirty="0">
              <a:solidFill>
                <a:schemeClr val="tx1"/>
              </a:solidFill>
              <a:latin typeface="Times New Roman" pitchFamily="18" charset="0"/>
              <a:cs typeface="Times New Roman" pitchFamily="18" charset="0"/>
            </a:endParaRPr>
          </a:p>
          <a:p>
            <a:pPr marL="356870" indent="-344170">
              <a:lnSpc>
                <a:spcPct val="100000"/>
              </a:lnSpc>
              <a:buClr>
                <a:srgbClr val="000000"/>
              </a:buClr>
              <a:buFont typeface="Wingdings"/>
              <a:buChar char=""/>
              <a:tabLst>
                <a:tab pos="356870" algn="l"/>
              </a:tabLst>
            </a:pPr>
            <a:r>
              <a:rPr lang="en-US" sz="2200" b="1" spc="-10" dirty="0" smtClean="0">
                <a:solidFill>
                  <a:schemeClr val="tx1"/>
                </a:solidFill>
                <a:latin typeface="Times New Roman" pitchFamily="18" charset="0"/>
                <a:cs typeface="Times New Roman" pitchFamily="18" charset="0"/>
              </a:rPr>
              <a:t>Module implementation</a:t>
            </a:r>
            <a:endParaRPr lang="en-US" sz="2200" b="1" spc="-10" dirty="0" smtClean="0">
              <a:solidFill>
                <a:schemeClr val="tx1"/>
              </a:solidFill>
              <a:latin typeface="Times New Roman" pitchFamily="18" charset="0"/>
              <a:cs typeface="Times New Roman" pitchFamily="18" charset="0"/>
            </a:endParaRPr>
          </a:p>
          <a:p>
            <a:pPr marL="356870" indent="-344170">
              <a:lnSpc>
                <a:spcPct val="100000"/>
              </a:lnSpc>
              <a:buClr>
                <a:srgbClr val="000000"/>
              </a:buClr>
              <a:buFont typeface="Wingdings"/>
              <a:buChar char=""/>
              <a:tabLst>
                <a:tab pos="356870" algn="l"/>
              </a:tabLst>
            </a:pPr>
            <a:endParaRPr lang="en-US" sz="2200" b="1" spc="-10" dirty="0">
              <a:solidFill>
                <a:schemeClr val="tx1"/>
              </a:solidFill>
              <a:latin typeface="Times New Roman" pitchFamily="18" charset="0"/>
              <a:cs typeface="Times New Roman" pitchFamily="18" charset="0"/>
            </a:endParaRPr>
          </a:p>
          <a:p>
            <a:pPr marL="12700">
              <a:lnSpc>
                <a:spcPct val="100000"/>
              </a:lnSpc>
              <a:buClr>
                <a:srgbClr val="000000"/>
              </a:buClr>
              <a:tabLst>
                <a:tab pos="356870" algn="l"/>
              </a:tabLst>
            </a:pPr>
            <a:endParaRPr sz="2200" b="1" dirty="0">
              <a:solidFill>
                <a:schemeClr val="tx1"/>
              </a:solidFill>
              <a:latin typeface="Times New Roman" pitchFamily="18" charset="0"/>
              <a:cs typeface="Times New Roman" pitchFamily="18" charset="0"/>
            </a:endParaRPr>
          </a:p>
        </p:txBody>
      </p:sp>
      <p:pic>
        <p:nvPicPr>
          <p:cNvPr id="4" name="object 4"/>
          <p:cNvPicPr/>
          <p:nvPr/>
        </p:nvPicPr>
        <p:blipFill>
          <a:blip r:embed="rId2" cstate="print"/>
          <a:stretch>
            <a:fillRect/>
          </a:stretch>
        </p:blipFill>
        <p:spPr>
          <a:xfrm>
            <a:off x="382249" y="237871"/>
            <a:ext cx="1057189" cy="1048127"/>
          </a:xfrm>
          <a:prstGeom prst="rect">
            <a:avLst/>
          </a:prstGeom>
        </p:spPr>
      </p:pic>
      <p:pic>
        <p:nvPicPr>
          <p:cNvPr id="5" name="object 5"/>
          <p:cNvPicPr/>
          <p:nvPr/>
        </p:nvPicPr>
        <p:blipFill>
          <a:blip r:embed="rId3" cstate="print"/>
          <a:stretch>
            <a:fillRect/>
          </a:stretch>
        </p:blipFill>
        <p:spPr>
          <a:xfrm>
            <a:off x="10848528" y="182622"/>
            <a:ext cx="1155192" cy="11033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60425" rIns="0" bIns="0" rtlCol="0">
            <a:spAutoFit/>
          </a:bodyPr>
          <a:lstStyle/>
          <a:p>
            <a:pPr marL="1034415">
              <a:lnSpc>
                <a:spcPct val="100000"/>
              </a:lnSpc>
              <a:spcBef>
                <a:spcPts val="90"/>
              </a:spcBef>
            </a:pPr>
            <a:r>
              <a:rPr dirty="0"/>
              <a:t>PROBLEM</a:t>
            </a:r>
            <a:r>
              <a:rPr spc="-125" dirty="0"/>
              <a:t> </a:t>
            </a:r>
            <a:r>
              <a:rPr spc="-20" dirty="0"/>
              <a:t>IDENTIFICATION</a:t>
            </a:r>
          </a:p>
        </p:txBody>
      </p:sp>
      <p:sp>
        <p:nvSpPr>
          <p:cNvPr id="3" name="object 3"/>
          <p:cNvSpPr txBox="1"/>
          <p:nvPr/>
        </p:nvSpPr>
        <p:spPr>
          <a:xfrm>
            <a:off x="917244" y="6434734"/>
            <a:ext cx="451484"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8A8A8A"/>
                </a:solidFill>
                <a:latin typeface="Arial MT"/>
                <a:cs typeface="Arial MT"/>
              </a:rPr>
              <a:t>2/7/20</a:t>
            </a:r>
            <a:endParaRPr sz="1200">
              <a:latin typeface="Arial MT"/>
              <a:cs typeface="Arial MT"/>
            </a:endParaRPr>
          </a:p>
        </p:txBody>
      </p:sp>
      <p:pic>
        <p:nvPicPr>
          <p:cNvPr id="7" name="object 7"/>
          <p:cNvPicPr/>
          <p:nvPr/>
        </p:nvPicPr>
        <p:blipFill>
          <a:blip r:embed="rId2" cstate="print"/>
          <a:stretch>
            <a:fillRect/>
          </a:stretch>
        </p:blipFill>
        <p:spPr>
          <a:xfrm>
            <a:off x="303521" y="199475"/>
            <a:ext cx="1057189" cy="1048127"/>
          </a:xfrm>
          <a:prstGeom prst="rect">
            <a:avLst/>
          </a:prstGeom>
        </p:spPr>
      </p:pic>
      <p:pic>
        <p:nvPicPr>
          <p:cNvPr id="8" name="object 8"/>
          <p:cNvPicPr/>
          <p:nvPr/>
        </p:nvPicPr>
        <p:blipFill>
          <a:blip r:embed="rId3" cstate="print"/>
          <a:stretch>
            <a:fillRect/>
          </a:stretch>
        </p:blipFill>
        <p:spPr>
          <a:xfrm>
            <a:off x="10824717" y="144226"/>
            <a:ext cx="1155192" cy="1103376"/>
          </a:xfrm>
          <a:prstGeom prst="rect">
            <a:avLst/>
          </a:prstGeom>
        </p:spPr>
      </p:pic>
      <p:sp>
        <p:nvSpPr>
          <p:cNvPr id="9" name="Rectangle 8"/>
          <p:cNvSpPr/>
          <p:nvPr/>
        </p:nvSpPr>
        <p:spPr>
          <a:xfrm>
            <a:off x="551384" y="1484784"/>
            <a:ext cx="11161240" cy="5016758"/>
          </a:xfrm>
          <a:prstGeom prst="rect">
            <a:avLst/>
          </a:prstGeom>
        </p:spPr>
        <p:txBody>
          <a:bodyPr wrap="square">
            <a:spAutoFit/>
          </a:bodyPr>
          <a:lstStyle/>
          <a:p>
            <a:pPr algn="just"/>
            <a:r>
              <a:rPr lang="en-US" sz="2000" b="1" i="0" dirty="0">
                <a:solidFill>
                  <a:schemeClr val="tx1"/>
                </a:solidFill>
                <a:effectLst/>
                <a:latin typeface="Times New Roman" panose="02020603050405020304" pitchFamily="18" charset="0"/>
                <a:cs typeface="Times New Roman" panose="02020603050405020304" pitchFamily="18" charset="0"/>
              </a:rPr>
              <a:t>1. Lack of Awareness on Spending Patterns</a:t>
            </a:r>
          </a:p>
          <a:p>
            <a:pPr marL="342900" indent="-342900" algn="just">
              <a:buFont typeface="Wingdings" panose="05000000000000000000" pitchFamily="2" charset="2"/>
              <a:buChar char="v"/>
            </a:pPr>
            <a:r>
              <a:rPr lang="en-US" sz="2000" b="0" i="0" dirty="0">
                <a:solidFill>
                  <a:schemeClr val="tx1"/>
                </a:solidFill>
                <a:effectLst/>
                <a:latin typeface="Times New Roman" panose="02020603050405020304" pitchFamily="18" charset="0"/>
                <a:cs typeface="Times New Roman" panose="02020603050405020304" pitchFamily="18" charset="0"/>
              </a:rPr>
              <a:t>Many individuals, particularly younger users, don’t have a clear understanding of where their money goes each month. Without tracking tools, they may unknowingly overspend or not realize how small expenses add up over time.</a:t>
            </a:r>
          </a:p>
          <a:p>
            <a:pPr marL="342900" indent="-342900" algn="just">
              <a:buFont typeface="Wingdings" panose="05000000000000000000" pitchFamily="2" charset="2"/>
              <a:buChar char="v"/>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r>
              <a:rPr lang="en-US" sz="2000" b="1" i="0" dirty="0">
                <a:solidFill>
                  <a:schemeClr val="tx1"/>
                </a:solidFill>
                <a:effectLst/>
                <a:latin typeface="Times New Roman" panose="02020603050405020304" pitchFamily="18" charset="0"/>
                <a:cs typeface="Times New Roman" panose="02020603050405020304" pitchFamily="18" charset="0"/>
              </a:rPr>
              <a:t>2. Difficulty in Tracking and Categorizing Expenses</a:t>
            </a:r>
          </a:p>
          <a:p>
            <a:pPr marL="342900" lvl="2" indent="-342900" algn="just">
              <a:buFont typeface="Wingdings" panose="05000000000000000000" pitchFamily="2" charset="2"/>
              <a:buChar char="v"/>
            </a:pPr>
            <a:r>
              <a:rPr lang="en-US" sz="2000" b="0" i="0" dirty="0">
                <a:solidFill>
                  <a:schemeClr val="tx1"/>
                </a:solidFill>
                <a:effectLst/>
                <a:latin typeface="Times New Roman" panose="02020603050405020304" pitchFamily="18" charset="0"/>
                <a:cs typeface="Times New Roman" panose="02020603050405020304" pitchFamily="18" charset="0"/>
              </a:rPr>
              <a:t>Manually tracking spending is tedious and often inconsistent. Users struggle with categorizing different types of spending, making it hard to see the bigger picture. A simple, automated tool would make this process more efficient and less time-consuming.</a:t>
            </a:r>
          </a:p>
          <a:p>
            <a:pPr marL="342900" lvl="2" indent="-342900" algn="just">
              <a:buFont typeface="Wingdings" panose="05000000000000000000" pitchFamily="2" charset="2"/>
              <a:buChar char="v"/>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r>
              <a:rPr lang="en-US" sz="2000" b="1" dirty="0">
                <a:solidFill>
                  <a:schemeClr val="tx1"/>
                </a:solidFill>
                <a:latin typeface="Times New Roman" panose="02020603050405020304" pitchFamily="18" charset="0"/>
                <a:cs typeface="Times New Roman" panose="02020603050405020304" pitchFamily="18" charset="0"/>
              </a:rPr>
              <a:t>3.</a:t>
            </a:r>
            <a:r>
              <a:rPr lang="en-US" sz="2000" b="1" i="0" dirty="0">
                <a:solidFill>
                  <a:schemeClr val="tx1"/>
                </a:solidFill>
                <a:effectLst/>
                <a:latin typeface="Times New Roman" panose="02020603050405020304" pitchFamily="18" charset="0"/>
                <a:cs typeface="Times New Roman" panose="02020603050405020304" pitchFamily="18" charset="0"/>
              </a:rPr>
              <a:t> Challenges in Maintaining Consistency</a:t>
            </a:r>
          </a:p>
          <a:p>
            <a:pPr marL="342900" indent="-342900" algn="just">
              <a:buFont typeface="Wingdings" panose="05000000000000000000" pitchFamily="2" charset="2"/>
              <a:buChar char="v"/>
            </a:pPr>
            <a:r>
              <a:rPr lang="en-US" sz="2000" b="0" i="0" dirty="0">
                <a:solidFill>
                  <a:schemeClr val="tx1"/>
                </a:solidFill>
                <a:effectLst/>
                <a:latin typeface="Times New Roman" panose="02020603050405020304" pitchFamily="18" charset="0"/>
                <a:cs typeface="Times New Roman" panose="02020603050405020304" pitchFamily="18" charset="0"/>
              </a:rPr>
              <a:t>Users may start tracking their spending with good intentions but may find it difficult to stay consistent over time. An engaging and easy-to-use platform, such as a Shiny app, could provide reminders, progress tracking, and motivate users to keep up with their financial tracking</a:t>
            </a:r>
          </a:p>
          <a:p>
            <a:pPr algn="l">
              <a:buFont typeface="Arial" panose="020B0604020202020204" pitchFamily="34" charset="0"/>
              <a:buChar char="•"/>
            </a:pPr>
            <a:endParaRPr lang="en-US" sz="2000" b="0" i="0" dirty="0">
              <a:solidFill>
                <a:schemeClr val="tx1"/>
              </a:solidFill>
              <a:effectLst/>
              <a:latin typeface="ui-sans-serif"/>
            </a:endParaRPr>
          </a:p>
          <a:p>
            <a:pPr marL="342900" indent="-342900">
              <a:buAutoNum type="arabicPeriod" startAt="2"/>
            </a:pPr>
            <a:endParaRPr lang="en-US" sz="2000" dirty="0">
              <a:solidFill>
                <a:schemeClr val="tx1"/>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2375" y="188640"/>
            <a:ext cx="7685532" cy="1081188"/>
          </a:xfrm>
          <a:prstGeom prst="rect">
            <a:avLst/>
          </a:prstGeom>
        </p:spPr>
        <p:txBody>
          <a:bodyPr vert="horz" wrap="square" lIns="0" tIns="330199" rIns="0" bIns="0" rtlCol="0">
            <a:spAutoFit/>
          </a:bodyPr>
          <a:lstStyle/>
          <a:p>
            <a:pPr marL="2694940">
              <a:lnSpc>
                <a:spcPct val="100000"/>
              </a:lnSpc>
              <a:spcBef>
                <a:spcPts val="90"/>
              </a:spcBef>
            </a:pPr>
            <a:r>
              <a:rPr spc="-10" dirty="0"/>
              <a:t>OBJECTIVE</a:t>
            </a:r>
          </a:p>
        </p:txBody>
      </p:sp>
      <p:pic>
        <p:nvPicPr>
          <p:cNvPr id="4" name="object 4"/>
          <p:cNvPicPr/>
          <p:nvPr/>
        </p:nvPicPr>
        <p:blipFill>
          <a:blip r:embed="rId2" cstate="print"/>
          <a:stretch>
            <a:fillRect/>
          </a:stretch>
        </p:blipFill>
        <p:spPr>
          <a:xfrm>
            <a:off x="198966" y="162638"/>
            <a:ext cx="1057189" cy="1048127"/>
          </a:xfrm>
          <a:prstGeom prst="rect">
            <a:avLst/>
          </a:prstGeom>
        </p:spPr>
      </p:pic>
      <p:pic>
        <p:nvPicPr>
          <p:cNvPr id="5" name="object 5"/>
          <p:cNvPicPr/>
          <p:nvPr/>
        </p:nvPicPr>
        <p:blipFill>
          <a:blip r:embed="rId3" cstate="print"/>
          <a:stretch>
            <a:fillRect/>
          </a:stretch>
        </p:blipFill>
        <p:spPr>
          <a:xfrm>
            <a:off x="10771074" y="162638"/>
            <a:ext cx="1155192" cy="1103376"/>
          </a:xfrm>
          <a:prstGeom prst="rect">
            <a:avLst/>
          </a:prstGeom>
        </p:spPr>
      </p:pic>
      <p:sp>
        <p:nvSpPr>
          <p:cNvPr id="7" name="Rectangle 6"/>
          <p:cNvSpPr/>
          <p:nvPr/>
        </p:nvSpPr>
        <p:spPr>
          <a:xfrm>
            <a:off x="551384" y="1628800"/>
            <a:ext cx="11089231" cy="4093428"/>
          </a:xfrm>
          <a:prstGeom prst="rect">
            <a:avLst/>
          </a:prstGeom>
        </p:spPr>
        <p:txBody>
          <a:bodyPr wrap="square">
            <a:spAutoFit/>
          </a:bodyPr>
          <a:lstStyle/>
          <a:p>
            <a:pPr algn="just"/>
            <a:r>
              <a:rPr lang="en-US" sz="2000" b="1" i="0" dirty="0">
                <a:solidFill>
                  <a:schemeClr val="tx1"/>
                </a:solidFill>
                <a:effectLst/>
                <a:latin typeface="Times New Roman" panose="02020603050405020304" pitchFamily="18" charset="0"/>
                <a:cs typeface="Times New Roman" panose="02020603050405020304" pitchFamily="18" charset="0"/>
              </a:rPr>
              <a:t>1. Develop a User-Friendly Interface for Expense Tracking</a:t>
            </a:r>
          </a:p>
          <a:p>
            <a:pPr marL="342900" indent="-342900" algn="just">
              <a:buFont typeface="Wingdings" panose="05000000000000000000" pitchFamily="2" charset="2"/>
              <a:buChar char="v"/>
            </a:pPr>
            <a:r>
              <a:rPr lang="en-US" sz="2000" b="0" i="0" dirty="0">
                <a:solidFill>
                  <a:schemeClr val="tx1"/>
                </a:solidFill>
                <a:effectLst/>
                <a:latin typeface="Times New Roman" panose="02020603050405020304" pitchFamily="18" charset="0"/>
                <a:cs typeface="Times New Roman" panose="02020603050405020304" pitchFamily="18" charset="0"/>
              </a:rPr>
              <a:t>Create a simple and intuitive platform where users can easily input and track their monthly pocket money usage across various categories (e.g., food, entertainment, savings, etc.).</a:t>
            </a:r>
          </a:p>
          <a:p>
            <a:pPr marL="342900" indent="-342900" algn="just">
              <a:buFont typeface="Wingdings" panose="05000000000000000000" pitchFamily="2" charset="2"/>
              <a:buChar char="v"/>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r>
              <a:rPr lang="en-US" sz="2000" b="1" i="0" dirty="0">
                <a:solidFill>
                  <a:schemeClr val="tx1"/>
                </a:solidFill>
                <a:effectLst/>
                <a:latin typeface="Times New Roman" panose="02020603050405020304" pitchFamily="18" charset="0"/>
                <a:cs typeface="Times New Roman" panose="02020603050405020304" pitchFamily="18" charset="0"/>
              </a:rPr>
              <a:t>2. Automate Expense Categorization</a:t>
            </a:r>
          </a:p>
          <a:p>
            <a:pPr marL="342900" indent="-342900" algn="just">
              <a:buFont typeface="Wingdings" panose="05000000000000000000" pitchFamily="2" charset="2"/>
              <a:buChar char="v"/>
            </a:pPr>
            <a:r>
              <a:rPr lang="en-US" sz="2000" b="0" i="0" dirty="0">
                <a:solidFill>
                  <a:schemeClr val="tx1"/>
                </a:solidFill>
                <a:effectLst/>
                <a:latin typeface="Times New Roman" panose="02020603050405020304" pitchFamily="18" charset="0"/>
                <a:cs typeface="Times New Roman" panose="02020603050405020304" pitchFamily="18" charset="0"/>
              </a:rPr>
              <a:t>Implement features that allow users to automatically categorize their expenses (e.g., using predefined categories or allowing custom tags) to provide an organized overview of spending habits.</a:t>
            </a:r>
          </a:p>
          <a:p>
            <a:pPr marL="342900" indent="-342900" algn="just">
              <a:buFont typeface="Wingdings" panose="05000000000000000000" pitchFamily="2" charset="2"/>
              <a:buChar char="v"/>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r>
              <a:rPr lang="en-US" sz="2000" b="1" dirty="0">
                <a:solidFill>
                  <a:schemeClr val="tx1"/>
                </a:solidFill>
                <a:latin typeface="Times New Roman" panose="02020603050405020304" pitchFamily="18" charset="0"/>
                <a:cs typeface="Times New Roman" panose="02020603050405020304" pitchFamily="18" charset="0"/>
              </a:rPr>
              <a:t>3</a:t>
            </a:r>
            <a:r>
              <a:rPr lang="en-US" sz="2000" b="1" i="0" dirty="0">
                <a:solidFill>
                  <a:schemeClr val="tx1"/>
                </a:solidFill>
                <a:effectLst/>
                <a:latin typeface="Times New Roman" panose="02020603050405020304" pitchFamily="18" charset="0"/>
                <a:cs typeface="Times New Roman" panose="02020603050405020304" pitchFamily="18" charset="0"/>
              </a:rPr>
              <a:t>. Enable Budget Setting and Goal Tracking</a:t>
            </a:r>
          </a:p>
          <a:p>
            <a:pPr marL="342900" indent="-342900" algn="just">
              <a:buFont typeface="Wingdings" panose="05000000000000000000" pitchFamily="2" charset="2"/>
              <a:buChar char="v"/>
            </a:pPr>
            <a:r>
              <a:rPr lang="en-US" sz="2000" b="0" i="0" dirty="0">
                <a:solidFill>
                  <a:schemeClr val="tx1"/>
                </a:solidFill>
                <a:effectLst/>
                <a:latin typeface="Times New Roman" panose="02020603050405020304" pitchFamily="18" charset="0"/>
                <a:cs typeface="Times New Roman" panose="02020603050405020304" pitchFamily="18" charset="0"/>
              </a:rPr>
              <a:t>Allow users to set personal spending limits or saving goals for each category and track their progress, helping them stick to a budget and improve financial discipline.</a:t>
            </a:r>
          </a:p>
          <a:p>
            <a:pPr marL="342900" indent="-342900" algn="just">
              <a:buFont typeface="Wingdings" panose="05000000000000000000" pitchFamily="2" charset="2"/>
              <a:buChar char="v"/>
            </a:pPr>
            <a:endParaRPr lang="en-US" sz="2000" b="0" i="0" dirty="0">
              <a:solidFill>
                <a:schemeClr val="tx1"/>
              </a:solidFill>
              <a:effectLst/>
              <a:latin typeface="ui-sans-serif"/>
            </a:endParaRPr>
          </a:p>
          <a:p>
            <a:pPr marL="342900" indent="-342900" algn="just">
              <a:buAutoNum type="arabicPeriod"/>
            </a:pPr>
            <a:endParaRPr lang="en-US" sz="2000" dirty="0">
              <a:solidFill>
                <a:schemeClr val="tx1"/>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263352" y="195491"/>
            <a:ext cx="1057189" cy="1048127"/>
          </a:xfrm>
          <a:prstGeom prst="rect">
            <a:avLst/>
          </a:prstGeom>
        </p:spPr>
      </p:pic>
      <p:pic>
        <p:nvPicPr>
          <p:cNvPr id="5" name="object 5"/>
          <p:cNvPicPr/>
          <p:nvPr/>
        </p:nvPicPr>
        <p:blipFill>
          <a:blip r:embed="rId3" cstate="print"/>
          <a:stretch>
            <a:fillRect/>
          </a:stretch>
        </p:blipFill>
        <p:spPr>
          <a:xfrm>
            <a:off x="10773456" y="140242"/>
            <a:ext cx="1155192" cy="1103376"/>
          </a:xfrm>
          <a:prstGeom prst="rect">
            <a:avLst/>
          </a:prstGeom>
        </p:spPr>
      </p:pic>
      <p:sp>
        <p:nvSpPr>
          <p:cNvPr id="16" name="Rectangle 1">
            <a:extLst>
              <a:ext uri="{FF2B5EF4-FFF2-40B4-BE49-F238E27FC236}">
                <a16:creationId xmlns:a16="http://schemas.microsoft.com/office/drawing/2014/main" id="{6C558540-46C5-0245-6C31-5CA3A14CD901}"/>
              </a:ext>
            </a:extLst>
          </p:cNvPr>
          <p:cNvSpPr>
            <a:spLocks noChangeArrowheads="1"/>
          </p:cNvSpPr>
          <p:nvPr/>
        </p:nvSpPr>
        <p:spPr bwMode="auto">
          <a:xfrm>
            <a:off x="839416" y="1536471"/>
            <a:ext cx="1029714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1.User Interface (Shiny App):</a:t>
            </a:r>
          </a:p>
          <a:p>
            <a:pPr marL="342900" lvl="1" indent="-342900" algn="just" rtl="0" eaLnBrk="0" fontAlgn="base" hangingPunct="0">
              <a:spcBef>
                <a:spcPct val="0"/>
              </a:spcBef>
              <a:spcAft>
                <a:spcPct val="0"/>
              </a:spcAft>
              <a:buFont typeface="Wingdings" panose="05000000000000000000" pitchFamily="2" charset="2"/>
              <a:buChar char="v"/>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shiny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Builds interactive web applications.</a:t>
            </a:r>
          </a:p>
          <a:p>
            <a:pPr marL="342900" lvl="1" indent="-342900" algn="just" rtl="0" eaLnBrk="0" fontAlgn="base" hangingPunct="0">
              <a:spcBef>
                <a:spcPct val="0"/>
              </a:spcBef>
              <a:spcAft>
                <a:spcPct val="0"/>
              </a:spcAft>
              <a:buFont typeface="Wingdings" panose="05000000000000000000" pitchFamily="2" charset="2"/>
              <a:buChar char="v"/>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shinydashboard</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Creates structured dashboard layouts.</a:t>
            </a:r>
          </a:p>
          <a:p>
            <a:pPr marL="342900" lvl="1" indent="-342900" algn="just" rtl="0" eaLnBrk="0" fontAlgn="base" hangingPunct="0">
              <a:spcBef>
                <a:spcPct val="0"/>
              </a:spcBef>
              <a:spcAft>
                <a:spcPct val="0"/>
              </a:spcAft>
              <a:buFont typeface="Wingdings" panose="05000000000000000000" pitchFamily="2" charset="2"/>
              <a:buChar char="v"/>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lang="en-US" altLang="en-US" sz="2000" b="1" dirty="0">
                <a:solidFill>
                  <a:schemeClr val="tx1"/>
                </a:solidFill>
                <a:latin typeface="Times New Roman" panose="02020603050405020304" pitchFamily="18" charset="0"/>
                <a:cs typeface="Times New Roman" panose="02020603050405020304" pitchFamily="18" charset="0"/>
              </a:rPr>
              <a:t>2.</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Processing &amp; Visualization:</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ggplot2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Generates graphs and visualizations.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dplyr</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data manipulation and filtering.</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tidyverse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 collection of data science packages including ggplot2,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dplyr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readr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Displays interactive tables.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lang="en-US" altLang="en-US" sz="2000" b="1" dirty="0">
                <a:solidFill>
                  <a:schemeClr val="tx1"/>
                </a:solidFill>
                <a:latin typeface="Times New Roman" panose="02020603050405020304" pitchFamily="18" charset="0"/>
                <a:cs typeface="Times New Roman" panose="02020603050405020304" pitchFamily="18" charset="0"/>
              </a:rPr>
              <a:t>3.</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Models: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rpart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Decision Trees for expense categorization.</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randomForest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Random Forest for classification of expenses.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isotree</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Isolation Forest for anomaly detection.</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kmeans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Built-in stats package function for clustering users based on spending patterns</a:t>
            </a:r>
          </a:p>
        </p:txBody>
      </p:sp>
      <p:sp>
        <p:nvSpPr>
          <p:cNvPr id="18" name="Title 17">
            <a:extLst>
              <a:ext uri="{FF2B5EF4-FFF2-40B4-BE49-F238E27FC236}">
                <a16:creationId xmlns:a16="http://schemas.microsoft.com/office/drawing/2014/main" id="{C681E287-1DEA-B0EF-40B1-602DDDDA2828}"/>
              </a:ext>
            </a:extLst>
          </p:cNvPr>
          <p:cNvSpPr>
            <a:spLocks noGrp="1"/>
          </p:cNvSpPr>
          <p:nvPr>
            <p:ph type="title"/>
          </p:nvPr>
        </p:nvSpPr>
        <p:spPr>
          <a:xfrm>
            <a:off x="2253234" y="548680"/>
            <a:ext cx="7685532" cy="492443"/>
          </a:xfrm>
        </p:spPr>
        <p:txBody>
          <a:bodyPr/>
          <a:lstStyle/>
          <a:p>
            <a:pPr algn="ctr"/>
            <a:r>
              <a:rPr lang="en-IN" spc="-50" dirty="0"/>
              <a:t> R LIBRARIES USED</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8454" y="304251"/>
            <a:ext cx="4110354" cy="1047750"/>
          </a:xfrm>
          <a:prstGeom prst="rect">
            <a:avLst/>
          </a:prstGeom>
        </p:spPr>
        <p:txBody>
          <a:bodyPr vert="horz" wrap="square" lIns="0" tIns="68580" rIns="0" bIns="0" rtlCol="0">
            <a:spAutoFit/>
          </a:bodyPr>
          <a:lstStyle/>
          <a:p>
            <a:pPr algn="ctr">
              <a:lnSpc>
                <a:spcPct val="100000"/>
              </a:lnSpc>
              <a:spcBef>
                <a:spcPts val="540"/>
              </a:spcBef>
            </a:pPr>
            <a:r>
              <a:rPr dirty="0">
                <a:solidFill>
                  <a:srgbClr val="0000FF"/>
                </a:solidFill>
              </a:rPr>
              <a:t>PROPOSED</a:t>
            </a:r>
            <a:r>
              <a:rPr spc="-140" dirty="0">
                <a:solidFill>
                  <a:srgbClr val="0000FF"/>
                </a:solidFill>
              </a:rPr>
              <a:t> </a:t>
            </a:r>
            <a:r>
              <a:rPr spc="-10" dirty="0">
                <a:solidFill>
                  <a:srgbClr val="0000FF"/>
                </a:solidFill>
              </a:rPr>
              <a:t>SYSTEM</a:t>
            </a:r>
          </a:p>
          <a:p>
            <a:pPr marL="113664" algn="ctr">
              <a:lnSpc>
                <a:spcPct val="100000"/>
              </a:lnSpc>
              <a:spcBef>
                <a:spcPts val="400"/>
              </a:spcBef>
              <a:tabLst>
                <a:tab pos="1675764" algn="l"/>
              </a:tabLst>
            </a:pPr>
            <a:r>
              <a:rPr lang="en-IN" sz="2800" dirty="0"/>
              <a:t>BLOCK DIAGRAM</a:t>
            </a:r>
            <a:endParaRPr sz="2800" dirty="0"/>
          </a:p>
        </p:txBody>
      </p:sp>
      <p:pic>
        <p:nvPicPr>
          <p:cNvPr id="3" name="object 3"/>
          <p:cNvPicPr/>
          <p:nvPr/>
        </p:nvPicPr>
        <p:blipFill>
          <a:blip r:embed="rId2" cstate="print"/>
          <a:stretch>
            <a:fillRect/>
          </a:stretch>
        </p:blipFill>
        <p:spPr>
          <a:xfrm>
            <a:off x="263352" y="230552"/>
            <a:ext cx="1057189" cy="1048127"/>
          </a:xfrm>
          <a:prstGeom prst="rect">
            <a:avLst/>
          </a:prstGeom>
        </p:spPr>
      </p:pic>
      <p:pic>
        <p:nvPicPr>
          <p:cNvPr id="4" name="object 4"/>
          <p:cNvPicPr/>
          <p:nvPr/>
        </p:nvPicPr>
        <p:blipFill>
          <a:blip r:embed="rId3" cstate="print"/>
          <a:stretch>
            <a:fillRect/>
          </a:stretch>
        </p:blipFill>
        <p:spPr>
          <a:xfrm>
            <a:off x="10848528" y="175303"/>
            <a:ext cx="1155192" cy="1103376"/>
          </a:xfrm>
          <a:prstGeom prst="rect">
            <a:avLst/>
          </a:prstGeom>
        </p:spPr>
      </p:pic>
      <p:sp>
        <p:nvSpPr>
          <p:cNvPr id="5" name="Rectangle 4">
            <a:extLst>
              <a:ext uri="{FF2B5EF4-FFF2-40B4-BE49-F238E27FC236}">
                <a16:creationId xmlns:a16="http://schemas.microsoft.com/office/drawing/2014/main" id="{796DCFF3-02F8-BCF6-EA19-92235E7BE7BC}"/>
              </a:ext>
            </a:extLst>
          </p:cNvPr>
          <p:cNvSpPr/>
          <p:nvPr/>
        </p:nvSpPr>
        <p:spPr>
          <a:xfrm>
            <a:off x="6003631"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14" name="Picture 13">
            <a:extLst>
              <a:ext uri="{FF2B5EF4-FFF2-40B4-BE49-F238E27FC236}">
                <a16:creationId xmlns:a16="http://schemas.microsoft.com/office/drawing/2014/main" id="{38E38294-9AAA-7544-DF9B-46893E4065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1489" y="1553124"/>
            <a:ext cx="5889013" cy="50006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3234" y="174611"/>
            <a:ext cx="7685532" cy="1081188"/>
          </a:xfrm>
          <a:prstGeom prst="rect">
            <a:avLst/>
          </a:prstGeom>
        </p:spPr>
        <p:txBody>
          <a:bodyPr vert="horz" wrap="square" lIns="0" tIns="512267" rIns="0" bIns="0" rtlCol="0">
            <a:spAutoFit/>
          </a:bodyPr>
          <a:lstStyle/>
          <a:p>
            <a:pPr marL="12700">
              <a:lnSpc>
                <a:spcPct val="100000"/>
              </a:lnSpc>
              <a:spcBef>
                <a:spcPts val="95"/>
              </a:spcBef>
            </a:pPr>
            <a:r>
              <a:rPr spc="-50" dirty="0"/>
              <a:t>ADVANTAGES</a:t>
            </a:r>
            <a:r>
              <a:rPr spc="-60" dirty="0"/>
              <a:t> </a:t>
            </a:r>
            <a:r>
              <a:rPr dirty="0"/>
              <a:t>OF</a:t>
            </a:r>
            <a:r>
              <a:rPr spc="-150" dirty="0"/>
              <a:t> </a:t>
            </a:r>
            <a:r>
              <a:rPr dirty="0"/>
              <a:t>PROPOSED</a:t>
            </a:r>
            <a:r>
              <a:rPr spc="-125" dirty="0"/>
              <a:t> </a:t>
            </a:r>
            <a:r>
              <a:rPr spc="-10" dirty="0"/>
              <a:t>SYSTEM</a:t>
            </a:r>
          </a:p>
        </p:txBody>
      </p:sp>
      <p:sp>
        <p:nvSpPr>
          <p:cNvPr id="3" name="object 3"/>
          <p:cNvSpPr txBox="1"/>
          <p:nvPr/>
        </p:nvSpPr>
        <p:spPr>
          <a:xfrm>
            <a:off x="551384" y="1844824"/>
            <a:ext cx="11161240" cy="4073295"/>
          </a:xfrm>
          <a:prstGeom prst="rect">
            <a:avLst/>
          </a:prstGeom>
        </p:spPr>
        <p:txBody>
          <a:bodyPr vert="horz" wrap="square" lIns="0" tIns="80645" rIns="0" bIns="0" rtlCol="0">
            <a:spAutoFit/>
          </a:bodyPr>
          <a:lstStyle/>
          <a:p>
            <a:pPr algn="just"/>
            <a:r>
              <a:rPr lang="en-US" sz="2000" b="1" i="0" dirty="0">
                <a:solidFill>
                  <a:schemeClr val="tx1"/>
                </a:solidFill>
                <a:effectLst/>
                <a:latin typeface="Times New Roman" panose="02020603050405020304" pitchFamily="18" charset="0"/>
                <a:cs typeface="Times New Roman" panose="02020603050405020304" pitchFamily="18" charset="0"/>
              </a:rPr>
              <a:t>1. User-Friendly Interface</a:t>
            </a:r>
          </a:p>
          <a:p>
            <a:pPr marL="342900" indent="-342900" algn="just">
              <a:buFont typeface="Wingdings" panose="05000000000000000000" pitchFamily="2" charset="2"/>
              <a:buChar char="v"/>
            </a:pPr>
            <a:r>
              <a:rPr lang="en-US" sz="2000" b="0" i="0" dirty="0">
                <a:solidFill>
                  <a:schemeClr val="tx1"/>
                </a:solidFill>
                <a:effectLst/>
                <a:latin typeface="Times New Roman" panose="02020603050405020304" pitchFamily="18" charset="0"/>
                <a:cs typeface="Times New Roman" panose="02020603050405020304" pitchFamily="18" charset="0"/>
              </a:rPr>
              <a:t>The Shiny framework allows for the development of a highly interactive and intuitive app that is easy for users to navigate, even for those with little to no experience in financial tracking or budgeting.</a:t>
            </a:r>
          </a:p>
          <a:p>
            <a:pPr marL="342900" indent="-342900" algn="just">
              <a:buFont typeface="Wingdings" panose="05000000000000000000" pitchFamily="2" charset="2"/>
              <a:buChar char="v"/>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r>
              <a:rPr lang="en-US" sz="2000" b="1" i="0" dirty="0">
                <a:solidFill>
                  <a:schemeClr val="tx1"/>
                </a:solidFill>
                <a:effectLst/>
                <a:latin typeface="Times New Roman" panose="02020603050405020304" pitchFamily="18" charset="0"/>
                <a:cs typeface="Times New Roman" panose="02020603050405020304" pitchFamily="18" charset="0"/>
              </a:rPr>
              <a:t>2. Automated Expense Categorization</a:t>
            </a:r>
          </a:p>
          <a:p>
            <a:pPr marL="342900" indent="-342900" algn="just">
              <a:buFont typeface="Wingdings" panose="05000000000000000000" pitchFamily="2" charset="2"/>
              <a:buChar char="v"/>
            </a:pPr>
            <a:r>
              <a:rPr lang="en-US" sz="2000" b="0" i="0" dirty="0">
                <a:solidFill>
                  <a:schemeClr val="tx1"/>
                </a:solidFill>
                <a:effectLst/>
                <a:latin typeface="Times New Roman" panose="02020603050405020304" pitchFamily="18" charset="0"/>
                <a:cs typeface="Times New Roman" panose="02020603050405020304" pitchFamily="18" charset="0"/>
              </a:rPr>
              <a:t>The app uses machine learning models like decision trees or random forests to automatically categorize expenses into predefined categories (e.g., food, entertainment, savings), reducing the time and effort needed to manually track each transaction.</a:t>
            </a:r>
          </a:p>
          <a:p>
            <a:pPr marL="342900" indent="-342900" algn="just">
              <a:buFont typeface="Wingdings" panose="05000000000000000000" pitchFamily="2" charset="2"/>
              <a:buChar char="v"/>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just"/>
            <a:r>
              <a:rPr lang="en-US" sz="2000" b="1" i="0" dirty="0">
                <a:solidFill>
                  <a:schemeClr val="tx1"/>
                </a:solidFill>
                <a:effectLst/>
                <a:latin typeface="Times New Roman" panose="02020603050405020304" pitchFamily="18" charset="0"/>
                <a:cs typeface="Times New Roman" panose="02020603050405020304" pitchFamily="18" charset="0"/>
              </a:rPr>
              <a:t>3. Real-Time Spending Insights</a:t>
            </a:r>
          </a:p>
          <a:p>
            <a:pPr marL="342900" indent="-342900" algn="just">
              <a:buFont typeface="Wingdings" panose="05000000000000000000" pitchFamily="2" charset="2"/>
              <a:buChar char="v"/>
            </a:pPr>
            <a:r>
              <a:rPr lang="en-US" sz="2000" b="0" i="0" dirty="0">
                <a:solidFill>
                  <a:schemeClr val="tx1"/>
                </a:solidFill>
                <a:effectLst/>
                <a:latin typeface="Times New Roman" panose="02020603050405020304" pitchFamily="18" charset="0"/>
                <a:cs typeface="Times New Roman" panose="02020603050405020304" pitchFamily="18" charset="0"/>
              </a:rPr>
              <a:t>The app provides real-time insights into users' spending patterns through dynamic visualizations (like graphs and pie charts). It tracks spending as it happens, offering users immediate feedback.</a:t>
            </a:r>
          </a:p>
          <a:p>
            <a:pPr marL="12065" marR="36830" algn="just">
              <a:lnSpc>
                <a:spcPct val="80000"/>
              </a:lnSpc>
              <a:spcBef>
                <a:spcPts val="635"/>
              </a:spcBef>
              <a:buSzPct val="95454"/>
              <a:tabLst>
                <a:tab pos="241300" algn="l"/>
                <a:tab pos="247015" algn="l"/>
              </a:tabLst>
            </a:pPr>
            <a:endParaRPr dirty="0">
              <a:latin typeface="Arial MT"/>
              <a:cs typeface="Arial MT"/>
            </a:endParaRPr>
          </a:p>
        </p:txBody>
      </p:sp>
      <p:pic>
        <p:nvPicPr>
          <p:cNvPr id="4" name="object 4"/>
          <p:cNvPicPr/>
          <p:nvPr/>
        </p:nvPicPr>
        <p:blipFill>
          <a:blip r:embed="rId2" cstate="print"/>
          <a:stretch>
            <a:fillRect/>
          </a:stretch>
        </p:blipFill>
        <p:spPr>
          <a:xfrm>
            <a:off x="283132" y="190426"/>
            <a:ext cx="1057189" cy="1048127"/>
          </a:xfrm>
          <a:prstGeom prst="rect">
            <a:avLst/>
          </a:prstGeom>
        </p:spPr>
      </p:pic>
      <p:pic>
        <p:nvPicPr>
          <p:cNvPr id="5" name="object 5"/>
          <p:cNvPicPr/>
          <p:nvPr/>
        </p:nvPicPr>
        <p:blipFill>
          <a:blip r:embed="rId3" cstate="print"/>
          <a:stretch>
            <a:fillRect/>
          </a:stretch>
        </p:blipFill>
        <p:spPr>
          <a:xfrm>
            <a:off x="10814114" y="208164"/>
            <a:ext cx="1155192" cy="11033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52A48-36D7-2345-82B3-677FC8EB92AF}"/>
              </a:ext>
            </a:extLst>
          </p:cNvPr>
          <p:cNvSpPr>
            <a:spLocks noGrp="1"/>
          </p:cNvSpPr>
          <p:nvPr>
            <p:ph type="title"/>
          </p:nvPr>
        </p:nvSpPr>
        <p:spPr>
          <a:xfrm>
            <a:off x="1248533" y="422098"/>
            <a:ext cx="9596931" cy="492443"/>
          </a:xfrm>
        </p:spPr>
        <p:txBody>
          <a:bodyPr/>
          <a:lstStyle/>
          <a:p>
            <a:pPr algn="ctr"/>
            <a:r>
              <a:rPr lang="en-IN" spc="-50" dirty="0"/>
              <a:t>MODULES USED</a:t>
            </a:r>
            <a:endParaRPr lang="en-IN" dirty="0"/>
          </a:p>
        </p:txBody>
      </p:sp>
      <p:sp>
        <p:nvSpPr>
          <p:cNvPr id="3" name="Text Placeholder 2">
            <a:extLst>
              <a:ext uri="{FF2B5EF4-FFF2-40B4-BE49-F238E27FC236}">
                <a16:creationId xmlns:a16="http://schemas.microsoft.com/office/drawing/2014/main" id="{CC028CC9-5D8E-C972-0D33-3F8890A11402}"/>
              </a:ext>
            </a:extLst>
          </p:cNvPr>
          <p:cNvSpPr>
            <a:spLocks noGrp="1"/>
          </p:cNvSpPr>
          <p:nvPr>
            <p:ph type="body" idx="1"/>
          </p:nvPr>
        </p:nvSpPr>
        <p:spPr>
          <a:xfrm>
            <a:off x="847377" y="1844824"/>
            <a:ext cx="10585176" cy="3877985"/>
          </a:xfrm>
        </p:spPr>
        <p:txBody>
          <a:bodyPr/>
          <a:lstStyle/>
          <a:p>
            <a:pPr marL="514350" indent="-514350">
              <a:buAutoNum type="arabicPeriod"/>
            </a:pPr>
            <a:r>
              <a:rPr lang="en-IN" sz="3600" b="0" dirty="0">
                <a:latin typeface="Times New Roman" panose="02020603050405020304" pitchFamily="18" charset="0"/>
                <a:cs typeface="Times New Roman" panose="02020603050405020304" pitchFamily="18" charset="0"/>
              </a:rPr>
              <a:t>User Authentication Module.</a:t>
            </a:r>
          </a:p>
          <a:p>
            <a:pPr marL="514350" indent="-514350">
              <a:buAutoNum type="arabicPeriod"/>
            </a:pPr>
            <a:endParaRPr lang="en-IN" sz="3600" b="0" dirty="0">
              <a:latin typeface="Times New Roman" panose="02020603050405020304" pitchFamily="18" charset="0"/>
              <a:cs typeface="Times New Roman" panose="02020603050405020304" pitchFamily="18" charset="0"/>
            </a:endParaRPr>
          </a:p>
          <a:p>
            <a:pPr marL="514350" indent="-514350">
              <a:buAutoNum type="arabicPeriod"/>
            </a:pPr>
            <a:r>
              <a:rPr lang="en-US" sz="3600" b="0" dirty="0">
                <a:latin typeface="Times New Roman" panose="02020603050405020304" pitchFamily="18" charset="0"/>
                <a:cs typeface="Times New Roman" panose="02020603050405020304" pitchFamily="18" charset="0"/>
              </a:rPr>
              <a:t>Dashboard &amp; User Interface Module.</a:t>
            </a:r>
          </a:p>
          <a:p>
            <a:pPr marL="514350" indent="-514350">
              <a:buAutoNum type="arabicPeriod"/>
            </a:pPr>
            <a:endParaRPr lang="en-IN" sz="3600" b="0" dirty="0">
              <a:latin typeface="Times New Roman" panose="02020603050405020304" pitchFamily="18" charset="0"/>
              <a:cs typeface="Times New Roman" panose="02020603050405020304" pitchFamily="18" charset="0"/>
            </a:endParaRPr>
          </a:p>
          <a:p>
            <a:pPr marL="514350" indent="-514350">
              <a:buAutoNum type="arabicPeriod"/>
            </a:pPr>
            <a:r>
              <a:rPr lang="en-US" sz="3600" b="0" dirty="0">
                <a:latin typeface="Times New Roman" panose="02020603050405020304" pitchFamily="18" charset="0"/>
                <a:cs typeface="Times New Roman" panose="02020603050405020304" pitchFamily="18" charset="0"/>
              </a:rPr>
              <a:t>Expense Entry &amp; Data Storage Module.</a:t>
            </a:r>
          </a:p>
          <a:p>
            <a:pPr marL="514350" indent="-514350">
              <a:buAutoNum type="arabicPeriod"/>
            </a:pPr>
            <a:endParaRPr lang="en-IN" sz="3600" b="0" dirty="0">
              <a:latin typeface="Times New Roman" panose="02020603050405020304" pitchFamily="18" charset="0"/>
              <a:cs typeface="Times New Roman" panose="02020603050405020304" pitchFamily="18" charset="0"/>
            </a:endParaRPr>
          </a:p>
          <a:p>
            <a:pPr marL="514350" indent="-514350">
              <a:buAutoNum type="arabicPeriod"/>
            </a:pPr>
            <a:r>
              <a:rPr lang="en-IN" sz="3600" b="0" dirty="0">
                <a:latin typeface="Times New Roman" panose="02020603050405020304" pitchFamily="18" charset="0"/>
                <a:cs typeface="Times New Roman" panose="02020603050405020304" pitchFamily="18" charset="0"/>
              </a:rPr>
              <a:t>Expense Categorization Module.</a:t>
            </a:r>
          </a:p>
        </p:txBody>
      </p:sp>
      <p:pic>
        <p:nvPicPr>
          <p:cNvPr id="4" name="object 4">
            <a:extLst>
              <a:ext uri="{FF2B5EF4-FFF2-40B4-BE49-F238E27FC236}">
                <a16:creationId xmlns:a16="http://schemas.microsoft.com/office/drawing/2014/main" id="{E75B735A-B141-3263-DCB3-B4C7C2CB907C}"/>
              </a:ext>
            </a:extLst>
          </p:cNvPr>
          <p:cNvPicPr/>
          <p:nvPr/>
        </p:nvPicPr>
        <p:blipFill>
          <a:blip r:embed="rId2" cstate="print"/>
          <a:stretch>
            <a:fillRect/>
          </a:stretch>
        </p:blipFill>
        <p:spPr>
          <a:xfrm>
            <a:off x="191344" y="116632"/>
            <a:ext cx="1057189" cy="1048127"/>
          </a:xfrm>
          <a:prstGeom prst="rect">
            <a:avLst/>
          </a:prstGeom>
        </p:spPr>
      </p:pic>
      <p:pic>
        <p:nvPicPr>
          <p:cNvPr id="5" name="object 5">
            <a:extLst>
              <a:ext uri="{FF2B5EF4-FFF2-40B4-BE49-F238E27FC236}">
                <a16:creationId xmlns:a16="http://schemas.microsoft.com/office/drawing/2014/main" id="{695CD44F-95B3-6281-32CE-E66B86DA1C81}"/>
              </a:ext>
            </a:extLst>
          </p:cNvPr>
          <p:cNvPicPr/>
          <p:nvPr/>
        </p:nvPicPr>
        <p:blipFill>
          <a:blip r:embed="rId3" cstate="print"/>
          <a:stretch>
            <a:fillRect/>
          </a:stretch>
        </p:blipFill>
        <p:spPr>
          <a:xfrm>
            <a:off x="10845464" y="116632"/>
            <a:ext cx="1155192" cy="1103376"/>
          </a:xfrm>
          <a:prstGeom prst="rect">
            <a:avLst/>
          </a:prstGeom>
        </p:spPr>
      </p:pic>
    </p:spTree>
    <p:extLst>
      <p:ext uri="{BB962C8B-B14F-4D97-AF65-F5344CB8AC3E}">
        <p14:creationId xmlns:p14="http://schemas.microsoft.com/office/powerpoint/2010/main" val="1250711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AF2A62-0A58-ADBE-03E4-4FEDC86CECD5}"/>
              </a:ext>
            </a:extLst>
          </p:cNvPr>
          <p:cNvSpPr>
            <a:spLocks noGrp="1"/>
          </p:cNvSpPr>
          <p:nvPr>
            <p:ph type="body" idx="1"/>
          </p:nvPr>
        </p:nvSpPr>
        <p:spPr>
          <a:xfrm>
            <a:off x="623392" y="1772816"/>
            <a:ext cx="10945216" cy="4062651"/>
          </a:xfrm>
        </p:spPr>
        <p:txBody>
          <a:bodyPr/>
          <a:lstStyle/>
          <a:p>
            <a:pPr algn="just"/>
            <a:r>
              <a:rPr lang="en-IN" sz="3200" dirty="0">
                <a:latin typeface="Times New Roman" panose="02020603050405020304" pitchFamily="18" charset="0"/>
                <a:cs typeface="Times New Roman" panose="02020603050405020304" pitchFamily="18" charset="0"/>
              </a:rPr>
              <a:t>1.User Authentication Module:</a:t>
            </a:r>
          </a:p>
          <a:p>
            <a:pPr algn="just"/>
            <a:r>
              <a:rPr lang="en-IN" sz="2800" dirty="0">
                <a:latin typeface="Times New Roman" panose="02020603050405020304" pitchFamily="18" charset="0"/>
                <a:cs typeface="Times New Roman" panose="02020603050405020304" pitchFamily="18" charset="0"/>
              </a:rPr>
              <a:t>	</a:t>
            </a:r>
            <a:r>
              <a:rPr lang="en-US" sz="2800" b="0" dirty="0">
                <a:latin typeface="Times New Roman" panose="02020603050405020304" pitchFamily="18" charset="0"/>
                <a:cs typeface="Times New Roman" panose="02020603050405020304" pitchFamily="18" charset="0"/>
              </a:rPr>
              <a:t>Handles user registration and login functionality, ensuring data security and personalized experience for each user. </a:t>
            </a:r>
          </a:p>
          <a:p>
            <a:pPr algn="just"/>
            <a:endParaRPr lang="en-US" sz="3200" b="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2.Dashboard &amp; User Interface Module:</a:t>
            </a:r>
          </a:p>
          <a:p>
            <a:pPr algn="just"/>
            <a:r>
              <a:rPr lang="en-US" dirty="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Uses shiny and </a:t>
            </a:r>
            <a:r>
              <a:rPr lang="en-US" b="0" dirty="0" err="1">
                <a:latin typeface="Times New Roman" panose="02020603050405020304" pitchFamily="18" charset="0"/>
                <a:cs typeface="Times New Roman" panose="02020603050405020304" pitchFamily="18" charset="0"/>
              </a:rPr>
              <a:t>shinydashboard</a:t>
            </a:r>
            <a:r>
              <a:rPr lang="en-US" b="0" dirty="0">
                <a:latin typeface="Times New Roman" panose="02020603050405020304" pitchFamily="18" charset="0"/>
                <a:cs typeface="Times New Roman" panose="02020603050405020304" pitchFamily="18" charset="0"/>
              </a:rPr>
              <a:t> to provide a clean, interactive layout where users can input expenses, view charts, and navigate easily.</a:t>
            </a:r>
            <a:endParaRPr lang="en-US" sz="2800" b="0" dirty="0">
              <a:latin typeface="Times New Roman" panose="02020603050405020304" pitchFamily="18" charset="0"/>
              <a:cs typeface="Times New Roman" panose="02020603050405020304" pitchFamily="18" charset="0"/>
            </a:endParaRPr>
          </a:p>
          <a:p>
            <a:pPr marL="514350" indent="-514350" algn="just">
              <a:buFont typeface="+mj-lt"/>
              <a:buAutoNum type="arabicPeriod"/>
            </a:pPr>
            <a:endParaRPr lang="en-IN" sz="2800" b="0" dirty="0">
              <a:latin typeface="Times New Roman" panose="02020603050405020304" pitchFamily="18" charset="0"/>
              <a:cs typeface="Times New Roman" panose="02020603050405020304" pitchFamily="18" charset="0"/>
            </a:endParaRPr>
          </a:p>
          <a:p>
            <a:pPr algn="just"/>
            <a:endParaRPr lang="en-IN" dirty="0"/>
          </a:p>
        </p:txBody>
      </p:sp>
      <p:sp>
        <p:nvSpPr>
          <p:cNvPr id="4" name="Title 1">
            <a:extLst>
              <a:ext uri="{FF2B5EF4-FFF2-40B4-BE49-F238E27FC236}">
                <a16:creationId xmlns:a16="http://schemas.microsoft.com/office/drawing/2014/main" id="{5BEFBF51-7DBF-DB82-5791-29D233107E62}"/>
              </a:ext>
            </a:extLst>
          </p:cNvPr>
          <p:cNvSpPr>
            <a:spLocks noGrp="1"/>
          </p:cNvSpPr>
          <p:nvPr>
            <p:ph type="title"/>
          </p:nvPr>
        </p:nvSpPr>
        <p:spPr>
          <a:xfrm>
            <a:off x="1248533" y="396597"/>
            <a:ext cx="9596931" cy="492443"/>
          </a:xfrm>
        </p:spPr>
        <p:txBody>
          <a:bodyPr/>
          <a:lstStyle/>
          <a:p>
            <a:pPr algn="ctr"/>
            <a:r>
              <a:rPr lang="en-IN" spc="-50" dirty="0"/>
              <a:t>MODULES DESCRIPTION</a:t>
            </a:r>
            <a:endParaRPr lang="en-IN" dirty="0"/>
          </a:p>
        </p:txBody>
      </p:sp>
      <p:pic>
        <p:nvPicPr>
          <p:cNvPr id="5" name="object 4">
            <a:extLst>
              <a:ext uri="{FF2B5EF4-FFF2-40B4-BE49-F238E27FC236}">
                <a16:creationId xmlns:a16="http://schemas.microsoft.com/office/drawing/2014/main" id="{7CC771A4-3AED-B970-1DE1-B6F3CF112535}"/>
              </a:ext>
            </a:extLst>
          </p:cNvPr>
          <p:cNvPicPr/>
          <p:nvPr/>
        </p:nvPicPr>
        <p:blipFill>
          <a:blip r:embed="rId2" cstate="print"/>
          <a:stretch>
            <a:fillRect/>
          </a:stretch>
        </p:blipFill>
        <p:spPr>
          <a:xfrm>
            <a:off x="191344" y="116632"/>
            <a:ext cx="1057189" cy="1048127"/>
          </a:xfrm>
          <a:prstGeom prst="rect">
            <a:avLst/>
          </a:prstGeom>
        </p:spPr>
      </p:pic>
      <p:pic>
        <p:nvPicPr>
          <p:cNvPr id="6" name="object 5">
            <a:extLst>
              <a:ext uri="{FF2B5EF4-FFF2-40B4-BE49-F238E27FC236}">
                <a16:creationId xmlns:a16="http://schemas.microsoft.com/office/drawing/2014/main" id="{F32E0665-36CF-B712-EF20-B271D6DBC06D}"/>
              </a:ext>
            </a:extLst>
          </p:cNvPr>
          <p:cNvPicPr/>
          <p:nvPr/>
        </p:nvPicPr>
        <p:blipFill>
          <a:blip r:embed="rId3" cstate="print"/>
          <a:stretch>
            <a:fillRect/>
          </a:stretch>
        </p:blipFill>
        <p:spPr>
          <a:xfrm>
            <a:off x="10845464" y="116632"/>
            <a:ext cx="1155192" cy="1103376"/>
          </a:xfrm>
          <a:prstGeom prst="rect">
            <a:avLst/>
          </a:prstGeom>
        </p:spPr>
      </p:pic>
    </p:spTree>
    <p:extLst>
      <p:ext uri="{BB962C8B-B14F-4D97-AF65-F5344CB8AC3E}">
        <p14:creationId xmlns:p14="http://schemas.microsoft.com/office/powerpoint/2010/main" val="1461914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555</TotalTime>
  <Words>209</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MT</vt:lpstr>
      <vt:lpstr>Times New Roman</vt:lpstr>
      <vt:lpstr>ui-sans-serif</vt:lpstr>
      <vt:lpstr>Wingdings</vt:lpstr>
      <vt:lpstr>Office Theme</vt:lpstr>
      <vt:lpstr>K.RAMAKRISHNAN COLLEGE OF TECHNOLOGY (AUTONOMOUS), TRICHY</vt:lpstr>
      <vt:lpstr>PRESENTATION OVERVIEW</vt:lpstr>
      <vt:lpstr>PROBLEM IDENTIFICATION</vt:lpstr>
      <vt:lpstr>OBJECTIVE</vt:lpstr>
      <vt:lpstr> R LIBRARIES USED</vt:lpstr>
      <vt:lpstr>PROPOSED SYSTEM BLOCK DIAGRAM</vt:lpstr>
      <vt:lpstr>ADVANTAGES OF PROPOSED SYSTEM</vt:lpstr>
      <vt:lpstr>MODULES USED</vt:lpstr>
      <vt:lpstr>MODULES DESCRIPTION</vt:lpstr>
      <vt:lpstr>MODULES DESCRIPTION</vt:lpstr>
      <vt:lpstr>   CODING IMPLEMENTATION</vt:lpstr>
      <vt:lpstr>   CODING IMPLEMENTATION</vt:lpstr>
      <vt:lpstr>       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TECHNOLOGY (AUTONOMOUS), TRICHY</dc:title>
  <dc:creator>AJMAL AHAMED</dc:creator>
  <cp:lastModifiedBy>MIRUDHULA MOHAN</cp:lastModifiedBy>
  <cp:revision>31</cp:revision>
  <dcterms:created xsi:type="dcterms:W3CDTF">2024-06-16T11:32:42Z</dcterms:created>
  <dcterms:modified xsi:type="dcterms:W3CDTF">2025-05-30T04:00:11Z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2024-06-16T00:00:00Z</vt:filetime>
  </property>
  <property fmtid="{D5CDD505-2E9C-101B-9397-08002B2CF9AE}" pid="3" name="Producer">
    <vt:lpwstr>iLovePDF</vt:lpwstr>
  </property>
</Properties>
</file>