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Economica"/>
      <p:regular r:id="rId18"/>
      <p:bold r:id="rId19"/>
      <p:italic r:id="rId20"/>
      <p:boldItalic r:id="rId21"/>
    </p:embeddedFont>
    <p:embeddedFont>
      <p:font typeface="Open Sans"/>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Economica-italic.fntdata"/><Relationship Id="rId22" Type="http://schemas.openxmlformats.org/officeDocument/2006/relationships/font" Target="fonts/OpenSans-regular.fntdata"/><Relationship Id="rId21" Type="http://schemas.openxmlformats.org/officeDocument/2006/relationships/font" Target="fonts/Economica-boldItalic.fntdata"/><Relationship Id="rId24" Type="http://schemas.openxmlformats.org/officeDocument/2006/relationships/font" Target="fonts/OpenSans-italic.fntdata"/><Relationship Id="rId23" Type="http://schemas.openxmlformats.org/officeDocument/2006/relationships/font" Target="fonts/OpenSans-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Economica-bold.fntdata"/><Relationship Id="rId18" Type="http://schemas.openxmlformats.org/officeDocument/2006/relationships/font" Target="fonts/Economica-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c87193706b_0_8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c87193706b_0_8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c87193706b_0_9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c87193706b_0_9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c882505417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c882505417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c882505417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c882505417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c87193706b_0_8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c87193706b_0_8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c88250541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c88250541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c88250541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c88250541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c87193706b_0_9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c87193706b_0_9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c88250541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c88250541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c882505417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c882505417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c87193706b_0_9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c87193706b_0_9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c87193706b_0_9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c87193706b_0_9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5.png"/><Relationship Id="rId4" Type="http://schemas.openxmlformats.org/officeDocument/2006/relationships/image" Target="../media/image8.png"/><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6.png"/><Relationship Id="rId5"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8.png"/><Relationship Id="rId4" Type="http://schemas.openxmlformats.org/officeDocument/2006/relationships/image" Target="../media/image12.png"/><Relationship Id="rId5"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pic>
        <p:nvPicPr>
          <p:cNvPr id="62" name="Google Shape;62;p13"/>
          <p:cNvPicPr preferRelativeResize="0"/>
          <p:nvPr/>
        </p:nvPicPr>
        <p:blipFill>
          <a:blip r:embed="rId3">
            <a:alphaModFix/>
          </a:blip>
          <a:stretch>
            <a:fillRect/>
          </a:stretch>
        </p:blipFill>
        <p:spPr>
          <a:xfrm>
            <a:off x="0" y="0"/>
            <a:ext cx="9144000" cy="5143500"/>
          </a:xfrm>
          <a:prstGeom prst="rect">
            <a:avLst/>
          </a:prstGeom>
          <a:noFill/>
          <a:ln>
            <a:noFill/>
          </a:ln>
        </p:spPr>
      </p:pic>
      <p:sp>
        <p:nvSpPr>
          <p:cNvPr id="63" name="Google Shape;63;p13"/>
          <p:cNvSpPr txBox="1"/>
          <p:nvPr/>
        </p:nvSpPr>
        <p:spPr>
          <a:xfrm>
            <a:off x="2494950" y="1245950"/>
            <a:ext cx="3969300" cy="1647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900">
                <a:solidFill>
                  <a:schemeClr val="lt1"/>
                </a:solidFill>
              </a:rPr>
              <a:t>PLASMONIC SENSOR FOR RAPID DETECTION OF WATER IN HONEY AND QUANTITATIVE MEASUREMENT OF LACTOSE CONCENTRATION IN SOLUTION</a:t>
            </a:r>
            <a:endParaRPr sz="1900">
              <a:solidFill>
                <a:schemeClr val="lt1"/>
              </a:solidFill>
            </a:endParaRPr>
          </a:p>
        </p:txBody>
      </p:sp>
      <p:sp>
        <p:nvSpPr>
          <p:cNvPr id="64" name="Google Shape;64;p13"/>
          <p:cNvSpPr txBox="1"/>
          <p:nvPr/>
        </p:nvSpPr>
        <p:spPr>
          <a:xfrm>
            <a:off x="2679750" y="3197000"/>
            <a:ext cx="3784500" cy="14205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900">
                <a:solidFill>
                  <a:schemeClr val="lt1"/>
                </a:solidFill>
              </a:rPr>
              <a:t>Name: Vimaleswar A</a:t>
            </a:r>
            <a:endParaRPr sz="1900">
              <a:solidFill>
                <a:schemeClr val="lt1"/>
              </a:solidFill>
            </a:endParaRPr>
          </a:p>
          <a:p>
            <a:pPr indent="0" lvl="0" marL="0" rtl="0" algn="just">
              <a:spcBef>
                <a:spcPts val="0"/>
              </a:spcBef>
              <a:spcAft>
                <a:spcPts val="0"/>
              </a:spcAft>
              <a:buNone/>
            </a:pPr>
            <a:r>
              <a:rPr lang="en" sz="1900">
                <a:solidFill>
                  <a:schemeClr val="lt1"/>
                </a:solidFill>
              </a:rPr>
              <a:t>Roll No: 20305</a:t>
            </a:r>
            <a:endParaRPr sz="1900">
              <a:solidFill>
                <a:schemeClr val="lt1"/>
              </a:solidFill>
            </a:endParaRPr>
          </a:p>
          <a:p>
            <a:pPr indent="0" lvl="0" marL="0" rtl="0" algn="just">
              <a:spcBef>
                <a:spcPts val="0"/>
              </a:spcBef>
              <a:spcAft>
                <a:spcPts val="0"/>
              </a:spcAft>
              <a:buNone/>
            </a:pPr>
            <a:r>
              <a:rPr lang="en" sz="1900">
                <a:solidFill>
                  <a:schemeClr val="lt1"/>
                </a:solidFill>
              </a:rPr>
              <a:t>Instructor: Mitradip Bhattacharjee</a:t>
            </a:r>
            <a:endParaRPr sz="19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2"/>
          <p:cNvSpPr txBox="1"/>
          <p:nvPr/>
        </p:nvSpPr>
        <p:spPr>
          <a:xfrm>
            <a:off x="0" y="622750"/>
            <a:ext cx="9144000" cy="1231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700">
                <a:latin typeface="Times New Roman"/>
                <a:ea typeface="Times New Roman"/>
                <a:cs typeface="Times New Roman"/>
                <a:sym typeface="Times New Roman"/>
              </a:rPr>
              <a:t>After the optimization of geometric parameters, the sensitivity values of mode 1 and mode 2 are 1344.11 nm/RIU and 2527.6 nm/RIU respectively. The sensing resolution of mode 2 is 3.956 × 10−7 RIU which implies that the sensor is capable of detecting minuscule changes in the refractive index of an unknown material.</a:t>
            </a:r>
            <a:endParaRPr sz="1700">
              <a:latin typeface="Times New Roman"/>
              <a:ea typeface="Times New Roman"/>
              <a:cs typeface="Times New Roman"/>
              <a:sym typeface="Times New Roman"/>
            </a:endParaRPr>
          </a:p>
        </p:txBody>
      </p:sp>
      <p:sp>
        <p:nvSpPr>
          <p:cNvPr id="153" name="Google Shape;153;p22"/>
          <p:cNvSpPr txBox="1"/>
          <p:nvPr/>
        </p:nvSpPr>
        <p:spPr>
          <a:xfrm>
            <a:off x="0" y="0"/>
            <a:ext cx="30000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100">
                <a:solidFill>
                  <a:schemeClr val="dk1"/>
                </a:solidFill>
              </a:rPr>
              <a:t>Result Analysis</a:t>
            </a:r>
            <a:endParaRPr/>
          </a:p>
        </p:txBody>
      </p:sp>
      <p:sp>
        <p:nvSpPr>
          <p:cNvPr id="154" name="Google Shape;154;p22"/>
          <p:cNvSpPr txBox="1"/>
          <p:nvPr/>
        </p:nvSpPr>
        <p:spPr>
          <a:xfrm>
            <a:off x="0" y="1738925"/>
            <a:ext cx="35313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t>Detection of water in honey</a:t>
            </a:r>
            <a:endParaRPr b="1" sz="1700"/>
          </a:p>
        </p:txBody>
      </p:sp>
      <p:sp>
        <p:nvSpPr>
          <p:cNvPr id="155" name="Google Shape;155;p22"/>
          <p:cNvSpPr txBox="1"/>
          <p:nvPr/>
        </p:nvSpPr>
        <p:spPr>
          <a:xfrm>
            <a:off x="0" y="2077025"/>
            <a:ext cx="4961100" cy="2801400"/>
          </a:xfrm>
          <a:prstGeom prst="rect">
            <a:avLst/>
          </a:prstGeom>
          <a:noFill/>
          <a:ln>
            <a:noFill/>
          </a:ln>
        </p:spPr>
        <p:txBody>
          <a:bodyPr anchorCtr="0" anchor="t" bIns="91425" lIns="91425" spcFirstLastPara="1" rIns="91425" wrap="square" tIns="91425">
            <a:spAutoFit/>
          </a:bodyPr>
          <a:lstStyle/>
          <a:p>
            <a:pPr indent="-336550" lvl="0" marL="457200" rtl="0" algn="just">
              <a:spcBef>
                <a:spcPts val="0"/>
              </a:spcBef>
              <a:spcAft>
                <a:spcPts val="0"/>
              </a:spcAft>
              <a:buSzPts val="1700"/>
              <a:buFont typeface="Times New Roman"/>
              <a:buChar char="➔"/>
            </a:pPr>
            <a:r>
              <a:rPr lang="en" sz="1700">
                <a:latin typeface="Times New Roman"/>
                <a:ea typeface="Times New Roman"/>
                <a:cs typeface="Times New Roman"/>
                <a:sym typeface="Times New Roman"/>
              </a:rPr>
              <a:t>Honey is one of nature’s most complex carbohydrate compounds.</a:t>
            </a:r>
            <a:endParaRPr sz="1700">
              <a:latin typeface="Times New Roman"/>
              <a:ea typeface="Times New Roman"/>
              <a:cs typeface="Times New Roman"/>
              <a:sym typeface="Times New Roman"/>
            </a:endParaRPr>
          </a:p>
          <a:p>
            <a:pPr indent="-336550" lvl="0" marL="457200" rtl="0" algn="just">
              <a:spcBef>
                <a:spcPts val="0"/>
              </a:spcBef>
              <a:spcAft>
                <a:spcPts val="0"/>
              </a:spcAft>
              <a:buSzPts val="1700"/>
              <a:buFont typeface="Times New Roman"/>
              <a:buChar char="➔"/>
            </a:pPr>
            <a:r>
              <a:rPr lang="en" sz="1700">
                <a:latin typeface="Times New Roman"/>
                <a:ea typeface="Times New Roman"/>
                <a:cs typeface="Times New Roman"/>
                <a:sym typeface="Times New Roman"/>
              </a:rPr>
              <a:t>Water is one of the most commonly used adulterants found in honey. </a:t>
            </a:r>
            <a:endParaRPr sz="1700">
              <a:latin typeface="Times New Roman"/>
              <a:ea typeface="Times New Roman"/>
              <a:cs typeface="Times New Roman"/>
              <a:sym typeface="Times New Roman"/>
            </a:endParaRPr>
          </a:p>
          <a:p>
            <a:pPr indent="-336550" lvl="0" marL="457200" rtl="0" algn="just">
              <a:spcBef>
                <a:spcPts val="0"/>
              </a:spcBef>
              <a:spcAft>
                <a:spcPts val="0"/>
              </a:spcAft>
              <a:buSzPts val="1700"/>
              <a:buFont typeface="Times New Roman"/>
              <a:buChar char="➔"/>
            </a:pPr>
            <a:r>
              <a:rPr lang="en" sz="1700">
                <a:latin typeface="Times New Roman"/>
                <a:ea typeface="Times New Roman"/>
                <a:cs typeface="Times New Roman"/>
                <a:sym typeface="Times New Roman"/>
              </a:rPr>
              <a:t>The percentage of water can be calculated from the measured refractive index using the following equation, </a:t>
            </a:r>
            <a:endParaRPr sz="1700">
              <a:latin typeface="Times New Roman"/>
              <a:ea typeface="Times New Roman"/>
              <a:cs typeface="Times New Roman"/>
              <a:sym typeface="Times New Roman"/>
            </a:endParaRPr>
          </a:p>
          <a:p>
            <a:pPr indent="0" lvl="0" marL="457200" rtl="0" algn="just">
              <a:spcBef>
                <a:spcPts val="0"/>
              </a:spcBef>
              <a:spcAft>
                <a:spcPts val="0"/>
              </a:spcAft>
              <a:buNone/>
            </a:pPr>
            <a:r>
              <a:rPr lang="en" sz="1700">
                <a:latin typeface="Times New Roman"/>
                <a:ea typeface="Times New Roman"/>
                <a:cs typeface="Times New Roman"/>
                <a:sym typeface="Times New Roman"/>
              </a:rPr>
              <a:t>%𝑊 = 608.277 − 395.743 × n</a:t>
            </a:r>
            <a:endParaRPr sz="1700">
              <a:latin typeface="Times New Roman"/>
              <a:ea typeface="Times New Roman"/>
              <a:cs typeface="Times New Roman"/>
              <a:sym typeface="Times New Roman"/>
            </a:endParaRPr>
          </a:p>
          <a:p>
            <a:pPr indent="0" lvl="0" marL="457200" rtl="0" algn="just">
              <a:spcBef>
                <a:spcPts val="0"/>
              </a:spcBef>
              <a:spcAft>
                <a:spcPts val="0"/>
              </a:spcAft>
              <a:buNone/>
            </a:pPr>
            <a:r>
              <a:rPr lang="en" sz="1700">
                <a:latin typeface="Times New Roman"/>
                <a:ea typeface="Times New Roman"/>
                <a:cs typeface="Times New Roman"/>
                <a:sym typeface="Times New Roman"/>
              </a:rPr>
              <a:t>Where, 𝑛 is the refractive index of the honey sample</a:t>
            </a:r>
            <a:endParaRPr sz="1700">
              <a:latin typeface="Times New Roman"/>
              <a:ea typeface="Times New Roman"/>
              <a:cs typeface="Times New Roman"/>
              <a:sym typeface="Times New Roman"/>
            </a:endParaRPr>
          </a:p>
        </p:txBody>
      </p:sp>
      <p:pic>
        <p:nvPicPr>
          <p:cNvPr id="156" name="Google Shape;156;p22"/>
          <p:cNvPicPr preferRelativeResize="0"/>
          <p:nvPr/>
        </p:nvPicPr>
        <p:blipFill rotWithShape="1">
          <a:blip r:embed="rId3">
            <a:alphaModFix/>
          </a:blip>
          <a:srcRect b="15045" l="0" r="15045" t="0"/>
          <a:stretch/>
        </p:blipFill>
        <p:spPr>
          <a:xfrm>
            <a:off x="4903550" y="2437975"/>
            <a:ext cx="4125300" cy="23411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3"/>
          <p:cNvSpPr txBox="1"/>
          <p:nvPr/>
        </p:nvSpPr>
        <p:spPr>
          <a:xfrm>
            <a:off x="0" y="0"/>
            <a:ext cx="5572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dk1"/>
                </a:solidFill>
              </a:rPr>
              <a:t>Measurement of lactose concentration in solution</a:t>
            </a:r>
            <a:endParaRPr/>
          </a:p>
        </p:txBody>
      </p:sp>
      <p:sp>
        <p:nvSpPr>
          <p:cNvPr id="162" name="Google Shape;162;p23"/>
          <p:cNvSpPr txBox="1"/>
          <p:nvPr/>
        </p:nvSpPr>
        <p:spPr>
          <a:xfrm>
            <a:off x="0" y="446400"/>
            <a:ext cx="9144000" cy="2277900"/>
          </a:xfrm>
          <a:prstGeom prst="rect">
            <a:avLst/>
          </a:prstGeom>
          <a:noFill/>
          <a:ln>
            <a:noFill/>
          </a:ln>
        </p:spPr>
        <p:txBody>
          <a:bodyPr anchorCtr="0" anchor="t" bIns="91425" lIns="91425" spcFirstLastPara="1" rIns="91425" wrap="square" tIns="91425">
            <a:spAutoFit/>
          </a:bodyPr>
          <a:lstStyle/>
          <a:p>
            <a:pPr indent="-336550" lvl="0" marL="457200" rtl="0" algn="just">
              <a:spcBef>
                <a:spcPts val="0"/>
              </a:spcBef>
              <a:spcAft>
                <a:spcPts val="0"/>
              </a:spcAft>
              <a:buSzPts val="1700"/>
              <a:buFont typeface="Times New Roman"/>
              <a:buChar char="➔"/>
            </a:pPr>
            <a:r>
              <a:rPr lang="en" sz="1700">
                <a:latin typeface="Times New Roman"/>
                <a:ea typeface="Times New Roman"/>
                <a:cs typeface="Times New Roman"/>
                <a:sym typeface="Times New Roman"/>
              </a:rPr>
              <a:t>Lactose is a molecule consisting of glucose and galactose monosaccharides. It is mostly found in milk and other milk-based product.</a:t>
            </a:r>
            <a:endParaRPr sz="1700">
              <a:latin typeface="Times New Roman"/>
              <a:ea typeface="Times New Roman"/>
              <a:cs typeface="Times New Roman"/>
              <a:sym typeface="Times New Roman"/>
            </a:endParaRPr>
          </a:p>
          <a:p>
            <a:pPr indent="-336550" lvl="0" marL="457200" rtl="0" algn="just">
              <a:spcBef>
                <a:spcPts val="0"/>
              </a:spcBef>
              <a:spcAft>
                <a:spcPts val="0"/>
              </a:spcAft>
              <a:buSzPts val="1700"/>
              <a:buFont typeface="Times New Roman"/>
              <a:buChar char="➔"/>
            </a:pPr>
            <a:r>
              <a:rPr lang="en" sz="1700">
                <a:latin typeface="Times New Roman"/>
                <a:ea typeface="Times New Roman"/>
                <a:cs typeface="Times New Roman"/>
                <a:sym typeface="Times New Roman"/>
              </a:rPr>
              <a:t>The percentage of lactose at room temperature can be calculated from the equation as follows</a:t>
            </a:r>
            <a:endParaRPr sz="1700">
              <a:latin typeface="Times New Roman"/>
              <a:ea typeface="Times New Roman"/>
              <a:cs typeface="Times New Roman"/>
              <a:sym typeface="Times New Roman"/>
            </a:endParaRPr>
          </a:p>
          <a:p>
            <a:pPr indent="0" lvl="0" marL="457200" rtl="0" algn="just">
              <a:spcBef>
                <a:spcPts val="0"/>
              </a:spcBef>
              <a:spcAft>
                <a:spcPts val="0"/>
              </a:spcAft>
              <a:buNone/>
            </a:pPr>
            <a:r>
              <a:rPr lang="en" sz="1700">
                <a:latin typeface="Times New Roman"/>
                <a:ea typeface="Times New Roman"/>
                <a:cs typeface="Times New Roman"/>
                <a:sym typeface="Times New Roman"/>
              </a:rPr>
              <a:t>𝑛 = 1.3325 + 0.001384 × %𝐿 + 0.00000624 × %𝐿 2</a:t>
            </a:r>
            <a:endParaRPr sz="1700">
              <a:latin typeface="Times New Roman"/>
              <a:ea typeface="Times New Roman"/>
              <a:cs typeface="Times New Roman"/>
              <a:sym typeface="Times New Roman"/>
            </a:endParaRPr>
          </a:p>
          <a:p>
            <a:pPr indent="0" lvl="0" marL="457200" rtl="0" algn="just">
              <a:spcBef>
                <a:spcPts val="0"/>
              </a:spcBef>
              <a:spcAft>
                <a:spcPts val="0"/>
              </a:spcAft>
              <a:buNone/>
            </a:pPr>
            <a:r>
              <a:rPr lang="en" sz="1700">
                <a:latin typeface="Times New Roman"/>
                <a:ea typeface="Times New Roman"/>
                <a:cs typeface="Times New Roman"/>
                <a:sym typeface="Times New Roman"/>
              </a:rPr>
              <a:t>Here, 𝑛 is the refractive index of the lactose solution and %𝐿 is the percentage of lactose present in the solution. </a:t>
            </a:r>
            <a:endParaRPr sz="1700">
              <a:latin typeface="Times New Roman"/>
              <a:ea typeface="Times New Roman"/>
              <a:cs typeface="Times New Roman"/>
              <a:sym typeface="Times New Roman"/>
            </a:endParaRPr>
          </a:p>
          <a:p>
            <a:pPr indent="0" lvl="0" marL="0" rtl="0" algn="just">
              <a:spcBef>
                <a:spcPts val="0"/>
              </a:spcBef>
              <a:spcAft>
                <a:spcPts val="0"/>
              </a:spcAft>
              <a:buNone/>
            </a:pPr>
            <a:r>
              <a:rPr lang="en" sz="1700">
                <a:latin typeface="Times New Roman"/>
                <a:ea typeface="Times New Roman"/>
                <a:cs typeface="Times New Roman"/>
                <a:sym typeface="Times New Roman"/>
              </a:rPr>
              <a:t>Since the second-order coefficient is significantly small, the relationship between the refractive index and the lactose concentration is almost linear.</a:t>
            </a:r>
            <a:endParaRPr sz="1700">
              <a:latin typeface="Times New Roman"/>
              <a:ea typeface="Times New Roman"/>
              <a:cs typeface="Times New Roman"/>
              <a:sym typeface="Times New Roman"/>
            </a:endParaRPr>
          </a:p>
        </p:txBody>
      </p:sp>
      <p:pic>
        <p:nvPicPr>
          <p:cNvPr id="163" name="Google Shape;163;p23"/>
          <p:cNvPicPr preferRelativeResize="0"/>
          <p:nvPr/>
        </p:nvPicPr>
        <p:blipFill>
          <a:blip r:embed="rId3">
            <a:alphaModFix/>
          </a:blip>
          <a:stretch>
            <a:fillRect/>
          </a:stretch>
        </p:blipFill>
        <p:spPr>
          <a:xfrm>
            <a:off x="4126525" y="2781075"/>
            <a:ext cx="5017474" cy="1951875"/>
          </a:xfrm>
          <a:prstGeom prst="rect">
            <a:avLst/>
          </a:prstGeom>
          <a:noFill/>
          <a:ln>
            <a:noFill/>
          </a:ln>
        </p:spPr>
      </p:pic>
      <p:pic>
        <p:nvPicPr>
          <p:cNvPr id="164" name="Google Shape;164;p23"/>
          <p:cNvPicPr preferRelativeResize="0"/>
          <p:nvPr/>
        </p:nvPicPr>
        <p:blipFill>
          <a:blip r:embed="rId4">
            <a:alphaModFix/>
          </a:blip>
          <a:stretch>
            <a:fillRect/>
          </a:stretch>
        </p:blipFill>
        <p:spPr>
          <a:xfrm>
            <a:off x="0" y="2737950"/>
            <a:ext cx="4263574" cy="21449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4"/>
          <p:cNvSpPr txBox="1"/>
          <p:nvPr>
            <p:ph type="title"/>
          </p:nvPr>
        </p:nvSpPr>
        <p:spPr>
          <a:xfrm>
            <a:off x="0" y="0"/>
            <a:ext cx="8520600" cy="661800"/>
          </a:xfrm>
          <a:prstGeom prst="rect">
            <a:avLst/>
          </a:prstGeom>
        </p:spPr>
        <p:txBody>
          <a:bodyPr anchorCtr="0" anchor="b" bIns="91425" lIns="91425" spcFirstLastPara="1" rIns="91425" wrap="square" tIns="91425">
            <a:spAutoFit/>
          </a:bodyPr>
          <a:lstStyle/>
          <a:p>
            <a:pPr indent="0" lvl="0" marL="0" rtl="0" algn="l">
              <a:spcBef>
                <a:spcPts val="0"/>
              </a:spcBef>
              <a:spcAft>
                <a:spcPts val="0"/>
              </a:spcAft>
              <a:buNone/>
            </a:pPr>
            <a:r>
              <a:rPr lang="en" sz="3100">
                <a:latin typeface="Arial"/>
                <a:ea typeface="Arial"/>
                <a:cs typeface="Arial"/>
                <a:sym typeface="Arial"/>
              </a:rPr>
              <a:t>Conclusion</a:t>
            </a:r>
            <a:endParaRPr sz="3100">
              <a:latin typeface="Arial"/>
              <a:ea typeface="Arial"/>
              <a:cs typeface="Arial"/>
              <a:sym typeface="Arial"/>
            </a:endParaRPr>
          </a:p>
        </p:txBody>
      </p:sp>
      <p:sp>
        <p:nvSpPr>
          <p:cNvPr id="170" name="Google Shape;170;p24"/>
          <p:cNvSpPr txBox="1"/>
          <p:nvPr/>
        </p:nvSpPr>
        <p:spPr>
          <a:xfrm>
            <a:off x="0" y="565100"/>
            <a:ext cx="9144000" cy="2801400"/>
          </a:xfrm>
          <a:prstGeom prst="rect">
            <a:avLst/>
          </a:prstGeom>
          <a:noFill/>
          <a:ln>
            <a:noFill/>
          </a:ln>
        </p:spPr>
        <p:txBody>
          <a:bodyPr anchorCtr="0" anchor="t" bIns="91425" lIns="91425" spcFirstLastPara="1" rIns="91425" wrap="square" tIns="91425">
            <a:spAutoFit/>
          </a:bodyPr>
          <a:lstStyle/>
          <a:p>
            <a:pPr indent="-336550" lvl="0" marL="457200" rtl="0" algn="just">
              <a:spcBef>
                <a:spcPts val="0"/>
              </a:spcBef>
              <a:spcAft>
                <a:spcPts val="0"/>
              </a:spcAft>
              <a:buSzPts val="1700"/>
              <a:buFont typeface="Times New Roman"/>
              <a:buChar char="➔"/>
            </a:pPr>
            <a:r>
              <a:rPr lang="en" sz="1700">
                <a:latin typeface="Times New Roman"/>
                <a:ea typeface="Times New Roman"/>
                <a:cs typeface="Times New Roman"/>
                <a:sym typeface="Times New Roman"/>
              </a:rPr>
              <a:t>In this paper, a novel design of a refractive index sensor with a MIM waveguide and an octagonal cavity resonator inside a square disk along with silver nanodots and two slits has been proposed and numerically investigated. </a:t>
            </a:r>
            <a:endParaRPr sz="1700">
              <a:latin typeface="Times New Roman"/>
              <a:ea typeface="Times New Roman"/>
              <a:cs typeface="Times New Roman"/>
              <a:sym typeface="Times New Roman"/>
            </a:endParaRPr>
          </a:p>
          <a:p>
            <a:pPr indent="-336550" lvl="0" marL="457200" rtl="0" algn="just">
              <a:spcBef>
                <a:spcPts val="0"/>
              </a:spcBef>
              <a:spcAft>
                <a:spcPts val="0"/>
              </a:spcAft>
              <a:buSzPts val="1700"/>
              <a:buFont typeface="Times New Roman"/>
              <a:buChar char="➔"/>
            </a:pPr>
            <a:r>
              <a:rPr lang="en" sz="1700">
                <a:latin typeface="Times New Roman"/>
                <a:ea typeface="Times New Roman"/>
                <a:cs typeface="Times New Roman"/>
                <a:sym typeface="Times New Roman"/>
              </a:rPr>
              <a:t>The simulation studies suggest that the sensor design achieves maximum sensitivity of 2527.6 nm/RIU. </a:t>
            </a:r>
            <a:endParaRPr sz="1700">
              <a:latin typeface="Times New Roman"/>
              <a:ea typeface="Times New Roman"/>
              <a:cs typeface="Times New Roman"/>
              <a:sym typeface="Times New Roman"/>
            </a:endParaRPr>
          </a:p>
          <a:p>
            <a:pPr indent="-336550" lvl="0" marL="457200" rtl="0" algn="just">
              <a:spcBef>
                <a:spcPts val="0"/>
              </a:spcBef>
              <a:spcAft>
                <a:spcPts val="0"/>
              </a:spcAft>
              <a:buSzPts val="1700"/>
              <a:buFont typeface="Times New Roman"/>
              <a:buChar char="➔"/>
            </a:pPr>
            <a:r>
              <a:rPr lang="en" sz="1700">
                <a:latin typeface="Times New Roman"/>
                <a:ea typeface="Times New Roman"/>
                <a:cs typeface="Times New Roman"/>
                <a:sym typeface="Times New Roman"/>
              </a:rPr>
              <a:t>The sensor has also been further scrutinized to test its ability to measure water concentration in honey and lactose concentration in lactose solution which implies that the proposed sensor can be used to detect the quality of honey and detect lactose in food products.  </a:t>
            </a:r>
            <a:endParaRPr sz="1700">
              <a:latin typeface="Times New Roman"/>
              <a:ea typeface="Times New Roman"/>
              <a:cs typeface="Times New Roman"/>
              <a:sym typeface="Times New Roman"/>
            </a:endParaRPr>
          </a:p>
          <a:p>
            <a:pPr indent="-336550" lvl="0" marL="457200" rtl="0" algn="just">
              <a:spcBef>
                <a:spcPts val="0"/>
              </a:spcBef>
              <a:spcAft>
                <a:spcPts val="0"/>
              </a:spcAft>
              <a:buSzPts val="1700"/>
              <a:buFont typeface="Times New Roman"/>
              <a:buChar char="➔"/>
            </a:pPr>
            <a:r>
              <a:rPr lang="en" sz="1700">
                <a:latin typeface="Times New Roman"/>
                <a:ea typeface="Times New Roman"/>
                <a:cs typeface="Times New Roman"/>
                <a:sym typeface="Times New Roman"/>
              </a:rPr>
              <a:t>As the development of plasmonic sensors is going on, the designed sensor shows great potential of contributing to the food quality monitoring sector.</a:t>
            </a:r>
            <a:endParaRPr sz="1700">
              <a:latin typeface="Times New Roman"/>
              <a:ea typeface="Times New Roman"/>
              <a:cs typeface="Times New Roman"/>
              <a:sym typeface="Times New Roman"/>
            </a:endParaRPr>
          </a:p>
        </p:txBody>
      </p:sp>
      <p:sp>
        <p:nvSpPr>
          <p:cNvPr id="171" name="Google Shape;171;p24"/>
          <p:cNvSpPr txBox="1"/>
          <p:nvPr/>
        </p:nvSpPr>
        <p:spPr>
          <a:xfrm>
            <a:off x="3198850" y="3575050"/>
            <a:ext cx="3000000" cy="75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700">
                <a:solidFill>
                  <a:schemeClr val="dk1"/>
                </a:solidFill>
              </a:rPr>
              <a:t>Thank You</a:t>
            </a:r>
            <a:endParaRPr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nvSpPr>
        <p:spPr>
          <a:xfrm>
            <a:off x="0" y="0"/>
            <a:ext cx="91440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100">
                <a:solidFill>
                  <a:schemeClr val="dk1"/>
                </a:solidFill>
              </a:rPr>
              <a:t>Introduction</a:t>
            </a:r>
            <a:endParaRPr sz="1300"/>
          </a:p>
        </p:txBody>
      </p:sp>
      <p:sp>
        <p:nvSpPr>
          <p:cNvPr id="70" name="Google Shape;70;p14"/>
          <p:cNvSpPr txBox="1"/>
          <p:nvPr/>
        </p:nvSpPr>
        <p:spPr>
          <a:xfrm>
            <a:off x="0" y="565050"/>
            <a:ext cx="9144000" cy="1650000"/>
          </a:xfrm>
          <a:prstGeom prst="rect">
            <a:avLst/>
          </a:prstGeom>
          <a:noFill/>
          <a:ln>
            <a:noFill/>
          </a:ln>
        </p:spPr>
        <p:txBody>
          <a:bodyPr anchorCtr="0" anchor="t" bIns="91425" lIns="91425" spcFirstLastPara="1" rIns="91425" wrap="square" tIns="91425">
            <a:noAutofit/>
          </a:bodyPr>
          <a:lstStyle/>
          <a:p>
            <a:pPr indent="-336550" lvl="0" marL="457200" rtl="0" algn="just">
              <a:lnSpc>
                <a:spcPct val="115000"/>
              </a:lnSpc>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Surface Plasmon R</a:t>
            </a:r>
            <a:r>
              <a:rPr lang="en" sz="1700">
                <a:solidFill>
                  <a:schemeClr val="dk1"/>
                </a:solidFill>
                <a:highlight>
                  <a:schemeClr val="lt1"/>
                </a:highlight>
                <a:latin typeface="Times New Roman"/>
                <a:ea typeface="Times New Roman"/>
                <a:cs typeface="Times New Roman"/>
                <a:sym typeface="Times New Roman"/>
              </a:rPr>
              <a:t>esonance (SPR) emerges as a pivotal technique for measuring the refractive index (RI) of molecules, rooted in the principle of surface plasmon polaritons (SPPs). </a:t>
            </a:r>
            <a:endParaRPr sz="1700">
              <a:solidFill>
                <a:schemeClr val="dk1"/>
              </a:solidFill>
              <a:highlight>
                <a:schemeClr val="lt1"/>
              </a:highlight>
              <a:latin typeface="Times New Roman"/>
              <a:ea typeface="Times New Roman"/>
              <a:cs typeface="Times New Roman"/>
              <a:sym typeface="Times New Roman"/>
            </a:endParaRPr>
          </a:p>
          <a:p>
            <a:pPr indent="-336550" lvl="0" marL="457200" rtl="0" algn="just">
              <a:lnSpc>
                <a:spcPct val="115000"/>
              </a:lnSpc>
              <a:spcBef>
                <a:spcPts val="0"/>
              </a:spcBef>
              <a:spcAft>
                <a:spcPts val="0"/>
              </a:spcAft>
              <a:buClr>
                <a:schemeClr val="dk1"/>
              </a:buClr>
              <a:buSzPts val="1700"/>
              <a:buFont typeface="Times New Roman"/>
              <a:buChar char="➔"/>
            </a:pPr>
            <a:r>
              <a:rPr lang="en" sz="1700">
                <a:solidFill>
                  <a:schemeClr val="dk1"/>
                </a:solidFill>
                <a:highlight>
                  <a:schemeClr val="lt1"/>
                </a:highlight>
                <a:latin typeface="Times New Roman"/>
                <a:ea typeface="Times New Roman"/>
                <a:cs typeface="Times New Roman"/>
                <a:sym typeface="Times New Roman"/>
              </a:rPr>
              <a:t>SPPs, are wavy motions that happen when light interacts with certain surfaces. </a:t>
            </a:r>
            <a:endParaRPr sz="1700">
              <a:solidFill>
                <a:schemeClr val="dk1"/>
              </a:solidFill>
              <a:highlight>
                <a:schemeClr val="lt1"/>
              </a:highlight>
              <a:latin typeface="Times New Roman"/>
              <a:ea typeface="Times New Roman"/>
              <a:cs typeface="Times New Roman"/>
              <a:sym typeface="Times New Roman"/>
            </a:endParaRPr>
          </a:p>
          <a:p>
            <a:pPr indent="-336550" lvl="0" marL="457200" rtl="0" algn="just">
              <a:lnSpc>
                <a:spcPct val="115000"/>
              </a:lnSpc>
              <a:spcBef>
                <a:spcPts val="0"/>
              </a:spcBef>
              <a:spcAft>
                <a:spcPts val="0"/>
              </a:spcAft>
              <a:buClr>
                <a:schemeClr val="dk1"/>
              </a:buClr>
              <a:buSzPts val="1700"/>
              <a:buFont typeface="Times New Roman"/>
              <a:buChar char="➔"/>
            </a:pPr>
            <a:r>
              <a:rPr lang="en" sz="1700">
                <a:solidFill>
                  <a:schemeClr val="dk1"/>
                </a:solidFill>
                <a:highlight>
                  <a:schemeClr val="lt1"/>
                </a:highlight>
                <a:latin typeface="Times New Roman"/>
                <a:ea typeface="Times New Roman"/>
                <a:cs typeface="Times New Roman"/>
                <a:sym typeface="Times New Roman"/>
              </a:rPr>
              <a:t>These motions help to control and focus light in very small spaces, even smaller than what normal optical devices can manage. This means we can see tiny details that we couldn't see otherwise.</a:t>
            </a:r>
            <a:endParaRPr sz="1700">
              <a:solidFill>
                <a:schemeClr val="dk1"/>
              </a:solidFill>
              <a:highlight>
                <a:schemeClr val="lt1"/>
              </a:highlight>
              <a:latin typeface="Times New Roman"/>
              <a:ea typeface="Times New Roman"/>
              <a:cs typeface="Times New Roman"/>
              <a:sym typeface="Times New Roman"/>
            </a:endParaRPr>
          </a:p>
        </p:txBody>
      </p:sp>
      <p:sp>
        <p:nvSpPr>
          <p:cNvPr id="71" name="Google Shape;71;p14"/>
          <p:cNvSpPr txBox="1"/>
          <p:nvPr/>
        </p:nvSpPr>
        <p:spPr>
          <a:xfrm>
            <a:off x="0" y="2053575"/>
            <a:ext cx="9144000" cy="1754700"/>
          </a:xfrm>
          <a:prstGeom prst="rect">
            <a:avLst/>
          </a:prstGeom>
          <a:noFill/>
          <a:ln>
            <a:noFill/>
          </a:ln>
        </p:spPr>
        <p:txBody>
          <a:bodyPr anchorCtr="0" anchor="t" bIns="91425" lIns="91425" spcFirstLastPara="1" rIns="91425" wrap="square" tIns="91425">
            <a:noAutofit/>
          </a:bodyPr>
          <a:lstStyle/>
          <a:p>
            <a:pPr indent="-336550" lvl="0" marL="457200" rtl="0" algn="just">
              <a:spcBef>
                <a:spcPts val="0"/>
              </a:spcBef>
              <a:spcAft>
                <a:spcPts val="0"/>
              </a:spcAft>
              <a:buClr>
                <a:schemeClr val="dk1"/>
              </a:buClr>
              <a:buSzPts val="1700"/>
              <a:buFont typeface="Times New Roman"/>
              <a:buChar char="➔"/>
            </a:pPr>
            <a:r>
              <a:rPr lang="en" sz="1700">
                <a:solidFill>
                  <a:schemeClr val="dk1"/>
                </a:solidFill>
                <a:highlight>
                  <a:schemeClr val="lt1"/>
                </a:highlight>
                <a:latin typeface="Times New Roman"/>
                <a:ea typeface="Times New Roman"/>
                <a:cs typeface="Times New Roman"/>
                <a:sym typeface="Times New Roman"/>
              </a:rPr>
              <a:t>Plasmonic sensors, particularly those utilizing metal-insulator-metal (MIM) waveguides, stand out for their strong light confinement, economical fabrication, and various advantageous features.</a:t>
            </a:r>
            <a:endParaRPr sz="1700">
              <a:solidFill>
                <a:schemeClr val="dk1"/>
              </a:solidFill>
              <a:highlight>
                <a:schemeClr val="lt1"/>
              </a:highlight>
              <a:latin typeface="Times New Roman"/>
              <a:ea typeface="Times New Roman"/>
              <a:cs typeface="Times New Roman"/>
              <a:sym typeface="Times New Roman"/>
            </a:endParaRPr>
          </a:p>
          <a:p>
            <a:pPr indent="-336550" lvl="0" marL="457200" rtl="0" algn="just">
              <a:spcBef>
                <a:spcPts val="0"/>
              </a:spcBef>
              <a:spcAft>
                <a:spcPts val="0"/>
              </a:spcAft>
              <a:buClr>
                <a:schemeClr val="dk1"/>
              </a:buClr>
              <a:buSzPts val="1700"/>
              <a:buFont typeface="Times New Roman"/>
              <a:buChar char="➔"/>
            </a:pPr>
            <a:r>
              <a:rPr lang="en" sz="1700">
                <a:solidFill>
                  <a:schemeClr val="dk1"/>
                </a:solidFill>
                <a:highlight>
                  <a:schemeClr val="lt1"/>
                </a:highlight>
                <a:latin typeface="Times New Roman"/>
                <a:ea typeface="Times New Roman"/>
                <a:cs typeface="Times New Roman"/>
                <a:sym typeface="Times New Roman"/>
              </a:rPr>
              <a:t>They offer real-time, label-free detection with high sensitivity and selectivity, catering to diverse sensing applications such as biosensors and chemical sensors. </a:t>
            </a:r>
            <a:endParaRPr sz="1700">
              <a:solidFill>
                <a:schemeClr val="dk1"/>
              </a:solidFill>
              <a:highlight>
                <a:schemeClr val="lt1"/>
              </a:highlight>
              <a:latin typeface="Times New Roman"/>
              <a:ea typeface="Times New Roman"/>
              <a:cs typeface="Times New Roman"/>
              <a:sym typeface="Times New Roman"/>
            </a:endParaRPr>
          </a:p>
          <a:p>
            <a:pPr indent="-336550" lvl="0" marL="457200" rtl="0" algn="just">
              <a:spcBef>
                <a:spcPts val="0"/>
              </a:spcBef>
              <a:spcAft>
                <a:spcPts val="0"/>
              </a:spcAft>
              <a:buClr>
                <a:schemeClr val="dk1"/>
              </a:buClr>
              <a:buSzPts val="1700"/>
              <a:buFont typeface="Times New Roman"/>
              <a:buChar char="➔"/>
            </a:pPr>
            <a:r>
              <a:rPr lang="en" sz="1700">
                <a:solidFill>
                  <a:schemeClr val="dk1"/>
                </a:solidFill>
                <a:highlight>
                  <a:schemeClr val="lt1"/>
                </a:highlight>
                <a:latin typeface="Times New Roman"/>
                <a:ea typeface="Times New Roman"/>
                <a:cs typeface="Times New Roman"/>
                <a:sym typeface="Times New Roman"/>
              </a:rPr>
              <a:t>Moreover, they exhibit rapid response times, portability, and ease of integration into microfluidic chips, promising advancements in modern biosensors.</a:t>
            </a:r>
            <a:endParaRPr sz="1900">
              <a:solidFill>
                <a:schemeClr val="dk1"/>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0" y="0"/>
            <a:ext cx="8520600" cy="661800"/>
          </a:xfrm>
          <a:prstGeom prst="rect">
            <a:avLst/>
          </a:prstGeom>
        </p:spPr>
        <p:txBody>
          <a:bodyPr anchorCtr="0" anchor="b" bIns="91425" lIns="91425" spcFirstLastPara="1" rIns="91425" wrap="square" tIns="91425">
            <a:spAutoFit/>
          </a:bodyPr>
          <a:lstStyle/>
          <a:p>
            <a:pPr indent="0" lvl="0" marL="0" rtl="0" algn="l">
              <a:spcBef>
                <a:spcPts val="0"/>
              </a:spcBef>
              <a:spcAft>
                <a:spcPts val="0"/>
              </a:spcAft>
              <a:buNone/>
            </a:pPr>
            <a:r>
              <a:rPr lang="en" sz="3100">
                <a:latin typeface="Arial"/>
                <a:ea typeface="Arial"/>
                <a:cs typeface="Arial"/>
                <a:sym typeface="Arial"/>
              </a:rPr>
              <a:t>Working Principle</a:t>
            </a:r>
            <a:endParaRPr sz="3100">
              <a:latin typeface="Arial"/>
              <a:ea typeface="Arial"/>
              <a:cs typeface="Arial"/>
              <a:sym typeface="Arial"/>
            </a:endParaRPr>
          </a:p>
        </p:txBody>
      </p:sp>
      <p:pic>
        <p:nvPicPr>
          <p:cNvPr id="77" name="Google Shape;77;p15"/>
          <p:cNvPicPr preferRelativeResize="0"/>
          <p:nvPr/>
        </p:nvPicPr>
        <p:blipFill>
          <a:blip r:embed="rId3">
            <a:alphaModFix/>
          </a:blip>
          <a:stretch>
            <a:fillRect/>
          </a:stretch>
        </p:blipFill>
        <p:spPr>
          <a:xfrm>
            <a:off x="0" y="1388350"/>
            <a:ext cx="3744226" cy="1614699"/>
          </a:xfrm>
          <a:prstGeom prst="rect">
            <a:avLst/>
          </a:prstGeom>
          <a:noFill/>
          <a:ln>
            <a:noFill/>
          </a:ln>
        </p:spPr>
      </p:pic>
      <p:pic>
        <p:nvPicPr>
          <p:cNvPr id="78" name="Google Shape;78;p15"/>
          <p:cNvPicPr preferRelativeResize="0"/>
          <p:nvPr/>
        </p:nvPicPr>
        <p:blipFill>
          <a:blip r:embed="rId4">
            <a:alphaModFix/>
          </a:blip>
          <a:stretch>
            <a:fillRect/>
          </a:stretch>
        </p:blipFill>
        <p:spPr>
          <a:xfrm>
            <a:off x="-23062" y="3316925"/>
            <a:ext cx="3790349" cy="1689868"/>
          </a:xfrm>
          <a:prstGeom prst="rect">
            <a:avLst/>
          </a:prstGeom>
          <a:noFill/>
          <a:ln>
            <a:noFill/>
          </a:ln>
        </p:spPr>
      </p:pic>
      <p:sp>
        <p:nvSpPr>
          <p:cNvPr id="79" name="Google Shape;79;p15"/>
          <p:cNvSpPr txBox="1"/>
          <p:nvPr/>
        </p:nvSpPr>
        <p:spPr>
          <a:xfrm>
            <a:off x="-26250" y="507400"/>
            <a:ext cx="9196500" cy="747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500"/>
              </a:spcBef>
              <a:spcAft>
                <a:spcPts val="1500"/>
              </a:spcAft>
              <a:buNone/>
            </a:pPr>
            <a:r>
              <a:rPr lang="en" sz="1700">
                <a:latin typeface="Times New Roman"/>
                <a:ea typeface="Times New Roman"/>
                <a:cs typeface="Times New Roman"/>
                <a:sym typeface="Times New Roman"/>
              </a:rPr>
              <a:t>Surface Plasmon Resonance is an optical technique used to study and measure molecular interactions in real time</a:t>
            </a:r>
            <a:endParaRPr sz="1700">
              <a:latin typeface="Times New Roman"/>
              <a:ea typeface="Times New Roman"/>
              <a:cs typeface="Times New Roman"/>
              <a:sym typeface="Times New Roman"/>
            </a:endParaRPr>
          </a:p>
        </p:txBody>
      </p:sp>
      <p:sp>
        <p:nvSpPr>
          <p:cNvPr id="80" name="Google Shape;80;p15"/>
          <p:cNvSpPr txBox="1"/>
          <p:nvPr/>
        </p:nvSpPr>
        <p:spPr>
          <a:xfrm>
            <a:off x="3992850" y="1822050"/>
            <a:ext cx="5177400" cy="747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500"/>
              </a:spcBef>
              <a:spcAft>
                <a:spcPts val="1500"/>
              </a:spcAft>
              <a:buNone/>
            </a:pPr>
            <a:r>
              <a:rPr lang="en" sz="1700">
                <a:solidFill>
                  <a:schemeClr val="dk1"/>
                </a:solidFill>
                <a:latin typeface="Times New Roman"/>
                <a:ea typeface="Times New Roman"/>
                <a:cs typeface="Times New Roman"/>
                <a:sym typeface="Times New Roman"/>
              </a:rPr>
              <a:t>Light moves from denser medium to a light medium such like from glass to air it moves away from the normal.</a:t>
            </a:r>
            <a:endParaRPr/>
          </a:p>
        </p:txBody>
      </p:sp>
      <p:sp>
        <p:nvSpPr>
          <p:cNvPr id="81" name="Google Shape;81;p15"/>
          <p:cNvSpPr txBox="1"/>
          <p:nvPr/>
        </p:nvSpPr>
        <p:spPr>
          <a:xfrm>
            <a:off x="3992850" y="3136700"/>
            <a:ext cx="5100900" cy="16500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500"/>
              </a:spcBef>
              <a:spcAft>
                <a:spcPts val="1500"/>
              </a:spcAft>
              <a:buNone/>
            </a:pPr>
            <a:r>
              <a:rPr lang="en" sz="1700">
                <a:solidFill>
                  <a:schemeClr val="dk1"/>
                </a:solidFill>
                <a:highlight>
                  <a:schemeClr val="lt1"/>
                </a:highlight>
                <a:latin typeface="Times New Roman"/>
                <a:ea typeface="Times New Roman"/>
                <a:cs typeface="Times New Roman"/>
                <a:sym typeface="Times New Roman"/>
              </a:rPr>
              <a:t>Total internal reflection occurs when an angle of incidence greater than the critical angle. At this critical angle, the light ray is no longer refracted out of the medium but is instead reflected back into the same medium.</a:t>
            </a:r>
            <a:endParaRPr sz="1700">
              <a:solidFill>
                <a:schemeClr val="dk1"/>
              </a:solidFill>
              <a:highlight>
                <a:schemeClr val="lt1"/>
              </a:highlight>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nvSpPr>
        <p:spPr>
          <a:xfrm>
            <a:off x="4105500" y="153425"/>
            <a:ext cx="5038500" cy="1349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500"/>
              </a:spcBef>
              <a:spcAft>
                <a:spcPts val="1500"/>
              </a:spcAft>
              <a:buNone/>
            </a:pPr>
            <a:r>
              <a:rPr lang="en" sz="1700">
                <a:solidFill>
                  <a:schemeClr val="dk1"/>
                </a:solidFill>
                <a:highlight>
                  <a:schemeClr val="lt1"/>
                </a:highlight>
                <a:latin typeface="Times New Roman"/>
                <a:ea typeface="Times New Roman"/>
                <a:cs typeface="Times New Roman"/>
                <a:sym typeface="Times New Roman"/>
              </a:rPr>
              <a:t>Plain Polarized Light undergo TIR if a thin metal plate is place on the top then some part of the refracted light is absorbed using detector. As a result dark zone appears in </a:t>
            </a:r>
            <a:r>
              <a:rPr lang="en" sz="1700">
                <a:solidFill>
                  <a:schemeClr val="dk1"/>
                </a:solidFill>
                <a:highlight>
                  <a:schemeClr val="lt1"/>
                </a:highlight>
                <a:latin typeface="Times New Roman"/>
                <a:ea typeface="Times New Roman"/>
                <a:cs typeface="Times New Roman"/>
                <a:sym typeface="Times New Roman"/>
              </a:rPr>
              <a:t>the</a:t>
            </a:r>
            <a:r>
              <a:rPr lang="en" sz="1700">
                <a:solidFill>
                  <a:schemeClr val="dk1"/>
                </a:solidFill>
                <a:highlight>
                  <a:schemeClr val="lt1"/>
                </a:highlight>
                <a:latin typeface="Times New Roman"/>
                <a:ea typeface="Times New Roman"/>
                <a:cs typeface="Times New Roman"/>
                <a:sym typeface="Times New Roman"/>
              </a:rPr>
              <a:t> refracted light.</a:t>
            </a:r>
            <a:endParaRPr/>
          </a:p>
        </p:txBody>
      </p:sp>
      <p:pic>
        <p:nvPicPr>
          <p:cNvPr id="87" name="Google Shape;87;p16"/>
          <p:cNvPicPr preferRelativeResize="0"/>
          <p:nvPr/>
        </p:nvPicPr>
        <p:blipFill>
          <a:blip r:embed="rId3">
            <a:alphaModFix/>
          </a:blip>
          <a:stretch>
            <a:fillRect/>
          </a:stretch>
        </p:blipFill>
        <p:spPr>
          <a:xfrm>
            <a:off x="0" y="-161950"/>
            <a:ext cx="3831424" cy="1610751"/>
          </a:xfrm>
          <a:prstGeom prst="rect">
            <a:avLst/>
          </a:prstGeom>
          <a:noFill/>
          <a:ln>
            <a:noFill/>
          </a:ln>
        </p:spPr>
      </p:pic>
      <p:pic>
        <p:nvPicPr>
          <p:cNvPr id="88" name="Google Shape;88;p16"/>
          <p:cNvPicPr preferRelativeResize="0"/>
          <p:nvPr/>
        </p:nvPicPr>
        <p:blipFill>
          <a:blip r:embed="rId4">
            <a:alphaModFix/>
          </a:blip>
          <a:stretch>
            <a:fillRect/>
          </a:stretch>
        </p:blipFill>
        <p:spPr>
          <a:xfrm>
            <a:off x="0" y="1689663"/>
            <a:ext cx="3897826" cy="1764176"/>
          </a:xfrm>
          <a:prstGeom prst="rect">
            <a:avLst/>
          </a:prstGeom>
          <a:noFill/>
          <a:ln>
            <a:noFill/>
          </a:ln>
        </p:spPr>
      </p:pic>
      <p:pic>
        <p:nvPicPr>
          <p:cNvPr id="89" name="Google Shape;89;p16"/>
          <p:cNvPicPr preferRelativeResize="0"/>
          <p:nvPr/>
        </p:nvPicPr>
        <p:blipFill>
          <a:blip r:embed="rId5">
            <a:alphaModFix/>
          </a:blip>
          <a:stretch>
            <a:fillRect/>
          </a:stretch>
        </p:blipFill>
        <p:spPr>
          <a:xfrm>
            <a:off x="5074325" y="3014300"/>
            <a:ext cx="3897824" cy="1976458"/>
          </a:xfrm>
          <a:prstGeom prst="rect">
            <a:avLst/>
          </a:prstGeom>
          <a:noFill/>
          <a:ln>
            <a:noFill/>
          </a:ln>
        </p:spPr>
      </p:pic>
      <p:sp>
        <p:nvSpPr>
          <p:cNvPr id="90" name="Google Shape;90;p16"/>
          <p:cNvSpPr txBox="1"/>
          <p:nvPr/>
        </p:nvSpPr>
        <p:spPr>
          <a:xfrm>
            <a:off x="4105500" y="1825425"/>
            <a:ext cx="5038500" cy="1349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500"/>
              </a:spcBef>
              <a:spcAft>
                <a:spcPts val="1500"/>
              </a:spcAft>
              <a:buNone/>
            </a:pPr>
            <a:r>
              <a:rPr lang="en" sz="1700">
                <a:solidFill>
                  <a:schemeClr val="dk1"/>
                </a:solidFill>
                <a:highlight>
                  <a:schemeClr val="lt1"/>
                </a:highlight>
                <a:latin typeface="Times New Roman"/>
                <a:ea typeface="Times New Roman"/>
                <a:cs typeface="Times New Roman"/>
                <a:sym typeface="Times New Roman"/>
              </a:rPr>
              <a:t>This absorption of light is carried out by group of electrons present in the metal. These electrons undergo oscillation because of absorption </a:t>
            </a:r>
            <a:r>
              <a:rPr lang="en" sz="1700">
                <a:solidFill>
                  <a:schemeClr val="dk1"/>
                </a:solidFill>
                <a:highlight>
                  <a:schemeClr val="lt1"/>
                </a:highlight>
                <a:latin typeface="Times New Roman"/>
                <a:ea typeface="Times New Roman"/>
                <a:cs typeface="Times New Roman"/>
                <a:sym typeface="Times New Roman"/>
              </a:rPr>
              <a:t> energy of light. This phenomenon is called as Plasmon.</a:t>
            </a:r>
            <a:endParaRPr/>
          </a:p>
        </p:txBody>
      </p:sp>
      <p:sp>
        <p:nvSpPr>
          <p:cNvPr id="91" name="Google Shape;91;p16"/>
          <p:cNvSpPr txBox="1"/>
          <p:nvPr/>
        </p:nvSpPr>
        <p:spPr>
          <a:xfrm>
            <a:off x="71650" y="3694725"/>
            <a:ext cx="4762800" cy="1349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500"/>
              </a:spcBef>
              <a:spcAft>
                <a:spcPts val="1500"/>
              </a:spcAft>
              <a:buNone/>
            </a:pPr>
            <a:r>
              <a:rPr lang="en" sz="1700">
                <a:solidFill>
                  <a:schemeClr val="dk1"/>
                </a:solidFill>
                <a:highlight>
                  <a:schemeClr val="lt1"/>
                </a:highlight>
                <a:latin typeface="Times New Roman"/>
                <a:ea typeface="Times New Roman"/>
                <a:cs typeface="Times New Roman"/>
                <a:sym typeface="Times New Roman"/>
              </a:rPr>
              <a:t>Surface Plasmon R</a:t>
            </a:r>
            <a:r>
              <a:rPr lang="en" sz="1700">
                <a:solidFill>
                  <a:schemeClr val="dk1"/>
                </a:solidFill>
                <a:highlight>
                  <a:schemeClr val="lt1"/>
                </a:highlight>
                <a:latin typeface="Times New Roman"/>
                <a:ea typeface="Times New Roman"/>
                <a:cs typeface="Times New Roman"/>
                <a:sym typeface="Times New Roman"/>
              </a:rPr>
              <a:t>esonant (SPR)</a:t>
            </a:r>
            <a:r>
              <a:rPr lang="en" sz="1700">
                <a:solidFill>
                  <a:schemeClr val="dk1"/>
                </a:solidFill>
                <a:highlight>
                  <a:schemeClr val="lt1"/>
                </a:highlight>
                <a:latin typeface="Times New Roman"/>
                <a:ea typeface="Times New Roman"/>
                <a:cs typeface="Times New Roman"/>
                <a:sym typeface="Times New Roman"/>
              </a:rPr>
              <a:t> angle depends on the refractive index of the medium near the metal surface and any change will cause changes in SPR angle.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type="title"/>
          </p:nvPr>
        </p:nvSpPr>
        <p:spPr>
          <a:xfrm>
            <a:off x="0" y="0"/>
            <a:ext cx="8520600" cy="661800"/>
          </a:xfrm>
          <a:prstGeom prst="rect">
            <a:avLst/>
          </a:prstGeom>
        </p:spPr>
        <p:txBody>
          <a:bodyPr anchorCtr="0" anchor="b" bIns="91425" lIns="91425" spcFirstLastPara="1" rIns="91425" wrap="square" tIns="91425">
            <a:spAutoFit/>
          </a:bodyPr>
          <a:lstStyle/>
          <a:p>
            <a:pPr indent="0" lvl="0" marL="0" rtl="0" algn="l">
              <a:spcBef>
                <a:spcPts val="0"/>
              </a:spcBef>
              <a:spcAft>
                <a:spcPts val="0"/>
              </a:spcAft>
              <a:buNone/>
            </a:pPr>
            <a:r>
              <a:rPr lang="en" sz="3100">
                <a:latin typeface="Arial"/>
                <a:ea typeface="Arial"/>
                <a:cs typeface="Arial"/>
                <a:sym typeface="Arial"/>
              </a:rPr>
              <a:t>Sensor Performance parameters</a:t>
            </a:r>
            <a:endParaRPr sz="3100">
              <a:latin typeface="Arial"/>
              <a:ea typeface="Arial"/>
              <a:cs typeface="Arial"/>
              <a:sym typeface="Arial"/>
            </a:endParaRPr>
          </a:p>
        </p:txBody>
      </p:sp>
      <p:sp>
        <p:nvSpPr>
          <p:cNvPr id="97" name="Google Shape;97;p17"/>
          <p:cNvSpPr txBox="1"/>
          <p:nvPr/>
        </p:nvSpPr>
        <p:spPr>
          <a:xfrm>
            <a:off x="0" y="661800"/>
            <a:ext cx="9144000" cy="708000"/>
          </a:xfrm>
          <a:prstGeom prst="rect">
            <a:avLst/>
          </a:prstGeom>
          <a:noFill/>
          <a:ln>
            <a:noFill/>
          </a:ln>
        </p:spPr>
        <p:txBody>
          <a:bodyPr anchorCtr="0" anchor="t" bIns="91425" lIns="91425" spcFirstLastPara="1" rIns="91425" wrap="square" tIns="91425">
            <a:spAutoFit/>
          </a:bodyPr>
          <a:lstStyle/>
          <a:p>
            <a:pPr indent="-336550" lvl="0" marL="457200" rtl="0" algn="just">
              <a:spcBef>
                <a:spcPts val="0"/>
              </a:spcBef>
              <a:spcAft>
                <a:spcPts val="0"/>
              </a:spcAft>
              <a:buSzPts val="1700"/>
              <a:buFont typeface="Times New Roman"/>
              <a:buChar char="➔"/>
            </a:pPr>
            <a:r>
              <a:rPr b="1" lang="en" sz="1700">
                <a:latin typeface="Times New Roman"/>
                <a:ea typeface="Times New Roman"/>
                <a:cs typeface="Times New Roman"/>
                <a:sym typeface="Times New Roman"/>
              </a:rPr>
              <a:t>Sensitivity (S)</a:t>
            </a:r>
            <a:r>
              <a:rPr lang="en" sz="1700">
                <a:latin typeface="Times New Roman"/>
                <a:ea typeface="Times New Roman"/>
                <a:cs typeface="Times New Roman"/>
                <a:sym typeface="Times New Roman"/>
              </a:rPr>
              <a:t> is a measure of the change in resonant wavelength in response to the change in the refractive index of the dielectric material. Mathematically, </a:t>
            </a:r>
            <a:endParaRPr sz="1700">
              <a:latin typeface="Times New Roman"/>
              <a:ea typeface="Times New Roman"/>
              <a:cs typeface="Times New Roman"/>
              <a:sym typeface="Times New Roman"/>
            </a:endParaRPr>
          </a:p>
        </p:txBody>
      </p:sp>
      <p:sp>
        <p:nvSpPr>
          <p:cNvPr id="98" name="Google Shape;98;p17"/>
          <p:cNvSpPr txBox="1"/>
          <p:nvPr/>
        </p:nvSpPr>
        <p:spPr>
          <a:xfrm>
            <a:off x="2662525" y="1394725"/>
            <a:ext cx="30000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Times New Roman"/>
                <a:ea typeface="Times New Roman"/>
                <a:cs typeface="Times New Roman"/>
                <a:sym typeface="Times New Roman"/>
              </a:rPr>
              <a:t>𝑆 = 𝑑𝜆</a:t>
            </a:r>
            <a:r>
              <a:rPr baseline="-25000" lang="en" sz="1700">
                <a:latin typeface="Times New Roman"/>
                <a:ea typeface="Times New Roman"/>
                <a:cs typeface="Times New Roman"/>
                <a:sym typeface="Times New Roman"/>
              </a:rPr>
              <a:t>𝑟𝑒𝑠</a:t>
            </a:r>
            <a:r>
              <a:rPr lang="en" sz="1700">
                <a:latin typeface="Times New Roman"/>
                <a:ea typeface="Times New Roman"/>
                <a:cs typeface="Times New Roman"/>
                <a:sym typeface="Times New Roman"/>
              </a:rPr>
              <a:t>/𝑑</a:t>
            </a:r>
            <a:r>
              <a:rPr baseline="-25000" lang="en" sz="1700">
                <a:latin typeface="Times New Roman"/>
                <a:ea typeface="Times New Roman"/>
                <a:cs typeface="Times New Roman"/>
                <a:sym typeface="Times New Roman"/>
              </a:rPr>
              <a:t>𝑛</a:t>
            </a:r>
            <a:r>
              <a:rPr lang="en" sz="1700">
                <a:latin typeface="Times New Roman"/>
                <a:ea typeface="Times New Roman"/>
                <a:cs typeface="Times New Roman"/>
                <a:sym typeface="Times New Roman"/>
              </a:rPr>
              <a:t> </a:t>
            </a:r>
            <a:endParaRPr sz="1700">
              <a:latin typeface="Times New Roman"/>
              <a:ea typeface="Times New Roman"/>
              <a:cs typeface="Times New Roman"/>
              <a:sym typeface="Times New Roman"/>
            </a:endParaRPr>
          </a:p>
        </p:txBody>
      </p:sp>
      <p:sp>
        <p:nvSpPr>
          <p:cNvPr id="99" name="Google Shape;99;p17"/>
          <p:cNvSpPr txBox="1"/>
          <p:nvPr/>
        </p:nvSpPr>
        <p:spPr>
          <a:xfrm>
            <a:off x="0" y="2029250"/>
            <a:ext cx="9117000" cy="708000"/>
          </a:xfrm>
          <a:prstGeom prst="rect">
            <a:avLst/>
          </a:prstGeom>
          <a:noFill/>
          <a:ln>
            <a:noFill/>
          </a:ln>
        </p:spPr>
        <p:txBody>
          <a:bodyPr anchorCtr="0" anchor="t" bIns="91425" lIns="91425" spcFirstLastPara="1" rIns="91425" wrap="square" tIns="91425">
            <a:spAutoFit/>
          </a:bodyPr>
          <a:lstStyle/>
          <a:p>
            <a:pPr indent="-336550" lvl="0" marL="457200" rtl="0" algn="just">
              <a:spcBef>
                <a:spcPts val="0"/>
              </a:spcBef>
              <a:spcAft>
                <a:spcPts val="0"/>
              </a:spcAft>
              <a:buSzPts val="1700"/>
              <a:buFont typeface="Times New Roman"/>
              <a:buChar char="➔"/>
            </a:pPr>
            <a:r>
              <a:rPr lang="en" sz="1700">
                <a:latin typeface="Times New Roman"/>
                <a:ea typeface="Times New Roman"/>
                <a:cs typeface="Times New Roman"/>
                <a:sym typeface="Times New Roman"/>
              </a:rPr>
              <a:t>The </a:t>
            </a:r>
            <a:r>
              <a:rPr b="1" lang="en" sz="1700">
                <a:latin typeface="Times New Roman"/>
                <a:ea typeface="Times New Roman"/>
                <a:cs typeface="Times New Roman"/>
                <a:sym typeface="Times New Roman"/>
              </a:rPr>
              <a:t>transmittance</a:t>
            </a:r>
            <a:r>
              <a:rPr lang="en" sz="1700">
                <a:latin typeface="Times New Roman"/>
                <a:ea typeface="Times New Roman"/>
                <a:cs typeface="Times New Roman"/>
                <a:sym typeface="Times New Roman"/>
              </a:rPr>
              <a:t> spectrum of the MIM waveguide can be obtained through the FEM analysis which can be expressed as</a:t>
            </a:r>
            <a:endParaRPr sz="1700">
              <a:latin typeface="Times New Roman"/>
              <a:ea typeface="Times New Roman"/>
              <a:cs typeface="Times New Roman"/>
              <a:sym typeface="Times New Roman"/>
            </a:endParaRPr>
          </a:p>
        </p:txBody>
      </p:sp>
      <p:sp>
        <p:nvSpPr>
          <p:cNvPr id="100" name="Google Shape;100;p17"/>
          <p:cNvSpPr txBox="1"/>
          <p:nvPr/>
        </p:nvSpPr>
        <p:spPr>
          <a:xfrm>
            <a:off x="2662525" y="2704838"/>
            <a:ext cx="30000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Times New Roman"/>
                <a:ea typeface="Times New Roman"/>
                <a:cs typeface="Times New Roman"/>
                <a:sym typeface="Times New Roman"/>
              </a:rPr>
              <a:t>𝑇 = 𝑆^2 </a:t>
            </a:r>
            <a:r>
              <a:rPr baseline="-25000" lang="en" sz="1700">
                <a:latin typeface="Times New Roman"/>
                <a:ea typeface="Times New Roman"/>
                <a:cs typeface="Times New Roman"/>
                <a:sym typeface="Times New Roman"/>
              </a:rPr>
              <a:t>21</a:t>
            </a:r>
            <a:endParaRPr baseline="-25000" sz="1700">
              <a:latin typeface="Times New Roman"/>
              <a:ea typeface="Times New Roman"/>
              <a:cs typeface="Times New Roman"/>
              <a:sym typeface="Times New Roman"/>
            </a:endParaRPr>
          </a:p>
        </p:txBody>
      </p:sp>
      <p:sp>
        <p:nvSpPr>
          <p:cNvPr id="101" name="Google Shape;101;p17"/>
          <p:cNvSpPr txBox="1"/>
          <p:nvPr/>
        </p:nvSpPr>
        <p:spPr>
          <a:xfrm>
            <a:off x="4186300" y="2574038"/>
            <a:ext cx="4880400" cy="708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700">
                <a:latin typeface="Times New Roman"/>
                <a:ea typeface="Times New Roman"/>
                <a:cs typeface="Times New Roman"/>
                <a:sym typeface="Times New Roman"/>
              </a:rPr>
              <a:t>W</a:t>
            </a:r>
            <a:r>
              <a:rPr lang="en" sz="1700">
                <a:latin typeface="Times New Roman"/>
                <a:ea typeface="Times New Roman"/>
                <a:cs typeface="Times New Roman"/>
                <a:sym typeface="Times New Roman"/>
              </a:rPr>
              <a:t>here, 𝑆</a:t>
            </a:r>
            <a:r>
              <a:rPr baseline="-25000" lang="en" sz="1700">
                <a:latin typeface="Times New Roman"/>
                <a:ea typeface="Times New Roman"/>
                <a:cs typeface="Times New Roman"/>
                <a:sym typeface="Times New Roman"/>
              </a:rPr>
              <a:t>21</a:t>
            </a:r>
            <a:r>
              <a:rPr lang="en" sz="1700">
                <a:latin typeface="Times New Roman"/>
                <a:ea typeface="Times New Roman"/>
                <a:cs typeface="Times New Roman"/>
                <a:sym typeface="Times New Roman"/>
              </a:rPr>
              <a:t> is the coefficient of transmission from input port A to output port B of the MIM waveguide</a:t>
            </a:r>
            <a:endParaRPr sz="1700">
              <a:latin typeface="Times New Roman"/>
              <a:ea typeface="Times New Roman"/>
              <a:cs typeface="Times New Roman"/>
              <a:sym typeface="Times New Roman"/>
            </a:endParaRPr>
          </a:p>
        </p:txBody>
      </p:sp>
      <p:sp>
        <p:nvSpPr>
          <p:cNvPr id="102" name="Google Shape;102;p17"/>
          <p:cNvSpPr txBox="1"/>
          <p:nvPr/>
        </p:nvSpPr>
        <p:spPr>
          <a:xfrm>
            <a:off x="0" y="3211600"/>
            <a:ext cx="9144000" cy="708000"/>
          </a:xfrm>
          <a:prstGeom prst="rect">
            <a:avLst/>
          </a:prstGeom>
          <a:noFill/>
          <a:ln>
            <a:noFill/>
          </a:ln>
        </p:spPr>
        <p:txBody>
          <a:bodyPr anchorCtr="0" anchor="t" bIns="91425" lIns="91425" spcFirstLastPara="1" rIns="91425" wrap="square" tIns="91425">
            <a:spAutoFit/>
          </a:bodyPr>
          <a:lstStyle/>
          <a:p>
            <a:pPr indent="-336550" lvl="0" marL="457200" rtl="0" algn="just">
              <a:spcBef>
                <a:spcPts val="0"/>
              </a:spcBef>
              <a:spcAft>
                <a:spcPts val="0"/>
              </a:spcAft>
              <a:buSzPts val="1700"/>
              <a:buFont typeface="Times New Roman"/>
              <a:buChar char="➔"/>
            </a:pPr>
            <a:r>
              <a:rPr b="1" lang="en" sz="1700">
                <a:latin typeface="Times New Roman"/>
                <a:ea typeface="Times New Roman"/>
                <a:cs typeface="Times New Roman"/>
                <a:sym typeface="Times New Roman"/>
              </a:rPr>
              <a:t>Sensing resolution (SR)</a:t>
            </a:r>
            <a:r>
              <a:rPr lang="en" sz="1700">
                <a:latin typeface="Times New Roman"/>
                <a:ea typeface="Times New Roman"/>
                <a:cs typeface="Times New Roman"/>
                <a:sym typeface="Times New Roman"/>
              </a:rPr>
              <a:t> describes the smallest shift of the refractive index of the unknown material that can be detected by the sensor</a:t>
            </a:r>
            <a:endParaRPr sz="1700">
              <a:latin typeface="Times New Roman"/>
              <a:ea typeface="Times New Roman"/>
              <a:cs typeface="Times New Roman"/>
              <a:sym typeface="Times New Roman"/>
            </a:endParaRPr>
          </a:p>
        </p:txBody>
      </p:sp>
      <p:sp>
        <p:nvSpPr>
          <p:cNvPr id="103" name="Google Shape;103;p17"/>
          <p:cNvSpPr txBox="1"/>
          <p:nvPr/>
        </p:nvSpPr>
        <p:spPr>
          <a:xfrm>
            <a:off x="2385025" y="3979950"/>
            <a:ext cx="3277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Times New Roman"/>
                <a:ea typeface="Times New Roman"/>
                <a:cs typeface="Times New Roman"/>
                <a:sym typeface="Times New Roman"/>
              </a:rPr>
              <a:t>𝑆𝑅 = 𝑑</a:t>
            </a:r>
            <a:r>
              <a:rPr baseline="-25000" lang="en" sz="1700">
                <a:latin typeface="Times New Roman"/>
                <a:ea typeface="Times New Roman"/>
                <a:cs typeface="Times New Roman"/>
                <a:sym typeface="Times New Roman"/>
              </a:rPr>
              <a:t>𝑛</a:t>
            </a:r>
            <a:r>
              <a:rPr lang="en" sz="1700">
                <a:latin typeface="Times New Roman"/>
                <a:ea typeface="Times New Roman"/>
                <a:cs typeface="Times New Roman"/>
                <a:sym typeface="Times New Roman"/>
              </a:rPr>
              <a:t> × 𝛥𝜆 / 𝑑</a:t>
            </a:r>
            <a:r>
              <a:rPr lang="en" sz="1700">
                <a:solidFill>
                  <a:schemeClr val="dk1"/>
                </a:solidFill>
                <a:latin typeface="Times New Roman"/>
                <a:ea typeface="Times New Roman"/>
                <a:cs typeface="Times New Roman"/>
                <a:sym typeface="Times New Roman"/>
              </a:rPr>
              <a:t>𝜆</a:t>
            </a:r>
            <a:r>
              <a:rPr baseline="-25000" lang="en" sz="1700">
                <a:solidFill>
                  <a:schemeClr val="dk1"/>
                </a:solidFill>
                <a:latin typeface="Times New Roman"/>
                <a:ea typeface="Times New Roman"/>
                <a:cs typeface="Times New Roman"/>
                <a:sym typeface="Times New Roman"/>
              </a:rPr>
              <a:t>𝑟𝑒𝑠</a:t>
            </a:r>
            <a:r>
              <a:rPr lang="en" sz="1700">
                <a:latin typeface="Times New Roman"/>
                <a:ea typeface="Times New Roman"/>
                <a:cs typeface="Times New Roman"/>
                <a:sym typeface="Times New Roman"/>
              </a:rPr>
              <a:t> </a:t>
            </a:r>
            <a:endParaRPr sz="1700">
              <a:latin typeface="Times New Roman"/>
              <a:ea typeface="Times New Roman"/>
              <a:cs typeface="Times New Roman"/>
              <a:sym typeface="Times New Roman"/>
            </a:endParaRPr>
          </a:p>
        </p:txBody>
      </p:sp>
      <p:sp>
        <p:nvSpPr>
          <p:cNvPr id="104" name="Google Shape;104;p17"/>
          <p:cNvSpPr txBox="1"/>
          <p:nvPr/>
        </p:nvSpPr>
        <p:spPr>
          <a:xfrm>
            <a:off x="4492500" y="3919600"/>
            <a:ext cx="4651500" cy="969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700">
                <a:solidFill>
                  <a:schemeClr val="dk1"/>
                </a:solidFill>
                <a:latin typeface="Times New Roman"/>
                <a:ea typeface="Times New Roman"/>
                <a:cs typeface="Times New Roman"/>
                <a:sym typeface="Times New Roman"/>
              </a:rPr>
              <a:t>W</a:t>
            </a:r>
            <a:r>
              <a:rPr lang="en" sz="1700">
                <a:solidFill>
                  <a:schemeClr val="dk1"/>
                </a:solidFill>
                <a:latin typeface="Times New Roman"/>
                <a:ea typeface="Times New Roman"/>
                <a:cs typeface="Times New Roman"/>
                <a:sym typeface="Times New Roman"/>
              </a:rPr>
              <a:t>here, 𝛥𝜆 denotes the wavelength resolution of the spectrum analyzer. The analyzers have a typical value of 𝛥𝜆 = 0.001 nm</a:t>
            </a:r>
            <a:endParaRPr/>
          </a:p>
        </p:txBody>
      </p:sp>
      <p:sp>
        <p:nvSpPr>
          <p:cNvPr id="105" name="Google Shape;105;p17"/>
          <p:cNvSpPr txBox="1"/>
          <p:nvPr/>
        </p:nvSpPr>
        <p:spPr>
          <a:xfrm>
            <a:off x="4686000" y="1198525"/>
            <a:ext cx="4458000" cy="969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700">
                <a:latin typeface="Times New Roman"/>
                <a:ea typeface="Times New Roman"/>
                <a:cs typeface="Times New Roman"/>
                <a:sym typeface="Times New Roman"/>
              </a:rPr>
              <a:t>W</a:t>
            </a:r>
            <a:r>
              <a:rPr lang="en" sz="1700">
                <a:latin typeface="Times New Roman"/>
                <a:ea typeface="Times New Roman"/>
                <a:cs typeface="Times New Roman"/>
                <a:sym typeface="Times New Roman"/>
              </a:rPr>
              <a:t>here, 𝑑𝜆</a:t>
            </a:r>
            <a:r>
              <a:rPr baseline="-25000" lang="en" sz="1700">
                <a:latin typeface="Times New Roman"/>
                <a:ea typeface="Times New Roman"/>
                <a:cs typeface="Times New Roman"/>
                <a:sym typeface="Times New Roman"/>
              </a:rPr>
              <a:t>𝑟𝑒𝑠</a:t>
            </a:r>
            <a:r>
              <a:rPr lang="en" sz="1700">
                <a:latin typeface="Times New Roman"/>
                <a:ea typeface="Times New Roman"/>
                <a:cs typeface="Times New Roman"/>
                <a:sym typeface="Times New Roman"/>
              </a:rPr>
              <a:t> is the change in resonant wavelength and 𝑑𝑛 denotes the change in refractive index (𝜆</a:t>
            </a:r>
            <a:r>
              <a:rPr baseline="-25000" lang="en" sz="1700">
                <a:latin typeface="Times New Roman"/>
                <a:ea typeface="Times New Roman"/>
                <a:cs typeface="Times New Roman"/>
                <a:sym typeface="Times New Roman"/>
              </a:rPr>
              <a:t>𝑟𝑒𝑠</a:t>
            </a:r>
            <a:r>
              <a:rPr lang="en" sz="1700">
                <a:latin typeface="Times New Roman"/>
                <a:ea typeface="Times New Roman"/>
                <a:cs typeface="Times New Roman"/>
                <a:sym typeface="Times New Roman"/>
              </a:rPr>
              <a:t> = 2</a:t>
            </a:r>
            <a:r>
              <a:rPr baseline="-25000" lang="en" sz="1700">
                <a:latin typeface="Times New Roman"/>
                <a:ea typeface="Times New Roman"/>
                <a:cs typeface="Times New Roman"/>
                <a:sym typeface="Times New Roman"/>
              </a:rPr>
              <a:t>neff</a:t>
            </a:r>
            <a:r>
              <a:rPr lang="en" sz="1700">
                <a:latin typeface="Times New Roman"/>
                <a:ea typeface="Times New Roman"/>
                <a:cs typeface="Times New Roman"/>
                <a:sym typeface="Times New Roman"/>
              </a:rPr>
              <a:t> 𝐿 / (𝜓 − 𝜙</a:t>
            </a:r>
            <a:r>
              <a:rPr baseline="-25000" lang="en" sz="1700">
                <a:latin typeface="Times New Roman"/>
                <a:ea typeface="Times New Roman"/>
                <a:cs typeface="Times New Roman"/>
                <a:sym typeface="Times New Roman"/>
              </a:rPr>
              <a:t>𝑟𝑒𝑓 </a:t>
            </a:r>
            <a:r>
              <a:rPr lang="en" sz="1700">
                <a:latin typeface="Times New Roman"/>
                <a:ea typeface="Times New Roman"/>
                <a:cs typeface="Times New Roman"/>
                <a:sym typeface="Times New Roman"/>
              </a:rPr>
              <a:t>/ Pi)</a:t>
            </a:r>
            <a:endParaRPr sz="1700">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8"/>
          <p:cNvSpPr txBox="1"/>
          <p:nvPr>
            <p:ph type="title"/>
          </p:nvPr>
        </p:nvSpPr>
        <p:spPr>
          <a:xfrm>
            <a:off x="0" y="0"/>
            <a:ext cx="8520600" cy="661800"/>
          </a:xfrm>
          <a:prstGeom prst="rect">
            <a:avLst/>
          </a:prstGeom>
        </p:spPr>
        <p:txBody>
          <a:bodyPr anchorCtr="0" anchor="b" bIns="91425" lIns="91425" spcFirstLastPara="1" rIns="91425" wrap="square" tIns="91425">
            <a:spAutoFit/>
          </a:bodyPr>
          <a:lstStyle/>
          <a:p>
            <a:pPr indent="0" lvl="0" marL="0" rtl="0" algn="l">
              <a:spcBef>
                <a:spcPts val="0"/>
              </a:spcBef>
              <a:spcAft>
                <a:spcPts val="0"/>
              </a:spcAft>
              <a:buNone/>
            </a:pPr>
            <a:r>
              <a:rPr lang="en" sz="3100">
                <a:latin typeface="Arial"/>
                <a:ea typeface="Arial"/>
                <a:cs typeface="Arial"/>
                <a:sym typeface="Arial"/>
              </a:rPr>
              <a:t>Sensor Geometry / Structure</a:t>
            </a:r>
            <a:endParaRPr sz="3100">
              <a:latin typeface="Arial"/>
              <a:ea typeface="Arial"/>
              <a:cs typeface="Arial"/>
              <a:sym typeface="Arial"/>
            </a:endParaRPr>
          </a:p>
        </p:txBody>
      </p:sp>
      <p:sp>
        <p:nvSpPr>
          <p:cNvPr id="111" name="Google Shape;111;p18"/>
          <p:cNvSpPr txBox="1"/>
          <p:nvPr/>
        </p:nvSpPr>
        <p:spPr>
          <a:xfrm>
            <a:off x="0" y="534950"/>
            <a:ext cx="9144000" cy="1231500"/>
          </a:xfrm>
          <a:prstGeom prst="rect">
            <a:avLst/>
          </a:prstGeom>
          <a:noFill/>
          <a:ln>
            <a:noFill/>
          </a:ln>
        </p:spPr>
        <p:txBody>
          <a:bodyPr anchorCtr="0" anchor="t" bIns="91425" lIns="91425" spcFirstLastPara="1" rIns="91425" wrap="square" tIns="91425">
            <a:spAutoFit/>
          </a:bodyPr>
          <a:lstStyle/>
          <a:p>
            <a:pPr indent="-336550" lvl="0" marL="457200" rtl="0" algn="just">
              <a:spcBef>
                <a:spcPts val="0"/>
              </a:spcBef>
              <a:spcAft>
                <a:spcPts val="0"/>
              </a:spcAft>
              <a:buSzPts val="1700"/>
              <a:buFont typeface="Times New Roman"/>
              <a:buChar char="➔"/>
            </a:pPr>
            <a:r>
              <a:rPr lang="en" sz="1700">
                <a:latin typeface="Times New Roman"/>
                <a:ea typeface="Times New Roman"/>
                <a:cs typeface="Times New Roman"/>
                <a:sym typeface="Times New Roman"/>
              </a:rPr>
              <a:t>The proposed geometric structure of the sensor is illustrated in a 2-D top view. </a:t>
            </a:r>
            <a:endParaRPr sz="1700">
              <a:latin typeface="Times New Roman"/>
              <a:ea typeface="Times New Roman"/>
              <a:cs typeface="Times New Roman"/>
              <a:sym typeface="Times New Roman"/>
            </a:endParaRPr>
          </a:p>
          <a:p>
            <a:pPr indent="-336550" lvl="0" marL="457200" rtl="0" algn="just">
              <a:spcBef>
                <a:spcPts val="0"/>
              </a:spcBef>
              <a:spcAft>
                <a:spcPts val="0"/>
              </a:spcAft>
              <a:buSzPts val="1700"/>
              <a:buFont typeface="Times New Roman"/>
              <a:buChar char="➔"/>
            </a:pPr>
            <a:r>
              <a:rPr lang="en" sz="1700">
                <a:latin typeface="Times New Roman"/>
                <a:ea typeface="Times New Roman"/>
                <a:cs typeface="Times New Roman"/>
                <a:sym typeface="Times New Roman"/>
              </a:rPr>
              <a:t>It consists of a straight MIM waveguide coupled with an octagonal cavity resonator inside a square disk along with silver nanodots and two slits.</a:t>
            </a:r>
            <a:endParaRPr sz="1700">
              <a:latin typeface="Times New Roman"/>
              <a:ea typeface="Times New Roman"/>
              <a:cs typeface="Times New Roman"/>
              <a:sym typeface="Times New Roman"/>
            </a:endParaRPr>
          </a:p>
          <a:p>
            <a:pPr indent="-336550" lvl="0" marL="457200" rtl="0" algn="just">
              <a:spcBef>
                <a:spcPts val="0"/>
              </a:spcBef>
              <a:spcAft>
                <a:spcPts val="0"/>
              </a:spcAft>
              <a:buSzPts val="1700"/>
              <a:buFont typeface="Times New Roman"/>
              <a:buChar char="➔"/>
            </a:pPr>
            <a:r>
              <a:rPr lang="en" sz="1700">
                <a:latin typeface="Times New Roman"/>
                <a:ea typeface="Times New Roman"/>
                <a:cs typeface="Times New Roman"/>
                <a:sym typeface="Times New Roman"/>
              </a:rPr>
              <a:t>The material under sensing (MUS) is used as the insulator medium in the sensor</a:t>
            </a:r>
            <a:endParaRPr sz="1700">
              <a:latin typeface="Times New Roman"/>
              <a:ea typeface="Times New Roman"/>
              <a:cs typeface="Times New Roman"/>
              <a:sym typeface="Times New Roman"/>
            </a:endParaRPr>
          </a:p>
        </p:txBody>
      </p:sp>
      <p:pic>
        <p:nvPicPr>
          <p:cNvPr id="112" name="Google Shape;112;p18"/>
          <p:cNvPicPr preferRelativeResize="0"/>
          <p:nvPr/>
        </p:nvPicPr>
        <p:blipFill>
          <a:blip r:embed="rId3">
            <a:alphaModFix/>
          </a:blip>
          <a:stretch>
            <a:fillRect/>
          </a:stretch>
        </p:blipFill>
        <p:spPr>
          <a:xfrm>
            <a:off x="168800" y="1838075"/>
            <a:ext cx="3676650" cy="2066925"/>
          </a:xfrm>
          <a:prstGeom prst="rect">
            <a:avLst/>
          </a:prstGeom>
          <a:noFill/>
          <a:ln>
            <a:noFill/>
          </a:ln>
        </p:spPr>
      </p:pic>
      <p:sp>
        <p:nvSpPr>
          <p:cNvPr id="113" name="Google Shape;113;p18"/>
          <p:cNvSpPr txBox="1"/>
          <p:nvPr/>
        </p:nvSpPr>
        <p:spPr>
          <a:xfrm>
            <a:off x="4070975" y="1838075"/>
            <a:ext cx="5073000" cy="2016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700">
                <a:latin typeface="Times New Roman"/>
                <a:ea typeface="Times New Roman"/>
                <a:cs typeface="Times New Roman"/>
                <a:sym typeface="Times New Roman"/>
              </a:rPr>
              <a:t>The sensing performance parameters i.e. Transmittance, Sensitivity, and SR vary depending on the structure of the resonator. These parameters are sensitive to the change of any geometric parameter. In order to achieve optimal transmittance and sensitivity, the geometric parameters are tuned and evaluated in an iterative approach.</a:t>
            </a:r>
            <a:endParaRPr sz="1700">
              <a:latin typeface="Times New Roman"/>
              <a:ea typeface="Times New Roman"/>
              <a:cs typeface="Times New Roman"/>
              <a:sym typeface="Times New Roman"/>
            </a:endParaRPr>
          </a:p>
        </p:txBody>
      </p:sp>
      <p:sp>
        <p:nvSpPr>
          <p:cNvPr id="114" name="Google Shape;114;p18"/>
          <p:cNvSpPr txBox="1"/>
          <p:nvPr/>
        </p:nvSpPr>
        <p:spPr>
          <a:xfrm>
            <a:off x="230650" y="4036375"/>
            <a:ext cx="36768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L - </a:t>
            </a:r>
            <a:r>
              <a:rPr lang="en"/>
              <a:t>Length of the arm of octagon</a:t>
            </a:r>
            <a:endParaRPr/>
          </a:p>
          <a:p>
            <a:pPr indent="0" lvl="0" marL="0" rtl="0" algn="l">
              <a:spcBef>
                <a:spcPts val="0"/>
              </a:spcBef>
              <a:spcAft>
                <a:spcPts val="0"/>
              </a:spcAft>
              <a:buNone/>
            </a:pPr>
            <a:r>
              <a:rPr lang="en"/>
              <a:t>w - Width of the waveguide</a:t>
            </a:r>
            <a:endParaRPr/>
          </a:p>
          <a:p>
            <a:pPr indent="0" lvl="0" marL="0" rtl="0" algn="l">
              <a:spcBef>
                <a:spcPts val="0"/>
              </a:spcBef>
              <a:spcAft>
                <a:spcPts val="0"/>
              </a:spcAft>
              <a:buNone/>
            </a:pPr>
            <a:r>
              <a:rPr lang="en"/>
              <a:t>t</a:t>
            </a:r>
            <a:r>
              <a:rPr lang="en"/>
              <a:t> - Distance between outer square and inner octagon</a:t>
            </a:r>
            <a:endParaRPr/>
          </a:p>
        </p:txBody>
      </p:sp>
      <p:sp>
        <p:nvSpPr>
          <p:cNvPr id="115" name="Google Shape;115;p18"/>
          <p:cNvSpPr txBox="1"/>
          <p:nvPr/>
        </p:nvSpPr>
        <p:spPr>
          <a:xfrm>
            <a:off x="3990250" y="4036375"/>
            <a:ext cx="4119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g1 - </a:t>
            </a:r>
            <a:r>
              <a:rPr lang="en"/>
              <a:t>Gap between waveguide and resonator</a:t>
            </a:r>
            <a:endParaRPr/>
          </a:p>
          <a:p>
            <a:pPr indent="0" lvl="0" marL="0" rtl="0" algn="l">
              <a:spcBef>
                <a:spcPts val="0"/>
              </a:spcBef>
              <a:spcAft>
                <a:spcPts val="0"/>
              </a:spcAft>
              <a:buNone/>
            </a:pPr>
            <a:r>
              <a:rPr lang="en"/>
              <a:t>g2 - Width of the slit/hole</a:t>
            </a:r>
            <a:endParaRPr/>
          </a:p>
          <a:p>
            <a:pPr indent="0" lvl="0" marL="0" rtl="0" algn="l">
              <a:spcBef>
                <a:spcPts val="0"/>
              </a:spcBef>
              <a:spcAft>
                <a:spcPts val="0"/>
              </a:spcAft>
              <a:buNone/>
            </a:pPr>
            <a:r>
              <a:rPr lang="en"/>
              <a:t>r</a:t>
            </a:r>
            <a:r>
              <a:rPr lang="en"/>
              <a:t> - </a:t>
            </a:r>
            <a:r>
              <a:rPr lang="en"/>
              <a:t>Radius of the nanodots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nvSpPr>
        <p:spPr>
          <a:xfrm>
            <a:off x="0" y="0"/>
            <a:ext cx="9144000" cy="969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700">
                <a:latin typeface="Times New Roman"/>
                <a:ea typeface="Times New Roman"/>
                <a:cs typeface="Times New Roman"/>
                <a:sym typeface="Times New Roman"/>
              </a:rPr>
              <a:t>Consider </a:t>
            </a:r>
            <a:r>
              <a:rPr lang="en" sz="1700">
                <a:latin typeface="Times New Roman"/>
                <a:ea typeface="Times New Roman"/>
                <a:cs typeface="Times New Roman"/>
                <a:sym typeface="Times New Roman"/>
              </a:rPr>
              <a:t>two observed dips in the transmittance characteristics curve are considered mode 1 and mode 2 respectively. The optimization is carried out when the refractive index of the sensing medium is chosen as n = 1.</a:t>
            </a:r>
            <a:endParaRPr sz="1700">
              <a:latin typeface="Times New Roman"/>
              <a:ea typeface="Times New Roman"/>
              <a:cs typeface="Times New Roman"/>
              <a:sym typeface="Times New Roman"/>
            </a:endParaRPr>
          </a:p>
        </p:txBody>
      </p:sp>
      <p:sp>
        <p:nvSpPr>
          <p:cNvPr id="121" name="Google Shape;121;p19"/>
          <p:cNvSpPr txBox="1"/>
          <p:nvPr/>
        </p:nvSpPr>
        <p:spPr>
          <a:xfrm>
            <a:off x="0" y="969600"/>
            <a:ext cx="9144000" cy="1754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700">
                <a:solidFill>
                  <a:schemeClr val="dk1"/>
                </a:solidFill>
                <a:latin typeface="Times New Roman"/>
                <a:ea typeface="Times New Roman"/>
                <a:cs typeface="Times New Roman"/>
                <a:sym typeface="Times New Roman"/>
              </a:rPr>
              <a:t>The first parameter considered for tuning is the length of the arm of the octagon (L).  </a:t>
            </a:r>
            <a:endParaRPr sz="17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 sz="1700">
                <a:solidFill>
                  <a:schemeClr val="dk1"/>
                </a:solidFill>
                <a:latin typeface="Times New Roman"/>
                <a:ea typeface="Times New Roman"/>
                <a:cs typeface="Times New Roman"/>
                <a:sym typeface="Times New Roman"/>
              </a:rPr>
              <a:t>The initial dimension was 95 nm. For the initial dimension, the sensitivity for mode 1 and mode 2 are 1016.463 nm/RIU and 1709.63 nm/RIU. The value of the parameter L was varied from 93 nm to 107 nm and eight equally distant values were taken in between the limits. Upon observing the change in performance parameters when the length of the octagon is 103 nm the corresponding sensitivity for mode 1 and mode 2 are 1085.49 nm/RIU.</a:t>
            </a:r>
            <a:endParaRPr sz="1700">
              <a:solidFill>
                <a:schemeClr val="dk1"/>
              </a:solidFill>
              <a:latin typeface="Times New Roman"/>
              <a:ea typeface="Times New Roman"/>
              <a:cs typeface="Times New Roman"/>
              <a:sym typeface="Times New Roman"/>
            </a:endParaRPr>
          </a:p>
        </p:txBody>
      </p:sp>
      <p:sp>
        <p:nvSpPr>
          <p:cNvPr id="122" name="Google Shape;122;p19"/>
          <p:cNvSpPr txBox="1"/>
          <p:nvPr/>
        </p:nvSpPr>
        <p:spPr>
          <a:xfrm>
            <a:off x="495900" y="2802400"/>
            <a:ext cx="7533000" cy="400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a:p>
        </p:txBody>
      </p:sp>
      <p:pic>
        <p:nvPicPr>
          <p:cNvPr id="123" name="Google Shape;123;p19"/>
          <p:cNvPicPr preferRelativeResize="0"/>
          <p:nvPr/>
        </p:nvPicPr>
        <p:blipFill>
          <a:blip r:embed="rId3">
            <a:alphaModFix/>
          </a:blip>
          <a:stretch>
            <a:fillRect/>
          </a:stretch>
        </p:blipFill>
        <p:spPr>
          <a:xfrm>
            <a:off x="5768750" y="2375675"/>
            <a:ext cx="3121985" cy="2571750"/>
          </a:xfrm>
          <a:prstGeom prst="rect">
            <a:avLst/>
          </a:prstGeom>
          <a:noFill/>
          <a:ln>
            <a:noFill/>
          </a:ln>
        </p:spPr>
      </p:pic>
      <p:pic>
        <p:nvPicPr>
          <p:cNvPr id="124" name="Google Shape;124;p19"/>
          <p:cNvPicPr preferRelativeResize="0"/>
          <p:nvPr/>
        </p:nvPicPr>
        <p:blipFill>
          <a:blip r:embed="rId4">
            <a:alphaModFix/>
          </a:blip>
          <a:stretch>
            <a:fillRect/>
          </a:stretch>
        </p:blipFill>
        <p:spPr>
          <a:xfrm>
            <a:off x="244650" y="2802400"/>
            <a:ext cx="5115063" cy="21450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0" y="0"/>
            <a:ext cx="8520600" cy="661800"/>
          </a:xfrm>
          <a:prstGeom prst="rect">
            <a:avLst/>
          </a:prstGeom>
        </p:spPr>
        <p:txBody>
          <a:bodyPr anchorCtr="0" anchor="b" bIns="91425" lIns="91425" spcFirstLastPara="1" rIns="91425" wrap="square" tIns="91425">
            <a:spAutoFit/>
          </a:bodyPr>
          <a:lstStyle/>
          <a:p>
            <a:pPr indent="0" lvl="0" marL="0" rtl="0" algn="l">
              <a:spcBef>
                <a:spcPts val="0"/>
              </a:spcBef>
              <a:spcAft>
                <a:spcPts val="0"/>
              </a:spcAft>
              <a:buNone/>
            </a:pPr>
            <a:r>
              <a:rPr lang="en" sz="3100">
                <a:latin typeface="Arial"/>
                <a:ea typeface="Arial"/>
                <a:cs typeface="Arial"/>
                <a:sym typeface="Arial"/>
              </a:rPr>
              <a:t>Fabrication methods</a:t>
            </a:r>
            <a:endParaRPr sz="3100">
              <a:latin typeface="Arial"/>
              <a:ea typeface="Arial"/>
              <a:cs typeface="Arial"/>
              <a:sym typeface="Arial"/>
            </a:endParaRPr>
          </a:p>
        </p:txBody>
      </p:sp>
      <p:pic>
        <p:nvPicPr>
          <p:cNvPr id="130" name="Google Shape;130;p20"/>
          <p:cNvPicPr preferRelativeResize="0"/>
          <p:nvPr/>
        </p:nvPicPr>
        <p:blipFill>
          <a:blip r:embed="rId3">
            <a:alphaModFix/>
          </a:blip>
          <a:stretch>
            <a:fillRect/>
          </a:stretch>
        </p:blipFill>
        <p:spPr>
          <a:xfrm>
            <a:off x="-15925" y="978650"/>
            <a:ext cx="3171275" cy="1703725"/>
          </a:xfrm>
          <a:prstGeom prst="rect">
            <a:avLst/>
          </a:prstGeom>
          <a:noFill/>
          <a:ln>
            <a:noFill/>
          </a:ln>
        </p:spPr>
      </p:pic>
      <p:pic>
        <p:nvPicPr>
          <p:cNvPr id="131" name="Google Shape;131;p20"/>
          <p:cNvPicPr preferRelativeResize="0"/>
          <p:nvPr/>
        </p:nvPicPr>
        <p:blipFill>
          <a:blip r:embed="rId4">
            <a:alphaModFix/>
          </a:blip>
          <a:stretch>
            <a:fillRect/>
          </a:stretch>
        </p:blipFill>
        <p:spPr>
          <a:xfrm>
            <a:off x="0" y="2872363"/>
            <a:ext cx="2691625" cy="1808300"/>
          </a:xfrm>
          <a:prstGeom prst="rect">
            <a:avLst/>
          </a:prstGeom>
          <a:noFill/>
          <a:ln>
            <a:noFill/>
          </a:ln>
        </p:spPr>
      </p:pic>
      <p:sp>
        <p:nvSpPr>
          <p:cNvPr id="132" name="Google Shape;132;p20"/>
          <p:cNvSpPr txBox="1"/>
          <p:nvPr/>
        </p:nvSpPr>
        <p:spPr>
          <a:xfrm>
            <a:off x="0" y="505100"/>
            <a:ext cx="97359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Times New Roman"/>
                <a:ea typeface="Times New Roman"/>
                <a:cs typeface="Times New Roman"/>
                <a:sym typeface="Times New Roman"/>
              </a:rPr>
              <a:t>Nanoimprint Lithography (NIL) is one of the techniques for manufacturing plasmonic nanosensor.</a:t>
            </a:r>
            <a:r>
              <a:rPr lang="en" sz="1900">
                <a:latin typeface="Times New Roman"/>
                <a:ea typeface="Times New Roman"/>
                <a:cs typeface="Times New Roman"/>
                <a:sym typeface="Times New Roman"/>
              </a:rPr>
              <a:t> </a:t>
            </a:r>
            <a:endParaRPr sz="1900">
              <a:latin typeface="Times New Roman"/>
              <a:ea typeface="Times New Roman"/>
              <a:cs typeface="Times New Roman"/>
              <a:sym typeface="Times New Roman"/>
            </a:endParaRPr>
          </a:p>
        </p:txBody>
      </p:sp>
      <p:sp>
        <p:nvSpPr>
          <p:cNvPr id="133" name="Google Shape;133;p20"/>
          <p:cNvSpPr txBox="1"/>
          <p:nvPr/>
        </p:nvSpPr>
        <p:spPr>
          <a:xfrm>
            <a:off x="3017450" y="1405350"/>
            <a:ext cx="6126600" cy="708000"/>
          </a:xfrm>
          <a:prstGeom prst="rect">
            <a:avLst/>
          </a:prstGeom>
          <a:noFill/>
          <a:ln>
            <a:noFill/>
          </a:ln>
        </p:spPr>
        <p:txBody>
          <a:bodyPr anchorCtr="0" anchor="t" bIns="91425" lIns="91425" spcFirstLastPara="1" rIns="91425" wrap="square" tIns="91425">
            <a:spAutoFit/>
          </a:bodyPr>
          <a:lstStyle/>
          <a:p>
            <a:pPr indent="-336550" lvl="0" marL="457200" rtl="0" algn="just">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Next, we carefully place polymethylmethacrylate (PMMA) resin onto a silicon (Si) substrate.</a:t>
            </a:r>
            <a:endParaRPr sz="1700">
              <a:solidFill>
                <a:schemeClr val="dk1"/>
              </a:solidFill>
              <a:latin typeface="Times New Roman"/>
              <a:ea typeface="Times New Roman"/>
              <a:cs typeface="Times New Roman"/>
              <a:sym typeface="Times New Roman"/>
            </a:endParaRPr>
          </a:p>
        </p:txBody>
      </p:sp>
      <p:sp>
        <p:nvSpPr>
          <p:cNvPr id="134" name="Google Shape;134;p20"/>
          <p:cNvSpPr txBox="1"/>
          <p:nvPr/>
        </p:nvSpPr>
        <p:spPr>
          <a:xfrm>
            <a:off x="3017450" y="1053550"/>
            <a:ext cx="5911500" cy="477000"/>
          </a:xfrm>
          <a:prstGeom prst="rect">
            <a:avLst/>
          </a:prstGeom>
          <a:noFill/>
          <a:ln>
            <a:noFill/>
          </a:ln>
        </p:spPr>
        <p:txBody>
          <a:bodyPr anchorCtr="0" anchor="t" bIns="91425" lIns="91425" spcFirstLastPara="1" rIns="91425" wrap="square" tIns="91425">
            <a:spAutoFit/>
          </a:bodyPr>
          <a:lstStyle/>
          <a:p>
            <a:pPr indent="-349250" lvl="0" marL="457200" rtl="0" algn="just">
              <a:spcBef>
                <a:spcPts val="0"/>
              </a:spcBef>
              <a:spcAft>
                <a:spcPts val="0"/>
              </a:spcAft>
              <a:buClr>
                <a:schemeClr val="dk1"/>
              </a:buClr>
              <a:buSzPts val="1900"/>
              <a:buFont typeface="Times New Roman"/>
              <a:buChar char="➔"/>
            </a:pPr>
            <a:r>
              <a:rPr lang="en" sz="1700">
                <a:solidFill>
                  <a:schemeClr val="dk1"/>
                </a:solidFill>
                <a:latin typeface="Times New Roman"/>
                <a:ea typeface="Times New Roman"/>
                <a:cs typeface="Times New Roman"/>
                <a:sym typeface="Times New Roman"/>
              </a:rPr>
              <a:t>The NIL fabrication process begins by taking a Si substrate.</a:t>
            </a:r>
            <a:r>
              <a:rPr lang="en" sz="1900">
                <a:solidFill>
                  <a:schemeClr val="dk1"/>
                </a:solidFill>
                <a:latin typeface="Times New Roman"/>
                <a:ea typeface="Times New Roman"/>
                <a:cs typeface="Times New Roman"/>
                <a:sym typeface="Times New Roman"/>
              </a:rPr>
              <a:t> </a:t>
            </a:r>
            <a:endParaRPr sz="1900">
              <a:latin typeface="Times New Roman"/>
              <a:ea typeface="Times New Roman"/>
              <a:cs typeface="Times New Roman"/>
              <a:sym typeface="Times New Roman"/>
            </a:endParaRPr>
          </a:p>
        </p:txBody>
      </p:sp>
      <p:pic>
        <p:nvPicPr>
          <p:cNvPr id="135" name="Google Shape;135;p20"/>
          <p:cNvPicPr preferRelativeResize="0"/>
          <p:nvPr/>
        </p:nvPicPr>
        <p:blipFill>
          <a:blip r:embed="rId5">
            <a:alphaModFix/>
          </a:blip>
          <a:stretch>
            <a:fillRect/>
          </a:stretch>
        </p:blipFill>
        <p:spPr>
          <a:xfrm>
            <a:off x="3206700" y="2798188"/>
            <a:ext cx="2107195" cy="1956675"/>
          </a:xfrm>
          <a:prstGeom prst="rect">
            <a:avLst/>
          </a:prstGeom>
          <a:noFill/>
          <a:ln>
            <a:noFill/>
          </a:ln>
        </p:spPr>
      </p:pic>
      <p:sp>
        <p:nvSpPr>
          <p:cNvPr id="136" name="Google Shape;136;p20"/>
          <p:cNvSpPr txBox="1"/>
          <p:nvPr/>
        </p:nvSpPr>
        <p:spPr>
          <a:xfrm>
            <a:off x="3017450" y="1974375"/>
            <a:ext cx="6126600" cy="708000"/>
          </a:xfrm>
          <a:prstGeom prst="rect">
            <a:avLst/>
          </a:prstGeom>
          <a:noFill/>
          <a:ln>
            <a:noFill/>
          </a:ln>
        </p:spPr>
        <p:txBody>
          <a:bodyPr anchorCtr="0" anchor="t" bIns="91425" lIns="91425" spcFirstLastPara="1" rIns="91425" wrap="square" tIns="91425">
            <a:spAutoFit/>
          </a:bodyPr>
          <a:lstStyle/>
          <a:p>
            <a:pPr indent="-336550" lvl="0" marL="457200" rtl="0" algn="just">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Followed by the transfer of the desired mold design onto the resin layer.</a:t>
            </a:r>
            <a:endParaRPr/>
          </a:p>
        </p:txBody>
      </p:sp>
      <p:sp>
        <p:nvSpPr>
          <p:cNvPr id="137" name="Google Shape;137;p20"/>
          <p:cNvSpPr txBox="1"/>
          <p:nvPr/>
        </p:nvSpPr>
        <p:spPr>
          <a:xfrm>
            <a:off x="5520600" y="2682375"/>
            <a:ext cx="3623400" cy="1231500"/>
          </a:xfrm>
          <a:prstGeom prst="rect">
            <a:avLst/>
          </a:prstGeom>
          <a:noFill/>
          <a:ln>
            <a:noFill/>
          </a:ln>
        </p:spPr>
        <p:txBody>
          <a:bodyPr anchorCtr="0" anchor="t" bIns="91425" lIns="91425" spcFirstLastPara="1" rIns="91425" wrap="square" tIns="91425">
            <a:spAutoFit/>
          </a:bodyPr>
          <a:lstStyle/>
          <a:p>
            <a:pPr indent="-336550" lvl="0" marL="457200" rtl="0" algn="just">
              <a:spcBef>
                <a:spcPts val="0"/>
              </a:spcBef>
              <a:spcAft>
                <a:spcPts val="0"/>
              </a:spcAft>
              <a:buClr>
                <a:schemeClr val="dk1"/>
              </a:buClr>
              <a:buSzPts val="1700"/>
              <a:buFont typeface="Times New Roman"/>
              <a:buChar char="➔"/>
            </a:pPr>
            <a:r>
              <a:rPr lang="en" sz="1700">
                <a:solidFill>
                  <a:schemeClr val="dk1"/>
                </a:solidFill>
                <a:highlight>
                  <a:schemeClr val="lt1"/>
                </a:highlight>
                <a:latin typeface="Times New Roman"/>
                <a:ea typeface="Times New Roman"/>
                <a:cs typeface="Times New Roman"/>
                <a:sym typeface="Times New Roman"/>
              </a:rPr>
              <a:t>Successful imprinting requires applying a temperature exceeding 170°C and a substantial pressure of 50 bars.</a:t>
            </a:r>
            <a:endParaRPr sz="1900">
              <a:solidFill>
                <a:schemeClr val="dk1"/>
              </a:solidFill>
              <a:highlight>
                <a:schemeClr val="lt1"/>
              </a:highlight>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1"/>
          <p:cNvSpPr txBox="1"/>
          <p:nvPr/>
        </p:nvSpPr>
        <p:spPr>
          <a:xfrm>
            <a:off x="2585600" y="0"/>
            <a:ext cx="6558300" cy="1950900"/>
          </a:xfrm>
          <a:prstGeom prst="rect">
            <a:avLst/>
          </a:prstGeom>
          <a:noFill/>
          <a:ln>
            <a:noFill/>
          </a:ln>
        </p:spPr>
        <p:txBody>
          <a:bodyPr anchorCtr="0" anchor="t" bIns="91425" lIns="91425" spcFirstLastPara="1" rIns="91425" wrap="square" tIns="91425">
            <a:spAutoFit/>
          </a:bodyPr>
          <a:lstStyle/>
          <a:p>
            <a:pPr indent="-336550" lvl="0" marL="457200" rtl="0" algn="just">
              <a:lnSpc>
                <a:spcPct val="115000"/>
              </a:lnSpc>
              <a:spcBef>
                <a:spcPts val="1500"/>
              </a:spcBef>
              <a:spcAft>
                <a:spcPts val="0"/>
              </a:spcAft>
              <a:buClr>
                <a:schemeClr val="dk1"/>
              </a:buClr>
              <a:buSzPts val="1700"/>
              <a:buFont typeface="Times New Roman"/>
              <a:buChar char="➔"/>
            </a:pPr>
            <a:r>
              <a:rPr lang="en" sz="1700">
                <a:solidFill>
                  <a:schemeClr val="dk1"/>
                </a:solidFill>
                <a:highlight>
                  <a:schemeClr val="lt1"/>
                </a:highlight>
                <a:latin typeface="Times New Roman"/>
                <a:ea typeface="Times New Roman"/>
                <a:cs typeface="Times New Roman"/>
                <a:sym typeface="Times New Roman"/>
              </a:rPr>
              <a:t>During imprinting, the resin </a:t>
            </a:r>
            <a:r>
              <a:rPr lang="en" sz="1700">
                <a:solidFill>
                  <a:schemeClr val="dk1"/>
                </a:solidFill>
                <a:highlight>
                  <a:schemeClr val="lt1"/>
                </a:highlight>
                <a:latin typeface="Times New Roman"/>
                <a:ea typeface="Times New Roman"/>
                <a:cs typeface="Times New Roman"/>
                <a:sym typeface="Times New Roman"/>
              </a:rPr>
              <a:t>layers </a:t>
            </a:r>
            <a:r>
              <a:rPr lang="en" sz="1700">
                <a:solidFill>
                  <a:schemeClr val="dk1"/>
                </a:solidFill>
                <a:highlight>
                  <a:schemeClr val="lt1"/>
                </a:highlight>
                <a:latin typeface="Times New Roman"/>
                <a:ea typeface="Times New Roman"/>
                <a:cs typeface="Times New Roman"/>
                <a:sym typeface="Times New Roman"/>
              </a:rPr>
              <a:t>thickness remains consistent in designed areas, while excess resin accumulates in areas of diminished thickness.</a:t>
            </a:r>
            <a:endParaRPr sz="1700">
              <a:solidFill>
                <a:schemeClr val="dk1"/>
              </a:solidFill>
              <a:highlight>
                <a:schemeClr val="lt1"/>
              </a:highlight>
              <a:latin typeface="Times New Roman"/>
              <a:ea typeface="Times New Roman"/>
              <a:cs typeface="Times New Roman"/>
              <a:sym typeface="Times New Roman"/>
            </a:endParaRPr>
          </a:p>
          <a:p>
            <a:pPr indent="-336550" lvl="0" marL="457200" rtl="0" algn="just">
              <a:lnSpc>
                <a:spcPct val="115000"/>
              </a:lnSpc>
              <a:spcBef>
                <a:spcPts val="0"/>
              </a:spcBef>
              <a:spcAft>
                <a:spcPts val="0"/>
              </a:spcAft>
              <a:buClr>
                <a:schemeClr val="dk1"/>
              </a:buClr>
              <a:buSzPts val="1700"/>
              <a:buFont typeface="Times New Roman"/>
              <a:buChar char="➔"/>
            </a:pPr>
            <a:r>
              <a:rPr lang="en" sz="1700">
                <a:solidFill>
                  <a:schemeClr val="dk1"/>
                </a:solidFill>
                <a:highlight>
                  <a:schemeClr val="lt1"/>
                </a:highlight>
                <a:latin typeface="Times New Roman"/>
                <a:ea typeface="Times New Roman"/>
                <a:cs typeface="Times New Roman"/>
                <a:sym typeface="Times New Roman"/>
              </a:rPr>
              <a:t>An oxygen plasma etching technique is employed to remove excess resin by subjecting the layer to an oxygen flow rate of 30 mL per minute and a power of 300 W for 6 minutes.</a:t>
            </a:r>
            <a:endParaRPr sz="1700">
              <a:solidFill>
                <a:schemeClr val="dk1"/>
              </a:solidFill>
              <a:highlight>
                <a:schemeClr val="lt1"/>
              </a:highlight>
              <a:latin typeface="Times New Roman"/>
              <a:ea typeface="Times New Roman"/>
              <a:cs typeface="Times New Roman"/>
              <a:sym typeface="Times New Roman"/>
            </a:endParaRPr>
          </a:p>
        </p:txBody>
      </p:sp>
      <p:pic>
        <p:nvPicPr>
          <p:cNvPr id="143" name="Google Shape;143;p21"/>
          <p:cNvPicPr preferRelativeResize="0"/>
          <p:nvPr/>
        </p:nvPicPr>
        <p:blipFill>
          <a:blip r:embed="rId3">
            <a:alphaModFix/>
          </a:blip>
          <a:stretch>
            <a:fillRect/>
          </a:stretch>
        </p:blipFill>
        <p:spPr>
          <a:xfrm>
            <a:off x="0" y="0"/>
            <a:ext cx="2491750" cy="1930550"/>
          </a:xfrm>
          <a:prstGeom prst="rect">
            <a:avLst/>
          </a:prstGeom>
          <a:noFill/>
          <a:ln>
            <a:noFill/>
          </a:ln>
        </p:spPr>
      </p:pic>
      <p:pic>
        <p:nvPicPr>
          <p:cNvPr id="144" name="Google Shape;144;p21"/>
          <p:cNvPicPr preferRelativeResize="0"/>
          <p:nvPr/>
        </p:nvPicPr>
        <p:blipFill>
          <a:blip r:embed="rId4">
            <a:alphaModFix/>
          </a:blip>
          <a:stretch>
            <a:fillRect/>
          </a:stretch>
        </p:blipFill>
        <p:spPr>
          <a:xfrm>
            <a:off x="0" y="2114825"/>
            <a:ext cx="2934850" cy="2076075"/>
          </a:xfrm>
          <a:prstGeom prst="rect">
            <a:avLst/>
          </a:prstGeom>
          <a:noFill/>
          <a:ln>
            <a:noFill/>
          </a:ln>
        </p:spPr>
      </p:pic>
      <p:sp>
        <p:nvSpPr>
          <p:cNvPr id="145" name="Google Shape;145;p21"/>
          <p:cNvSpPr txBox="1"/>
          <p:nvPr/>
        </p:nvSpPr>
        <p:spPr>
          <a:xfrm>
            <a:off x="2585600" y="1824450"/>
            <a:ext cx="6558300" cy="7473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1500"/>
              </a:spcBef>
              <a:spcAft>
                <a:spcPts val="0"/>
              </a:spcAft>
              <a:buClr>
                <a:schemeClr val="dk1"/>
              </a:buClr>
              <a:buSzPts val="1700"/>
              <a:buFont typeface="Times New Roman"/>
              <a:buChar char="➔"/>
            </a:pPr>
            <a:r>
              <a:rPr lang="en" sz="1700">
                <a:solidFill>
                  <a:schemeClr val="dk1"/>
                </a:solidFill>
                <a:highlight>
                  <a:schemeClr val="lt1"/>
                </a:highlight>
                <a:latin typeface="Times New Roman"/>
                <a:ea typeface="Times New Roman"/>
                <a:cs typeface="Times New Roman"/>
                <a:sym typeface="Times New Roman"/>
              </a:rPr>
              <a:t>An additional layer of silver (Ag) is deposited onto the substrate surface using electron-beam evaporation.</a:t>
            </a:r>
            <a:endParaRPr/>
          </a:p>
        </p:txBody>
      </p:sp>
      <p:pic>
        <p:nvPicPr>
          <p:cNvPr id="146" name="Google Shape;146;p21"/>
          <p:cNvPicPr preferRelativeResize="0"/>
          <p:nvPr/>
        </p:nvPicPr>
        <p:blipFill>
          <a:blip r:embed="rId5">
            <a:alphaModFix/>
          </a:blip>
          <a:stretch>
            <a:fillRect/>
          </a:stretch>
        </p:blipFill>
        <p:spPr>
          <a:xfrm>
            <a:off x="2934850" y="2841550"/>
            <a:ext cx="2626125" cy="2147825"/>
          </a:xfrm>
          <a:prstGeom prst="rect">
            <a:avLst/>
          </a:prstGeom>
          <a:noFill/>
          <a:ln>
            <a:noFill/>
          </a:ln>
        </p:spPr>
      </p:pic>
      <p:sp>
        <p:nvSpPr>
          <p:cNvPr id="147" name="Google Shape;147;p21"/>
          <p:cNvSpPr txBox="1"/>
          <p:nvPr/>
        </p:nvSpPr>
        <p:spPr>
          <a:xfrm>
            <a:off x="5627850" y="3079175"/>
            <a:ext cx="3312300" cy="1231500"/>
          </a:xfrm>
          <a:prstGeom prst="rect">
            <a:avLst/>
          </a:prstGeom>
          <a:noFill/>
          <a:ln>
            <a:noFill/>
          </a:ln>
        </p:spPr>
        <p:txBody>
          <a:bodyPr anchorCtr="0" anchor="t" bIns="91425" lIns="91425" spcFirstLastPara="1" rIns="91425" wrap="square" tIns="91425">
            <a:spAutoFit/>
          </a:bodyPr>
          <a:lstStyle/>
          <a:p>
            <a:pPr indent="-336550" lvl="0" marL="457200" rtl="0" algn="just">
              <a:spcBef>
                <a:spcPts val="0"/>
              </a:spcBef>
              <a:spcAft>
                <a:spcPts val="0"/>
              </a:spcAft>
              <a:buClr>
                <a:schemeClr val="dk1"/>
              </a:buClr>
              <a:buSzPts val="1700"/>
              <a:buFont typeface="Times New Roman"/>
              <a:buChar char="➔"/>
            </a:pPr>
            <a:r>
              <a:rPr lang="en" sz="1700">
                <a:solidFill>
                  <a:schemeClr val="dk1"/>
                </a:solidFill>
                <a:highlight>
                  <a:schemeClr val="lt1"/>
                </a:highlight>
                <a:latin typeface="Times New Roman"/>
                <a:ea typeface="Times New Roman"/>
                <a:cs typeface="Times New Roman"/>
                <a:sym typeface="Times New Roman"/>
              </a:rPr>
              <a:t>Finally, the imprint resin is eliminated by subjecting the substrate to ultrasonic agitation in acetone.</a:t>
            </a:r>
            <a:endParaRPr sz="1900">
              <a:solidFill>
                <a:schemeClr val="dk1"/>
              </a:solidFill>
              <a:highlight>
                <a:schemeClr val="lt1"/>
              </a:highlight>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