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1" r:id="rId6"/>
    <p:sldId id="265" r:id="rId7"/>
    <p:sldId id="263" r:id="rId8"/>
    <p:sldId id="267"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5256" autoAdjust="0"/>
  </p:normalViewPr>
  <p:slideViewPr>
    <p:cSldViewPr snapToGrid="0">
      <p:cViewPr>
        <p:scale>
          <a:sx n="75" d="100"/>
          <a:sy n="75" d="100"/>
        </p:scale>
        <p:origin x="1445" y="3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110A3A4-0A23-4B79-A08A-11D5BAAD3CFE}" type="datetimeFigureOut">
              <a:rPr lang="en-US" smtClean="0"/>
              <a:t>12/13/2023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C2F878C-1E8F-4A37-95AB-B4A86856086C}" type="slidenum">
              <a:rPr lang="en-US" smtClean="0"/>
              <a:t>‹#›</a:t>
            </a:fld>
            <a:endParaRPr lang="en-US"/>
          </a:p>
        </p:txBody>
      </p:sp>
    </p:spTree>
    <p:extLst>
      <p:ext uri="{BB962C8B-B14F-4D97-AF65-F5344CB8AC3E}">
        <p14:creationId xmlns:p14="http://schemas.microsoft.com/office/powerpoint/2010/main" val="4063563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10A3A4-0A23-4B79-A08A-11D5BAAD3CFE}"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2F878C-1E8F-4A37-95AB-B4A86856086C}" type="slidenum">
              <a:rPr lang="en-US" smtClean="0"/>
              <a:t>‹#›</a:t>
            </a:fld>
            <a:endParaRPr lang="en-US"/>
          </a:p>
        </p:txBody>
      </p:sp>
    </p:spTree>
    <p:extLst>
      <p:ext uri="{BB962C8B-B14F-4D97-AF65-F5344CB8AC3E}">
        <p14:creationId xmlns:p14="http://schemas.microsoft.com/office/powerpoint/2010/main" val="688692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10A3A4-0A23-4B79-A08A-11D5BAAD3CFE}"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2F878C-1E8F-4A37-95AB-B4A86856086C}" type="slidenum">
              <a:rPr lang="en-US" smtClean="0"/>
              <a:t>‹#›</a:t>
            </a:fld>
            <a:endParaRPr lang="en-US"/>
          </a:p>
        </p:txBody>
      </p:sp>
    </p:spTree>
    <p:extLst>
      <p:ext uri="{BB962C8B-B14F-4D97-AF65-F5344CB8AC3E}">
        <p14:creationId xmlns:p14="http://schemas.microsoft.com/office/powerpoint/2010/main" val="2669277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10A3A4-0A23-4B79-A08A-11D5BAAD3CFE}"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2F878C-1E8F-4A37-95AB-B4A86856086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27618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10A3A4-0A23-4B79-A08A-11D5BAAD3CFE}"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2F878C-1E8F-4A37-95AB-B4A86856086C}" type="slidenum">
              <a:rPr lang="en-US" smtClean="0"/>
              <a:t>‹#›</a:t>
            </a:fld>
            <a:endParaRPr lang="en-US"/>
          </a:p>
        </p:txBody>
      </p:sp>
    </p:spTree>
    <p:extLst>
      <p:ext uri="{BB962C8B-B14F-4D97-AF65-F5344CB8AC3E}">
        <p14:creationId xmlns:p14="http://schemas.microsoft.com/office/powerpoint/2010/main" val="2453326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110A3A4-0A23-4B79-A08A-11D5BAAD3CFE}" type="datetimeFigureOut">
              <a:rPr lang="en-US" smtClean="0"/>
              <a:t>12/13/2023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2F878C-1E8F-4A37-95AB-B4A86856086C}" type="slidenum">
              <a:rPr lang="en-US" smtClean="0"/>
              <a:t>‹#›</a:t>
            </a:fld>
            <a:endParaRPr lang="en-US"/>
          </a:p>
        </p:txBody>
      </p:sp>
    </p:spTree>
    <p:extLst>
      <p:ext uri="{BB962C8B-B14F-4D97-AF65-F5344CB8AC3E}">
        <p14:creationId xmlns:p14="http://schemas.microsoft.com/office/powerpoint/2010/main" val="1859510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110A3A4-0A23-4B79-A08A-11D5BAAD3CFE}" type="datetimeFigureOut">
              <a:rPr lang="en-US" smtClean="0"/>
              <a:t>12/13/2023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2F878C-1E8F-4A37-95AB-B4A86856086C}" type="slidenum">
              <a:rPr lang="en-US" smtClean="0"/>
              <a:t>‹#›</a:t>
            </a:fld>
            <a:endParaRPr lang="en-US"/>
          </a:p>
        </p:txBody>
      </p:sp>
    </p:spTree>
    <p:extLst>
      <p:ext uri="{BB962C8B-B14F-4D97-AF65-F5344CB8AC3E}">
        <p14:creationId xmlns:p14="http://schemas.microsoft.com/office/powerpoint/2010/main" val="1813750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10A3A4-0A23-4B79-A08A-11D5BAAD3CFE}"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F878C-1E8F-4A37-95AB-B4A86856086C}" type="slidenum">
              <a:rPr lang="en-US" smtClean="0"/>
              <a:t>‹#›</a:t>
            </a:fld>
            <a:endParaRPr lang="en-US"/>
          </a:p>
        </p:txBody>
      </p:sp>
    </p:spTree>
    <p:extLst>
      <p:ext uri="{BB962C8B-B14F-4D97-AF65-F5344CB8AC3E}">
        <p14:creationId xmlns:p14="http://schemas.microsoft.com/office/powerpoint/2010/main" val="18875204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10A3A4-0A23-4B79-A08A-11D5BAAD3CFE}"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F878C-1E8F-4A37-95AB-B4A86856086C}" type="slidenum">
              <a:rPr lang="en-US" smtClean="0"/>
              <a:t>‹#›</a:t>
            </a:fld>
            <a:endParaRPr lang="en-US"/>
          </a:p>
        </p:txBody>
      </p:sp>
    </p:spTree>
    <p:extLst>
      <p:ext uri="{BB962C8B-B14F-4D97-AF65-F5344CB8AC3E}">
        <p14:creationId xmlns:p14="http://schemas.microsoft.com/office/powerpoint/2010/main" val="1543025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10A3A4-0A23-4B79-A08A-11D5BAAD3CFE}"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F878C-1E8F-4A37-95AB-B4A86856086C}" type="slidenum">
              <a:rPr lang="en-US" smtClean="0"/>
              <a:t>‹#›</a:t>
            </a:fld>
            <a:endParaRPr lang="en-US"/>
          </a:p>
        </p:txBody>
      </p:sp>
    </p:spTree>
    <p:extLst>
      <p:ext uri="{BB962C8B-B14F-4D97-AF65-F5344CB8AC3E}">
        <p14:creationId xmlns:p14="http://schemas.microsoft.com/office/powerpoint/2010/main" val="227592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10A3A4-0A23-4B79-A08A-11D5BAAD3CFE}"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F878C-1E8F-4A37-95AB-B4A86856086C}" type="slidenum">
              <a:rPr lang="en-US" smtClean="0"/>
              <a:t>‹#›</a:t>
            </a:fld>
            <a:endParaRPr lang="en-US"/>
          </a:p>
        </p:txBody>
      </p:sp>
    </p:spTree>
    <p:extLst>
      <p:ext uri="{BB962C8B-B14F-4D97-AF65-F5344CB8AC3E}">
        <p14:creationId xmlns:p14="http://schemas.microsoft.com/office/powerpoint/2010/main" val="4025453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10A3A4-0A23-4B79-A08A-11D5BAAD3CFE}"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2F878C-1E8F-4A37-95AB-B4A86856086C}" type="slidenum">
              <a:rPr lang="en-US" smtClean="0"/>
              <a:t>‹#›</a:t>
            </a:fld>
            <a:endParaRPr lang="en-US"/>
          </a:p>
        </p:txBody>
      </p:sp>
    </p:spTree>
    <p:extLst>
      <p:ext uri="{BB962C8B-B14F-4D97-AF65-F5344CB8AC3E}">
        <p14:creationId xmlns:p14="http://schemas.microsoft.com/office/powerpoint/2010/main" val="815475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10A3A4-0A23-4B79-A08A-11D5BAAD3CFE}" type="datetimeFigureOut">
              <a:rPr lang="en-US" smtClean="0"/>
              <a:t>12/13/2023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2F878C-1E8F-4A37-95AB-B4A86856086C}" type="slidenum">
              <a:rPr lang="en-US" smtClean="0"/>
              <a:t>‹#›</a:t>
            </a:fld>
            <a:endParaRPr lang="en-US"/>
          </a:p>
        </p:txBody>
      </p:sp>
    </p:spTree>
    <p:extLst>
      <p:ext uri="{BB962C8B-B14F-4D97-AF65-F5344CB8AC3E}">
        <p14:creationId xmlns:p14="http://schemas.microsoft.com/office/powerpoint/2010/main" val="2900949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10A3A4-0A23-4B79-A08A-11D5BAAD3CFE}" type="datetimeFigureOut">
              <a:rPr lang="en-US" smtClean="0"/>
              <a:t>12/13/2023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2F878C-1E8F-4A37-95AB-B4A86856086C}" type="slidenum">
              <a:rPr lang="en-US" smtClean="0"/>
              <a:t>‹#›</a:t>
            </a:fld>
            <a:endParaRPr lang="en-US"/>
          </a:p>
        </p:txBody>
      </p:sp>
    </p:spTree>
    <p:extLst>
      <p:ext uri="{BB962C8B-B14F-4D97-AF65-F5344CB8AC3E}">
        <p14:creationId xmlns:p14="http://schemas.microsoft.com/office/powerpoint/2010/main" val="2842286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10A3A4-0A23-4B79-A08A-11D5BAAD3CFE}" type="datetimeFigureOut">
              <a:rPr lang="en-US" smtClean="0"/>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2F878C-1E8F-4A37-95AB-B4A86856086C}" type="slidenum">
              <a:rPr lang="en-US" smtClean="0"/>
              <a:t>‹#›</a:t>
            </a:fld>
            <a:endParaRPr lang="en-US"/>
          </a:p>
        </p:txBody>
      </p:sp>
    </p:spTree>
    <p:extLst>
      <p:ext uri="{BB962C8B-B14F-4D97-AF65-F5344CB8AC3E}">
        <p14:creationId xmlns:p14="http://schemas.microsoft.com/office/powerpoint/2010/main" val="1454797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10A3A4-0A23-4B79-A08A-11D5BAAD3CFE}"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2F878C-1E8F-4A37-95AB-B4A86856086C}" type="slidenum">
              <a:rPr lang="en-US" smtClean="0"/>
              <a:t>‹#›</a:t>
            </a:fld>
            <a:endParaRPr lang="en-US"/>
          </a:p>
        </p:txBody>
      </p:sp>
    </p:spTree>
    <p:extLst>
      <p:ext uri="{BB962C8B-B14F-4D97-AF65-F5344CB8AC3E}">
        <p14:creationId xmlns:p14="http://schemas.microsoft.com/office/powerpoint/2010/main" val="2637229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10A3A4-0A23-4B79-A08A-11D5BAAD3CFE}"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2F878C-1E8F-4A37-95AB-B4A86856086C}" type="slidenum">
              <a:rPr lang="en-US" smtClean="0"/>
              <a:t>‹#›</a:t>
            </a:fld>
            <a:endParaRPr lang="en-US"/>
          </a:p>
        </p:txBody>
      </p:sp>
    </p:spTree>
    <p:extLst>
      <p:ext uri="{BB962C8B-B14F-4D97-AF65-F5344CB8AC3E}">
        <p14:creationId xmlns:p14="http://schemas.microsoft.com/office/powerpoint/2010/main" val="3980149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110A3A4-0A23-4B79-A08A-11D5BAAD3CFE}" type="datetimeFigureOut">
              <a:rPr lang="en-US" smtClean="0"/>
              <a:t>12/13/2023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C2F878C-1E8F-4A37-95AB-B4A86856086C}" type="slidenum">
              <a:rPr lang="en-US" smtClean="0"/>
              <a:t>‹#›</a:t>
            </a:fld>
            <a:endParaRPr lang="en-US"/>
          </a:p>
        </p:txBody>
      </p:sp>
    </p:spTree>
    <p:extLst>
      <p:ext uri="{BB962C8B-B14F-4D97-AF65-F5344CB8AC3E}">
        <p14:creationId xmlns:p14="http://schemas.microsoft.com/office/powerpoint/2010/main" val="42239188"/>
      </p:ext>
    </p:extLst>
  </p:cSld>
  <p:clrMap bg1="dk1" tx1="lt1" bg2="dk2" tx2="lt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s://colab.research.google.com/corgiredirector?site=https%3A%2F%2Fdoi.org%2F10.1038%2Fs41598-020-70446-8" TargetMode="External"/><Relationship Id="rId2" Type="http://schemas.openxmlformats.org/officeDocument/2006/relationships/hyperlink" Target="https://colab.research.google.com/corgiredirector?site=https%3A%2F%2Fpennylane.ai%2Fqml%2Fdemos%2Ftutorial_teleportation%2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A4103-E851-CED2-ECFE-25B69E6C911C}"/>
              </a:ext>
            </a:extLst>
          </p:cNvPr>
          <p:cNvSpPr>
            <a:spLocks noGrp="1"/>
          </p:cNvSpPr>
          <p:nvPr>
            <p:ph type="ctrTitle"/>
          </p:nvPr>
        </p:nvSpPr>
        <p:spPr>
          <a:xfrm>
            <a:off x="1436914" y="618671"/>
            <a:ext cx="9619884" cy="1853941"/>
          </a:xfrm>
        </p:spPr>
        <p:txBody>
          <a:bodyPr>
            <a:normAutofit/>
          </a:bodyPr>
          <a:lstStyle/>
          <a:p>
            <a:r>
              <a:rPr lang="en-US" sz="4500" dirty="0">
                <a:latin typeface="Times New Roman" panose="02020603050405020304" pitchFamily="18" charset="0"/>
                <a:cs typeface="Times New Roman" panose="02020603050405020304" pitchFamily="18" charset="0"/>
              </a:rPr>
              <a:t>       Quantum teleportation</a:t>
            </a:r>
            <a:br>
              <a:rPr lang="en-US" sz="4500" dirty="0">
                <a:latin typeface="Times New Roman" panose="02020603050405020304" pitchFamily="18" charset="0"/>
                <a:cs typeface="Times New Roman" panose="02020603050405020304" pitchFamily="18" charset="0"/>
              </a:rPr>
            </a:br>
            <a:r>
              <a:rPr lang="en-US" sz="4500" dirty="0">
                <a:latin typeface="Times New Roman" panose="02020603050405020304" pitchFamily="18" charset="0"/>
                <a:cs typeface="Times New Roman" panose="02020603050405020304" pitchFamily="18" charset="0"/>
              </a:rPr>
              <a:t>                  </a:t>
            </a:r>
          </a:p>
        </p:txBody>
      </p:sp>
      <p:sp>
        <p:nvSpPr>
          <p:cNvPr id="3" name="Subtitle 2">
            <a:extLst>
              <a:ext uri="{FF2B5EF4-FFF2-40B4-BE49-F238E27FC236}">
                <a16:creationId xmlns:a16="http://schemas.microsoft.com/office/drawing/2014/main" id="{25E8D174-02A1-219D-6281-059275885F2D}"/>
              </a:ext>
            </a:extLst>
          </p:cNvPr>
          <p:cNvSpPr>
            <a:spLocks noGrp="1"/>
          </p:cNvSpPr>
          <p:nvPr>
            <p:ph type="subTitle" idx="1"/>
          </p:nvPr>
        </p:nvSpPr>
        <p:spPr>
          <a:xfrm>
            <a:off x="2416628" y="2472612"/>
            <a:ext cx="8829869" cy="2845836"/>
          </a:xfrm>
        </p:spPr>
        <p:txBody>
          <a:bodyPr/>
          <a:lstStyle/>
          <a:p>
            <a:pPr algn="just"/>
            <a:r>
              <a:rPr lang="en-US" sz="2000" dirty="0">
                <a:solidFill>
                  <a:schemeClr val="tx1">
                    <a:lumMod val="95000"/>
                  </a:schemeClr>
                </a:solidFill>
                <a:latin typeface="Times New Roman" panose="02020603050405020304" pitchFamily="18" charset="0"/>
                <a:cs typeface="Times New Roman" panose="02020603050405020304" pitchFamily="18" charset="0"/>
              </a:rPr>
              <a:t>Name : </a:t>
            </a:r>
            <a:r>
              <a:rPr lang="en-US" sz="2000" dirty="0" err="1">
                <a:solidFill>
                  <a:schemeClr val="tx1">
                    <a:lumMod val="95000"/>
                  </a:schemeClr>
                </a:solidFill>
                <a:latin typeface="Times New Roman" panose="02020603050405020304" pitchFamily="18" charset="0"/>
                <a:cs typeface="Times New Roman" panose="02020603050405020304" pitchFamily="18" charset="0"/>
              </a:rPr>
              <a:t>Vimaleswar</a:t>
            </a:r>
            <a:r>
              <a:rPr lang="en-US" sz="2000" dirty="0">
                <a:solidFill>
                  <a:schemeClr val="tx1">
                    <a:lumMod val="95000"/>
                  </a:schemeClr>
                </a:solidFill>
                <a:latin typeface="Times New Roman" panose="02020603050405020304" pitchFamily="18" charset="0"/>
                <a:cs typeface="Times New Roman" panose="02020603050405020304" pitchFamily="18" charset="0"/>
              </a:rPr>
              <a:t> A</a:t>
            </a:r>
          </a:p>
          <a:p>
            <a:pPr algn="just"/>
            <a:r>
              <a:rPr lang="en-US" b="0" i="0" dirty="0">
                <a:solidFill>
                  <a:schemeClr val="tx1">
                    <a:lumMod val="95000"/>
                  </a:schemeClr>
                </a:solidFill>
                <a:effectLst/>
                <a:latin typeface="Times New Roman" panose="02020603050405020304" pitchFamily="18" charset="0"/>
                <a:cs typeface="Times New Roman" panose="02020603050405020304" pitchFamily="18" charset="0"/>
              </a:rPr>
              <a:t>Roll No</a:t>
            </a:r>
            <a:r>
              <a:rPr lang="en-US" dirty="0">
                <a:solidFill>
                  <a:schemeClr val="tx1">
                    <a:lumMod val="95000"/>
                  </a:schemeClr>
                </a:solidFill>
                <a:latin typeface="Times New Roman" panose="02020603050405020304" pitchFamily="18" charset="0"/>
                <a:cs typeface="Times New Roman" panose="02020603050405020304" pitchFamily="18" charset="0"/>
              </a:rPr>
              <a:t> </a:t>
            </a:r>
            <a:r>
              <a:rPr lang="en-US" sz="2000" dirty="0">
                <a:solidFill>
                  <a:schemeClr val="tx1">
                    <a:lumMod val="95000"/>
                  </a:schemeClr>
                </a:solidFill>
                <a:latin typeface="Times New Roman" panose="02020603050405020304" pitchFamily="18" charset="0"/>
                <a:cs typeface="Times New Roman" panose="02020603050405020304" pitchFamily="18" charset="0"/>
              </a:rPr>
              <a:t>: 20305</a:t>
            </a:r>
            <a:endParaRPr lang="en-US" sz="2000" b="0" i="0" dirty="0">
              <a:solidFill>
                <a:schemeClr val="tx1">
                  <a:lumMod val="95000"/>
                </a:schemeClr>
              </a:solidFill>
              <a:effectLst/>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Instructor : DR. ANKUR RAINA</a:t>
            </a:r>
          </a:p>
        </p:txBody>
      </p:sp>
    </p:spTree>
    <p:extLst>
      <p:ext uri="{BB962C8B-B14F-4D97-AF65-F5344CB8AC3E}">
        <p14:creationId xmlns:p14="http://schemas.microsoft.com/office/powerpoint/2010/main" val="4261886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5BD54-76B8-65FC-0A93-3EEFE4D52733}"/>
              </a:ext>
            </a:extLst>
          </p:cNvPr>
          <p:cNvSpPr>
            <a:spLocks noGrp="1"/>
          </p:cNvSpPr>
          <p:nvPr>
            <p:ph type="title"/>
          </p:nvPr>
        </p:nvSpPr>
        <p:spPr>
          <a:xfrm>
            <a:off x="1379258" y="159799"/>
            <a:ext cx="9905998" cy="1478570"/>
          </a:xfrm>
        </p:spPr>
        <p:txBody>
          <a:bodyPr>
            <a:normAutofit/>
          </a:bodyPr>
          <a:lstStyle/>
          <a:p>
            <a:r>
              <a:rPr lang="en-US" sz="2900" dirty="0">
                <a:latin typeface="Times New Roman" panose="02020603050405020304" pitchFamily="18" charset="0"/>
                <a:cs typeface="Times New Roman" panose="02020603050405020304" pitchFamily="18" charset="0"/>
              </a:rPr>
              <a:t>         Single qubit quantum teleportation</a:t>
            </a:r>
          </a:p>
        </p:txBody>
      </p:sp>
      <p:sp>
        <p:nvSpPr>
          <p:cNvPr id="4" name="TextBox 3">
            <a:extLst>
              <a:ext uri="{FF2B5EF4-FFF2-40B4-BE49-F238E27FC236}">
                <a16:creationId xmlns:a16="http://schemas.microsoft.com/office/drawing/2014/main" id="{0DFDBBCE-BC9D-D5DB-F451-B09E056F7AFE}"/>
              </a:ext>
            </a:extLst>
          </p:cNvPr>
          <p:cNvSpPr txBox="1"/>
          <p:nvPr/>
        </p:nvSpPr>
        <p:spPr>
          <a:xfrm>
            <a:off x="1379258" y="1482313"/>
            <a:ext cx="9643369" cy="3893374"/>
          </a:xfrm>
          <a:prstGeom prst="rect">
            <a:avLst/>
          </a:prstGeom>
          <a:noFill/>
        </p:spPr>
        <p:txBody>
          <a:bodyPr wrap="square">
            <a:spAutoFit/>
          </a:bodyPr>
          <a:lstStyle/>
          <a:p>
            <a:pPr algn="just"/>
            <a:r>
              <a:rPr lang="en-US" sz="1900" b="0" i="0" dirty="0">
                <a:solidFill>
                  <a:schemeClr val="tx1">
                    <a:lumMod val="95000"/>
                  </a:schemeClr>
                </a:solidFill>
                <a:effectLst/>
                <a:latin typeface="Times New Roman" panose="02020603050405020304" pitchFamily="18" charset="0"/>
                <a:cs typeface="Times New Roman" panose="02020603050405020304" pitchFamily="18" charset="0"/>
              </a:rPr>
              <a:t>Suppose there are two communicating parties named Alice and Bob, and Alice wants to send her quantum state to Bob. The quantum teleportation protocol enables Alice to do exactly this in a very elegant manner, and it can be described in four steps:</a:t>
            </a:r>
          </a:p>
          <a:p>
            <a:pPr algn="just"/>
            <a:endParaRPr lang="en-US" sz="1900" b="0" i="0" dirty="0">
              <a:solidFill>
                <a:schemeClr val="tx1">
                  <a:lumMod val="95000"/>
                </a:schemeClr>
              </a:solidFill>
              <a:effectLst/>
              <a:latin typeface="Times New Roman" panose="02020603050405020304" pitchFamily="18" charset="0"/>
              <a:cs typeface="Times New Roman" panose="02020603050405020304" pitchFamily="18" charset="0"/>
            </a:endParaRPr>
          </a:p>
          <a:p>
            <a:pPr algn="just"/>
            <a:r>
              <a:rPr lang="en-US" sz="1900" b="0" i="0" dirty="0">
                <a:solidFill>
                  <a:schemeClr val="tx1">
                    <a:lumMod val="95000"/>
                  </a:schemeClr>
                </a:solidFill>
                <a:effectLst/>
                <a:latin typeface="Times New Roman" panose="02020603050405020304" pitchFamily="18" charset="0"/>
                <a:cs typeface="Times New Roman" panose="02020603050405020304" pitchFamily="18" charset="0"/>
              </a:rPr>
              <a:t>1. State preparation: Alice initializes her qubit to the state(Single Qubit) she wishes to teleport.</a:t>
            </a:r>
          </a:p>
          <a:p>
            <a:pPr algn="just"/>
            <a:endParaRPr lang="en-US" sz="1900" b="0" i="0" dirty="0">
              <a:solidFill>
                <a:schemeClr val="tx1">
                  <a:lumMod val="95000"/>
                </a:schemeClr>
              </a:solidFill>
              <a:effectLst/>
              <a:latin typeface="Times New Roman" panose="02020603050405020304" pitchFamily="18" charset="0"/>
              <a:cs typeface="Times New Roman" panose="02020603050405020304" pitchFamily="18" charset="0"/>
            </a:endParaRPr>
          </a:p>
          <a:p>
            <a:pPr algn="just"/>
            <a:r>
              <a:rPr lang="en-US" sz="1900" b="0" i="0" dirty="0">
                <a:solidFill>
                  <a:schemeClr val="tx1">
                    <a:lumMod val="95000"/>
                  </a:schemeClr>
                </a:solidFill>
                <a:effectLst/>
                <a:latin typeface="Times New Roman" panose="02020603050405020304" pitchFamily="18" charset="0"/>
                <a:cs typeface="Times New Roman" panose="02020603050405020304" pitchFamily="18" charset="0"/>
              </a:rPr>
              <a:t>2. Shared entanglement: A Bell state is created and distributed to Alice and Bob (one qubit each).</a:t>
            </a:r>
          </a:p>
          <a:p>
            <a:pPr algn="just"/>
            <a:endParaRPr lang="en-US" sz="1900" b="0" i="0" dirty="0">
              <a:solidFill>
                <a:schemeClr val="tx1">
                  <a:lumMod val="95000"/>
                </a:schemeClr>
              </a:solidFill>
              <a:effectLst/>
              <a:latin typeface="Times New Roman" panose="02020603050405020304" pitchFamily="18" charset="0"/>
              <a:cs typeface="Times New Roman" panose="02020603050405020304" pitchFamily="18" charset="0"/>
            </a:endParaRPr>
          </a:p>
          <a:p>
            <a:pPr algn="just"/>
            <a:r>
              <a:rPr lang="en-US" sz="1900" b="0" i="0" dirty="0">
                <a:solidFill>
                  <a:schemeClr val="tx1">
                    <a:lumMod val="95000"/>
                  </a:schemeClr>
                </a:solidFill>
                <a:effectLst/>
                <a:latin typeface="Times New Roman" panose="02020603050405020304" pitchFamily="18" charset="0"/>
                <a:cs typeface="Times New Roman" panose="02020603050405020304" pitchFamily="18" charset="0"/>
              </a:rPr>
              <a:t>3. Change of basis: Alice converts her two qubits from the Bell basis to the computational basis.</a:t>
            </a:r>
          </a:p>
          <a:p>
            <a:pPr algn="just"/>
            <a:endParaRPr lang="en-US" sz="1900" b="0" i="0" dirty="0">
              <a:solidFill>
                <a:schemeClr val="tx1">
                  <a:lumMod val="95000"/>
                </a:schemeClr>
              </a:solidFill>
              <a:effectLst/>
              <a:latin typeface="Times New Roman" panose="02020603050405020304" pitchFamily="18" charset="0"/>
              <a:cs typeface="Times New Roman" panose="02020603050405020304" pitchFamily="18" charset="0"/>
            </a:endParaRPr>
          </a:p>
          <a:p>
            <a:pPr algn="just"/>
            <a:r>
              <a:rPr lang="en-US" sz="1900" b="0" i="0" dirty="0">
                <a:solidFill>
                  <a:schemeClr val="tx1">
                    <a:lumMod val="95000"/>
                  </a:schemeClr>
                </a:solidFill>
                <a:effectLst/>
                <a:latin typeface="Times New Roman" panose="02020603050405020304" pitchFamily="18" charset="0"/>
                <a:cs typeface="Times New Roman" panose="02020603050405020304" pitchFamily="18" charset="0"/>
              </a:rPr>
              <a:t>4. Measurement: Alice measures her two qubits, then tells Bob how to convert his qubit to obtain the desired state. Note that it is only the </a:t>
            </a:r>
            <a:r>
              <a:rPr lang="en-US" sz="1900" b="0" i="0" dirty="0">
                <a:solidFill>
                  <a:schemeClr val="bg1">
                    <a:lumMod val="95000"/>
                    <a:lumOff val="5000"/>
                  </a:schemeClr>
                </a:solidFill>
                <a:effectLst/>
                <a:latin typeface="Times New Roman" panose="02020603050405020304" pitchFamily="18" charset="0"/>
                <a:cs typeface="Times New Roman" panose="02020603050405020304" pitchFamily="18" charset="0"/>
              </a:rPr>
              <a:t>quantum information </a:t>
            </a:r>
            <a:r>
              <a:rPr lang="en-US" sz="1900" b="0" i="0" dirty="0">
                <a:solidFill>
                  <a:schemeClr val="tx1">
                    <a:lumMod val="95000"/>
                  </a:schemeClr>
                </a:solidFill>
                <a:effectLst/>
                <a:latin typeface="Times New Roman" panose="02020603050405020304" pitchFamily="18" charset="0"/>
                <a:cs typeface="Times New Roman" panose="02020603050405020304" pitchFamily="18" charset="0"/>
              </a:rPr>
              <a:t>being teleported, and not a physical particle</a:t>
            </a:r>
            <a:r>
              <a:rPr lang="en-US" b="0" i="0" dirty="0">
                <a:solidFill>
                  <a:schemeClr val="tx1">
                    <a:lumMod val="95000"/>
                  </a:schemeClr>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96093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A6D471-74A2-E147-9E31-A34C58E216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734" y="778009"/>
            <a:ext cx="5882358" cy="2559994"/>
          </a:xfrm>
          <a:prstGeom prst="rect">
            <a:avLst/>
          </a:prstGeom>
        </p:spPr>
      </p:pic>
      <p:pic>
        <p:nvPicPr>
          <p:cNvPr id="5" name="Picture 4">
            <a:extLst>
              <a:ext uri="{FF2B5EF4-FFF2-40B4-BE49-F238E27FC236}">
                <a16:creationId xmlns:a16="http://schemas.microsoft.com/office/drawing/2014/main" id="{51B8D6A7-E216-A095-9900-288CABAB21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536" y="3838784"/>
            <a:ext cx="9955014" cy="2305372"/>
          </a:xfrm>
          <a:prstGeom prst="rect">
            <a:avLst/>
          </a:prstGeom>
        </p:spPr>
      </p:pic>
      <p:pic>
        <p:nvPicPr>
          <p:cNvPr id="4" name="Picture 3">
            <a:extLst>
              <a:ext uri="{FF2B5EF4-FFF2-40B4-BE49-F238E27FC236}">
                <a16:creationId xmlns:a16="http://schemas.microsoft.com/office/drawing/2014/main" id="{100E9D6C-69E4-737D-BA29-114BA84C4B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5543" y="972005"/>
            <a:ext cx="4215425" cy="2172003"/>
          </a:xfrm>
          <a:prstGeom prst="rect">
            <a:avLst/>
          </a:prstGeom>
        </p:spPr>
      </p:pic>
    </p:spTree>
    <p:extLst>
      <p:ext uri="{BB962C8B-B14F-4D97-AF65-F5344CB8AC3E}">
        <p14:creationId xmlns:p14="http://schemas.microsoft.com/office/powerpoint/2010/main" val="4223401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FB07D-5589-BEF7-799F-61D193C7A354}"/>
              </a:ext>
            </a:extLst>
          </p:cNvPr>
          <p:cNvSpPr>
            <a:spLocks noGrp="1"/>
          </p:cNvSpPr>
          <p:nvPr>
            <p:ph type="title"/>
          </p:nvPr>
        </p:nvSpPr>
        <p:spPr>
          <a:xfrm>
            <a:off x="1269507" y="124287"/>
            <a:ext cx="9905998" cy="1478570"/>
          </a:xfrm>
        </p:spPr>
        <p:txBody>
          <a:bodyPr>
            <a:normAutofit/>
          </a:bodyPr>
          <a:lstStyle/>
          <a:p>
            <a:r>
              <a:rPr lang="en-US" sz="2900" dirty="0">
                <a:latin typeface="Times New Roman" panose="02020603050405020304" pitchFamily="18" charset="0"/>
                <a:cs typeface="Times New Roman" panose="02020603050405020304" pitchFamily="18" charset="0"/>
              </a:rPr>
              <a:t>            Two qubit quantum teleportation</a:t>
            </a:r>
          </a:p>
        </p:txBody>
      </p:sp>
      <p:sp>
        <p:nvSpPr>
          <p:cNvPr id="4" name="TextBox 3">
            <a:extLst>
              <a:ext uri="{FF2B5EF4-FFF2-40B4-BE49-F238E27FC236}">
                <a16:creationId xmlns:a16="http://schemas.microsoft.com/office/drawing/2014/main" id="{C40EE02A-70BE-95E7-7DE3-A43EEE524DA6}"/>
              </a:ext>
            </a:extLst>
          </p:cNvPr>
          <p:cNvSpPr txBox="1"/>
          <p:nvPr/>
        </p:nvSpPr>
        <p:spPr>
          <a:xfrm>
            <a:off x="1269507" y="1405363"/>
            <a:ext cx="9794288" cy="4278094"/>
          </a:xfrm>
          <a:prstGeom prst="rect">
            <a:avLst/>
          </a:prstGeom>
          <a:noFill/>
        </p:spPr>
        <p:txBody>
          <a:bodyPr wrap="square">
            <a:spAutoFit/>
          </a:bodyPr>
          <a:lstStyle/>
          <a:p>
            <a:pPr algn="just"/>
            <a:r>
              <a:rPr lang="en-US" sz="1700" dirty="0">
                <a:latin typeface="Times New Roman" panose="02020603050405020304" pitchFamily="18" charset="0"/>
                <a:cs typeface="Times New Roman" panose="02020603050405020304" pitchFamily="18" charset="0"/>
              </a:rPr>
              <a:t>Here, Alice (sender) sends her qubits information to Bob (receiver) under control, supervision of Charlie (controller) through the shared quantum channel between them. We use cluster states as quantum channels shared between three parties Alice, Bob and Charlie. The cluster state has been remotely prepared at the Alice place, where she performs all the necessary unitary operations including the deferred measurement. </a:t>
            </a:r>
            <a:r>
              <a:rPr lang="en-US" sz="1700" dirty="0" err="1">
                <a:latin typeface="Times New Roman" panose="02020603050405020304" pitchFamily="18" charset="0"/>
                <a:cs typeface="Times New Roman" panose="02020603050405020304" pitchFamily="18" charset="0"/>
              </a:rPr>
              <a:t>Afer</a:t>
            </a:r>
            <a:r>
              <a:rPr lang="en-US" sz="1700" dirty="0">
                <a:latin typeface="Times New Roman" panose="02020603050405020304" pitchFamily="18" charset="0"/>
                <a:cs typeface="Times New Roman" panose="02020603050405020304" pitchFamily="18" charset="0"/>
              </a:rPr>
              <a:t> performing all the operations, Alice sends the respective qubits to the respective parties. Then Alice immediate measures her qubits in computational basis, which destroys her qubits, making her incapable of any further communication. Now, after receiving qubits from Alice, Charlie measures his qubits in |± &gt; basis. If the measurement outcome is |− &gt;, then Charlie sends a classical bit of information to Bob within a certain time period. After receiving Charlie’s classical information in a certain time period, Bob gets that Charlie’s measurement outcome is |− &gt;, and he has to perform phase (Z-gate) change unitary operations on his qubits. If the measurement outcome is |+ &gt; , then Charlie does not need to send any classical information to Bob. After waiting for a certain time period and have not received any classical information, Bob understands that Charlie’s measurement outcome is |+ &gt; and he has to perform another set of unitary operations on his qubits. By the above analysis, we conclude that the classical communication is taking place between Charlie and Bob, only when Charlie’s measurement outcome is |− &gt;. Hence, the average classical communication cost necessary for our protocols is 0.5 bit.</a:t>
            </a:r>
          </a:p>
        </p:txBody>
      </p:sp>
    </p:spTree>
    <p:extLst>
      <p:ext uri="{BB962C8B-B14F-4D97-AF65-F5344CB8AC3E}">
        <p14:creationId xmlns:p14="http://schemas.microsoft.com/office/powerpoint/2010/main" val="1191298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6883CE-BD84-3596-C9AE-101C1292F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1099" y="190657"/>
            <a:ext cx="8249801" cy="2572109"/>
          </a:xfrm>
          <a:prstGeom prst="rect">
            <a:avLst/>
          </a:prstGeom>
        </p:spPr>
      </p:pic>
      <p:pic>
        <p:nvPicPr>
          <p:cNvPr id="5" name="Picture 4">
            <a:extLst>
              <a:ext uri="{FF2B5EF4-FFF2-40B4-BE49-F238E27FC236}">
                <a16:creationId xmlns:a16="http://schemas.microsoft.com/office/drawing/2014/main" id="{3BAB4F3A-EA41-9469-7EEB-F3E499452B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0261" y="4749013"/>
            <a:ext cx="5563376" cy="1848108"/>
          </a:xfrm>
          <a:prstGeom prst="rect">
            <a:avLst/>
          </a:prstGeom>
        </p:spPr>
      </p:pic>
      <p:sp>
        <p:nvSpPr>
          <p:cNvPr id="7" name="TextBox 6">
            <a:extLst>
              <a:ext uri="{FF2B5EF4-FFF2-40B4-BE49-F238E27FC236}">
                <a16:creationId xmlns:a16="http://schemas.microsoft.com/office/drawing/2014/main" id="{CFF56C7B-5A80-3158-87F3-0276B6DBA2D9}"/>
              </a:ext>
            </a:extLst>
          </p:cNvPr>
          <p:cNvSpPr txBox="1"/>
          <p:nvPr/>
        </p:nvSpPr>
        <p:spPr>
          <a:xfrm>
            <a:off x="665825" y="2924893"/>
            <a:ext cx="10724225" cy="1661993"/>
          </a:xfrm>
          <a:prstGeom prst="rect">
            <a:avLst/>
          </a:prstGeom>
          <a:noFill/>
        </p:spPr>
        <p:txBody>
          <a:bodyPr wrap="square">
            <a:spAutoFit/>
          </a:bodyPr>
          <a:lstStyle/>
          <a:p>
            <a:pPr algn="just"/>
            <a:r>
              <a:rPr lang="en-US" sz="1700" dirty="0">
                <a:latin typeface="Times New Roman" panose="02020603050405020304" pitchFamily="18" charset="0"/>
                <a:cs typeface="Times New Roman" panose="02020603050405020304" pitchFamily="18" charset="0"/>
              </a:rPr>
              <a:t>The cluster state is shared between three parties Alice, Bob and Charlie which are far apart from each other. Alice shares two qubits (1</a:t>
            </a:r>
            <a:r>
              <a:rPr lang="en-US" sz="1700" baseline="30000" dirty="0">
                <a:latin typeface="Times New Roman" panose="02020603050405020304" pitchFamily="18" charset="0"/>
                <a:cs typeface="Times New Roman" panose="02020603050405020304" pitchFamily="18" charset="0"/>
              </a:rPr>
              <a:t>st</a:t>
            </a:r>
            <a:r>
              <a:rPr lang="en-US" sz="1700" dirty="0">
                <a:latin typeface="Times New Roman" panose="02020603050405020304" pitchFamily="18" charset="0"/>
                <a:cs typeface="Times New Roman" panose="02020603050405020304" pitchFamily="18" charset="0"/>
              </a:rPr>
              <a:t> and 3</a:t>
            </a:r>
            <a:r>
              <a:rPr lang="en-US" sz="1700" baseline="30000" dirty="0">
                <a:latin typeface="Times New Roman" panose="02020603050405020304" pitchFamily="18" charset="0"/>
                <a:cs typeface="Times New Roman" panose="02020603050405020304" pitchFamily="18" charset="0"/>
              </a:rPr>
              <a:t>rd</a:t>
            </a:r>
            <a:r>
              <a:rPr lang="en-US" sz="1700" dirty="0">
                <a:latin typeface="Times New Roman" panose="02020603050405020304" pitchFamily="18" charset="0"/>
                <a:cs typeface="Times New Roman" panose="02020603050405020304" pitchFamily="18" charset="0"/>
              </a:rPr>
              <a:t> qubit), Charlie shares one qubit (4</a:t>
            </a:r>
            <a:r>
              <a:rPr lang="en-US" sz="1700" baseline="30000" dirty="0">
                <a:latin typeface="Times New Roman" panose="02020603050405020304" pitchFamily="18" charset="0"/>
                <a:cs typeface="Times New Roman" panose="02020603050405020304" pitchFamily="18" charset="0"/>
              </a:rPr>
              <a:t>th</a:t>
            </a:r>
            <a:r>
              <a:rPr lang="en-US" sz="1700" dirty="0">
                <a:latin typeface="Times New Roman" panose="02020603050405020304" pitchFamily="18" charset="0"/>
                <a:cs typeface="Times New Roman" panose="02020603050405020304" pitchFamily="18" charset="0"/>
              </a:rPr>
              <a:t> qubit), and Bob (2</a:t>
            </a:r>
            <a:r>
              <a:rPr lang="en-US" sz="1700" baseline="30000" dirty="0">
                <a:latin typeface="Times New Roman" panose="02020603050405020304" pitchFamily="18" charset="0"/>
                <a:cs typeface="Times New Roman" panose="02020603050405020304" pitchFamily="18" charset="0"/>
              </a:rPr>
              <a:t>nd</a:t>
            </a:r>
            <a:r>
              <a:rPr lang="en-US" sz="1700" dirty="0">
                <a:latin typeface="Times New Roman" panose="02020603050405020304" pitchFamily="18" charset="0"/>
                <a:cs typeface="Times New Roman" panose="02020603050405020304" pitchFamily="18" charset="0"/>
              </a:rPr>
              <a:t> and 5</a:t>
            </a:r>
            <a:r>
              <a:rPr lang="en-US" sz="1700" baseline="30000" dirty="0">
                <a:latin typeface="Times New Roman" panose="02020603050405020304" pitchFamily="18" charset="0"/>
                <a:cs typeface="Times New Roman" panose="02020603050405020304" pitchFamily="18" charset="0"/>
              </a:rPr>
              <a:t>th</a:t>
            </a:r>
            <a:r>
              <a:rPr lang="en-US" sz="1700" dirty="0">
                <a:latin typeface="Times New Roman" panose="02020603050405020304" pitchFamily="18" charset="0"/>
                <a:cs typeface="Times New Roman" panose="02020603050405020304" pitchFamily="18" charset="0"/>
              </a:rPr>
              <a:t> qubit) shares the remaining two qubits. Now, Bob takes the information of the classical channel into account and decides which set of unitary operations he has to perform on his qubits. Here, if Charlie wants to cheat and sends the wrong information to Bob through the classical channel, then after Bob’s unitary operation and consulting with Alice, Bob finds out that Charlie cheated. Thus, even if Charlie wants to, he cannot cheat without getting caught, and this is the beauty of quantum communication</a:t>
            </a:r>
          </a:p>
        </p:txBody>
      </p:sp>
      <p:sp>
        <p:nvSpPr>
          <p:cNvPr id="9" name="TextBox 8">
            <a:extLst>
              <a:ext uri="{FF2B5EF4-FFF2-40B4-BE49-F238E27FC236}">
                <a16:creationId xmlns:a16="http://schemas.microsoft.com/office/drawing/2014/main" id="{4FC702F5-E4D9-0716-6FEA-CB39869E542E}"/>
              </a:ext>
            </a:extLst>
          </p:cNvPr>
          <p:cNvSpPr txBox="1"/>
          <p:nvPr/>
        </p:nvSpPr>
        <p:spPr>
          <a:xfrm>
            <a:off x="1542495" y="5789110"/>
            <a:ext cx="4032681" cy="615553"/>
          </a:xfrm>
          <a:prstGeom prst="rect">
            <a:avLst/>
          </a:prstGeom>
          <a:noFill/>
        </p:spPr>
        <p:txBody>
          <a:bodyPr wrap="square">
            <a:spAutoFit/>
          </a:bodyPr>
          <a:lstStyle/>
          <a:p>
            <a:r>
              <a:rPr lang="en-US" sz="1700" dirty="0">
                <a:latin typeface="Times New Roman" panose="02020603050405020304" pitchFamily="18" charset="0"/>
                <a:cs typeface="Times New Roman" panose="02020603050405020304" pitchFamily="18" charset="0"/>
              </a:rPr>
              <a:t>Quantum circuit generating the five-qubit cluster state, |C5 &gt;12345.</a:t>
            </a:r>
          </a:p>
        </p:txBody>
      </p:sp>
    </p:spTree>
    <p:extLst>
      <p:ext uri="{BB962C8B-B14F-4D97-AF65-F5344CB8AC3E}">
        <p14:creationId xmlns:p14="http://schemas.microsoft.com/office/powerpoint/2010/main" val="2653503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DC9D5-BADF-C8FB-6E01-65E2618872BC}"/>
              </a:ext>
            </a:extLst>
          </p:cNvPr>
          <p:cNvSpPr>
            <a:spLocks noGrp="1"/>
          </p:cNvSpPr>
          <p:nvPr>
            <p:ph type="title"/>
          </p:nvPr>
        </p:nvSpPr>
        <p:spPr>
          <a:xfrm>
            <a:off x="1336722" y="219022"/>
            <a:ext cx="9905998" cy="1478570"/>
          </a:xfrm>
        </p:spPr>
        <p:txBody>
          <a:bodyPr>
            <a:normAutofit/>
          </a:bodyPr>
          <a:lstStyle/>
          <a:p>
            <a:r>
              <a:rPr lang="en-US" sz="2700" dirty="0">
                <a:latin typeface="Times New Roman" panose="02020603050405020304" pitchFamily="18" charset="0"/>
                <a:cs typeface="Times New Roman" panose="02020603050405020304" pitchFamily="18" charset="0"/>
              </a:rPr>
              <a:t>              Three qubit quantum teleportation</a:t>
            </a:r>
          </a:p>
        </p:txBody>
      </p:sp>
      <p:sp>
        <p:nvSpPr>
          <p:cNvPr id="4" name="TextBox 3">
            <a:extLst>
              <a:ext uri="{FF2B5EF4-FFF2-40B4-BE49-F238E27FC236}">
                <a16:creationId xmlns:a16="http://schemas.microsoft.com/office/drawing/2014/main" id="{3BC3E72C-5BB8-BBF4-3FA7-C0D4AC091FFE}"/>
              </a:ext>
            </a:extLst>
          </p:cNvPr>
          <p:cNvSpPr txBox="1"/>
          <p:nvPr/>
        </p:nvSpPr>
        <p:spPr>
          <a:xfrm>
            <a:off x="1336722" y="1282602"/>
            <a:ext cx="9600567" cy="4278094"/>
          </a:xfrm>
          <a:prstGeom prst="rect">
            <a:avLst/>
          </a:prstGeom>
          <a:noFill/>
        </p:spPr>
        <p:txBody>
          <a:bodyPr wrap="square">
            <a:spAutoFit/>
          </a:bodyPr>
          <a:lstStyle/>
          <a:p>
            <a:pPr algn="just"/>
            <a:r>
              <a:rPr lang="en-US" sz="1700" dirty="0">
                <a:latin typeface="Times New Roman" panose="02020603050405020304" pitchFamily="18" charset="0"/>
                <a:cs typeface="Times New Roman" panose="02020603050405020304" pitchFamily="18" charset="0"/>
              </a:rPr>
              <a:t>Here, we consider a seven-qubit cluster state which we used as a quantum channel for teleportation of three-qubit state. The cluster state is shared between as usual Alice (sender), Bob (receiver), and Charlie (controller) which are far apart from each other. More precisely, Alice and Bob each share three qubits and Charlie shares one qubit of the seven-qubit cluster state. The procedure is the same as for the previous scheme, i.e. Alice remotely prepared the cluster state at her place. After applying the required unitary operations between the cluster state and the three-qubit state, Alice sends the respective qubits to the respective parties. And after that, she immediately measured her qubits state and the whole state is get collapsed. Next, Charlie measures his qubit in |+ &gt; or |− &gt; basis, and when his measured state is |− &gt;, then Charlie sends his qubit information in one bit to Bob within a certain time period through a secure classical channel. After receiving the information from Charlie, Bob gets that Charlie’s qubit is in |− &gt; state, and he has to apply a phase-change (Z-gate) unitary transformation on qubit 6 followed by CNOT operation on qubits (2, 4) and (4, 6). If Charlie measurement outcome is |+ &gt;, then he does not have to send any classical information to Bob. Whereas Bob after waiting for a certain time period and have not received any information from Charlie, he gets that Charlie’s qubit is in |+ &gt; state. And he has to apply an identity gate unitary transformation on qubit 6 followed by CNOT operation on qubits (2, 4) and (4, 6). Herein, the qubits 1, 3 and 5 belong to Alice, the qubits 2, 4 and 6 belong to Bob, and the qubit 7 belongs to Charlie.</a:t>
            </a:r>
          </a:p>
        </p:txBody>
      </p:sp>
    </p:spTree>
    <p:extLst>
      <p:ext uri="{BB962C8B-B14F-4D97-AF65-F5344CB8AC3E}">
        <p14:creationId xmlns:p14="http://schemas.microsoft.com/office/powerpoint/2010/main" val="2926954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967F90-C908-63C6-0349-458E77D13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162" y="478892"/>
            <a:ext cx="6658253" cy="2033490"/>
          </a:xfrm>
          <a:prstGeom prst="rect">
            <a:avLst/>
          </a:prstGeom>
        </p:spPr>
      </p:pic>
      <p:pic>
        <p:nvPicPr>
          <p:cNvPr id="5" name="Picture 4">
            <a:extLst>
              <a:ext uri="{FF2B5EF4-FFF2-40B4-BE49-F238E27FC236}">
                <a16:creationId xmlns:a16="http://schemas.microsoft.com/office/drawing/2014/main" id="{60EFDD66-A7F7-5E08-4EE7-7AFDF996AD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3929" y="4291818"/>
            <a:ext cx="5591955" cy="2133898"/>
          </a:xfrm>
          <a:prstGeom prst="rect">
            <a:avLst/>
          </a:prstGeom>
        </p:spPr>
      </p:pic>
      <p:sp>
        <p:nvSpPr>
          <p:cNvPr id="7" name="TextBox 6">
            <a:extLst>
              <a:ext uri="{FF2B5EF4-FFF2-40B4-BE49-F238E27FC236}">
                <a16:creationId xmlns:a16="http://schemas.microsoft.com/office/drawing/2014/main" id="{013CAD46-20B8-67F6-B4FE-D34AE08F7E60}"/>
              </a:ext>
            </a:extLst>
          </p:cNvPr>
          <p:cNvSpPr txBox="1"/>
          <p:nvPr/>
        </p:nvSpPr>
        <p:spPr>
          <a:xfrm>
            <a:off x="8120849" y="915269"/>
            <a:ext cx="3535532" cy="877163"/>
          </a:xfrm>
          <a:prstGeom prst="rect">
            <a:avLst/>
          </a:prstGeom>
          <a:noFill/>
        </p:spPr>
        <p:txBody>
          <a:bodyPr wrap="square">
            <a:spAutoFit/>
          </a:bodyPr>
          <a:lstStyle/>
          <a:p>
            <a:pPr algn="just"/>
            <a:r>
              <a:rPr lang="en-US" sz="1700" dirty="0">
                <a:latin typeface="Times New Roman" panose="02020603050405020304" pitchFamily="18" charset="0"/>
                <a:cs typeface="Times New Roman" panose="02020603050405020304" pitchFamily="18" charset="0"/>
              </a:rPr>
              <a:t>A generalized circuit for teleporting arbitrary three-qubit state using seven-qubit cluster state</a:t>
            </a:r>
          </a:p>
        </p:txBody>
      </p:sp>
      <p:sp>
        <p:nvSpPr>
          <p:cNvPr id="9" name="TextBox 8">
            <a:extLst>
              <a:ext uri="{FF2B5EF4-FFF2-40B4-BE49-F238E27FC236}">
                <a16:creationId xmlns:a16="http://schemas.microsoft.com/office/drawing/2014/main" id="{D9931610-6107-A03D-C13D-1C8CF9C5561C}"/>
              </a:ext>
            </a:extLst>
          </p:cNvPr>
          <p:cNvSpPr txBox="1"/>
          <p:nvPr/>
        </p:nvSpPr>
        <p:spPr>
          <a:xfrm>
            <a:off x="1205143" y="5247573"/>
            <a:ext cx="4370033" cy="615553"/>
          </a:xfrm>
          <a:prstGeom prst="rect">
            <a:avLst/>
          </a:prstGeom>
          <a:noFill/>
        </p:spPr>
        <p:txBody>
          <a:bodyPr wrap="square">
            <a:spAutoFit/>
          </a:bodyPr>
          <a:lstStyle/>
          <a:p>
            <a:r>
              <a:rPr lang="en-US" sz="1700" dirty="0">
                <a:latin typeface="Times New Roman" panose="02020603050405020304" pitchFamily="18" charset="0"/>
                <a:cs typeface="Times New Roman" panose="02020603050405020304" pitchFamily="18" charset="0"/>
              </a:rPr>
              <a:t>Quantum circuit generating the seven-qubit cluster state, |C7 &gt;123456</a:t>
            </a:r>
          </a:p>
        </p:txBody>
      </p:sp>
      <p:pic>
        <p:nvPicPr>
          <p:cNvPr id="11" name="Picture 10">
            <a:extLst>
              <a:ext uri="{FF2B5EF4-FFF2-40B4-BE49-F238E27FC236}">
                <a16:creationId xmlns:a16="http://schemas.microsoft.com/office/drawing/2014/main" id="{123A028B-2F79-64BF-0881-C9A81F7BAA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7534" y="2826324"/>
            <a:ext cx="6325483" cy="1295581"/>
          </a:xfrm>
          <a:prstGeom prst="rect">
            <a:avLst/>
          </a:prstGeom>
        </p:spPr>
      </p:pic>
    </p:spTree>
    <p:extLst>
      <p:ext uri="{BB962C8B-B14F-4D97-AF65-F5344CB8AC3E}">
        <p14:creationId xmlns:p14="http://schemas.microsoft.com/office/powerpoint/2010/main" val="965800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C5B3E-8DE3-44B8-1CA6-A8AB330E40B3}"/>
              </a:ext>
            </a:extLst>
          </p:cNvPr>
          <p:cNvSpPr>
            <a:spLocks noGrp="1"/>
          </p:cNvSpPr>
          <p:nvPr>
            <p:ph type="title"/>
          </p:nvPr>
        </p:nvSpPr>
        <p:spPr/>
        <p:txBody>
          <a:bodyPr/>
          <a:lstStyle/>
          <a:p>
            <a:r>
              <a:rPr lang="en-IN" dirty="0"/>
              <a:t>                       </a:t>
            </a:r>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A9F8C19F-07D6-32BD-A88C-BF0A773E278F}"/>
              </a:ext>
            </a:extLst>
          </p:cNvPr>
          <p:cNvSpPr>
            <a:spLocks noGrp="1"/>
          </p:cNvSpPr>
          <p:nvPr>
            <p:ph idx="1"/>
          </p:nvPr>
        </p:nvSpPr>
        <p:spPr/>
        <p:txBody>
          <a:bodyPr/>
          <a:lstStyle/>
          <a:p>
            <a:r>
              <a:rPr lang="en-IN" b="0" i="0" dirty="0">
                <a:solidFill>
                  <a:srgbClr val="212121"/>
                </a:solidFill>
                <a:effectLst/>
                <a:latin typeface="Roboto" panose="02000000000000000000" pitchFamily="2" charset="0"/>
                <a:hlinkClick r:id="rId2"/>
              </a:rPr>
              <a:t>Quantum Computation and Quantum Information by Michael A. Nielson &amp; Isaac L. </a:t>
            </a:r>
            <a:r>
              <a:rPr lang="en-IN" dirty="0">
                <a:solidFill>
                  <a:srgbClr val="212121"/>
                </a:solidFill>
                <a:latin typeface="Roboto" panose="02000000000000000000" pitchFamily="2" charset="0"/>
                <a:hlinkClick r:id="rId2"/>
              </a:rPr>
              <a:t>Chuang</a:t>
            </a:r>
            <a:endParaRPr lang="en-IN" b="0" i="0" dirty="0">
              <a:solidFill>
                <a:srgbClr val="212121"/>
              </a:solidFill>
              <a:effectLst/>
              <a:latin typeface="Roboto" panose="02000000000000000000" pitchFamily="2" charset="0"/>
              <a:hlinkClick r:id="rId2"/>
            </a:endParaRPr>
          </a:p>
          <a:p>
            <a:r>
              <a:rPr lang="en-IN" b="0" i="0" dirty="0">
                <a:solidFill>
                  <a:srgbClr val="212121"/>
                </a:solidFill>
                <a:effectLst/>
                <a:latin typeface="Roboto" panose="02000000000000000000" pitchFamily="2" charset="0"/>
                <a:hlinkClick r:id="rId2"/>
              </a:rPr>
              <a:t>https://pennylane.ai/qml/demos/tutorial_teleportation/</a:t>
            </a:r>
            <a:endParaRPr lang="en-IN" b="0" i="0" dirty="0">
              <a:solidFill>
                <a:srgbClr val="212121"/>
              </a:solidFill>
              <a:effectLst/>
              <a:latin typeface="Roboto" panose="02000000000000000000" pitchFamily="2" charset="0"/>
            </a:endParaRPr>
          </a:p>
          <a:p>
            <a:r>
              <a:rPr lang="en-IN" b="0" i="0" dirty="0">
                <a:solidFill>
                  <a:srgbClr val="212121"/>
                </a:solidFill>
                <a:effectLst/>
                <a:latin typeface="Roboto" panose="02000000000000000000" pitchFamily="2" charset="0"/>
                <a:hlinkClick r:id="rId3"/>
              </a:rPr>
              <a:t>https://doi.org/10.1038/s41598-020-70446-8</a:t>
            </a:r>
            <a:endParaRPr lang="en-IN" b="0" i="0" dirty="0">
              <a:solidFill>
                <a:srgbClr val="212121"/>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883334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7442A-8E5B-6140-D7F3-0D7ABD9CD444}"/>
              </a:ext>
            </a:extLst>
          </p:cNvPr>
          <p:cNvSpPr>
            <a:spLocks noGrp="1"/>
          </p:cNvSpPr>
          <p:nvPr>
            <p:ph type="title"/>
          </p:nvPr>
        </p:nvSpPr>
        <p:spPr>
          <a:xfrm>
            <a:off x="4461661" y="2324096"/>
            <a:ext cx="9905998" cy="1478570"/>
          </a:xfrm>
        </p:spPr>
        <p:txBody>
          <a:bodyPr>
            <a:normAutofit/>
          </a:bodyPr>
          <a:lstStyle/>
          <a:p>
            <a:r>
              <a:rPr lang="en-US" sz="37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62741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178</TotalTime>
  <Words>1042</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Roboto</vt:lpstr>
      <vt:lpstr>Times New Roman</vt:lpstr>
      <vt:lpstr>Tw Cen MT</vt:lpstr>
      <vt:lpstr>Circuit</vt:lpstr>
      <vt:lpstr>       Quantum teleportation                   </vt:lpstr>
      <vt:lpstr>         Single qubit quantum teleportation</vt:lpstr>
      <vt:lpstr>PowerPoint Presentation</vt:lpstr>
      <vt:lpstr>            Two qubit quantum teleportation</vt:lpstr>
      <vt:lpstr>PowerPoint Presentation</vt:lpstr>
      <vt:lpstr>              Three qubit quantum teleportation</vt:lpstr>
      <vt:lpstr>PowerPoint Presentation</vt:lpstr>
      <vt:lpstr>                       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teleportation</dc:title>
  <dc:creator>vimal eswar</dc:creator>
  <cp:lastModifiedBy>vimal eswar</cp:lastModifiedBy>
  <cp:revision>5</cp:revision>
  <dcterms:created xsi:type="dcterms:W3CDTF">2023-11-15T14:40:27Z</dcterms:created>
  <dcterms:modified xsi:type="dcterms:W3CDTF">2023-12-13T06:56:04Z</dcterms:modified>
</cp:coreProperties>
</file>