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Maven Pro" panose="020B0604020202020204" charset="0"/>
      <p:regular r:id="rId17"/>
      <p:bold r:id="rId18"/>
    </p:embeddedFont>
    <p:embeddedFont>
      <p:font typeface="Nunito"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3383" autoAdjust="0"/>
  </p:normalViewPr>
  <p:slideViewPr>
    <p:cSldViewPr snapToGrid="0">
      <p:cViewPr varScale="1">
        <p:scale>
          <a:sx n="107" d="100"/>
          <a:sy n="107" d="100"/>
        </p:scale>
        <p:origin x="1267"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9cde9ae447_0_1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9cde9ae447_0_1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9cde9ae447_0_1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9cde9ae447_0_1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29cde9ae447_0_12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29cde9ae447_0_1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9d080538f1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29d080538f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9d080538f1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9d080538f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9cde9ae447_0_6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9cde9ae447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9cde9ae447_0_1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9cde9ae447_0_1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9cde9ae447_0_1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9cde9ae447_0_1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9cde9ae447_0_1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9cde9ae447_0_1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9d080538f1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9d080538f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9cde9ae447_0_1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9cde9ae447_0_1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9cde9ae447_0_1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9cde9ae447_0_1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9cde9ae447_0_1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9cde9ae447_0_1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442175" y="648000"/>
            <a:ext cx="48834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NLP - SENTIMENT ANALYSIS</a:t>
            </a:r>
            <a:endParaRPr>
              <a:latin typeface="Times New Roman"/>
              <a:ea typeface="Times New Roman"/>
              <a:cs typeface="Times New Roman"/>
              <a:sym typeface="Times New Roman"/>
            </a:endParaRPr>
          </a:p>
        </p:txBody>
      </p:sp>
      <p:sp>
        <p:nvSpPr>
          <p:cNvPr id="278" name="Google Shape;278;p13"/>
          <p:cNvSpPr txBox="1">
            <a:spLocks noGrp="1"/>
          </p:cNvSpPr>
          <p:nvPr>
            <p:ph type="subTitle" idx="1"/>
          </p:nvPr>
        </p:nvSpPr>
        <p:spPr>
          <a:xfrm>
            <a:off x="520775" y="2520900"/>
            <a:ext cx="4883400" cy="197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dirty="0">
                <a:latin typeface="Times New Roman"/>
                <a:ea typeface="Times New Roman"/>
                <a:cs typeface="Times New Roman"/>
                <a:sym typeface="Times New Roman"/>
              </a:rPr>
              <a:t>Name: Vimaleswar A</a:t>
            </a:r>
            <a:endParaRPr sz="1900" dirty="0">
              <a:latin typeface="Times New Roman"/>
              <a:ea typeface="Times New Roman"/>
              <a:cs typeface="Times New Roman"/>
              <a:sym typeface="Times New Roman"/>
            </a:endParaRPr>
          </a:p>
          <a:p>
            <a:pPr marL="0" lvl="0" indent="0" algn="l" rtl="0">
              <a:spcBef>
                <a:spcPts val="0"/>
              </a:spcBef>
              <a:spcAft>
                <a:spcPts val="0"/>
              </a:spcAft>
              <a:buNone/>
            </a:pPr>
            <a:r>
              <a:rPr lang="en" sz="1900" dirty="0">
                <a:latin typeface="Times New Roman"/>
                <a:ea typeface="Times New Roman"/>
                <a:cs typeface="Times New Roman"/>
                <a:sym typeface="Times New Roman"/>
              </a:rPr>
              <a:t>Roll No: 20305</a:t>
            </a:r>
            <a:endParaRPr sz="1900" dirty="0">
              <a:latin typeface="Times New Roman"/>
              <a:ea typeface="Times New Roman"/>
              <a:cs typeface="Times New Roman"/>
              <a:sym typeface="Times New Roman"/>
            </a:endParaRPr>
          </a:p>
          <a:p>
            <a:pPr marL="0" lvl="0" indent="0" algn="l" rtl="0">
              <a:spcBef>
                <a:spcPts val="0"/>
              </a:spcBef>
              <a:spcAft>
                <a:spcPts val="0"/>
              </a:spcAft>
              <a:buNone/>
            </a:pPr>
            <a:r>
              <a:rPr lang="en" sz="1900" dirty="0">
                <a:latin typeface="Times New Roman"/>
                <a:ea typeface="Times New Roman"/>
                <a:cs typeface="Times New Roman"/>
                <a:sym typeface="Times New Roman"/>
              </a:rPr>
              <a:t>Instructor: Dr. Bhavna Rajasekaran</a:t>
            </a:r>
            <a:endParaRPr sz="19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2"/>
          <p:cNvSpPr txBox="1"/>
          <p:nvPr/>
        </p:nvSpPr>
        <p:spPr>
          <a:xfrm>
            <a:off x="-406325" y="89125"/>
            <a:ext cx="3000000" cy="446400"/>
          </a:xfrm>
          <a:prstGeom prst="rect">
            <a:avLst/>
          </a:prstGeom>
          <a:noFill/>
          <a:ln>
            <a:noFill/>
          </a:ln>
        </p:spPr>
        <p:txBody>
          <a:bodyPr spcFirstLastPara="1" wrap="square" lIns="91425" tIns="91425" rIns="91425" bIns="91425" anchor="t" anchorCtr="0">
            <a:spAutoFit/>
          </a:bodyPr>
          <a:lstStyle/>
          <a:p>
            <a:pPr marL="914400" lvl="0" indent="0" algn="l" rtl="0">
              <a:spcBef>
                <a:spcPts val="0"/>
              </a:spcBef>
              <a:spcAft>
                <a:spcPts val="0"/>
              </a:spcAft>
              <a:buNone/>
            </a:pPr>
            <a:r>
              <a:rPr lang="en" sz="1700" b="1">
                <a:solidFill>
                  <a:schemeClr val="dk2"/>
                </a:solidFill>
                <a:latin typeface="Times New Roman"/>
                <a:ea typeface="Times New Roman"/>
                <a:cs typeface="Times New Roman"/>
                <a:sym typeface="Times New Roman"/>
              </a:rPr>
              <a:t>5.    Lemmatization</a:t>
            </a:r>
            <a:endParaRPr/>
          </a:p>
        </p:txBody>
      </p:sp>
      <p:sp>
        <p:nvSpPr>
          <p:cNvPr id="353" name="Google Shape;353;p22"/>
          <p:cNvSpPr txBox="1"/>
          <p:nvPr/>
        </p:nvSpPr>
        <p:spPr>
          <a:xfrm flipH="1">
            <a:off x="-233625" y="2735813"/>
            <a:ext cx="4507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dk2"/>
                </a:solidFill>
                <a:latin typeface="Times New Roman"/>
                <a:ea typeface="Times New Roman"/>
                <a:cs typeface="Times New Roman"/>
                <a:sym typeface="Times New Roman"/>
              </a:rPr>
              <a:t>             6.    Part of Speech (POS) Tagging</a:t>
            </a:r>
            <a:endParaRPr/>
          </a:p>
        </p:txBody>
      </p:sp>
      <p:sp>
        <p:nvSpPr>
          <p:cNvPr id="354" name="Google Shape;354;p22"/>
          <p:cNvSpPr txBox="1"/>
          <p:nvPr/>
        </p:nvSpPr>
        <p:spPr>
          <a:xfrm>
            <a:off x="634400" y="391500"/>
            <a:ext cx="4203900" cy="2277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solidFill>
                  <a:schemeClr val="dk2"/>
                </a:solidFill>
                <a:latin typeface="Times New Roman"/>
                <a:ea typeface="Times New Roman"/>
                <a:cs typeface="Times New Roman"/>
                <a:sym typeface="Times New Roman"/>
              </a:rPr>
              <a:t>Lemmatization is the process of reducing words to their base or root form, known as the lemma, which is the valid word. Unlike stemming, which involves removing prefixes or suffixes to obtain a word’s root, lemmatization considers the context and morphology of words to produce a meaningful base form.</a:t>
            </a:r>
            <a:endParaRPr/>
          </a:p>
        </p:txBody>
      </p:sp>
      <p:sp>
        <p:nvSpPr>
          <p:cNvPr id="355" name="Google Shape;355;p22"/>
          <p:cNvSpPr txBox="1"/>
          <p:nvPr/>
        </p:nvSpPr>
        <p:spPr>
          <a:xfrm>
            <a:off x="4966763" y="3561575"/>
            <a:ext cx="4066200" cy="969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solidFill>
                  <a:schemeClr val="dk2"/>
                </a:solidFill>
                <a:latin typeface="Times New Roman"/>
                <a:ea typeface="Times New Roman"/>
                <a:cs typeface="Times New Roman"/>
                <a:sym typeface="Times New Roman"/>
              </a:rPr>
              <a:t>POS is a fundamental task in NLP  that involves assigning grammatical categories, or parts of speech, to words in a given text. </a:t>
            </a:r>
            <a:endParaRPr/>
          </a:p>
        </p:txBody>
      </p:sp>
      <p:pic>
        <p:nvPicPr>
          <p:cNvPr id="356" name="Google Shape;356;p22"/>
          <p:cNvPicPr preferRelativeResize="0"/>
          <p:nvPr/>
        </p:nvPicPr>
        <p:blipFill>
          <a:blip r:embed="rId3">
            <a:alphaModFix/>
          </a:blip>
          <a:stretch>
            <a:fillRect/>
          </a:stretch>
        </p:blipFill>
        <p:spPr>
          <a:xfrm>
            <a:off x="4951525" y="535525"/>
            <a:ext cx="4096674" cy="1850450"/>
          </a:xfrm>
          <a:prstGeom prst="rect">
            <a:avLst/>
          </a:prstGeom>
          <a:noFill/>
          <a:ln>
            <a:noFill/>
          </a:ln>
        </p:spPr>
      </p:pic>
      <p:pic>
        <p:nvPicPr>
          <p:cNvPr id="357" name="Google Shape;357;p22"/>
          <p:cNvPicPr preferRelativeResize="0"/>
          <p:nvPr/>
        </p:nvPicPr>
        <p:blipFill>
          <a:blip r:embed="rId4">
            <a:alphaModFix/>
          </a:blip>
          <a:stretch>
            <a:fillRect/>
          </a:stretch>
        </p:blipFill>
        <p:spPr>
          <a:xfrm>
            <a:off x="776750" y="3248650"/>
            <a:ext cx="3990149" cy="1755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3"/>
          <p:cNvSpPr txBox="1"/>
          <p:nvPr/>
        </p:nvSpPr>
        <p:spPr>
          <a:xfrm>
            <a:off x="-406325" y="89175"/>
            <a:ext cx="5413200" cy="446400"/>
          </a:xfrm>
          <a:prstGeom prst="rect">
            <a:avLst/>
          </a:prstGeom>
          <a:noFill/>
          <a:ln>
            <a:noFill/>
          </a:ln>
        </p:spPr>
        <p:txBody>
          <a:bodyPr spcFirstLastPara="1" wrap="square" lIns="91425" tIns="91425" rIns="91425" bIns="91425" anchor="t" anchorCtr="0">
            <a:spAutoFit/>
          </a:bodyPr>
          <a:lstStyle/>
          <a:p>
            <a:pPr marL="914400" lvl="0" indent="0" algn="l" rtl="0">
              <a:spcBef>
                <a:spcPts val="0"/>
              </a:spcBef>
              <a:spcAft>
                <a:spcPts val="0"/>
              </a:spcAft>
              <a:buNone/>
            </a:pPr>
            <a:r>
              <a:rPr lang="en" sz="1700" b="1">
                <a:solidFill>
                  <a:schemeClr val="dk2"/>
                </a:solidFill>
                <a:latin typeface="Times New Roman"/>
                <a:ea typeface="Times New Roman"/>
                <a:cs typeface="Times New Roman"/>
                <a:sym typeface="Times New Roman"/>
              </a:rPr>
              <a:t>7.    Named Entity Recognition (NER)</a:t>
            </a:r>
            <a:endParaRPr/>
          </a:p>
        </p:txBody>
      </p:sp>
      <p:sp>
        <p:nvSpPr>
          <p:cNvPr id="363" name="Google Shape;363;p23"/>
          <p:cNvSpPr txBox="1"/>
          <p:nvPr/>
        </p:nvSpPr>
        <p:spPr>
          <a:xfrm>
            <a:off x="666300" y="761150"/>
            <a:ext cx="7811400" cy="969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solidFill>
                  <a:schemeClr val="dk2"/>
                </a:solidFill>
                <a:latin typeface="Times New Roman"/>
                <a:ea typeface="Times New Roman"/>
                <a:cs typeface="Times New Roman"/>
                <a:sym typeface="Times New Roman"/>
              </a:rPr>
              <a:t>NER involves identifying and classifying named entities (i.e., specific entities or objects) in text into predefined categories such as person names, organizations, locations, dates, numerical values and more.</a:t>
            </a:r>
            <a:endParaRPr/>
          </a:p>
        </p:txBody>
      </p:sp>
      <p:pic>
        <p:nvPicPr>
          <p:cNvPr id="364" name="Google Shape;364;p23"/>
          <p:cNvPicPr preferRelativeResize="0"/>
          <p:nvPr/>
        </p:nvPicPr>
        <p:blipFill>
          <a:blip r:embed="rId3">
            <a:alphaModFix/>
          </a:blip>
          <a:stretch>
            <a:fillRect/>
          </a:stretch>
        </p:blipFill>
        <p:spPr>
          <a:xfrm>
            <a:off x="200200" y="2045500"/>
            <a:ext cx="8651776" cy="2200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4"/>
          <p:cNvSpPr txBox="1">
            <a:spLocks noGrp="1"/>
          </p:cNvSpPr>
          <p:nvPr>
            <p:ph type="title"/>
          </p:nvPr>
        </p:nvSpPr>
        <p:spPr>
          <a:xfrm>
            <a:off x="1270200" y="112050"/>
            <a:ext cx="7030500" cy="73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Algorithms</a:t>
            </a:r>
            <a:endParaRPr/>
          </a:p>
        </p:txBody>
      </p:sp>
      <p:sp>
        <p:nvSpPr>
          <p:cNvPr id="370" name="Google Shape;370;p24"/>
          <p:cNvSpPr txBox="1"/>
          <p:nvPr/>
        </p:nvSpPr>
        <p:spPr>
          <a:xfrm>
            <a:off x="1434350" y="649950"/>
            <a:ext cx="74319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p>
        </p:txBody>
      </p:sp>
      <p:sp>
        <p:nvSpPr>
          <p:cNvPr id="371" name="Google Shape;371;p24"/>
          <p:cNvSpPr txBox="1"/>
          <p:nvPr/>
        </p:nvSpPr>
        <p:spPr>
          <a:xfrm>
            <a:off x="1270200" y="1185950"/>
            <a:ext cx="7431900" cy="3848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solidFill>
                  <a:schemeClr val="dk2"/>
                </a:solidFill>
                <a:latin typeface="Times New Roman"/>
                <a:ea typeface="Times New Roman"/>
                <a:cs typeface="Times New Roman"/>
                <a:sym typeface="Times New Roman"/>
              </a:rPr>
              <a:t>LSTM networks are a type of recurrent neural network (RNN) architecture that has proven to be effective in capturing long-term dependencies in sequential data. In sentiment analysis, the order of words in a sentence carries important information about the sentiment expressed. The LSTM does have the ability to remove or add information to the cell state, carefully regulated by structures called gates. Gates are a way to optionally let information through. They are composed out of a sigmoid neural network net layer and a pointwise multiplication operation. An LSTM has three gates, to protect and control the cell state. In sentiment analysis, bidirectional LSTMs are often used. These models process the input sequence both forward and backward, allowing them to capture contextual information from both directions. This is crucial for understanding the sentiment in a sentence where the meaning can depend on the entire context. In more complex sentiment analysis tasks or for deeper modeling, multiple LSTM layers can be stacked on top of each other. </a:t>
            </a:r>
            <a:endParaRPr sz="1700">
              <a:solidFill>
                <a:schemeClr val="dk2"/>
              </a:solidFill>
              <a:latin typeface="Times New Roman"/>
              <a:ea typeface="Times New Roman"/>
              <a:cs typeface="Times New Roman"/>
              <a:sym typeface="Times New Roman"/>
            </a:endParaRPr>
          </a:p>
        </p:txBody>
      </p:sp>
      <p:sp>
        <p:nvSpPr>
          <p:cNvPr id="372" name="Google Shape;372;p24"/>
          <p:cNvSpPr txBox="1"/>
          <p:nvPr/>
        </p:nvSpPr>
        <p:spPr>
          <a:xfrm>
            <a:off x="1270200" y="739550"/>
            <a:ext cx="3554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dk2"/>
                </a:solidFill>
                <a:latin typeface="Times New Roman"/>
                <a:ea typeface="Times New Roman"/>
                <a:cs typeface="Times New Roman"/>
                <a:sym typeface="Times New Roman"/>
              </a:rPr>
              <a:t>Long Short-Term Memory (LSTM)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5"/>
          <p:cNvSpPr txBox="1"/>
          <p:nvPr/>
        </p:nvSpPr>
        <p:spPr>
          <a:xfrm>
            <a:off x="430350" y="632025"/>
            <a:ext cx="8283300" cy="437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600">
                <a:solidFill>
                  <a:schemeClr val="dk2"/>
                </a:solidFill>
                <a:latin typeface="Times New Roman"/>
                <a:ea typeface="Times New Roman"/>
                <a:cs typeface="Times New Roman"/>
                <a:sym typeface="Times New Roman"/>
              </a:rPr>
              <a:t>We have a dataset of 10 columns and 103373 rows with some null (NaN) values in it. We dropped the entire row containing the null values using dropna() function from numpy. We perform EDA (Exploratory Data Analysis ) and plotted some graph as discussed before and get some insights about the dataset. Then, we took a random sample of 43000 rows, as the dataset of 1 lakh rows takes more computational time and space. We tokenized the “Text” column using BERT Tokenizer and named it as “text_token” column. We split the text_token column and target value i.e., Score column into 80 % of training dataset and 20% as test / validation dataset. Then, we perform one-hot encoding on score label to convert into vector as the the class is imbalance. Now, we pads the sequence in uniform length (max length 512). Padding is necessary in LSTM because not all the sentences have the same length. LSTM take inputs of the same length and dimension, so input sequences are padded to maximum length while testing and training. We made a Sequential Neural Network model with an embedding layer. The embedding layer is crucial in NLP tasks as it helps the model learn a meaningful representation of words in a continuous vector space, capturing semantic relationships between words. Next, we add a LSTM layer, fully connected dense layer with dropout with Sigmoid activation function and a softmax output layer to the neural network model. Next, the model is compiled with the Adam optimizer and categorical cross-entropy loss. We calculate the loss and accuracy. </a:t>
            </a:r>
            <a:endParaRPr sz="1300"/>
          </a:p>
        </p:txBody>
      </p:sp>
      <p:sp>
        <p:nvSpPr>
          <p:cNvPr id="378" name="Google Shape;378;p25"/>
          <p:cNvSpPr txBox="1"/>
          <p:nvPr/>
        </p:nvSpPr>
        <p:spPr>
          <a:xfrm>
            <a:off x="430350" y="185625"/>
            <a:ext cx="3000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chemeClr val="dk2"/>
                </a:solidFill>
                <a:latin typeface="Maven Pro"/>
                <a:ea typeface="Maven Pro"/>
                <a:cs typeface="Maven Pro"/>
                <a:sym typeface="Maven Pro"/>
              </a:rPr>
              <a:t>Methodology</a:t>
            </a:r>
            <a:endParaRPr sz="2100" b="1">
              <a:latin typeface="Maven Pro"/>
              <a:ea typeface="Maven Pro"/>
              <a:cs typeface="Maven Pro"/>
              <a:sym typeface="Maven Pr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6"/>
          <p:cNvSpPr txBox="1"/>
          <p:nvPr/>
        </p:nvSpPr>
        <p:spPr>
          <a:xfrm>
            <a:off x="369800" y="145675"/>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chemeClr val="dk2"/>
                </a:solidFill>
                <a:latin typeface="Maven Pro"/>
                <a:ea typeface="Maven Pro"/>
                <a:cs typeface="Maven Pro"/>
                <a:sym typeface="Maven Pro"/>
              </a:rPr>
              <a:t>Result</a:t>
            </a:r>
            <a:endParaRPr/>
          </a:p>
        </p:txBody>
      </p:sp>
      <p:pic>
        <p:nvPicPr>
          <p:cNvPr id="384" name="Google Shape;384;p26"/>
          <p:cNvPicPr preferRelativeResize="0"/>
          <p:nvPr/>
        </p:nvPicPr>
        <p:blipFill>
          <a:blip r:embed="rId3">
            <a:alphaModFix/>
          </a:blip>
          <a:stretch>
            <a:fillRect/>
          </a:stretch>
        </p:blipFill>
        <p:spPr>
          <a:xfrm>
            <a:off x="369800" y="913675"/>
            <a:ext cx="4210400" cy="3157806"/>
          </a:xfrm>
          <a:prstGeom prst="rect">
            <a:avLst/>
          </a:prstGeom>
          <a:noFill/>
          <a:ln>
            <a:noFill/>
          </a:ln>
        </p:spPr>
      </p:pic>
      <p:pic>
        <p:nvPicPr>
          <p:cNvPr id="385" name="Google Shape;385;p26"/>
          <p:cNvPicPr preferRelativeResize="0"/>
          <p:nvPr/>
        </p:nvPicPr>
        <p:blipFill>
          <a:blip r:embed="rId4">
            <a:alphaModFix/>
          </a:blip>
          <a:stretch>
            <a:fillRect/>
          </a:stretch>
        </p:blipFill>
        <p:spPr>
          <a:xfrm>
            <a:off x="4691550" y="872063"/>
            <a:ext cx="4321366" cy="3241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192675" y="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NLP?</a:t>
            </a:r>
            <a:endParaRPr/>
          </a:p>
        </p:txBody>
      </p:sp>
      <p:sp>
        <p:nvSpPr>
          <p:cNvPr id="284" name="Google Shape;284;p14"/>
          <p:cNvSpPr txBox="1">
            <a:spLocks noGrp="1"/>
          </p:cNvSpPr>
          <p:nvPr>
            <p:ph type="body" idx="1"/>
          </p:nvPr>
        </p:nvSpPr>
        <p:spPr>
          <a:xfrm>
            <a:off x="1192675" y="531825"/>
            <a:ext cx="7749000" cy="1494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latin typeface="Times New Roman"/>
                <a:ea typeface="Times New Roman"/>
                <a:cs typeface="Times New Roman"/>
                <a:sym typeface="Times New Roman"/>
              </a:rPr>
              <a:t>Natural Language Processing (NLP) refer to the branch of Artifical Intelligence that allows machines to understand human language. The goal of NLP is to enable computers to understand, interpret and generate human-like text in a way that is both meaningful and contextually relevant. NLP involves a range of tasks and challenges, including:</a:t>
            </a:r>
            <a:endParaRPr sz="1400">
              <a:latin typeface="Times New Roman"/>
              <a:ea typeface="Times New Roman"/>
              <a:cs typeface="Times New Roman"/>
              <a:sym typeface="Times New Roman"/>
            </a:endParaRPr>
          </a:p>
          <a:p>
            <a:pPr marL="457200" lvl="0" indent="-317500" algn="just" rtl="0">
              <a:spcBef>
                <a:spcPts val="1200"/>
              </a:spcBef>
              <a:spcAft>
                <a:spcPts val="0"/>
              </a:spcAft>
              <a:buSzPts val="1400"/>
              <a:buFont typeface="Times New Roman"/>
              <a:buAutoNum type="arabicPeriod"/>
            </a:pPr>
            <a:r>
              <a:rPr lang="en" sz="1400" b="1">
                <a:latin typeface="Times New Roman"/>
                <a:ea typeface="Times New Roman"/>
                <a:cs typeface="Times New Roman"/>
                <a:sym typeface="Times New Roman"/>
              </a:rPr>
              <a:t>Speech Recognition: </a:t>
            </a:r>
            <a:r>
              <a:rPr lang="en" sz="1400">
                <a:latin typeface="Times New Roman"/>
                <a:ea typeface="Times New Roman"/>
                <a:cs typeface="Times New Roman"/>
                <a:sym typeface="Times New Roman"/>
              </a:rPr>
              <a:t>Converting spoken language into written text. Eg: Google Assistant, Alexa etc.</a:t>
            </a:r>
            <a:endParaRPr sz="1400">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AutoNum type="arabicPeriod"/>
            </a:pPr>
            <a:r>
              <a:rPr lang="en" sz="1400" b="1">
                <a:latin typeface="Times New Roman"/>
                <a:ea typeface="Times New Roman"/>
                <a:cs typeface="Times New Roman"/>
                <a:sym typeface="Times New Roman"/>
              </a:rPr>
              <a:t>Question Answering:</a:t>
            </a:r>
            <a:r>
              <a:rPr lang="en" sz="1400">
                <a:latin typeface="Times New Roman"/>
                <a:ea typeface="Times New Roman"/>
                <a:cs typeface="Times New Roman"/>
                <a:sym typeface="Times New Roman"/>
              </a:rPr>
              <a:t> Developing systems that can understand and respond to questions posed in natural language. Eg: Chatbox, ChatGPT etc.</a:t>
            </a:r>
            <a:endParaRPr sz="1400">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AutoNum type="arabicPeriod"/>
            </a:pPr>
            <a:r>
              <a:rPr lang="en" sz="1400" b="1">
                <a:latin typeface="Times New Roman"/>
                <a:ea typeface="Times New Roman"/>
                <a:cs typeface="Times New Roman"/>
                <a:sym typeface="Times New Roman"/>
              </a:rPr>
              <a:t>Text Summarization:</a:t>
            </a:r>
            <a:r>
              <a:rPr lang="en" sz="1400">
                <a:latin typeface="Times New Roman"/>
                <a:ea typeface="Times New Roman"/>
                <a:cs typeface="Times New Roman"/>
                <a:sym typeface="Times New Roman"/>
              </a:rPr>
              <a:t> Creating concise and informative summaries of longer text.</a:t>
            </a:r>
            <a:endParaRPr sz="1400">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AutoNum type="arabicPeriod"/>
            </a:pPr>
            <a:r>
              <a:rPr lang="en" sz="1400" b="1">
                <a:latin typeface="Times New Roman"/>
                <a:ea typeface="Times New Roman"/>
                <a:cs typeface="Times New Roman"/>
                <a:sym typeface="Times New Roman"/>
              </a:rPr>
              <a:t>Sentiment Analysis:</a:t>
            </a:r>
            <a:r>
              <a:rPr lang="en" sz="1400">
                <a:latin typeface="Times New Roman"/>
                <a:ea typeface="Times New Roman"/>
                <a:cs typeface="Times New Roman"/>
                <a:sym typeface="Times New Roman"/>
              </a:rPr>
              <a:t> Determining the sentiment expressed in a piece of text (positive, negative, neutral). Eg: Zomato, Amazon etc.</a:t>
            </a:r>
            <a:endParaRPr sz="1400">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AutoNum type="arabicPeriod"/>
            </a:pPr>
            <a:r>
              <a:rPr lang="en" sz="1400" b="1">
                <a:latin typeface="Times New Roman"/>
                <a:ea typeface="Times New Roman"/>
                <a:cs typeface="Times New Roman"/>
                <a:sym typeface="Times New Roman"/>
              </a:rPr>
              <a:t>Machine Translation:</a:t>
            </a:r>
            <a:r>
              <a:rPr lang="en" sz="1400">
                <a:latin typeface="Times New Roman"/>
                <a:ea typeface="Times New Roman"/>
                <a:cs typeface="Times New Roman"/>
                <a:sym typeface="Times New Roman"/>
              </a:rPr>
              <a:t> Automatically translating text from one language to another. Eg: Google Translate etc.</a:t>
            </a:r>
            <a:endParaRPr sz="1400">
              <a:latin typeface="Times New Roman"/>
              <a:ea typeface="Times New Roman"/>
              <a:cs typeface="Times New Roman"/>
              <a:sym typeface="Times New Roman"/>
            </a:endParaRPr>
          </a:p>
        </p:txBody>
      </p:sp>
      <p:pic>
        <p:nvPicPr>
          <p:cNvPr id="285" name="Google Shape;285;p14"/>
          <p:cNvPicPr preferRelativeResize="0"/>
          <p:nvPr/>
        </p:nvPicPr>
        <p:blipFill>
          <a:blip r:embed="rId3">
            <a:alphaModFix/>
          </a:blip>
          <a:stretch>
            <a:fillRect/>
          </a:stretch>
        </p:blipFill>
        <p:spPr>
          <a:xfrm>
            <a:off x="6257325" y="3728050"/>
            <a:ext cx="2627276" cy="1415438"/>
          </a:xfrm>
          <a:prstGeom prst="rect">
            <a:avLst/>
          </a:prstGeom>
          <a:noFill/>
          <a:ln>
            <a:noFill/>
          </a:ln>
        </p:spPr>
      </p:pic>
      <p:pic>
        <p:nvPicPr>
          <p:cNvPr id="286" name="Google Shape;286;p14"/>
          <p:cNvPicPr preferRelativeResize="0"/>
          <p:nvPr/>
        </p:nvPicPr>
        <p:blipFill>
          <a:blip r:embed="rId4">
            <a:alphaModFix/>
          </a:blip>
          <a:stretch>
            <a:fillRect/>
          </a:stretch>
        </p:blipFill>
        <p:spPr>
          <a:xfrm>
            <a:off x="3441200" y="3728050"/>
            <a:ext cx="1523850" cy="135014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a:spLocks noGrp="1"/>
          </p:cNvSpPr>
          <p:nvPr>
            <p:ph type="title"/>
          </p:nvPr>
        </p:nvSpPr>
        <p:spPr>
          <a:xfrm>
            <a:off x="974950" y="93150"/>
            <a:ext cx="80952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rgbClr val="000000"/>
                </a:solidFill>
                <a:highlight>
                  <a:srgbClr val="FFFFFF"/>
                </a:highlight>
              </a:rPr>
              <a:t>Sentiment Analysis on Amazon Fine Food Reviews</a:t>
            </a:r>
            <a:endParaRPr sz="2500"/>
          </a:p>
        </p:txBody>
      </p:sp>
      <p:sp>
        <p:nvSpPr>
          <p:cNvPr id="292" name="Google Shape;292;p15"/>
          <p:cNvSpPr txBox="1">
            <a:spLocks noGrp="1"/>
          </p:cNvSpPr>
          <p:nvPr>
            <p:ph type="body" idx="1"/>
          </p:nvPr>
        </p:nvSpPr>
        <p:spPr>
          <a:xfrm>
            <a:off x="1303800" y="3888825"/>
            <a:ext cx="7030500" cy="719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5600">
                <a:solidFill>
                  <a:srgbClr val="3C4043"/>
                </a:solidFill>
                <a:latin typeface="Arial"/>
                <a:ea typeface="Arial"/>
                <a:cs typeface="Arial"/>
                <a:sym typeface="Arial"/>
              </a:rPr>
              <a:t>Data includes: 1. Reviews from Oct 1999 - Oct 2012    2. 568,454 reviews    3. 256,059 users    4. 74,258 products    5. 260 users with &gt; 50 reviews</a:t>
            </a:r>
            <a:endParaRPr sz="5600">
              <a:solidFill>
                <a:srgbClr val="3C4043"/>
              </a:solidFill>
              <a:latin typeface="Arial"/>
              <a:ea typeface="Arial"/>
              <a:cs typeface="Arial"/>
              <a:sym typeface="Arial"/>
            </a:endParaRPr>
          </a:p>
          <a:p>
            <a:pPr marL="0" lvl="0" indent="0" algn="l" rtl="0">
              <a:spcBef>
                <a:spcPts val="1200"/>
              </a:spcBef>
              <a:spcAft>
                <a:spcPts val="1200"/>
              </a:spcAft>
              <a:buNone/>
            </a:pPr>
            <a:endParaRPr/>
          </a:p>
        </p:txBody>
      </p:sp>
      <p:pic>
        <p:nvPicPr>
          <p:cNvPr id="293" name="Google Shape;293;p15"/>
          <p:cNvPicPr preferRelativeResize="0"/>
          <p:nvPr/>
        </p:nvPicPr>
        <p:blipFill>
          <a:blip r:embed="rId3">
            <a:alphaModFix/>
          </a:blip>
          <a:stretch>
            <a:fillRect/>
          </a:stretch>
        </p:blipFill>
        <p:spPr>
          <a:xfrm>
            <a:off x="1452475" y="658050"/>
            <a:ext cx="6881825" cy="3171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1303800" y="1327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a:solidFill>
                  <a:srgbClr val="222222"/>
                </a:solidFill>
                <a:highlight>
                  <a:srgbClr val="FFFFFF"/>
                </a:highlight>
              </a:rPr>
              <a:t>Exploratory Data Analysis (EDA)</a:t>
            </a:r>
            <a:endParaRPr sz="2700"/>
          </a:p>
        </p:txBody>
      </p:sp>
      <p:sp>
        <p:nvSpPr>
          <p:cNvPr id="299" name="Google Shape;299;p16"/>
          <p:cNvSpPr txBox="1">
            <a:spLocks noGrp="1"/>
          </p:cNvSpPr>
          <p:nvPr>
            <p:ph type="body" idx="1"/>
          </p:nvPr>
        </p:nvSpPr>
        <p:spPr>
          <a:xfrm>
            <a:off x="1402900" y="741350"/>
            <a:ext cx="7030500" cy="1274400"/>
          </a:xfrm>
          <a:prstGeom prst="rect">
            <a:avLst/>
          </a:prstGeom>
        </p:spPr>
        <p:txBody>
          <a:bodyPr spcFirstLastPara="1" wrap="square" lIns="91425" tIns="91425" rIns="91425" bIns="91425" anchor="t" anchorCtr="0">
            <a:normAutofit lnSpcReduction="20000"/>
          </a:bodyPr>
          <a:lstStyle/>
          <a:p>
            <a:pPr marL="0" lvl="0" indent="0" algn="just" rtl="0">
              <a:lnSpc>
                <a:spcPct val="100000"/>
              </a:lnSpc>
              <a:spcBef>
                <a:spcPts val="0"/>
              </a:spcBef>
              <a:spcAft>
                <a:spcPts val="0"/>
              </a:spcAft>
              <a:buNone/>
            </a:pPr>
            <a:r>
              <a:rPr lang="en" sz="1700">
                <a:latin typeface="Times New Roman"/>
                <a:ea typeface="Times New Roman"/>
                <a:cs typeface="Times New Roman"/>
                <a:sym typeface="Times New Roman"/>
              </a:rPr>
              <a:t>It is an approach to analyzing data sets to summarize their main characteristics, often with the help of statistical graphics and other data visualization methods. It’s primary goal is to gain insights into the underlying patterns, relationships and structure within the data. Some of the EDA techniques which we used for our dataset are discussed below:</a:t>
            </a:r>
            <a:endParaRPr/>
          </a:p>
        </p:txBody>
      </p:sp>
      <p:sp>
        <p:nvSpPr>
          <p:cNvPr id="300" name="Google Shape;300;p16"/>
          <p:cNvSpPr txBox="1"/>
          <p:nvPr/>
        </p:nvSpPr>
        <p:spPr>
          <a:xfrm>
            <a:off x="520875" y="2184813"/>
            <a:ext cx="3946200" cy="446400"/>
          </a:xfrm>
          <a:prstGeom prst="rect">
            <a:avLst/>
          </a:prstGeom>
          <a:noFill/>
          <a:ln>
            <a:noFill/>
          </a:ln>
        </p:spPr>
        <p:txBody>
          <a:bodyPr spcFirstLastPara="1" wrap="square" lIns="91425" tIns="91425" rIns="91425" bIns="91425" anchor="t" anchorCtr="0">
            <a:spAutoFit/>
          </a:bodyPr>
          <a:lstStyle/>
          <a:p>
            <a:pPr marL="914400" lvl="0" indent="0" algn="l" rtl="0">
              <a:spcBef>
                <a:spcPts val="0"/>
              </a:spcBef>
              <a:spcAft>
                <a:spcPts val="0"/>
              </a:spcAft>
              <a:buNone/>
            </a:pPr>
            <a:r>
              <a:rPr lang="en" sz="1700" b="1">
                <a:solidFill>
                  <a:schemeClr val="dk2"/>
                </a:solidFill>
                <a:latin typeface="Times New Roman"/>
                <a:ea typeface="Times New Roman"/>
                <a:cs typeface="Times New Roman"/>
                <a:sym typeface="Times New Roman"/>
              </a:rPr>
              <a:t>Word Cloud for text column</a:t>
            </a:r>
            <a:endParaRPr/>
          </a:p>
        </p:txBody>
      </p:sp>
      <p:sp>
        <p:nvSpPr>
          <p:cNvPr id="301" name="Google Shape;301;p16"/>
          <p:cNvSpPr txBox="1"/>
          <p:nvPr/>
        </p:nvSpPr>
        <p:spPr>
          <a:xfrm>
            <a:off x="1572000" y="2571750"/>
            <a:ext cx="30000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p>
        </p:txBody>
      </p:sp>
      <p:sp>
        <p:nvSpPr>
          <p:cNvPr id="302" name="Google Shape;302;p16"/>
          <p:cNvSpPr txBox="1"/>
          <p:nvPr/>
        </p:nvSpPr>
        <p:spPr>
          <a:xfrm>
            <a:off x="1463800" y="2631225"/>
            <a:ext cx="3546900" cy="1493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solidFill>
                  <a:schemeClr val="dk2"/>
                </a:solidFill>
                <a:latin typeface="Times New Roman"/>
                <a:ea typeface="Times New Roman"/>
                <a:cs typeface="Times New Roman"/>
                <a:sym typeface="Times New Roman"/>
              </a:rPr>
              <a:t>Visualize the most frequent words in the “Text” column. It provides a graphical representation of word frequency. Larger and bolder words appear frequently in the text.</a:t>
            </a:r>
            <a:endParaRPr/>
          </a:p>
        </p:txBody>
      </p:sp>
      <p:pic>
        <p:nvPicPr>
          <p:cNvPr id="303" name="Google Shape;303;p16"/>
          <p:cNvPicPr preferRelativeResize="0"/>
          <p:nvPr/>
        </p:nvPicPr>
        <p:blipFill>
          <a:blip r:embed="rId3">
            <a:alphaModFix/>
          </a:blip>
          <a:stretch>
            <a:fillRect/>
          </a:stretch>
        </p:blipFill>
        <p:spPr>
          <a:xfrm>
            <a:off x="5122775" y="2381050"/>
            <a:ext cx="4154275" cy="2285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7"/>
          <p:cNvSpPr txBox="1"/>
          <p:nvPr/>
        </p:nvSpPr>
        <p:spPr>
          <a:xfrm>
            <a:off x="-54275" y="148675"/>
            <a:ext cx="3000000" cy="446400"/>
          </a:xfrm>
          <a:prstGeom prst="rect">
            <a:avLst/>
          </a:prstGeom>
          <a:noFill/>
          <a:ln>
            <a:noFill/>
          </a:ln>
        </p:spPr>
        <p:txBody>
          <a:bodyPr spcFirstLastPara="1" wrap="square" lIns="91425" tIns="91425" rIns="91425" bIns="91425" anchor="t" anchorCtr="0">
            <a:spAutoFit/>
          </a:bodyPr>
          <a:lstStyle/>
          <a:p>
            <a:pPr marL="914400" lvl="0" indent="0" algn="l" rtl="0">
              <a:spcBef>
                <a:spcPts val="0"/>
              </a:spcBef>
              <a:spcAft>
                <a:spcPts val="0"/>
              </a:spcAft>
              <a:buNone/>
            </a:pPr>
            <a:r>
              <a:rPr lang="en" sz="1700" b="1">
                <a:solidFill>
                  <a:schemeClr val="dk2"/>
                </a:solidFill>
                <a:latin typeface="Times New Roman"/>
                <a:ea typeface="Times New Roman"/>
                <a:cs typeface="Times New Roman"/>
                <a:sym typeface="Times New Roman"/>
              </a:rPr>
              <a:t> Bar plot</a:t>
            </a:r>
            <a:endParaRPr/>
          </a:p>
        </p:txBody>
      </p:sp>
      <p:sp>
        <p:nvSpPr>
          <p:cNvPr id="309" name="Google Shape;309;p17"/>
          <p:cNvSpPr txBox="1"/>
          <p:nvPr/>
        </p:nvSpPr>
        <p:spPr>
          <a:xfrm>
            <a:off x="913750" y="694525"/>
            <a:ext cx="4243800" cy="1231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solidFill>
                  <a:schemeClr val="dk2"/>
                </a:solidFill>
                <a:latin typeface="Times New Roman"/>
                <a:ea typeface="Times New Roman"/>
                <a:cs typeface="Times New Roman"/>
                <a:sym typeface="Times New Roman"/>
              </a:rPr>
              <a:t>Bar plots are commonly used to display the frequency distribution of categorical variables. Here we have done a bar plot User ID in x-axis and Review count in y-axis </a:t>
            </a:r>
            <a:endParaRPr/>
          </a:p>
        </p:txBody>
      </p:sp>
      <p:sp>
        <p:nvSpPr>
          <p:cNvPr id="310" name="Google Shape;310;p17"/>
          <p:cNvSpPr txBox="1"/>
          <p:nvPr/>
        </p:nvSpPr>
        <p:spPr>
          <a:xfrm>
            <a:off x="913750" y="2276875"/>
            <a:ext cx="4061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dk2"/>
                </a:solidFill>
                <a:latin typeface="Times New Roman"/>
                <a:ea typeface="Times New Roman"/>
                <a:cs typeface="Times New Roman"/>
                <a:sym typeface="Times New Roman"/>
              </a:rPr>
              <a:t>Count plot</a:t>
            </a:r>
            <a:endParaRPr/>
          </a:p>
        </p:txBody>
      </p:sp>
      <p:sp>
        <p:nvSpPr>
          <p:cNvPr id="311" name="Google Shape;311;p17"/>
          <p:cNvSpPr txBox="1"/>
          <p:nvPr/>
        </p:nvSpPr>
        <p:spPr>
          <a:xfrm>
            <a:off x="913750" y="2864250"/>
            <a:ext cx="3760800" cy="1754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solidFill>
                  <a:schemeClr val="dk2"/>
                </a:solidFill>
                <a:latin typeface="Times New Roman"/>
                <a:ea typeface="Times New Roman"/>
                <a:cs typeface="Times New Roman"/>
                <a:sym typeface="Times New Roman"/>
              </a:rPr>
              <a:t>It displays the count of observations in each category of a categorical variable using bars. This is for visualizing the frequency of different categories. Here we have done a count plot to visualize the number of score (star review)</a:t>
            </a:r>
            <a:endParaRPr/>
          </a:p>
        </p:txBody>
      </p:sp>
      <p:pic>
        <p:nvPicPr>
          <p:cNvPr id="312" name="Google Shape;312;p17"/>
          <p:cNvPicPr preferRelativeResize="0"/>
          <p:nvPr/>
        </p:nvPicPr>
        <p:blipFill>
          <a:blip r:embed="rId3">
            <a:alphaModFix/>
          </a:blip>
          <a:stretch>
            <a:fillRect/>
          </a:stretch>
        </p:blipFill>
        <p:spPr>
          <a:xfrm>
            <a:off x="4826950" y="2965325"/>
            <a:ext cx="3936129" cy="2115424"/>
          </a:xfrm>
          <a:prstGeom prst="rect">
            <a:avLst/>
          </a:prstGeom>
          <a:noFill/>
          <a:ln>
            <a:noFill/>
          </a:ln>
        </p:spPr>
      </p:pic>
      <p:pic>
        <p:nvPicPr>
          <p:cNvPr id="313" name="Google Shape;313;p17"/>
          <p:cNvPicPr preferRelativeResize="0"/>
          <p:nvPr/>
        </p:nvPicPr>
        <p:blipFill>
          <a:blip r:embed="rId4">
            <a:alphaModFix/>
          </a:blip>
          <a:stretch>
            <a:fillRect/>
          </a:stretch>
        </p:blipFill>
        <p:spPr>
          <a:xfrm>
            <a:off x="5309950" y="152400"/>
            <a:ext cx="3401727" cy="2660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318" name="Google Shape;318;p18"/>
          <p:cNvPicPr preferRelativeResize="0"/>
          <p:nvPr/>
        </p:nvPicPr>
        <p:blipFill>
          <a:blip r:embed="rId3">
            <a:alphaModFix/>
          </a:blip>
          <a:stretch>
            <a:fillRect/>
          </a:stretch>
        </p:blipFill>
        <p:spPr>
          <a:xfrm>
            <a:off x="3733825" y="254950"/>
            <a:ext cx="6042367" cy="4888549"/>
          </a:xfrm>
          <a:prstGeom prst="rect">
            <a:avLst/>
          </a:prstGeom>
          <a:noFill/>
          <a:ln>
            <a:noFill/>
          </a:ln>
        </p:spPr>
      </p:pic>
      <p:sp>
        <p:nvSpPr>
          <p:cNvPr id="319" name="Google Shape;319;p18"/>
          <p:cNvSpPr txBox="1"/>
          <p:nvPr/>
        </p:nvSpPr>
        <p:spPr>
          <a:xfrm>
            <a:off x="609650" y="254950"/>
            <a:ext cx="30000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dk2"/>
                </a:solidFill>
                <a:latin typeface="Times New Roman"/>
                <a:ea typeface="Times New Roman"/>
                <a:cs typeface="Times New Roman"/>
                <a:sym typeface="Times New Roman"/>
              </a:rPr>
              <a:t> Heatmap for  Correlation </a:t>
            </a:r>
            <a:endParaRPr/>
          </a:p>
        </p:txBody>
      </p:sp>
      <p:sp>
        <p:nvSpPr>
          <p:cNvPr id="320" name="Google Shape;320;p18"/>
          <p:cNvSpPr txBox="1"/>
          <p:nvPr/>
        </p:nvSpPr>
        <p:spPr>
          <a:xfrm>
            <a:off x="526700" y="874050"/>
            <a:ext cx="3756300" cy="1493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solidFill>
                  <a:schemeClr val="dk2"/>
                </a:solidFill>
                <a:latin typeface="Times New Roman"/>
                <a:ea typeface="Times New Roman"/>
                <a:cs typeface="Times New Roman"/>
                <a:sym typeface="Times New Roman"/>
              </a:rPr>
              <a:t>Here, we have explored the correlation between the all columns in the dataset.  It helps in understanding the correlation between different column and which column is highly correlated to score.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326" name="Google Shape;326;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27" name="Google Shape;327;p1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0"/>
          <p:cNvSpPr txBox="1"/>
          <p:nvPr/>
        </p:nvSpPr>
        <p:spPr>
          <a:xfrm>
            <a:off x="277500" y="128825"/>
            <a:ext cx="3000000" cy="4464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dk2"/>
              </a:buClr>
              <a:buSzPts val="1700"/>
              <a:buFont typeface="Times New Roman"/>
              <a:buAutoNum type="arabicPeriod"/>
            </a:pPr>
            <a:r>
              <a:rPr lang="en" sz="1700" b="1">
                <a:solidFill>
                  <a:schemeClr val="dk2"/>
                </a:solidFill>
                <a:latin typeface="Times New Roman"/>
                <a:ea typeface="Times New Roman"/>
                <a:cs typeface="Times New Roman"/>
                <a:sym typeface="Times New Roman"/>
              </a:rPr>
              <a:t>Segmentation</a:t>
            </a:r>
            <a:endParaRPr sz="1000">
              <a:latin typeface="Times New Roman"/>
              <a:ea typeface="Times New Roman"/>
              <a:cs typeface="Times New Roman"/>
              <a:sym typeface="Times New Roman"/>
            </a:endParaRPr>
          </a:p>
        </p:txBody>
      </p:sp>
      <p:sp>
        <p:nvSpPr>
          <p:cNvPr id="333" name="Google Shape;333;p20"/>
          <p:cNvSpPr txBox="1"/>
          <p:nvPr/>
        </p:nvSpPr>
        <p:spPr>
          <a:xfrm>
            <a:off x="439800" y="727225"/>
            <a:ext cx="4398600" cy="1493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solidFill>
                  <a:schemeClr val="dk2"/>
                </a:solidFill>
                <a:latin typeface="Times New Roman"/>
                <a:ea typeface="Times New Roman"/>
                <a:cs typeface="Times New Roman"/>
                <a:sym typeface="Times New Roman"/>
              </a:rPr>
              <a:t>The process of dividing a sentence into its component sentences, usually along punctuation. It helps in analyzing the structure of the text at the sentence level.</a:t>
            </a:r>
            <a:endParaRPr sz="170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sz="1700">
                <a:solidFill>
                  <a:schemeClr val="dk2"/>
                </a:solidFill>
                <a:latin typeface="Times New Roman"/>
                <a:ea typeface="Times New Roman"/>
                <a:cs typeface="Times New Roman"/>
                <a:sym typeface="Times New Roman"/>
              </a:rPr>
              <a:t> </a:t>
            </a:r>
            <a:endParaRPr sz="1700">
              <a:solidFill>
                <a:schemeClr val="dk2"/>
              </a:solidFill>
              <a:latin typeface="Times New Roman"/>
              <a:ea typeface="Times New Roman"/>
              <a:cs typeface="Times New Roman"/>
              <a:sym typeface="Times New Roman"/>
            </a:endParaRPr>
          </a:p>
        </p:txBody>
      </p:sp>
      <p:pic>
        <p:nvPicPr>
          <p:cNvPr id="334" name="Google Shape;334;p20"/>
          <p:cNvPicPr preferRelativeResize="0"/>
          <p:nvPr/>
        </p:nvPicPr>
        <p:blipFill>
          <a:blip r:embed="rId3">
            <a:alphaModFix/>
          </a:blip>
          <a:stretch>
            <a:fillRect/>
          </a:stretch>
        </p:blipFill>
        <p:spPr>
          <a:xfrm>
            <a:off x="5246325" y="337375"/>
            <a:ext cx="3429275" cy="1807450"/>
          </a:xfrm>
          <a:prstGeom prst="rect">
            <a:avLst/>
          </a:prstGeom>
          <a:noFill/>
          <a:ln>
            <a:noFill/>
          </a:ln>
        </p:spPr>
      </p:pic>
      <p:sp>
        <p:nvSpPr>
          <p:cNvPr id="335" name="Google Shape;335;p20"/>
          <p:cNvSpPr txBox="1"/>
          <p:nvPr/>
        </p:nvSpPr>
        <p:spPr>
          <a:xfrm>
            <a:off x="439800" y="2490825"/>
            <a:ext cx="30000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dk2"/>
                </a:solidFill>
                <a:latin typeface="Times New Roman"/>
                <a:ea typeface="Times New Roman"/>
                <a:cs typeface="Times New Roman"/>
                <a:sym typeface="Times New Roman"/>
              </a:rPr>
              <a:t>2.   Tokenization</a:t>
            </a:r>
            <a:endParaRPr/>
          </a:p>
        </p:txBody>
      </p:sp>
      <p:sp>
        <p:nvSpPr>
          <p:cNvPr id="336" name="Google Shape;336;p20"/>
          <p:cNvSpPr txBox="1"/>
          <p:nvPr/>
        </p:nvSpPr>
        <p:spPr>
          <a:xfrm>
            <a:off x="4838400" y="3111088"/>
            <a:ext cx="4122600" cy="1493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solidFill>
                  <a:schemeClr val="dk2"/>
                </a:solidFill>
                <a:latin typeface="Times New Roman"/>
                <a:ea typeface="Times New Roman"/>
                <a:cs typeface="Times New Roman"/>
                <a:sym typeface="Times New Roman"/>
              </a:rPr>
              <a:t>The process of splitting sentences into their constituent words is called Tokenization. It plays a crucial role in converting text into a format that is suitable for analysis by machine learning models.</a:t>
            </a:r>
            <a:endParaRPr/>
          </a:p>
        </p:txBody>
      </p:sp>
      <p:pic>
        <p:nvPicPr>
          <p:cNvPr id="337" name="Google Shape;337;p20"/>
          <p:cNvPicPr preferRelativeResize="0"/>
          <p:nvPr/>
        </p:nvPicPr>
        <p:blipFill>
          <a:blip r:embed="rId4">
            <a:alphaModFix/>
          </a:blip>
          <a:stretch>
            <a:fillRect/>
          </a:stretch>
        </p:blipFill>
        <p:spPr>
          <a:xfrm>
            <a:off x="534063" y="2937225"/>
            <a:ext cx="4210075" cy="1655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1"/>
          <p:cNvSpPr txBox="1"/>
          <p:nvPr/>
        </p:nvSpPr>
        <p:spPr>
          <a:xfrm>
            <a:off x="-354825" y="168050"/>
            <a:ext cx="2963100" cy="446400"/>
          </a:xfrm>
          <a:prstGeom prst="rect">
            <a:avLst/>
          </a:prstGeom>
          <a:noFill/>
          <a:ln>
            <a:noFill/>
          </a:ln>
        </p:spPr>
        <p:txBody>
          <a:bodyPr spcFirstLastPara="1" wrap="square" lIns="91425" tIns="91425" rIns="91425" bIns="91425" anchor="t" anchorCtr="0">
            <a:spAutoFit/>
          </a:bodyPr>
          <a:lstStyle/>
          <a:p>
            <a:pPr marL="914400" lvl="0" indent="0" algn="l" rtl="0">
              <a:spcBef>
                <a:spcPts val="0"/>
              </a:spcBef>
              <a:spcAft>
                <a:spcPts val="0"/>
              </a:spcAft>
              <a:buNone/>
            </a:pPr>
            <a:r>
              <a:rPr lang="en" sz="1700" b="1">
                <a:solidFill>
                  <a:schemeClr val="dk2"/>
                </a:solidFill>
                <a:latin typeface="Times New Roman"/>
                <a:ea typeface="Times New Roman"/>
                <a:cs typeface="Times New Roman"/>
                <a:sym typeface="Times New Roman"/>
              </a:rPr>
              <a:t>3.    Stop words</a:t>
            </a:r>
            <a:endParaRPr/>
          </a:p>
        </p:txBody>
      </p:sp>
      <p:sp>
        <p:nvSpPr>
          <p:cNvPr id="343" name="Google Shape;343;p21"/>
          <p:cNvSpPr txBox="1"/>
          <p:nvPr/>
        </p:nvSpPr>
        <p:spPr>
          <a:xfrm>
            <a:off x="604525" y="654100"/>
            <a:ext cx="3847200" cy="1754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solidFill>
                  <a:schemeClr val="dk2"/>
                </a:solidFill>
                <a:latin typeface="Times New Roman"/>
                <a:ea typeface="Times New Roman"/>
                <a:cs typeface="Times New Roman"/>
                <a:sym typeface="Times New Roman"/>
              </a:rPr>
              <a:t>Stop words usually do not carry much semantic meaning on their own. By removing them, the emphasis can be placed on the more content-rich word that contribute to the overall meaning of the text.</a:t>
            </a:r>
            <a:endParaRPr sz="1700">
              <a:solidFill>
                <a:schemeClr val="dk2"/>
              </a:solidFill>
              <a:latin typeface="Times New Roman"/>
              <a:ea typeface="Times New Roman"/>
              <a:cs typeface="Times New Roman"/>
              <a:sym typeface="Times New Roman"/>
            </a:endParaRPr>
          </a:p>
        </p:txBody>
      </p:sp>
      <p:pic>
        <p:nvPicPr>
          <p:cNvPr id="344" name="Google Shape;344;p21"/>
          <p:cNvPicPr preferRelativeResize="0"/>
          <p:nvPr/>
        </p:nvPicPr>
        <p:blipFill>
          <a:blip r:embed="rId3">
            <a:alphaModFix/>
          </a:blip>
          <a:stretch>
            <a:fillRect/>
          </a:stretch>
        </p:blipFill>
        <p:spPr>
          <a:xfrm>
            <a:off x="5244575" y="270725"/>
            <a:ext cx="3567750" cy="2138075"/>
          </a:xfrm>
          <a:prstGeom prst="rect">
            <a:avLst/>
          </a:prstGeom>
          <a:noFill/>
          <a:ln>
            <a:noFill/>
          </a:ln>
        </p:spPr>
      </p:pic>
      <p:sp>
        <p:nvSpPr>
          <p:cNvPr id="345" name="Google Shape;345;p21"/>
          <p:cNvSpPr txBox="1"/>
          <p:nvPr/>
        </p:nvSpPr>
        <p:spPr>
          <a:xfrm>
            <a:off x="-373275" y="2459938"/>
            <a:ext cx="3000000" cy="446400"/>
          </a:xfrm>
          <a:prstGeom prst="rect">
            <a:avLst/>
          </a:prstGeom>
          <a:noFill/>
          <a:ln>
            <a:noFill/>
          </a:ln>
        </p:spPr>
        <p:txBody>
          <a:bodyPr spcFirstLastPara="1" wrap="square" lIns="91425" tIns="91425" rIns="91425" bIns="91425" anchor="t" anchorCtr="0">
            <a:spAutoFit/>
          </a:bodyPr>
          <a:lstStyle/>
          <a:p>
            <a:pPr marL="914400" lvl="0" indent="0" algn="l" rtl="0">
              <a:spcBef>
                <a:spcPts val="0"/>
              </a:spcBef>
              <a:spcAft>
                <a:spcPts val="0"/>
              </a:spcAft>
              <a:buNone/>
            </a:pPr>
            <a:r>
              <a:rPr lang="en" sz="1700" b="1">
                <a:solidFill>
                  <a:schemeClr val="dk2"/>
                </a:solidFill>
                <a:latin typeface="Times New Roman"/>
                <a:ea typeface="Times New Roman"/>
                <a:cs typeface="Times New Roman"/>
                <a:sym typeface="Times New Roman"/>
              </a:rPr>
              <a:t>4.    Stemming</a:t>
            </a:r>
            <a:endParaRPr/>
          </a:p>
        </p:txBody>
      </p:sp>
      <p:sp>
        <p:nvSpPr>
          <p:cNvPr id="346" name="Google Shape;346;p21"/>
          <p:cNvSpPr txBox="1"/>
          <p:nvPr/>
        </p:nvSpPr>
        <p:spPr>
          <a:xfrm>
            <a:off x="5244575" y="2957475"/>
            <a:ext cx="3752100" cy="1754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solidFill>
                  <a:schemeClr val="dk2"/>
                </a:solidFill>
                <a:latin typeface="Times New Roman"/>
                <a:ea typeface="Times New Roman"/>
                <a:cs typeface="Times New Roman"/>
                <a:sym typeface="Times New Roman"/>
              </a:rPr>
              <a:t>The stemming is the process of reducing word to their base or root form, called the stem. The purpose of stemming is to reduce inflected or derived words to a common base form, which helps in various text processing tasks</a:t>
            </a:r>
            <a:endParaRPr/>
          </a:p>
        </p:txBody>
      </p:sp>
      <p:pic>
        <p:nvPicPr>
          <p:cNvPr id="347" name="Google Shape;347;p21"/>
          <p:cNvPicPr preferRelativeResize="0"/>
          <p:nvPr/>
        </p:nvPicPr>
        <p:blipFill>
          <a:blip r:embed="rId4">
            <a:alphaModFix/>
          </a:blip>
          <a:stretch>
            <a:fillRect/>
          </a:stretch>
        </p:blipFill>
        <p:spPr>
          <a:xfrm>
            <a:off x="604525" y="2957475"/>
            <a:ext cx="4143358" cy="188122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1225</Words>
  <Application>Microsoft Office PowerPoint</Application>
  <PresentationFormat>On-screen Show (16:9)</PresentationFormat>
  <Paragraphs>44</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Maven Pro</vt:lpstr>
      <vt:lpstr>Times New Roman</vt:lpstr>
      <vt:lpstr>Nunito</vt:lpstr>
      <vt:lpstr>Arial</vt:lpstr>
      <vt:lpstr>Momentum</vt:lpstr>
      <vt:lpstr>NLP - SENTIMENT ANALYSIS</vt:lpstr>
      <vt:lpstr>What is NLP?</vt:lpstr>
      <vt:lpstr>Sentiment Analysis on Amazon Fine Food Reviews</vt:lpstr>
      <vt:lpstr>Exploratory Data Analysis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 SENTIMENT ANALYSIS</dc:title>
  <cp:lastModifiedBy>vimal eswar</cp:lastModifiedBy>
  <cp:revision>1</cp:revision>
  <dcterms:modified xsi:type="dcterms:W3CDTF">2023-12-13T07:13:17Z</dcterms:modified>
</cp:coreProperties>
</file>