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varScale="1">
        <p:scale>
          <a:sx n="86" d="100"/>
          <a:sy n="86" d="100"/>
        </p:scale>
        <p:origin x="3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69D5-3840-45E1-AB6C-CE2D05B25AAE}"/>
              </a:ext>
            </a:extLst>
          </p:cNvPr>
          <p:cNvSpPr>
            <a:spLocks noGrp="1"/>
          </p:cNvSpPr>
          <p:nvPr>
            <p:ph type="ctrTitle"/>
          </p:nvPr>
        </p:nvSpPr>
        <p:spPr/>
        <p:txBody>
          <a:bodyPr/>
          <a:lstStyle/>
          <a:p>
            <a:r>
              <a:rPr lang="en-US" dirty="0"/>
              <a:t>AIR CRASH ANALYSIS</a:t>
            </a:r>
          </a:p>
        </p:txBody>
      </p:sp>
      <p:sp>
        <p:nvSpPr>
          <p:cNvPr id="3" name="Subtitle 2">
            <a:extLst>
              <a:ext uri="{FF2B5EF4-FFF2-40B4-BE49-F238E27FC236}">
                <a16:creationId xmlns:a16="http://schemas.microsoft.com/office/drawing/2014/main" id="{207852CC-0D7B-4D00-BBFC-B44C198C3626}"/>
              </a:ext>
            </a:extLst>
          </p:cNvPr>
          <p:cNvSpPr>
            <a:spLocks noGrp="1"/>
          </p:cNvSpPr>
          <p:nvPr>
            <p:ph type="subTitle" idx="1"/>
          </p:nvPr>
        </p:nvSpPr>
        <p:spPr/>
        <p:txBody>
          <a:bodyPr/>
          <a:lstStyle/>
          <a:p>
            <a:r>
              <a:rPr lang="en-US" dirty="0"/>
              <a:t>Airbus and Boeing</a:t>
            </a:r>
          </a:p>
        </p:txBody>
      </p:sp>
    </p:spTree>
    <p:extLst>
      <p:ext uri="{BB962C8B-B14F-4D97-AF65-F5344CB8AC3E}">
        <p14:creationId xmlns:p14="http://schemas.microsoft.com/office/powerpoint/2010/main" val="262404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2982-CF02-4EEB-A2DB-68B6CDC7A78B}"/>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99681EA4-ABB2-4BEE-A7B9-3457E53AC7F9}"/>
              </a:ext>
            </a:extLst>
          </p:cNvPr>
          <p:cNvSpPr>
            <a:spLocks noGrp="1"/>
          </p:cNvSpPr>
          <p:nvPr>
            <p:ph idx="1"/>
          </p:nvPr>
        </p:nvSpPr>
        <p:spPr/>
        <p:txBody>
          <a:bodyPr/>
          <a:lstStyle/>
          <a:p>
            <a:r>
              <a:rPr lang="en-US" dirty="0"/>
              <a:t>Purpose of this project is analysis the Air accidents and its factors. Decision Tree method was used and accuracy of the model is more than 90%. Here two models were made to predict Aircraft Damage and Injury Severity, respectively both have 90.66% and 94.66% accuracy. So model is good for predictions.</a:t>
            </a:r>
          </a:p>
          <a:p>
            <a:r>
              <a:rPr lang="en-US" dirty="0"/>
              <a:t>Most of the Accidents gives fatal damages to the Aircraft than Incident. number of Engines and Engine type also plays major roles in accidents. If number of engines are 4, then most of the accidents are unrecoverable.</a:t>
            </a:r>
          </a:p>
          <a:p>
            <a:r>
              <a:rPr lang="en-US" dirty="0"/>
              <a:t>Weather condition is also another key factor. if weather is under IMC, then damage will be huge and unpredictable weathers also will cause disaster. other than that, most of the accidents were happened while landings.</a:t>
            </a:r>
          </a:p>
          <a:p>
            <a:endParaRPr lang="en-US" dirty="0"/>
          </a:p>
        </p:txBody>
      </p:sp>
    </p:spTree>
    <p:extLst>
      <p:ext uri="{BB962C8B-B14F-4D97-AF65-F5344CB8AC3E}">
        <p14:creationId xmlns:p14="http://schemas.microsoft.com/office/powerpoint/2010/main" val="329268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D6E4-EFCB-4243-9E55-5EF793E2DFE0}"/>
              </a:ext>
            </a:extLst>
          </p:cNvPr>
          <p:cNvSpPr>
            <a:spLocks noGrp="1"/>
          </p:cNvSpPr>
          <p:nvPr>
            <p:ph type="title"/>
          </p:nvPr>
        </p:nvSpPr>
        <p:spPr/>
        <p:txBody>
          <a:bodyPr/>
          <a:lstStyle/>
          <a:p>
            <a:r>
              <a:rPr lang="en-US" dirty="0" err="1"/>
              <a:t>Introdution</a:t>
            </a:r>
            <a:endParaRPr lang="en-US" dirty="0"/>
          </a:p>
        </p:txBody>
      </p:sp>
      <p:sp>
        <p:nvSpPr>
          <p:cNvPr id="3" name="Content Placeholder 2">
            <a:extLst>
              <a:ext uri="{FF2B5EF4-FFF2-40B4-BE49-F238E27FC236}">
                <a16:creationId xmlns:a16="http://schemas.microsoft.com/office/drawing/2014/main" id="{8C47B26F-517B-4925-BCD3-B4609E09ED44}"/>
              </a:ext>
            </a:extLst>
          </p:cNvPr>
          <p:cNvSpPr>
            <a:spLocks noGrp="1"/>
          </p:cNvSpPr>
          <p:nvPr>
            <p:ph idx="1"/>
          </p:nvPr>
        </p:nvSpPr>
        <p:spPr/>
        <p:txBody>
          <a:bodyPr/>
          <a:lstStyle/>
          <a:p>
            <a:r>
              <a:rPr lang="en-US" dirty="0"/>
              <a:t>In this analysis, The Cause of the accident, damages, Airlines and other facts are been analyzed. </a:t>
            </a:r>
          </a:p>
          <a:p>
            <a:r>
              <a:rPr lang="en-US" b="1" dirty="0"/>
              <a:t>Boeing and Airbus are considered for this study</a:t>
            </a:r>
            <a:r>
              <a:rPr lang="en-US" dirty="0"/>
              <a:t>.</a:t>
            </a:r>
          </a:p>
          <a:p>
            <a:r>
              <a:rPr lang="en-US" dirty="0"/>
              <a:t>Boeing and Airbus are the most powerful commercial jets in the world</a:t>
            </a:r>
          </a:p>
          <a:p>
            <a:r>
              <a:rPr lang="en-US" dirty="0"/>
              <a:t>From </a:t>
            </a:r>
            <a:r>
              <a:rPr lang="en-US" b="1" dirty="0"/>
              <a:t>1990 to 2020,</a:t>
            </a:r>
            <a:r>
              <a:rPr lang="en-US" dirty="0"/>
              <a:t> there were many major accidents happened due to many reasons.</a:t>
            </a:r>
          </a:p>
          <a:p>
            <a:r>
              <a:rPr lang="en-US" dirty="0"/>
              <a:t>From the analyzed data, Safest airlines and aircrafts can be found using data science.</a:t>
            </a:r>
            <a:endParaRPr lang="en-US" b="1" dirty="0"/>
          </a:p>
          <a:p>
            <a:pPr marL="0" indent="0">
              <a:buNone/>
            </a:pPr>
            <a:r>
              <a:rPr lang="en-US" dirty="0"/>
              <a:t> </a:t>
            </a:r>
          </a:p>
        </p:txBody>
      </p:sp>
    </p:spTree>
    <p:extLst>
      <p:ext uri="{BB962C8B-B14F-4D97-AF65-F5344CB8AC3E}">
        <p14:creationId xmlns:p14="http://schemas.microsoft.com/office/powerpoint/2010/main" val="340151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12DF-E500-4DC3-A5EC-844124D92ED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D617CD4-F58E-4611-9289-696A39AFF57D}"/>
              </a:ext>
            </a:extLst>
          </p:cNvPr>
          <p:cNvSpPr>
            <a:spLocks noGrp="1"/>
          </p:cNvSpPr>
          <p:nvPr>
            <p:ph idx="1"/>
          </p:nvPr>
        </p:nvSpPr>
        <p:spPr/>
        <p:txBody>
          <a:bodyPr/>
          <a:lstStyle/>
          <a:p>
            <a:pPr marL="0" indent="0">
              <a:buNone/>
            </a:pPr>
            <a:r>
              <a:rPr lang="en-US" dirty="0"/>
              <a:t>Collected data are from below sources.</a:t>
            </a:r>
          </a:p>
          <a:p>
            <a:pPr lvl="0"/>
            <a:r>
              <a:rPr lang="en-US" dirty="0"/>
              <a:t>Accident data source - aviation-safety.net</a:t>
            </a:r>
          </a:p>
          <a:p>
            <a:pPr lvl="0"/>
            <a:r>
              <a:rPr lang="en-US" dirty="0"/>
              <a:t>Aircraft Registrations - Wikipedia.com</a:t>
            </a:r>
          </a:p>
          <a:p>
            <a:pPr marL="0" indent="0">
              <a:buNone/>
            </a:pPr>
            <a:r>
              <a:rPr lang="en-US" dirty="0"/>
              <a:t>Accident rates between Boeing and airbus aircrafts, accident rates between each types of aircraft, locations where accident happened, reasons for the accidents are analyzed in this study.</a:t>
            </a:r>
          </a:p>
          <a:p>
            <a:pPr marL="0" indent="0">
              <a:buNone/>
            </a:pPr>
            <a:r>
              <a:rPr lang="en-US" dirty="0"/>
              <a:t>Below tools are been used for the analysis,</a:t>
            </a:r>
          </a:p>
          <a:p>
            <a:pPr lvl="0"/>
            <a:r>
              <a:rPr lang="en-US" dirty="0"/>
              <a:t>Geocoder to get location address, latitude and longitude.</a:t>
            </a:r>
          </a:p>
          <a:p>
            <a:pPr lvl="0"/>
            <a:r>
              <a:rPr lang="en-US" dirty="0"/>
              <a:t>Folium to point the accident places in the map.</a:t>
            </a:r>
          </a:p>
          <a:p>
            <a:pPr lvl="0"/>
            <a:r>
              <a:rPr lang="en-US" dirty="0"/>
              <a:t>Foursquare to find near affectable places.</a:t>
            </a:r>
          </a:p>
          <a:p>
            <a:endParaRPr lang="en-US" dirty="0"/>
          </a:p>
        </p:txBody>
      </p:sp>
    </p:spTree>
    <p:extLst>
      <p:ext uri="{BB962C8B-B14F-4D97-AF65-F5344CB8AC3E}">
        <p14:creationId xmlns:p14="http://schemas.microsoft.com/office/powerpoint/2010/main" val="357201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FC50-EFA8-45C0-A562-2976348405EE}"/>
              </a:ext>
            </a:extLst>
          </p:cNvPr>
          <p:cNvSpPr>
            <a:spLocks noGrp="1"/>
          </p:cNvSpPr>
          <p:nvPr>
            <p:ph type="title"/>
          </p:nvPr>
        </p:nvSpPr>
        <p:spPr/>
        <p:txBody>
          <a:bodyPr/>
          <a:lstStyle/>
          <a:p>
            <a:r>
              <a:rPr lang="en-US" dirty="0"/>
              <a:t>Data Analysis and Visualization</a:t>
            </a:r>
          </a:p>
        </p:txBody>
      </p:sp>
      <p:pic>
        <p:nvPicPr>
          <p:cNvPr id="7" name="Content Placeholder 6">
            <a:extLst>
              <a:ext uri="{FF2B5EF4-FFF2-40B4-BE49-F238E27FC236}">
                <a16:creationId xmlns:a16="http://schemas.microsoft.com/office/drawing/2014/main" id="{34072656-38F5-4551-9857-D9F021CA15A4}"/>
              </a:ext>
            </a:extLst>
          </p:cNvPr>
          <p:cNvPicPr>
            <a:picLocks noGrp="1" noChangeAspect="1"/>
          </p:cNvPicPr>
          <p:nvPr>
            <p:ph idx="1"/>
          </p:nvPr>
        </p:nvPicPr>
        <p:blipFill>
          <a:blip r:embed="rId2"/>
          <a:stretch>
            <a:fillRect/>
          </a:stretch>
        </p:blipFill>
        <p:spPr>
          <a:xfrm>
            <a:off x="6350092" y="1674654"/>
            <a:ext cx="5847819" cy="3508692"/>
          </a:xfrm>
        </p:spPr>
      </p:pic>
      <p:sp>
        <p:nvSpPr>
          <p:cNvPr id="9" name="Content Placeholder 2">
            <a:extLst>
              <a:ext uri="{FF2B5EF4-FFF2-40B4-BE49-F238E27FC236}">
                <a16:creationId xmlns:a16="http://schemas.microsoft.com/office/drawing/2014/main" id="{FF7427FA-91F4-43A0-8087-12E37CF07B5E}"/>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Reported total death is higher than 15000, starting from year 1990.</a:t>
            </a:r>
          </a:p>
          <a:p>
            <a:r>
              <a:rPr lang="en-US" dirty="0"/>
              <a:t> Air accidents are considered to be riskier than land accidents. </a:t>
            </a:r>
          </a:p>
          <a:p>
            <a:r>
              <a:rPr lang="en-US" dirty="0"/>
              <a:t>Death due to air accident can’t be predicted as counts of death per accidents are really high.</a:t>
            </a:r>
          </a:p>
          <a:p>
            <a:r>
              <a:rPr lang="en-US" dirty="0"/>
              <a:t> Aircrafts manufactured by Airbus and Boeing encounter 30 air accidents averagely per year.</a:t>
            </a:r>
          </a:p>
          <a:p>
            <a:r>
              <a:rPr lang="en-US" dirty="0"/>
              <a:t>Necessary precautions have to be taken by Authority and Manufacturing companies.</a:t>
            </a:r>
          </a:p>
          <a:p>
            <a:pPr marL="0" indent="0">
              <a:buNone/>
            </a:pPr>
            <a:endParaRPr lang="en-US" dirty="0"/>
          </a:p>
          <a:p>
            <a:endParaRPr lang="en-US" dirty="0"/>
          </a:p>
        </p:txBody>
      </p:sp>
    </p:spTree>
    <p:extLst>
      <p:ext uri="{BB962C8B-B14F-4D97-AF65-F5344CB8AC3E}">
        <p14:creationId xmlns:p14="http://schemas.microsoft.com/office/powerpoint/2010/main" val="15726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F7482C-4A15-4BAE-8C6F-3119C81CEA65}"/>
              </a:ext>
            </a:extLst>
          </p:cNvPr>
          <p:cNvPicPr>
            <a:picLocks noGrp="1" noChangeAspect="1"/>
          </p:cNvPicPr>
          <p:nvPr>
            <p:ph idx="1"/>
          </p:nvPr>
        </p:nvPicPr>
        <p:blipFill>
          <a:blip r:embed="rId2"/>
          <a:stretch>
            <a:fillRect/>
          </a:stretch>
        </p:blipFill>
        <p:spPr>
          <a:xfrm>
            <a:off x="351499" y="1504336"/>
            <a:ext cx="5912407" cy="4775406"/>
          </a:xfrm>
        </p:spPr>
      </p:pic>
      <p:pic>
        <p:nvPicPr>
          <p:cNvPr id="8" name="Content Placeholder 4">
            <a:extLst>
              <a:ext uri="{FF2B5EF4-FFF2-40B4-BE49-F238E27FC236}">
                <a16:creationId xmlns:a16="http://schemas.microsoft.com/office/drawing/2014/main" id="{BFC235CF-C6C5-461E-B21D-DA4CACFDEAC7}"/>
              </a:ext>
            </a:extLst>
          </p:cNvPr>
          <p:cNvPicPr>
            <a:picLocks noChangeAspect="1"/>
          </p:cNvPicPr>
          <p:nvPr/>
        </p:nvPicPr>
        <p:blipFill>
          <a:blip r:embed="rId3"/>
          <a:stretch>
            <a:fillRect/>
          </a:stretch>
        </p:blipFill>
        <p:spPr>
          <a:xfrm>
            <a:off x="6693407" y="1504336"/>
            <a:ext cx="4939774" cy="5392966"/>
          </a:xfrm>
          <a:prstGeom prst="rect">
            <a:avLst/>
          </a:prstGeom>
        </p:spPr>
      </p:pic>
    </p:spTree>
    <p:extLst>
      <p:ext uri="{BB962C8B-B14F-4D97-AF65-F5344CB8AC3E}">
        <p14:creationId xmlns:p14="http://schemas.microsoft.com/office/powerpoint/2010/main" val="150168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FA65BC-184B-49F2-9370-652225A959EC}"/>
              </a:ext>
            </a:extLst>
          </p:cNvPr>
          <p:cNvPicPr>
            <a:picLocks noGrp="1" noChangeAspect="1"/>
          </p:cNvPicPr>
          <p:nvPr>
            <p:ph idx="1"/>
          </p:nvPr>
        </p:nvPicPr>
        <p:blipFill>
          <a:blip r:embed="rId2"/>
          <a:stretch>
            <a:fillRect/>
          </a:stretch>
        </p:blipFill>
        <p:spPr>
          <a:xfrm>
            <a:off x="470990" y="1179330"/>
            <a:ext cx="5534946" cy="3357160"/>
          </a:xfrm>
        </p:spPr>
      </p:pic>
      <p:sp>
        <p:nvSpPr>
          <p:cNvPr id="6" name="TextBox 5">
            <a:extLst>
              <a:ext uri="{FF2B5EF4-FFF2-40B4-BE49-F238E27FC236}">
                <a16:creationId xmlns:a16="http://schemas.microsoft.com/office/drawing/2014/main" id="{088F0097-2344-43EC-BFB5-5D4588C96414}"/>
              </a:ext>
            </a:extLst>
          </p:cNvPr>
          <p:cNvSpPr txBox="1"/>
          <p:nvPr/>
        </p:nvSpPr>
        <p:spPr>
          <a:xfrm>
            <a:off x="1371126" y="4484989"/>
            <a:ext cx="6821424" cy="369332"/>
          </a:xfrm>
          <a:prstGeom prst="rect">
            <a:avLst/>
          </a:prstGeom>
          <a:noFill/>
        </p:spPr>
        <p:txBody>
          <a:bodyPr wrap="square" rtlCol="0">
            <a:spAutoFit/>
          </a:bodyPr>
          <a:lstStyle/>
          <a:p>
            <a:r>
              <a:rPr lang="en-US" dirty="0"/>
              <a:t>1990’s: 369, 2000’s : 383 , 2010’s: 472 , 2020 : 13</a:t>
            </a:r>
          </a:p>
        </p:txBody>
      </p:sp>
      <p:pic>
        <p:nvPicPr>
          <p:cNvPr id="7" name="Content Placeholder 8">
            <a:extLst>
              <a:ext uri="{FF2B5EF4-FFF2-40B4-BE49-F238E27FC236}">
                <a16:creationId xmlns:a16="http://schemas.microsoft.com/office/drawing/2014/main" id="{DCC0D0BB-5D28-4023-B6F8-C4C717F08DCF}"/>
              </a:ext>
            </a:extLst>
          </p:cNvPr>
          <p:cNvPicPr>
            <a:picLocks noChangeAspect="1"/>
          </p:cNvPicPr>
          <p:nvPr/>
        </p:nvPicPr>
        <p:blipFill>
          <a:blip r:embed="rId3"/>
          <a:stretch>
            <a:fillRect/>
          </a:stretch>
        </p:blipFill>
        <p:spPr>
          <a:xfrm>
            <a:off x="5585285" y="1375522"/>
            <a:ext cx="5772979" cy="2913276"/>
          </a:xfrm>
          <a:prstGeom prst="rect">
            <a:avLst/>
          </a:prstGeom>
        </p:spPr>
      </p:pic>
    </p:spTree>
    <p:extLst>
      <p:ext uri="{BB962C8B-B14F-4D97-AF65-F5344CB8AC3E}">
        <p14:creationId xmlns:p14="http://schemas.microsoft.com/office/powerpoint/2010/main" val="313380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9F76-B234-47FD-8894-BFA0891FF303}"/>
              </a:ext>
            </a:extLst>
          </p:cNvPr>
          <p:cNvSpPr>
            <a:spLocks noGrp="1"/>
          </p:cNvSpPr>
          <p:nvPr>
            <p:ph type="title"/>
          </p:nvPr>
        </p:nvSpPr>
        <p:spPr/>
        <p:txBody>
          <a:bodyPr/>
          <a:lstStyle/>
          <a:p>
            <a:r>
              <a:rPr lang="en-US" dirty="0"/>
              <a:t>Model Development -Aircraft Damage</a:t>
            </a:r>
          </a:p>
        </p:txBody>
      </p:sp>
      <p:pic>
        <p:nvPicPr>
          <p:cNvPr id="5" name="Content Placeholder 4">
            <a:extLst>
              <a:ext uri="{FF2B5EF4-FFF2-40B4-BE49-F238E27FC236}">
                <a16:creationId xmlns:a16="http://schemas.microsoft.com/office/drawing/2014/main" id="{9FD23831-5FD7-4978-85EE-A83D11262D33}"/>
              </a:ext>
            </a:extLst>
          </p:cNvPr>
          <p:cNvPicPr>
            <a:picLocks noGrp="1" noChangeAspect="1"/>
          </p:cNvPicPr>
          <p:nvPr>
            <p:ph idx="1"/>
          </p:nvPr>
        </p:nvPicPr>
        <p:blipFill>
          <a:blip r:embed="rId2"/>
          <a:stretch>
            <a:fillRect/>
          </a:stretch>
        </p:blipFill>
        <p:spPr>
          <a:xfrm>
            <a:off x="677863" y="2320340"/>
            <a:ext cx="8596312" cy="3561933"/>
          </a:xfrm>
        </p:spPr>
      </p:pic>
      <p:sp>
        <p:nvSpPr>
          <p:cNvPr id="6" name="TextBox 5">
            <a:extLst>
              <a:ext uri="{FF2B5EF4-FFF2-40B4-BE49-F238E27FC236}">
                <a16:creationId xmlns:a16="http://schemas.microsoft.com/office/drawing/2014/main" id="{2F73C7C2-D862-45D6-A677-FC2F488747F9}"/>
              </a:ext>
            </a:extLst>
          </p:cNvPr>
          <p:cNvSpPr txBox="1"/>
          <p:nvPr/>
        </p:nvSpPr>
        <p:spPr>
          <a:xfrm>
            <a:off x="887767" y="1745734"/>
            <a:ext cx="3704860" cy="369332"/>
          </a:xfrm>
          <a:prstGeom prst="rect">
            <a:avLst/>
          </a:prstGeom>
          <a:noFill/>
        </p:spPr>
        <p:txBody>
          <a:bodyPr wrap="none" rtlCol="0">
            <a:spAutoFit/>
          </a:bodyPr>
          <a:lstStyle/>
          <a:p>
            <a:r>
              <a:rPr lang="en-US" dirty="0"/>
              <a:t>Accuracy of this model is 90.66%. </a:t>
            </a:r>
          </a:p>
        </p:txBody>
      </p:sp>
    </p:spTree>
    <p:extLst>
      <p:ext uri="{BB962C8B-B14F-4D97-AF65-F5344CB8AC3E}">
        <p14:creationId xmlns:p14="http://schemas.microsoft.com/office/powerpoint/2010/main" val="341095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EB8-FB29-40BD-9DDD-2BCEFE62E31C}"/>
              </a:ext>
            </a:extLst>
          </p:cNvPr>
          <p:cNvSpPr>
            <a:spLocks noGrp="1"/>
          </p:cNvSpPr>
          <p:nvPr>
            <p:ph type="title"/>
          </p:nvPr>
        </p:nvSpPr>
        <p:spPr/>
        <p:txBody>
          <a:bodyPr/>
          <a:lstStyle/>
          <a:p>
            <a:r>
              <a:rPr lang="en-US" dirty="0"/>
              <a:t>Model Development -</a:t>
            </a:r>
            <a:r>
              <a:rPr lang="en-US" b="1" dirty="0"/>
              <a:t>Injury Severity</a:t>
            </a:r>
            <a:br>
              <a:rPr lang="en-US" b="1" dirty="0"/>
            </a:br>
            <a:endParaRPr lang="en-US" dirty="0"/>
          </a:p>
        </p:txBody>
      </p:sp>
      <p:pic>
        <p:nvPicPr>
          <p:cNvPr id="5" name="Content Placeholder 4">
            <a:extLst>
              <a:ext uri="{FF2B5EF4-FFF2-40B4-BE49-F238E27FC236}">
                <a16:creationId xmlns:a16="http://schemas.microsoft.com/office/drawing/2014/main" id="{3DDBE278-5808-449E-9112-0F8A74E2DF49}"/>
              </a:ext>
            </a:extLst>
          </p:cNvPr>
          <p:cNvPicPr>
            <a:picLocks noGrp="1" noChangeAspect="1"/>
          </p:cNvPicPr>
          <p:nvPr>
            <p:ph idx="1"/>
          </p:nvPr>
        </p:nvPicPr>
        <p:blipFill>
          <a:blip r:embed="rId2"/>
          <a:stretch>
            <a:fillRect/>
          </a:stretch>
        </p:blipFill>
        <p:spPr>
          <a:xfrm>
            <a:off x="1279727" y="2160588"/>
            <a:ext cx="7392583" cy="3881437"/>
          </a:xfrm>
        </p:spPr>
      </p:pic>
      <p:sp>
        <p:nvSpPr>
          <p:cNvPr id="7" name="TextBox 6">
            <a:extLst>
              <a:ext uri="{FF2B5EF4-FFF2-40B4-BE49-F238E27FC236}">
                <a16:creationId xmlns:a16="http://schemas.microsoft.com/office/drawing/2014/main" id="{0634C623-241C-42B7-8E38-73E1B83540B9}"/>
              </a:ext>
            </a:extLst>
          </p:cNvPr>
          <p:cNvSpPr txBox="1"/>
          <p:nvPr/>
        </p:nvSpPr>
        <p:spPr>
          <a:xfrm>
            <a:off x="887767" y="1745734"/>
            <a:ext cx="3704860" cy="369332"/>
          </a:xfrm>
          <a:prstGeom prst="rect">
            <a:avLst/>
          </a:prstGeom>
          <a:noFill/>
        </p:spPr>
        <p:txBody>
          <a:bodyPr wrap="none" rtlCol="0">
            <a:spAutoFit/>
          </a:bodyPr>
          <a:lstStyle/>
          <a:p>
            <a:r>
              <a:rPr lang="en-US" dirty="0"/>
              <a:t>Accuracy of this model is 94.66%. </a:t>
            </a:r>
          </a:p>
        </p:txBody>
      </p:sp>
    </p:spTree>
    <p:extLst>
      <p:ext uri="{BB962C8B-B14F-4D97-AF65-F5344CB8AC3E}">
        <p14:creationId xmlns:p14="http://schemas.microsoft.com/office/powerpoint/2010/main" val="75355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1075-B6AF-43F2-8ED6-96D8C5E257B4}"/>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217EF85F-429D-4759-8731-59B654D34A79}"/>
              </a:ext>
            </a:extLst>
          </p:cNvPr>
          <p:cNvSpPr>
            <a:spLocks noGrp="1"/>
          </p:cNvSpPr>
          <p:nvPr>
            <p:ph idx="1"/>
          </p:nvPr>
        </p:nvSpPr>
        <p:spPr/>
        <p:txBody>
          <a:bodyPr/>
          <a:lstStyle/>
          <a:p>
            <a:r>
              <a:rPr lang="en-US" dirty="0"/>
              <a:t>from the data we can see some factors give huge impact on these accidents, those are Investigation Type, Engine Type, Weather Condition, Broad Phase of Flight and Number of Engines. from these data we can predict if accident or incident happens, will it minor or major accident.</a:t>
            </a:r>
          </a:p>
          <a:p>
            <a:r>
              <a:rPr lang="en-US" dirty="0"/>
              <a:t>To implement the model, Decision Tree method was used.</a:t>
            </a:r>
          </a:p>
          <a:p>
            <a:r>
              <a:rPr lang="en-US" dirty="0"/>
              <a:t>Foursquare method was used to get surrounded area of accident.</a:t>
            </a:r>
          </a:p>
          <a:p>
            <a:endParaRPr lang="en-US" dirty="0"/>
          </a:p>
        </p:txBody>
      </p:sp>
    </p:spTree>
    <p:extLst>
      <p:ext uri="{BB962C8B-B14F-4D97-AF65-F5344CB8AC3E}">
        <p14:creationId xmlns:p14="http://schemas.microsoft.com/office/powerpoint/2010/main" val="28946391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TotalTime>
  <Words>503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AIR CRASH ANALYSIS</vt:lpstr>
      <vt:lpstr>Introdution</vt:lpstr>
      <vt:lpstr>Data</vt:lpstr>
      <vt:lpstr>Data Analysis and Visualization</vt:lpstr>
      <vt:lpstr>PowerPoint Presentation</vt:lpstr>
      <vt:lpstr>PowerPoint Presentation</vt:lpstr>
      <vt:lpstr>Model Development -Aircraft Damage</vt:lpstr>
      <vt:lpstr>Model Development -Injury Severity </vt:lpstr>
      <vt:lpstr>Results and 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CRASH ANALYSIS</dc:title>
  <dc:creator>vimaniya rabindranathan</dc:creator>
  <cp:lastModifiedBy>vimaniya rabindranathan</cp:lastModifiedBy>
  <cp:revision>5</cp:revision>
  <dcterms:created xsi:type="dcterms:W3CDTF">2020-05-13T15:19:31Z</dcterms:created>
  <dcterms:modified xsi:type="dcterms:W3CDTF">2020-05-13T18:23:44Z</dcterms:modified>
</cp:coreProperties>
</file>