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4" r:id="rId6"/>
    <p:sldId id="265" r:id="rId7"/>
    <p:sldId id="266" r:id="rId8"/>
    <p:sldId id="267" r:id="rId9"/>
    <p:sldId id="268" r:id="rId10"/>
    <p:sldId id="260" r:id="rId11"/>
    <p:sldId id="261"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Polynomial Regression and Decision Tree</a:t>
            </a:r>
            <a:endParaRPr dirty="0"/>
          </a:p>
        </p:txBody>
      </p:sp>
      <p:sp>
        <p:nvSpPr>
          <p:cNvPr id="142" name="Shape 91"/>
          <p:cNvSpPr/>
          <p:nvPr/>
        </p:nvSpPr>
        <p:spPr>
          <a:xfrm>
            <a:off x="205025" y="2164724"/>
            <a:ext cx="4134600" cy="308183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We cant make a model with most of the categorical variables and graphs doesn't with polynomial line. Here you can see brand vs profit graph. Points doesn't fit in to line.</a:t>
            </a:r>
          </a:p>
          <a:p>
            <a:endParaRPr lang="en-US" dirty="0"/>
          </a:p>
          <a:p>
            <a:r>
              <a:rPr lang="en-US" dirty="0"/>
              <a:t>If we predict the brand preference according to the customer details, Model accuracy is 0.4 which should be more than 0.8 for good model. So we cant take that model for the predictions.</a:t>
            </a:r>
          </a:p>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6925D136-9B70-4820-B842-EDADC020D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200" y="1973138"/>
            <a:ext cx="3594466" cy="23933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1" name="Shape 100"/>
          <p:cNvSpPr/>
          <p:nvPr/>
        </p:nvSpPr>
        <p:spPr>
          <a:xfrm>
            <a:off x="186560" y="1150894"/>
            <a:ext cx="4134600" cy="255092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Ø"/>
            </a:pPr>
            <a:r>
              <a:rPr lang="en-US" dirty="0"/>
              <a:t>Female customers are mor than male.</a:t>
            </a:r>
          </a:p>
          <a:p>
            <a:pPr marL="285750" indent="-285750">
              <a:buFont typeface="Wingdings" panose="05000000000000000000" pitchFamily="2" charset="2"/>
              <a:buChar char="Ø"/>
            </a:pPr>
            <a:r>
              <a:rPr lang="en-US" dirty="0"/>
              <a:t>Most of the Customers are working in Manufacturing Environment.</a:t>
            </a:r>
          </a:p>
          <a:p>
            <a:pPr marL="285750" indent="-285750">
              <a:buFont typeface="Wingdings" panose="05000000000000000000" pitchFamily="2" charset="2"/>
              <a:buChar char="Ø"/>
            </a:pPr>
            <a:r>
              <a:rPr lang="en-US" dirty="0"/>
              <a:t>Most of the customers are living in New South Wales, Australia.</a:t>
            </a:r>
          </a:p>
          <a:p>
            <a:pPr marL="285750" indent="-285750">
              <a:buFont typeface="Wingdings" panose="05000000000000000000" pitchFamily="2" charset="2"/>
              <a:buChar char="Ø"/>
            </a:pPr>
            <a:r>
              <a:rPr lang="en-US" dirty="0" err="1"/>
              <a:t>Solex</a:t>
            </a:r>
            <a:r>
              <a:rPr lang="en-US" dirty="0"/>
              <a:t> Brand is best seller of the year.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3C6A46AE-DC9A-4397-A487-3E3B1E28C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005" y="945106"/>
            <a:ext cx="2036125" cy="1433020"/>
          </a:xfrm>
          <a:prstGeom prst="rect">
            <a:avLst/>
          </a:prstGeom>
        </p:spPr>
      </p:pic>
      <p:pic>
        <p:nvPicPr>
          <p:cNvPr id="5" name="Picture 4">
            <a:extLst>
              <a:ext uri="{FF2B5EF4-FFF2-40B4-BE49-F238E27FC236}">
                <a16:creationId xmlns:a16="http://schemas.microsoft.com/office/drawing/2014/main" id="{32F5EEBA-33C7-4BB6-8925-99AA32292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29" y="2704899"/>
            <a:ext cx="2112305" cy="1804050"/>
          </a:xfrm>
          <a:prstGeom prst="rect">
            <a:avLst/>
          </a:prstGeom>
        </p:spPr>
      </p:pic>
      <p:pic>
        <p:nvPicPr>
          <p:cNvPr id="7" name="Picture 6">
            <a:extLst>
              <a:ext uri="{FF2B5EF4-FFF2-40B4-BE49-F238E27FC236}">
                <a16:creationId xmlns:a16="http://schemas.microsoft.com/office/drawing/2014/main" id="{058D20D7-83CC-441F-9E78-3ABA7E927B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3222" y="980951"/>
            <a:ext cx="1720495" cy="1620624"/>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Analyze the sales data of Sprocket Central Pty Ltd in different angles</a:t>
            </a:r>
          </a:p>
          <a:p>
            <a:endParaRPr dirty="0"/>
          </a:p>
        </p:txBody>
      </p:sp>
      <p:sp>
        <p:nvSpPr>
          <p:cNvPr id="124" name="Shape 73"/>
          <p:cNvSpPr/>
          <p:nvPr/>
        </p:nvSpPr>
        <p:spPr>
          <a:xfrm>
            <a:off x="205025" y="2065487"/>
            <a:ext cx="4076352"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Data: Transaction, Customer Demographic</a:t>
            </a:r>
          </a:p>
          <a:p>
            <a:endParaRPr lang="en-US" dirty="0"/>
          </a:p>
          <a:p>
            <a:r>
              <a:rPr lang="en-US" dirty="0"/>
              <a:t>With these data we can analyze the monthly sales , variation in sales according to customer factor and profit.	</a:t>
            </a:r>
            <a:endParaRPr dirty="0"/>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6EDD5703-38EE-487A-8B2C-A6D5D40EB6B1}"/>
              </a:ext>
            </a:extLst>
          </p:cNvPr>
          <p:cNvPicPr>
            <a:picLocks noChangeAspect="1"/>
          </p:cNvPicPr>
          <p:nvPr/>
        </p:nvPicPr>
        <p:blipFill>
          <a:blip r:embed="rId2"/>
          <a:stretch>
            <a:fillRect/>
          </a:stretch>
        </p:blipFill>
        <p:spPr>
          <a:xfrm>
            <a:off x="4281377" y="1945426"/>
            <a:ext cx="4572000" cy="289894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01. Product class vs Sales</a:t>
            </a:r>
            <a:endParaRPr dirty="0"/>
          </a:p>
        </p:txBody>
      </p:sp>
      <p:sp>
        <p:nvSpPr>
          <p:cNvPr id="133" name="Shape 82"/>
          <p:cNvSpPr/>
          <p:nvPr/>
        </p:nvSpPr>
        <p:spPr>
          <a:xfrm>
            <a:off x="205025" y="2164724"/>
            <a:ext cx="4134600" cy="148909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This bar graph shows how sales vary with product class. Medium class products sold more than other two class.</a:t>
            </a:r>
          </a:p>
          <a:p>
            <a:r>
              <a:rPr lang="en-US" dirty="0"/>
              <a:t>Manufacturing more Medium product class will be benefit to company.</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25B7098C-8527-4EDC-BB70-06021899C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625" y="1854257"/>
            <a:ext cx="4306513" cy="299630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80">
            <a:extLst>
              <a:ext uri="{FF2B5EF4-FFF2-40B4-BE49-F238E27FC236}">
                <a16:creationId xmlns:a16="http://schemas.microsoft.com/office/drawing/2014/main" id="{E327DC0A-3707-41F1-B75D-33A1A012DFDD}"/>
              </a:ext>
            </a:extLst>
          </p:cNvPr>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5" name="Shape 81">
            <a:extLst>
              <a:ext uri="{FF2B5EF4-FFF2-40B4-BE49-F238E27FC236}">
                <a16:creationId xmlns:a16="http://schemas.microsoft.com/office/drawing/2014/main" id="{0E4F51F1-85CB-4F37-B61D-9D194F45C432}"/>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02.Price Range class vs Sales</a:t>
            </a:r>
            <a:endParaRPr dirty="0"/>
          </a:p>
        </p:txBody>
      </p:sp>
      <p:sp>
        <p:nvSpPr>
          <p:cNvPr id="6" name="Shape 82">
            <a:extLst>
              <a:ext uri="{FF2B5EF4-FFF2-40B4-BE49-F238E27FC236}">
                <a16:creationId xmlns:a16="http://schemas.microsoft.com/office/drawing/2014/main" id="{0A689EE5-BBF1-4F59-BC96-CFC1D0F84A9B}"/>
              </a:ext>
            </a:extLst>
          </p:cNvPr>
          <p:cNvSpPr/>
          <p:nvPr/>
        </p:nvSpPr>
        <p:spPr>
          <a:xfrm>
            <a:off x="205025" y="2074349"/>
            <a:ext cx="3785728" cy="12236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More sales happened in Price range between $1100 to $1300. Other than that $400 to $600 and $1700 to $1800 ranges also gave more sales. </a:t>
            </a:r>
            <a:endParaRPr dirty="0"/>
          </a:p>
        </p:txBody>
      </p:sp>
      <p:sp>
        <p:nvSpPr>
          <p:cNvPr id="8" name="Shape 79">
            <a:extLst>
              <a:ext uri="{FF2B5EF4-FFF2-40B4-BE49-F238E27FC236}">
                <a16:creationId xmlns:a16="http://schemas.microsoft.com/office/drawing/2014/main" id="{3485004B-E898-418D-A431-A446BF792244}"/>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pic>
        <p:nvPicPr>
          <p:cNvPr id="11" name="Picture 10">
            <a:extLst>
              <a:ext uri="{FF2B5EF4-FFF2-40B4-BE49-F238E27FC236}">
                <a16:creationId xmlns:a16="http://schemas.microsoft.com/office/drawing/2014/main" id="{9784DCB0-1151-434C-A66F-F759791C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332" y="1103974"/>
            <a:ext cx="5017643" cy="3531405"/>
          </a:xfrm>
          <a:prstGeom prst="rect">
            <a:avLst/>
          </a:prstGeom>
        </p:spPr>
      </p:pic>
    </p:spTree>
    <p:extLst>
      <p:ext uri="{BB962C8B-B14F-4D97-AF65-F5344CB8AC3E}">
        <p14:creationId xmlns:p14="http://schemas.microsoft.com/office/powerpoint/2010/main" val="1735510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9">
            <a:extLst>
              <a:ext uri="{FF2B5EF4-FFF2-40B4-BE49-F238E27FC236}">
                <a16:creationId xmlns:a16="http://schemas.microsoft.com/office/drawing/2014/main" id="{797B4399-C908-49EC-92DA-225745E152A6}"/>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Shape 81">
            <a:extLst>
              <a:ext uri="{FF2B5EF4-FFF2-40B4-BE49-F238E27FC236}">
                <a16:creationId xmlns:a16="http://schemas.microsoft.com/office/drawing/2014/main" id="{C4E8E3CB-5DCE-4B72-83ED-562C7DA497C6}"/>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03.Brand vs Sales</a:t>
            </a:r>
            <a:endParaRPr dirty="0"/>
          </a:p>
        </p:txBody>
      </p:sp>
      <p:sp>
        <p:nvSpPr>
          <p:cNvPr id="6" name="Shape 82">
            <a:extLst>
              <a:ext uri="{FF2B5EF4-FFF2-40B4-BE49-F238E27FC236}">
                <a16:creationId xmlns:a16="http://schemas.microsoft.com/office/drawing/2014/main" id="{0472ABEA-1059-4B4F-8A44-4ECFBD9DDBAD}"/>
              </a:ext>
            </a:extLst>
          </p:cNvPr>
          <p:cNvSpPr/>
          <p:nvPr/>
        </p:nvSpPr>
        <p:spPr>
          <a:xfrm>
            <a:off x="205025" y="2074349"/>
            <a:ext cx="3785728" cy="12236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5 Brands are in this category and each brand have approximately equal sales. But 21.5% of sales happened to </a:t>
            </a:r>
            <a:r>
              <a:rPr lang="en-US" dirty="0" err="1"/>
              <a:t>Solex</a:t>
            </a:r>
            <a:r>
              <a:rPr lang="en-US" dirty="0"/>
              <a:t> brand which is liked by most of the customers.</a:t>
            </a:r>
            <a:endParaRPr dirty="0"/>
          </a:p>
        </p:txBody>
      </p:sp>
      <p:pic>
        <p:nvPicPr>
          <p:cNvPr id="8" name="Picture 7">
            <a:extLst>
              <a:ext uri="{FF2B5EF4-FFF2-40B4-BE49-F238E27FC236}">
                <a16:creationId xmlns:a16="http://schemas.microsoft.com/office/drawing/2014/main" id="{344A3A13-E9AE-4DE5-BBFC-AF127D3FC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179" y="1143792"/>
            <a:ext cx="3611835" cy="3084749"/>
          </a:xfrm>
          <a:prstGeom prst="rect">
            <a:avLst/>
          </a:prstGeom>
        </p:spPr>
      </p:pic>
    </p:spTree>
    <p:extLst>
      <p:ext uri="{BB962C8B-B14F-4D97-AF65-F5344CB8AC3E}">
        <p14:creationId xmlns:p14="http://schemas.microsoft.com/office/powerpoint/2010/main" val="8078474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9">
            <a:extLst>
              <a:ext uri="{FF2B5EF4-FFF2-40B4-BE49-F238E27FC236}">
                <a16:creationId xmlns:a16="http://schemas.microsoft.com/office/drawing/2014/main" id="{8D315926-5F53-49B8-88B8-04FC07E4DEDB}"/>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6" name="Shape 82">
            <a:extLst>
              <a:ext uri="{FF2B5EF4-FFF2-40B4-BE49-F238E27FC236}">
                <a16:creationId xmlns:a16="http://schemas.microsoft.com/office/drawing/2014/main" id="{71142A9C-2A30-4A62-8EE8-B41E3748528A}"/>
              </a:ext>
            </a:extLst>
          </p:cNvPr>
          <p:cNvSpPr/>
          <p:nvPr/>
        </p:nvSpPr>
        <p:spPr>
          <a:xfrm>
            <a:off x="205025" y="2074349"/>
            <a:ext cx="3785728" cy="12236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According to the line graph monthly sales came to peak point in October. Next highest point is in August. But in September, we can see huge drop in sales. </a:t>
            </a:r>
            <a:endParaRPr dirty="0"/>
          </a:p>
        </p:txBody>
      </p:sp>
      <p:sp>
        <p:nvSpPr>
          <p:cNvPr id="7" name="Shape 81">
            <a:extLst>
              <a:ext uri="{FF2B5EF4-FFF2-40B4-BE49-F238E27FC236}">
                <a16:creationId xmlns:a16="http://schemas.microsoft.com/office/drawing/2014/main" id="{3DA41283-D577-43FA-9A69-E8DA4FA3C6C4}"/>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04.Monthly Sales</a:t>
            </a:r>
            <a:endParaRPr dirty="0"/>
          </a:p>
        </p:txBody>
      </p:sp>
      <p:pic>
        <p:nvPicPr>
          <p:cNvPr id="9" name="Picture 8">
            <a:extLst>
              <a:ext uri="{FF2B5EF4-FFF2-40B4-BE49-F238E27FC236}">
                <a16:creationId xmlns:a16="http://schemas.microsoft.com/office/drawing/2014/main" id="{A541B194-E837-464B-9501-9C568A5AA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825" y="1429307"/>
            <a:ext cx="3728681" cy="3069151"/>
          </a:xfrm>
          <a:prstGeom prst="rect">
            <a:avLst/>
          </a:prstGeom>
        </p:spPr>
      </p:pic>
    </p:spTree>
    <p:extLst>
      <p:ext uri="{BB962C8B-B14F-4D97-AF65-F5344CB8AC3E}">
        <p14:creationId xmlns:p14="http://schemas.microsoft.com/office/powerpoint/2010/main" val="358088515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9">
            <a:extLst>
              <a:ext uri="{FF2B5EF4-FFF2-40B4-BE49-F238E27FC236}">
                <a16:creationId xmlns:a16="http://schemas.microsoft.com/office/drawing/2014/main" id="{CF5118AA-D404-4E0C-8DFD-BE0B30A433DB}"/>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Shape 82">
            <a:extLst>
              <a:ext uri="{FF2B5EF4-FFF2-40B4-BE49-F238E27FC236}">
                <a16:creationId xmlns:a16="http://schemas.microsoft.com/office/drawing/2014/main" id="{12781B8D-8BC5-48C2-A418-ECCCB39D6D40}"/>
              </a:ext>
            </a:extLst>
          </p:cNvPr>
          <p:cNvSpPr/>
          <p:nvPr/>
        </p:nvSpPr>
        <p:spPr>
          <a:xfrm>
            <a:off x="205025" y="2074349"/>
            <a:ext cx="3785728" cy="6927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Company have more female customers than male.</a:t>
            </a:r>
            <a:endParaRPr dirty="0"/>
          </a:p>
        </p:txBody>
      </p:sp>
      <p:sp>
        <p:nvSpPr>
          <p:cNvPr id="6" name="Shape 81">
            <a:extLst>
              <a:ext uri="{FF2B5EF4-FFF2-40B4-BE49-F238E27FC236}">
                <a16:creationId xmlns:a16="http://schemas.microsoft.com/office/drawing/2014/main" id="{A4033F57-9EE6-40E8-8DBF-F03496500F31}"/>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05.Customer Gender vs Sales</a:t>
            </a:r>
            <a:endParaRPr dirty="0"/>
          </a:p>
        </p:txBody>
      </p:sp>
      <p:pic>
        <p:nvPicPr>
          <p:cNvPr id="9" name="Picture 8">
            <a:extLst>
              <a:ext uri="{FF2B5EF4-FFF2-40B4-BE49-F238E27FC236}">
                <a16:creationId xmlns:a16="http://schemas.microsoft.com/office/drawing/2014/main" id="{576BD444-9291-4D20-BF01-630337D67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930" y="931970"/>
            <a:ext cx="4628598" cy="3279559"/>
          </a:xfrm>
          <a:prstGeom prst="rect">
            <a:avLst/>
          </a:prstGeom>
        </p:spPr>
      </p:pic>
    </p:spTree>
    <p:extLst>
      <p:ext uri="{BB962C8B-B14F-4D97-AF65-F5344CB8AC3E}">
        <p14:creationId xmlns:p14="http://schemas.microsoft.com/office/powerpoint/2010/main" val="7147828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9">
            <a:extLst>
              <a:ext uri="{FF2B5EF4-FFF2-40B4-BE49-F238E27FC236}">
                <a16:creationId xmlns:a16="http://schemas.microsoft.com/office/drawing/2014/main" id="{A5A6A512-57BB-4F13-8BFC-38B7A9A83352}"/>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5" name="Shape 82">
            <a:extLst>
              <a:ext uri="{FF2B5EF4-FFF2-40B4-BE49-F238E27FC236}">
                <a16:creationId xmlns:a16="http://schemas.microsoft.com/office/drawing/2014/main" id="{5D8A289F-5D71-42FC-A10D-EE2480951ABF}"/>
              </a:ext>
            </a:extLst>
          </p:cNvPr>
          <p:cNvSpPr/>
          <p:nvPr/>
        </p:nvSpPr>
        <p:spPr>
          <a:xfrm>
            <a:off x="205025" y="2074349"/>
            <a:ext cx="3785728" cy="12236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Most of the customers are working in Manufacturing Industry and Financial Services. Almost 50% of customers come in to theses two industries.</a:t>
            </a:r>
            <a:endParaRPr dirty="0"/>
          </a:p>
        </p:txBody>
      </p:sp>
      <p:sp>
        <p:nvSpPr>
          <p:cNvPr id="6" name="Shape 81">
            <a:extLst>
              <a:ext uri="{FF2B5EF4-FFF2-40B4-BE49-F238E27FC236}">
                <a16:creationId xmlns:a16="http://schemas.microsoft.com/office/drawing/2014/main" id="{A3E25C6E-188D-40ED-850C-2EA2BFCB0D9A}"/>
              </a:ext>
            </a:extLst>
          </p:cNvPr>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06.Customer job vs Sales</a:t>
            </a:r>
            <a:endParaRPr dirty="0"/>
          </a:p>
        </p:txBody>
      </p:sp>
      <p:pic>
        <p:nvPicPr>
          <p:cNvPr id="9" name="Picture 8">
            <a:extLst>
              <a:ext uri="{FF2B5EF4-FFF2-40B4-BE49-F238E27FC236}">
                <a16:creationId xmlns:a16="http://schemas.microsoft.com/office/drawing/2014/main" id="{F94CDB35-E032-4DA3-935A-C0F6D7199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825" y="1083299"/>
            <a:ext cx="3895757" cy="3669618"/>
          </a:xfrm>
          <a:prstGeom prst="rect">
            <a:avLst/>
          </a:prstGeom>
        </p:spPr>
      </p:pic>
    </p:spTree>
    <p:extLst>
      <p:ext uri="{BB962C8B-B14F-4D97-AF65-F5344CB8AC3E}">
        <p14:creationId xmlns:p14="http://schemas.microsoft.com/office/powerpoint/2010/main" val="3778077945"/>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510</TotalTime>
  <Words>594</Words>
  <Application>Microsoft Office PowerPoint</Application>
  <PresentationFormat>On-screen Show (16:9)</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VIMANIYA</dc:creator>
  <cp:lastModifiedBy>vimaniya rabindranathan</cp:lastModifiedBy>
  <cp:revision>13</cp:revision>
  <dcterms:modified xsi:type="dcterms:W3CDTF">2020-06-17T16:11:33Z</dcterms:modified>
</cp:coreProperties>
</file>