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IiCEhnXrvRhtH3JhW9WO1Hsiq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4"/>
          <p:cNvGrpSpPr/>
          <p:nvPr/>
        </p:nvGrpSpPr>
        <p:grpSpPr>
          <a:xfrm>
            <a:off x="0" y="-8467"/>
            <a:ext cx="12192000" cy="6866467"/>
            <a:chOff x="0" y="-8467"/>
            <a:chExt cx="12192000" cy="6866467"/>
          </a:xfrm>
        </p:grpSpPr>
        <p:cxnSp>
          <p:nvCxnSpPr>
            <p:cNvPr id="24" name="Google Shape;24;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04" name="Google Shape;104;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19" name="Google Shape;119;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1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1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49" name="Google Shape;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0" name="Google Shape;60;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5" name="Google Shape;75;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ph idx="2" type="pic"/>
          </p:nvPr>
        </p:nvSpPr>
        <p:spPr>
          <a:xfrm>
            <a:off x="677334" y="609600"/>
            <a:ext cx="8596668" cy="3845718"/>
          </a:xfrm>
          <a:prstGeom prst="rect">
            <a:avLst/>
          </a:prstGeom>
          <a:noFill/>
          <a:ln>
            <a:noFill/>
          </a:ln>
        </p:spPr>
      </p:sp>
      <p:sp>
        <p:nvSpPr>
          <p:cNvPr id="86" name="Google Shape;86;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8467"/>
            <a:ext cx="12192000" cy="6866467"/>
            <a:chOff x="0" y="-8467"/>
            <a:chExt cx="12192000" cy="6866467"/>
          </a:xfrm>
        </p:grpSpPr>
        <p:cxnSp>
          <p:nvCxnSpPr>
            <p:cNvPr id="7" name="Google Shape;7;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IN"/>
              <a:t>Movie Recommendations System</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SzPts val="1440"/>
              <a:buNone/>
            </a:pPr>
            <a:r>
              <a:rPr lang="en-IN"/>
              <a:t>By:-</a:t>
            </a:r>
            <a:endParaRPr/>
          </a:p>
          <a:p>
            <a:pPr indent="0" lvl="0" marL="0" rtl="0" algn="r">
              <a:spcBef>
                <a:spcPts val="1000"/>
              </a:spcBef>
              <a:spcAft>
                <a:spcPts val="0"/>
              </a:spcAft>
              <a:buSzPts val="1440"/>
              <a:buNone/>
            </a:pPr>
            <a:r>
              <a:rPr lang="en-IN" sz="1800">
                <a:latin typeface="Calibri"/>
                <a:ea typeface="Calibri"/>
                <a:cs typeface="Calibri"/>
                <a:sym typeface="Calibri"/>
              </a:rPr>
              <a:t>Toluwani Oyewusi (</a:t>
            </a:r>
            <a:r>
              <a:rPr b="1" lang="en-IN" sz="1800">
                <a:latin typeface="Arial Rounded"/>
                <a:ea typeface="Arial Rounded"/>
                <a:cs typeface="Arial Rounded"/>
                <a:sym typeface="Arial Rounded"/>
              </a:rPr>
              <a:t>A20425821</a:t>
            </a:r>
            <a:r>
              <a:rPr lang="en-IN" sz="1800">
                <a:latin typeface="Calibri"/>
                <a:ea typeface="Calibri"/>
                <a:cs typeface="Calibri"/>
                <a:sym typeface="Calibri"/>
              </a:rPr>
              <a:t>)</a:t>
            </a:r>
            <a:endParaRPr/>
          </a:p>
          <a:p>
            <a:pPr indent="0" lvl="0" marL="0" rtl="0" algn="r">
              <a:spcBef>
                <a:spcPts val="1000"/>
              </a:spcBef>
              <a:spcAft>
                <a:spcPts val="0"/>
              </a:spcAft>
              <a:buSzPts val="1440"/>
              <a:buNone/>
            </a:pPr>
            <a:r>
              <a:rPr lang="en-IN" sz="1800">
                <a:latin typeface="Calibri"/>
                <a:ea typeface="Calibri"/>
                <a:cs typeface="Calibri"/>
                <a:sym typeface="Calibri"/>
              </a:rPr>
              <a:t>Vimarsh Patel (</a:t>
            </a:r>
            <a:r>
              <a:rPr b="1" lang="en-IN" sz="1800">
                <a:latin typeface="Arial Rounded"/>
                <a:ea typeface="Arial Rounded"/>
                <a:cs typeface="Arial Rounded"/>
                <a:sym typeface="Arial Rounded"/>
              </a:rPr>
              <a:t>A20513290</a:t>
            </a:r>
            <a:r>
              <a:rPr lang="en-IN" sz="1800">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780177" y="402671"/>
            <a:ext cx="2030136" cy="65434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IN" sz="2800"/>
              <a:t>Results</a:t>
            </a:r>
            <a:endParaRPr/>
          </a:p>
        </p:txBody>
      </p:sp>
      <p:sp>
        <p:nvSpPr>
          <p:cNvPr id="199" name="Google Shape;199;p10"/>
          <p:cNvSpPr txBox="1"/>
          <p:nvPr>
            <p:ph idx="1" type="body"/>
          </p:nvPr>
        </p:nvSpPr>
        <p:spPr>
          <a:xfrm>
            <a:off x="553542" y="1331563"/>
            <a:ext cx="4463075" cy="24602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We are successfully able to predict a list of unseen movies for a specific user.</a:t>
            </a:r>
            <a:endParaRPr/>
          </a:p>
          <a:p>
            <a:pPr indent="-342900" lvl="0" marL="342900" rtl="0" algn="l">
              <a:spcBef>
                <a:spcPts val="1000"/>
              </a:spcBef>
              <a:spcAft>
                <a:spcPts val="0"/>
              </a:spcAft>
              <a:buSzPts val="1440"/>
              <a:buChar char="►"/>
            </a:pPr>
            <a:r>
              <a:rPr lang="en-IN"/>
              <a:t>We have also implemented the keras collaborative filtering approach with deep learning. We predicted a list of movies from that method as well.</a:t>
            </a:r>
            <a:endParaRPr/>
          </a:p>
          <a:p>
            <a:pPr indent="0" lvl="0" marL="0" rtl="0" algn="l">
              <a:spcBef>
                <a:spcPts val="1000"/>
              </a:spcBef>
              <a:spcAft>
                <a:spcPts val="0"/>
              </a:spcAft>
              <a:buSzPts val="1440"/>
              <a:buNone/>
            </a:pPr>
            <a:r>
              <a:t/>
            </a:r>
            <a:endParaRPr/>
          </a:p>
        </p:txBody>
      </p:sp>
      <p:pic>
        <p:nvPicPr>
          <p:cNvPr id="200" name="Google Shape;200;p10"/>
          <p:cNvPicPr preferRelativeResize="0"/>
          <p:nvPr/>
        </p:nvPicPr>
        <p:blipFill rotWithShape="1">
          <a:blip r:embed="rId3">
            <a:alphaModFix/>
          </a:blip>
          <a:srcRect b="0" l="0" r="0" t="0"/>
          <a:stretch/>
        </p:blipFill>
        <p:spPr>
          <a:xfrm>
            <a:off x="5083729" y="2358188"/>
            <a:ext cx="4575987" cy="44775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2000"/>
              <a:buFont typeface="Trebuchet MS"/>
              <a:buNone/>
            </a:pPr>
            <a:r>
              <a:t/>
            </a:r>
            <a:endParaRPr/>
          </a:p>
        </p:txBody>
      </p:sp>
      <p:pic>
        <p:nvPicPr>
          <p:cNvPr id="206" name="Google Shape;206;p11"/>
          <p:cNvPicPr preferRelativeResize="0"/>
          <p:nvPr/>
        </p:nvPicPr>
        <p:blipFill rotWithShape="1">
          <a:blip r:embed="rId3">
            <a:alphaModFix/>
          </a:blip>
          <a:srcRect b="0" l="0" r="0" t="0"/>
          <a:stretch/>
        </p:blipFill>
        <p:spPr>
          <a:xfrm>
            <a:off x="403109" y="317024"/>
            <a:ext cx="5018048" cy="4447922"/>
          </a:xfrm>
          <a:prstGeom prst="rect">
            <a:avLst/>
          </a:prstGeom>
          <a:noFill/>
          <a:ln>
            <a:noFill/>
          </a:ln>
        </p:spPr>
      </p:pic>
      <p:pic>
        <p:nvPicPr>
          <p:cNvPr id="207" name="Google Shape;207;p11"/>
          <p:cNvPicPr preferRelativeResize="0"/>
          <p:nvPr/>
        </p:nvPicPr>
        <p:blipFill rotWithShape="1">
          <a:blip r:embed="rId4">
            <a:alphaModFix/>
          </a:blip>
          <a:srcRect b="0" l="0" r="0" t="0"/>
          <a:stretch/>
        </p:blipFill>
        <p:spPr>
          <a:xfrm>
            <a:off x="5527602" y="1266737"/>
            <a:ext cx="3954099" cy="3336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887058" y="2508309"/>
            <a:ext cx="8592501" cy="113251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400"/>
              <a:buFont typeface="Trebuchet MS"/>
              <a:buNone/>
            </a:pPr>
            <a:r>
              <a:rPr lang="en-IN" sz="5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Problem Statement</a:t>
            </a: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A large number of movies are made everyday and released in theatres for the public to watch. Everyone does not like the same kind of movies to watch and have different taste. Our aim with this project is to give movie recommendation to the user so they have a better knowledge of the movies they want to see. Recommendation systems make people’s life easier by finding new movies the user likes to watch.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0" y="285125"/>
            <a:ext cx="9009776" cy="9145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Background Material</a:t>
            </a:r>
            <a:endParaRPr/>
          </a:p>
        </p:txBody>
      </p:sp>
      <p:sp>
        <p:nvSpPr>
          <p:cNvPr id="156" name="Google Shape;156;p3"/>
          <p:cNvSpPr txBox="1"/>
          <p:nvPr>
            <p:ph idx="1" type="body"/>
          </p:nvPr>
        </p:nvSpPr>
        <p:spPr>
          <a:xfrm>
            <a:off x="612396" y="1610687"/>
            <a:ext cx="8573549" cy="42112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Name of the Paper: Movie Recommendations Using the Deep Learning Approach</a:t>
            </a:r>
            <a:endParaRPr/>
          </a:p>
          <a:p>
            <a:pPr indent="-342900" lvl="0" marL="342900" rtl="0" algn="l">
              <a:spcBef>
                <a:spcPts val="1000"/>
              </a:spcBef>
              <a:spcAft>
                <a:spcPts val="0"/>
              </a:spcAft>
              <a:buSzPts val="1440"/>
              <a:buChar char="►"/>
            </a:pPr>
            <a:r>
              <a:rPr lang="en-IN"/>
              <a:t>Code Implementation: Github</a:t>
            </a:r>
            <a:endParaRPr/>
          </a:p>
          <a:p>
            <a:pPr indent="-342900" lvl="0" marL="342900" rtl="0" algn="l">
              <a:spcBef>
                <a:spcPts val="1000"/>
              </a:spcBef>
              <a:spcAft>
                <a:spcPts val="0"/>
              </a:spcAft>
              <a:buSzPts val="1440"/>
              <a:buChar char="►"/>
            </a:pPr>
            <a:r>
              <a:rPr lang="en-IN"/>
              <a:t>Software Libraries used:</a:t>
            </a:r>
            <a:endParaRPr/>
          </a:p>
          <a:p>
            <a:pPr indent="-342900" lvl="0" marL="342900" rtl="0" algn="l">
              <a:spcBef>
                <a:spcPts val="1000"/>
              </a:spcBef>
              <a:spcAft>
                <a:spcPts val="0"/>
              </a:spcAft>
              <a:buSzPts val="1440"/>
              <a:buFont typeface="Noto Sans Symbols"/>
              <a:buChar char="⮚"/>
            </a:pPr>
            <a:r>
              <a:rPr lang="en-IN"/>
              <a:t> Numpy</a:t>
            </a:r>
            <a:endParaRPr/>
          </a:p>
          <a:p>
            <a:pPr indent="-342900" lvl="0" marL="342900" rtl="0" algn="l">
              <a:spcBef>
                <a:spcPts val="1000"/>
              </a:spcBef>
              <a:spcAft>
                <a:spcPts val="0"/>
              </a:spcAft>
              <a:buSzPts val="1440"/>
              <a:buFont typeface="Noto Sans Symbols"/>
              <a:buChar char="⮚"/>
            </a:pPr>
            <a:r>
              <a:rPr lang="en-IN"/>
              <a:t> Pandas</a:t>
            </a:r>
            <a:endParaRPr/>
          </a:p>
          <a:p>
            <a:pPr indent="-342900" lvl="0" marL="342900" rtl="0" algn="l">
              <a:spcBef>
                <a:spcPts val="1000"/>
              </a:spcBef>
              <a:spcAft>
                <a:spcPts val="0"/>
              </a:spcAft>
              <a:buSzPts val="1440"/>
              <a:buFont typeface="Noto Sans Symbols"/>
              <a:buChar char="⮚"/>
            </a:pPr>
            <a:r>
              <a:rPr lang="en-IN"/>
              <a:t>TensorFlow</a:t>
            </a:r>
            <a:endParaRPr/>
          </a:p>
          <a:p>
            <a:pPr indent="-342900" lvl="0" marL="342900" rtl="0" algn="l">
              <a:spcBef>
                <a:spcPts val="1000"/>
              </a:spcBef>
              <a:spcAft>
                <a:spcPts val="0"/>
              </a:spcAft>
              <a:buSzPts val="1440"/>
              <a:buFont typeface="Noto Sans Symbols"/>
              <a:buChar char="⮚"/>
            </a:pPr>
            <a:r>
              <a:rPr lang="en-IN"/>
              <a:t>Keras</a:t>
            </a:r>
            <a:endParaRPr/>
          </a:p>
          <a:p>
            <a:pPr indent="-342900" lvl="0" marL="342900" rtl="0" algn="l">
              <a:spcBef>
                <a:spcPts val="1000"/>
              </a:spcBef>
              <a:spcAft>
                <a:spcPts val="0"/>
              </a:spcAft>
              <a:buSzPts val="1440"/>
              <a:buFont typeface="Noto Sans Symbols"/>
              <a:buChar char="⮚"/>
            </a:pPr>
            <a:r>
              <a:rPr lang="en-IN"/>
              <a:t>Matplotlib</a:t>
            </a:r>
            <a:endParaRPr/>
          </a:p>
          <a:p>
            <a:pPr indent="-342900" lvl="0" marL="342900" rtl="0" algn="l">
              <a:spcBef>
                <a:spcPts val="1000"/>
              </a:spcBef>
              <a:spcAft>
                <a:spcPts val="0"/>
              </a:spcAft>
              <a:buSzPts val="1440"/>
              <a:buFont typeface="Noto Sans Symbols"/>
              <a:buChar char="⮚"/>
            </a:pPr>
            <a:r>
              <a:rPr lang="en-IN"/>
              <a:t>SkLearn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241106" y="218016"/>
            <a:ext cx="3315826" cy="36082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IN"/>
              <a:t>Recommendation Systems</a:t>
            </a:r>
            <a:endParaRPr/>
          </a:p>
        </p:txBody>
      </p:sp>
      <p:sp>
        <p:nvSpPr>
          <p:cNvPr id="162" name="Google Shape;162;p4"/>
          <p:cNvSpPr txBox="1"/>
          <p:nvPr>
            <p:ph idx="1" type="body"/>
          </p:nvPr>
        </p:nvSpPr>
        <p:spPr>
          <a:xfrm>
            <a:off x="347827" y="783372"/>
            <a:ext cx="4123505" cy="5776819"/>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IN"/>
              <a:t>Our life would be easier if our choices were made instantly for whatever purposes.</a:t>
            </a:r>
            <a:endParaRPr/>
          </a:p>
          <a:p>
            <a:pPr indent="-342900" lvl="0" marL="342900" rtl="0" algn="l">
              <a:spcBef>
                <a:spcPts val="1000"/>
              </a:spcBef>
              <a:spcAft>
                <a:spcPts val="0"/>
              </a:spcAft>
              <a:buSzPts val="1440"/>
              <a:buChar char="►"/>
            </a:pPr>
            <a:r>
              <a:rPr lang="en-IN"/>
              <a:t>Movie recommendation systems help us give suggestions on what to watch. There are numerous ways to build such systems.</a:t>
            </a:r>
            <a:endParaRPr/>
          </a:p>
          <a:p>
            <a:pPr indent="-342900" lvl="0" marL="342900" rtl="0" algn="l">
              <a:spcBef>
                <a:spcPts val="1000"/>
              </a:spcBef>
              <a:spcAft>
                <a:spcPts val="0"/>
              </a:spcAft>
              <a:buSzPts val="1440"/>
              <a:buChar char="►"/>
            </a:pPr>
            <a:r>
              <a:rPr lang="en-IN"/>
              <a:t>Some of them are:-</a:t>
            </a:r>
            <a:endParaRPr/>
          </a:p>
          <a:p>
            <a:pPr indent="-342900" lvl="0" marL="342900" rtl="0" algn="l">
              <a:spcBef>
                <a:spcPts val="1000"/>
              </a:spcBef>
              <a:spcAft>
                <a:spcPts val="0"/>
              </a:spcAft>
              <a:buSzPts val="1440"/>
              <a:buChar char="►"/>
            </a:pPr>
            <a:r>
              <a:rPr lang="en-IN"/>
              <a:t>Collaborative Filtering : is the method which is applied the most and easy to implement</a:t>
            </a:r>
            <a:endParaRPr/>
          </a:p>
          <a:p>
            <a:pPr indent="-342900" lvl="0" marL="342900" rtl="0" algn="l">
              <a:spcBef>
                <a:spcPts val="1000"/>
              </a:spcBef>
              <a:spcAft>
                <a:spcPts val="0"/>
              </a:spcAft>
              <a:buSzPts val="1440"/>
              <a:buChar char="►"/>
            </a:pPr>
            <a:r>
              <a:rPr lang="en-IN"/>
              <a:t>Autoencoders : is a method with deep learning but expensive to perform.</a:t>
            </a:r>
            <a:endParaRPr/>
          </a:p>
          <a:p>
            <a:pPr indent="-342900" lvl="0" marL="342900" rtl="0" algn="l">
              <a:spcBef>
                <a:spcPts val="1000"/>
              </a:spcBef>
              <a:spcAft>
                <a:spcPts val="0"/>
              </a:spcAft>
              <a:buSzPts val="1440"/>
              <a:buChar char="►"/>
            </a:pPr>
            <a:r>
              <a:rPr lang="en-IN"/>
              <a:t>Deep Learning :</a:t>
            </a:r>
            <a:r>
              <a:rPr b="0" i="0" lang="en-IN" sz="1800" u="none" strike="noStrike">
                <a:solidFill>
                  <a:srgbClr val="000000"/>
                </a:solidFill>
                <a:latin typeface="Times New Roman"/>
                <a:ea typeface="Times New Roman"/>
                <a:cs typeface="Times New Roman"/>
                <a:sym typeface="Times New Roman"/>
              </a:rPr>
              <a:t> approaches have been gaining traction in the recommender system arena as a result of their cutting-edge performances and superior recommendation quality.</a:t>
            </a:r>
            <a:endParaRPr/>
          </a:p>
        </p:txBody>
      </p:sp>
      <p:pic>
        <p:nvPicPr>
          <p:cNvPr id="163" name="Google Shape;163;p4"/>
          <p:cNvPicPr preferRelativeResize="0"/>
          <p:nvPr/>
        </p:nvPicPr>
        <p:blipFill rotWithShape="1">
          <a:blip r:embed="rId3">
            <a:alphaModFix/>
          </a:blip>
          <a:srcRect b="0" l="0" r="0" t="0"/>
          <a:stretch/>
        </p:blipFill>
        <p:spPr>
          <a:xfrm>
            <a:off x="4402663" y="1923612"/>
            <a:ext cx="5148080" cy="22037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968152" y="290819"/>
            <a:ext cx="5127848" cy="69069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Collaborative filtering</a:t>
            </a:r>
            <a:endParaRPr/>
          </a:p>
        </p:txBody>
      </p:sp>
      <p:sp>
        <p:nvSpPr>
          <p:cNvPr id="169" name="Google Shape;169;p5"/>
          <p:cNvSpPr txBox="1"/>
          <p:nvPr>
            <p:ph idx="1" type="body"/>
          </p:nvPr>
        </p:nvSpPr>
        <p:spPr>
          <a:xfrm>
            <a:off x="417275" y="1262967"/>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i="0" lang="en-IN" sz="2400">
                <a:latin typeface="Trebuchet MS"/>
                <a:ea typeface="Trebuchet MS"/>
                <a:cs typeface="Trebuchet MS"/>
                <a:sym typeface="Trebuchet MS"/>
              </a:rPr>
              <a:t>Collaborative filtering is also known as social filtering. Collaborative filtering uses algorithms to filter data from user reviews to make personalized recommendations for users with similar preferences. Collaborative filtering is also used to select content and advertising for individuals on social media.</a:t>
            </a:r>
            <a:endParaRPr/>
          </a:p>
          <a:p>
            <a:pPr indent="-342900" lvl="0" marL="342900" rtl="0" algn="l">
              <a:spcBef>
                <a:spcPts val="1000"/>
              </a:spcBef>
              <a:spcAft>
                <a:spcPts val="0"/>
              </a:spcAft>
              <a:buSzPts val="1440"/>
              <a:buChar char="►"/>
            </a:pPr>
            <a:r>
              <a:rPr b="0" i="0" lang="en-IN" sz="1800" u="none" strike="noStrike">
                <a:solidFill>
                  <a:srgbClr val="000000"/>
                </a:solidFill>
                <a:latin typeface="Times New Roman"/>
                <a:ea typeface="Times New Roman"/>
                <a:cs typeface="Times New Roman"/>
                <a:sym typeface="Times New Roman"/>
              </a:rPr>
              <a:t>Collaborative filtering refers to the use of video ratings from specific users or similar users to predict and recommend content that those users are most likely to enjoy. This approach separates and groups users based on similarities and differences in video preferences. It is interesting to dig into because content watched by a specific user can be recommended to a user with similar preferences who has not watched that content yet</a:t>
            </a:r>
            <a:endParaRPr sz="24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idx="1" type="body"/>
          </p:nvPr>
        </p:nvSpPr>
        <p:spPr>
          <a:xfrm>
            <a:off x="601833" y="726071"/>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There are numerous ways to perform collaborative filtering:-</a:t>
            </a:r>
            <a:endParaRPr/>
          </a:p>
          <a:p>
            <a:pPr indent="-251459" lvl="0" marL="342900" rtl="0" algn="l">
              <a:spcBef>
                <a:spcPts val="1000"/>
              </a:spcBef>
              <a:spcAft>
                <a:spcPts val="0"/>
              </a:spcAft>
              <a:buSzPts val="1440"/>
              <a:buNone/>
            </a:pPr>
            <a:r>
              <a:t/>
            </a:r>
            <a:endParaRPr/>
          </a:p>
        </p:txBody>
      </p:sp>
      <p:pic>
        <p:nvPicPr>
          <p:cNvPr id="175" name="Google Shape;175;p6"/>
          <p:cNvPicPr preferRelativeResize="0"/>
          <p:nvPr/>
        </p:nvPicPr>
        <p:blipFill rotWithShape="1">
          <a:blip r:embed="rId3">
            <a:alphaModFix/>
          </a:blip>
          <a:srcRect b="0" l="0" r="0" t="0"/>
          <a:stretch/>
        </p:blipFill>
        <p:spPr>
          <a:xfrm>
            <a:off x="1154465" y="1256985"/>
            <a:ext cx="6309360" cy="35890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2564857" y="265652"/>
            <a:ext cx="3819165" cy="6990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Deep Learning</a:t>
            </a:r>
            <a:endParaRPr/>
          </a:p>
        </p:txBody>
      </p:sp>
      <p:sp>
        <p:nvSpPr>
          <p:cNvPr id="181" name="Google Shape;181;p7"/>
          <p:cNvSpPr txBox="1"/>
          <p:nvPr>
            <p:ph idx="1" type="body"/>
          </p:nvPr>
        </p:nvSpPr>
        <p:spPr>
          <a:xfrm>
            <a:off x="585055" y="1288134"/>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solidFill>
                  <a:srgbClr val="000000"/>
                </a:solidFill>
                <a:latin typeface="Times New Roman"/>
                <a:ea typeface="Times New Roman"/>
                <a:cs typeface="Times New Roman"/>
                <a:sym typeface="Times New Roman"/>
              </a:rPr>
              <a:t>W</a:t>
            </a:r>
            <a:r>
              <a:rPr b="0" i="0" lang="en-IN" sz="1800" u="none" strike="noStrike">
                <a:solidFill>
                  <a:srgbClr val="000000"/>
                </a:solidFill>
                <a:latin typeface="Times New Roman"/>
                <a:ea typeface="Times New Roman"/>
                <a:cs typeface="Times New Roman"/>
                <a:sym typeface="Times New Roman"/>
              </a:rPr>
              <a:t>e have tried to implement  With Deep Learning in a MultiLayer Perceptron. This system implementation is where deep learning shines because it is optimized for predictive modeling and statistics. Deep learning provides a better understanding of users’ preferences, demands and relationships (similarities and differences) with each other.</a:t>
            </a:r>
            <a:endParaRPr/>
          </a:p>
          <a:p>
            <a:pPr indent="-342900" lvl="0" marL="342900" rtl="0" algn="l">
              <a:spcBef>
                <a:spcPts val="1000"/>
              </a:spcBef>
              <a:spcAft>
                <a:spcPts val="0"/>
              </a:spcAft>
              <a:buSzPts val="1440"/>
              <a:buChar char="►"/>
            </a:pPr>
            <a:r>
              <a:rPr b="0" i="0" lang="en-IN" sz="1800" u="none" strike="noStrike">
                <a:solidFill>
                  <a:srgbClr val="000000"/>
                </a:solidFill>
                <a:latin typeface="Times New Roman"/>
                <a:ea typeface="Times New Roman"/>
                <a:cs typeface="Times New Roman"/>
                <a:sym typeface="Times New Roman"/>
              </a:rPr>
              <a:t>Our aim with the model is that we will input the user and the ratings of the movies he has seen. Our model will calculate the ratings of the movie the user has not seen. It will generate a preference score depending on the ratings of the similar movies given by the user and the ratings given to the movie by other users. Our model makes a matrix R and gives the ratings to all the movies with missing values for that particular user.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1784681" y="190151"/>
            <a:ext cx="5513741" cy="7997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Implementation Details</a:t>
            </a:r>
            <a:endParaRPr/>
          </a:p>
        </p:txBody>
      </p:sp>
      <p:sp>
        <p:nvSpPr>
          <p:cNvPr id="187" name="Google Shape;187;p8"/>
          <p:cNvSpPr txBox="1"/>
          <p:nvPr>
            <p:ph idx="1" type="body"/>
          </p:nvPr>
        </p:nvSpPr>
        <p:spPr>
          <a:xfrm>
            <a:off x="559887" y="1212633"/>
            <a:ext cx="8860949" cy="435765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Dataset : </a:t>
            </a:r>
            <a:r>
              <a:rPr b="0" i="0" lang="en-IN" sz="1800" u="none" strike="noStrike">
                <a:solidFill>
                  <a:srgbClr val="000000"/>
                </a:solidFill>
                <a:latin typeface="Times New Roman"/>
                <a:ea typeface="Times New Roman"/>
                <a:cs typeface="Times New Roman"/>
                <a:sym typeface="Times New Roman"/>
              </a:rPr>
              <a:t>We have used the MovieLens 100k Dataset which contains 100,000k ratings from 1000 users on1700 movies.</a:t>
            </a:r>
            <a:endParaRPr/>
          </a:p>
          <a:p>
            <a:pPr indent="-342900" lvl="0" marL="342900" rtl="0" algn="l">
              <a:spcBef>
                <a:spcPts val="1000"/>
              </a:spcBef>
              <a:spcAft>
                <a:spcPts val="0"/>
              </a:spcAft>
              <a:buSzPts val="1440"/>
              <a:buChar char="►"/>
            </a:pPr>
            <a:r>
              <a:rPr lang="en-IN">
                <a:solidFill>
                  <a:srgbClr val="000000"/>
                </a:solidFill>
                <a:latin typeface="Times New Roman"/>
                <a:ea typeface="Times New Roman"/>
                <a:cs typeface="Times New Roman"/>
                <a:sym typeface="Times New Roman"/>
              </a:rPr>
              <a:t>We consider the user id, movie id, movie name and the ratings of the movie as features.</a:t>
            </a:r>
            <a:endParaRPr/>
          </a:p>
          <a:p>
            <a:pPr indent="-342900" lvl="0" marL="342900" rtl="0" algn="l">
              <a:spcBef>
                <a:spcPts val="1000"/>
              </a:spcBef>
              <a:spcAft>
                <a:spcPts val="0"/>
              </a:spcAft>
              <a:buSzPts val="1440"/>
              <a:buChar char="►"/>
            </a:pPr>
            <a:r>
              <a:rPr lang="en-IN">
                <a:solidFill>
                  <a:srgbClr val="000000"/>
                </a:solidFill>
                <a:latin typeface="Times New Roman"/>
                <a:ea typeface="Times New Roman"/>
                <a:cs typeface="Times New Roman"/>
                <a:sym typeface="Times New Roman"/>
              </a:rPr>
              <a:t>We take all these columns and make a dataset. We encode the labels, split them into training and test datasets.</a:t>
            </a:r>
            <a:endParaRPr/>
          </a:p>
          <a:p>
            <a:pPr indent="-342900" lvl="0" marL="342900" rtl="0" algn="l">
              <a:spcBef>
                <a:spcPts val="1000"/>
              </a:spcBef>
              <a:spcAft>
                <a:spcPts val="0"/>
              </a:spcAft>
              <a:buSzPts val="1440"/>
              <a:buChar char="►"/>
            </a:pPr>
            <a:r>
              <a:rPr lang="en-IN">
                <a:solidFill>
                  <a:srgbClr val="000000"/>
                </a:solidFill>
                <a:latin typeface="Times New Roman"/>
                <a:ea typeface="Times New Roman"/>
                <a:cs typeface="Times New Roman"/>
                <a:sym typeface="Times New Roman"/>
              </a:rPr>
              <a:t>Model Structure:</a:t>
            </a:r>
            <a:endParaRPr/>
          </a:p>
          <a:p>
            <a:pPr indent="-342900" lvl="0" marL="342900" rtl="0" algn="l">
              <a:spcBef>
                <a:spcPts val="1000"/>
              </a:spcBef>
              <a:spcAft>
                <a:spcPts val="0"/>
              </a:spcAft>
              <a:buSzPts val="1440"/>
              <a:buFont typeface="Arial"/>
              <a:buChar char="•"/>
            </a:pPr>
            <a:r>
              <a:rPr lang="en-IN">
                <a:solidFill>
                  <a:srgbClr val="000000"/>
                </a:solidFill>
                <a:latin typeface="Times New Roman"/>
                <a:ea typeface="Times New Roman"/>
                <a:cs typeface="Times New Roman"/>
                <a:sym typeface="Times New Roman"/>
              </a:rPr>
              <a:t>We have 2 input for user and movie to the model</a:t>
            </a:r>
            <a:endParaRPr/>
          </a:p>
          <a:p>
            <a:pPr indent="-342900" lvl="0" marL="342900" rtl="0" algn="l">
              <a:spcBef>
                <a:spcPts val="1000"/>
              </a:spcBef>
              <a:spcAft>
                <a:spcPts val="0"/>
              </a:spcAft>
              <a:buSzPts val="1440"/>
              <a:buFont typeface="Arial"/>
              <a:buChar char="•"/>
            </a:pPr>
            <a:r>
              <a:rPr lang="en-IN">
                <a:solidFill>
                  <a:srgbClr val="000000"/>
                </a:solidFill>
                <a:latin typeface="Times New Roman"/>
                <a:ea typeface="Times New Roman"/>
                <a:cs typeface="Times New Roman"/>
                <a:sym typeface="Times New Roman"/>
              </a:rPr>
              <a:t>Embedding Layers for both : t</a:t>
            </a:r>
            <a:r>
              <a:rPr b="0" i="0" lang="en-IN" sz="1800" u="none" strike="noStrike">
                <a:solidFill>
                  <a:srgbClr val="000000"/>
                </a:solidFill>
                <a:latin typeface="Times New Roman"/>
                <a:ea typeface="Times New Roman"/>
                <a:cs typeface="Times New Roman"/>
                <a:sym typeface="Times New Roman"/>
              </a:rPr>
              <a:t>urn each word into a fixed length vector of defined size.</a:t>
            </a:r>
            <a:endParaRPr/>
          </a:p>
          <a:p>
            <a:pPr indent="-342900" lvl="0" marL="342900" rtl="0" algn="l">
              <a:spcBef>
                <a:spcPts val="1000"/>
              </a:spcBef>
              <a:spcAft>
                <a:spcPts val="0"/>
              </a:spcAft>
              <a:buSzPts val="1440"/>
              <a:buFont typeface="Arial"/>
              <a:buChar char="•"/>
            </a:pPr>
            <a:r>
              <a:rPr lang="en-IN">
                <a:solidFill>
                  <a:srgbClr val="000000"/>
                </a:solidFill>
                <a:latin typeface="Times New Roman"/>
                <a:ea typeface="Times New Roman"/>
                <a:cs typeface="Times New Roman"/>
                <a:sym typeface="Times New Roman"/>
              </a:rPr>
              <a:t>Dropout rate of 0.5: To reduce overfitting by randomly assigns inputs to 0</a:t>
            </a:r>
            <a:endParaRPr/>
          </a:p>
          <a:p>
            <a:pPr indent="-342900" lvl="0" marL="342900" rtl="0" algn="l">
              <a:spcBef>
                <a:spcPts val="1000"/>
              </a:spcBef>
              <a:spcAft>
                <a:spcPts val="0"/>
              </a:spcAft>
              <a:buSzPts val="1440"/>
              <a:buFont typeface="Arial"/>
              <a:buChar char="•"/>
            </a:pPr>
            <a:r>
              <a:rPr lang="en-IN">
                <a:solidFill>
                  <a:srgbClr val="000000"/>
                </a:solidFill>
                <a:latin typeface="Times New Roman"/>
                <a:ea typeface="Times New Roman"/>
                <a:cs typeface="Times New Roman"/>
                <a:sym typeface="Times New Roman"/>
              </a:rPr>
              <a:t>3 dense layers of dimensions 256,512,1024 with ReLu activation have been added.</a:t>
            </a:r>
            <a:endParaRPr/>
          </a:p>
          <a:p>
            <a:pPr indent="-342900" lvl="0" marL="342900" rtl="0" algn="l">
              <a:spcBef>
                <a:spcPts val="1000"/>
              </a:spcBef>
              <a:spcAft>
                <a:spcPts val="0"/>
              </a:spcAft>
              <a:buSzPts val="1440"/>
              <a:buFont typeface="Arial"/>
              <a:buChar char="•"/>
            </a:pPr>
            <a:r>
              <a:rPr lang="en-IN">
                <a:solidFill>
                  <a:srgbClr val="000000"/>
                </a:solidFill>
                <a:latin typeface="Times New Roman"/>
                <a:ea typeface="Times New Roman"/>
                <a:cs typeface="Times New Roman"/>
                <a:sym typeface="Times New Roman"/>
              </a:rPr>
              <a:t>L2 Regularization layer with dimension 256 has been used to reduce overfitting.</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9"/>
          <p:cNvPicPr preferRelativeResize="0"/>
          <p:nvPr>
            <p:ph idx="1" type="body"/>
          </p:nvPr>
        </p:nvPicPr>
        <p:blipFill rotWithShape="1">
          <a:blip r:embed="rId3">
            <a:alphaModFix/>
          </a:blip>
          <a:srcRect b="0" l="0" r="0" t="0"/>
          <a:stretch/>
        </p:blipFill>
        <p:spPr>
          <a:xfrm>
            <a:off x="4812198" y="2125501"/>
            <a:ext cx="4410691" cy="2305372"/>
          </a:xfrm>
          <a:prstGeom prst="rect">
            <a:avLst/>
          </a:prstGeom>
          <a:noFill/>
          <a:ln>
            <a:noFill/>
          </a:ln>
        </p:spPr>
      </p:pic>
      <p:sp>
        <p:nvSpPr>
          <p:cNvPr id="193" name="Google Shape;193;p9"/>
          <p:cNvSpPr txBox="1"/>
          <p:nvPr>
            <p:ph idx="2" type="body"/>
          </p:nvPr>
        </p:nvSpPr>
        <p:spPr>
          <a:xfrm>
            <a:off x="677334" y="1686501"/>
            <a:ext cx="3877888" cy="307005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120"/>
              <a:buFont typeface="Arial"/>
              <a:buChar char="•"/>
            </a:pPr>
            <a:r>
              <a:rPr lang="en-IN"/>
              <a:t>Root Mean Square Error is taken as the loss function as we are doing a simple regression analysis.</a:t>
            </a:r>
            <a:endParaRPr/>
          </a:p>
          <a:p>
            <a:pPr indent="-214630" lvl="0" marL="285750" rtl="0" algn="l">
              <a:spcBef>
                <a:spcPts val="1000"/>
              </a:spcBef>
              <a:spcAft>
                <a:spcPts val="0"/>
              </a:spcAft>
              <a:buSzPts val="1120"/>
              <a:buFont typeface="Arial"/>
              <a:buNone/>
            </a:pPr>
            <a:r>
              <a:t/>
            </a:r>
            <a:endParaRPr/>
          </a:p>
          <a:p>
            <a:pPr indent="-285750" lvl="0" marL="285750" rtl="0" algn="l">
              <a:spcBef>
                <a:spcPts val="1000"/>
              </a:spcBef>
              <a:spcAft>
                <a:spcPts val="0"/>
              </a:spcAft>
              <a:buSzPts val="1120"/>
              <a:buFont typeface="Arial"/>
              <a:buChar char="•"/>
            </a:pPr>
            <a:r>
              <a:rPr lang="en-IN"/>
              <a:t>Our output layer is passed with SoftMax activation </a:t>
            </a:r>
            <a:endParaRPr/>
          </a:p>
          <a:p>
            <a:pPr indent="-214630" lvl="0" marL="285750" rtl="0" algn="l">
              <a:spcBef>
                <a:spcPts val="1000"/>
              </a:spcBef>
              <a:spcAft>
                <a:spcPts val="0"/>
              </a:spcAft>
              <a:buSzPts val="1120"/>
              <a:buFont typeface="Arial"/>
              <a:buNone/>
            </a:pPr>
            <a:r>
              <a:t/>
            </a:r>
            <a:endParaRPr/>
          </a:p>
          <a:p>
            <a:pPr indent="-285750" lvl="0" marL="285750" rtl="0" algn="l">
              <a:spcBef>
                <a:spcPts val="1000"/>
              </a:spcBef>
              <a:spcAft>
                <a:spcPts val="0"/>
              </a:spcAft>
              <a:buSzPts val="1120"/>
              <a:buFont typeface="Arial"/>
              <a:buChar char="•"/>
            </a:pPr>
            <a:r>
              <a:rPr lang="en-IN"/>
              <a:t>Finally our model is trained on SGD optimizer.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2022-11-14T04:00:54Z</dcterms:created>
  <dc:creator>Vimarsh Patel</dc:creator>
</cp:coreProperties>
</file>