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7" r:id="rId9"/>
    <p:sldId id="263" r:id="rId10"/>
    <p:sldId id="264" r:id="rId11"/>
    <p:sldId id="266" r:id="rId12"/>
    <p:sldId id="267" r:id="rId13"/>
    <p:sldId id="268" r:id="rId14"/>
    <p:sldId id="276"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38BA"/>
    <a:srgbClr val="F9E761"/>
    <a:srgbClr val="F6DD22"/>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gawlik/nyse"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1E3F6E-1A11-4115-B4EE-D97AC6589004}"/>
              </a:ext>
            </a:extLst>
          </p:cNvPr>
          <p:cNvSpPr>
            <a:spLocks noGrp="1"/>
          </p:cNvSpPr>
          <p:nvPr>
            <p:ph type="title"/>
          </p:nvPr>
        </p:nvSpPr>
        <p:spPr>
          <a:xfrm>
            <a:off x="278295" y="225288"/>
            <a:ext cx="10045148" cy="1683026"/>
          </a:xfrm>
        </p:spPr>
        <p:txBody>
          <a:bodyPr>
            <a:normAutofit/>
          </a:bodyPr>
          <a:lstStyle/>
          <a:p>
            <a:pPr algn="ctr"/>
            <a:r>
              <a:rPr lang="en-IN" sz="4000" dirty="0">
                <a:solidFill>
                  <a:srgbClr val="00B0F0"/>
                </a:solidFill>
              </a:rPr>
              <a:t>EXPLORATORY DATA ANALYSIS ON NEW YORK STOCK EXCHANGE</a:t>
            </a:r>
          </a:p>
        </p:txBody>
      </p:sp>
      <p:pic>
        <p:nvPicPr>
          <p:cNvPr id="10" name="Content Placeholder 9">
            <a:extLst>
              <a:ext uri="{FF2B5EF4-FFF2-40B4-BE49-F238E27FC236}">
                <a16:creationId xmlns:a16="http://schemas.microsoft.com/office/drawing/2014/main" id="{090CE6D8-7C5D-4744-B703-5678B4F9B2E2}"/>
              </a:ext>
            </a:extLst>
          </p:cNvPr>
          <p:cNvPicPr>
            <a:picLocks noGrp="1" noChangeAspect="1"/>
          </p:cNvPicPr>
          <p:nvPr>
            <p:ph idx="1"/>
          </p:nvPr>
        </p:nvPicPr>
        <p:blipFill>
          <a:blip r:embed="rId2"/>
          <a:stretch>
            <a:fillRect/>
          </a:stretch>
        </p:blipFill>
        <p:spPr>
          <a:xfrm>
            <a:off x="5035826" y="2146852"/>
            <a:ext cx="4810539" cy="2802835"/>
          </a:xfrm>
        </p:spPr>
      </p:pic>
      <p:sp>
        <p:nvSpPr>
          <p:cNvPr id="6" name="Text Placeholder 5">
            <a:extLst>
              <a:ext uri="{FF2B5EF4-FFF2-40B4-BE49-F238E27FC236}">
                <a16:creationId xmlns:a16="http://schemas.microsoft.com/office/drawing/2014/main" id="{F33D7699-7BA8-40A7-BD31-917065BB2162}"/>
              </a:ext>
            </a:extLst>
          </p:cNvPr>
          <p:cNvSpPr>
            <a:spLocks noGrp="1"/>
          </p:cNvSpPr>
          <p:nvPr>
            <p:ph type="body" sz="half" idx="2"/>
          </p:nvPr>
        </p:nvSpPr>
        <p:spPr>
          <a:xfrm>
            <a:off x="278295" y="5075583"/>
            <a:ext cx="6109252" cy="1782417"/>
          </a:xfrm>
        </p:spPr>
        <p:txBody>
          <a:bodyPr>
            <a:normAutofit/>
          </a:bodyPr>
          <a:lstStyle/>
          <a:p>
            <a:r>
              <a:rPr lang="en-IN" sz="2000" u="sng" dirty="0">
                <a:solidFill>
                  <a:srgbClr val="FFC000"/>
                </a:solidFill>
              </a:rPr>
              <a:t>  </a:t>
            </a:r>
          </a:p>
          <a:p>
            <a:r>
              <a:rPr lang="en-IN" sz="2000" dirty="0">
                <a:solidFill>
                  <a:srgbClr val="FFC000"/>
                </a:solidFill>
              </a:rPr>
              <a:t>Team Name: NYSE</a:t>
            </a:r>
          </a:p>
          <a:p>
            <a:r>
              <a:rPr lang="en-IN" sz="1800" dirty="0">
                <a:solidFill>
                  <a:srgbClr val="FFC000"/>
                </a:solidFill>
              </a:rPr>
              <a:t>Name: Vimarsha R     USN:PES1201701590</a:t>
            </a:r>
            <a:r>
              <a:rPr lang="en-IN" sz="2000" u="sng" dirty="0">
                <a:solidFill>
                  <a:srgbClr val="FFC000"/>
                </a:solidFill>
              </a:rPr>
              <a:t> </a:t>
            </a:r>
          </a:p>
          <a:p>
            <a:r>
              <a:rPr lang="en-IN" sz="1800" dirty="0">
                <a:solidFill>
                  <a:srgbClr val="FFC000"/>
                </a:solidFill>
              </a:rPr>
              <a:t>Name: Varsha C         USN: PES1201701387   </a:t>
            </a:r>
          </a:p>
        </p:txBody>
      </p:sp>
    </p:spTree>
    <p:extLst>
      <p:ext uri="{BB962C8B-B14F-4D97-AF65-F5344CB8AC3E}">
        <p14:creationId xmlns:p14="http://schemas.microsoft.com/office/powerpoint/2010/main" val="3391858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E376-CD56-4415-9031-BAA014B55877}"/>
              </a:ext>
            </a:extLst>
          </p:cNvPr>
          <p:cNvSpPr>
            <a:spLocks noGrp="1"/>
          </p:cNvSpPr>
          <p:nvPr>
            <p:ph type="title"/>
          </p:nvPr>
        </p:nvSpPr>
        <p:spPr>
          <a:xfrm>
            <a:off x="92765" y="119269"/>
            <a:ext cx="10124661" cy="2305879"/>
          </a:xfrm>
        </p:spPr>
        <p:txBody>
          <a:bodyPr>
            <a:normAutofit fontScale="90000"/>
          </a:bodyPr>
          <a:lstStyle/>
          <a:p>
            <a:r>
              <a:rPr lang="en-IN" u="sng" dirty="0">
                <a:solidFill>
                  <a:srgbClr val="FFC000"/>
                </a:solidFill>
              </a:rPr>
              <a:t>Data Visualization</a:t>
            </a:r>
            <a:br>
              <a:rPr lang="en-IN" sz="3200" u="sng" dirty="0">
                <a:solidFill>
                  <a:srgbClr val="FFC000"/>
                </a:solidFill>
              </a:rPr>
            </a:br>
            <a:br>
              <a:rPr lang="en-IN" sz="3200" u="sng" dirty="0">
                <a:solidFill>
                  <a:srgbClr val="FFC000"/>
                </a:solidFill>
              </a:rPr>
            </a:br>
            <a:r>
              <a:rPr lang="en-IN" sz="2700" dirty="0">
                <a:solidFill>
                  <a:srgbClr val="F9E761"/>
                </a:solidFill>
              </a:rPr>
              <a:t>Line Chart : </a:t>
            </a:r>
            <a:r>
              <a:rPr lang="en-IN" sz="2700" dirty="0">
                <a:solidFill>
                  <a:schemeClr val="tx1"/>
                </a:solidFill>
              </a:rPr>
              <a:t>Total Revenue vs For Year for Maximum and Minimum Companies.</a:t>
            </a:r>
            <a:br>
              <a:rPr lang="en-IN" sz="2700" dirty="0">
                <a:solidFill>
                  <a:schemeClr val="tx1"/>
                </a:solidFill>
              </a:rPr>
            </a:br>
            <a:r>
              <a:rPr lang="en-IN" sz="2700" dirty="0">
                <a:solidFill>
                  <a:schemeClr val="tx1"/>
                </a:solidFill>
              </a:rPr>
              <a:t>Maximum Company: WMT                              Minimum Company : COTY</a:t>
            </a:r>
            <a:br>
              <a:rPr lang="en-IN" sz="2700" dirty="0">
                <a:solidFill>
                  <a:schemeClr val="tx1"/>
                </a:solidFill>
              </a:rPr>
            </a:br>
            <a:br>
              <a:rPr lang="en-IN" sz="3200" u="sng" dirty="0">
                <a:solidFill>
                  <a:srgbClr val="FFC000"/>
                </a:solidFill>
              </a:rPr>
            </a:br>
            <a:endParaRPr lang="en-IN" sz="3200" u="sng" dirty="0">
              <a:solidFill>
                <a:srgbClr val="FFC000"/>
              </a:solidFill>
            </a:endParaRPr>
          </a:p>
        </p:txBody>
      </p:sp>
      <p:pic>
        <p:nvPicPr>
          <p:cNvPr id="6" name="Content Placeholder 5">
            <a:extLst>
              <a:ext uri="{FF2B5EF4-FFF2-40B4-BE49-F238E27FC236}">
                <a16:creationId xmlns:a16="http://schemas.microsoft.com/office/drawing/2014/main" id="{734039E8-1836-415F-8150-D17CB3CF592E}"/>
              </a:ext>
            </a:extLst>
          </p:cNvPr>
          <p:cNvPicPr>
            <a:picLocks noGrp="1" noChangeAspect="1"/>
          </p:cNvPicPr>
          <p:nvPr>
            <p:ph sz="half" idx="1"/>
          </p:nvPr>
        </p:nvPicPr>
        <p:blipFill>
          <a:blip r:embed="rId2"/>
          <a:stretch>
            <a:fillRect/>
          </a:stretch>
        </p:blipFill>
        <p:spPr>
          <a:xfrm>
            <a:off x="129593" y="2947593"/>
            <a:ext cx="5396564" cy="3467890"/>
          </a:xfrm>
        </p:spPr>
      </p:pic>
      <p:pic>
        <p:nvPicPr>
          <p:cNvPr id="8" name="Content Placeholder 7">
            <a:extLst>
              <a:ext uri="{FF2B5EF4-FFF2-40B4-BE49-F238E27FC236}">
                <a16:creationId xmlns:a16="http://schemas.microsoft.com/office/drawing/2014/main" id="{70A896BF-3B3E-4474-AED3-4C2147E80FEB}"/>
              </a:ext>
            </a:extLst>
          </p:cNvPr>
          <p:cNvPicPr>
            <a:picLocks noGrp="1" noChangeAspect="1"/>
          </p:cNvPicPr>
          <p:nvPr>
            <p:ph sz="half" idx="2"/>
          </p:nvPr>
        </p:nvPicPr>
        <p:blipFill>
          <a:blip r:embed="rId3"/>
          <a:stretch>
            <a:fillRect/>
          </a:stretch>
        </p:blipFill>
        <p:spPr>
          <a:xfrm>
            <a:off x="5711686" y="2947593"/>
            <a:ext cx="5274366" cy="3467890"/>
          </a:xfrm>
        </p:spPr>
      </p:pic>
    </p:spTree>
    <p:extLst>
      <p:ext uri="{BB962C8B-B14F-4D97-AF65-F5344CB8AC3E}">
        <p14:creationId xmlns:p14="http://schemas.microsoft.com/office/powerpoint/2010/main" val="131439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4078-AB38-4287-9E2B-6B2310E5C58E}"/>
              </a:ext>
            </a:extLst>
          </p:cNvPr>
          <p:cNvSpPr>
            <a:spLocks noGrp="1"/>
          </p:cNvSpPr>
          <p:nvPr>
            <p:ph type="title"/>
          </p:nvPr>
        </p:nvSpPr>
        <p:spPr>
          <a:xfrm>
            <a:off x="52557" y="94602"/>
            <a:ext cx="10071652" cy="722036"/>
          </a:xfrm>
        </p:spPr>
        <p:txBody>
          <a:bodyPr>
            <a:normAutofit fontScale="90000"/>
          </a:bodyPr>
          <a:lstStyle/>
          <a:p>
            <a:r>
              <a:rPr lang="en-IN" u="sng" dirty="0">
                <a:solidFill>
                  <a:srgbClr val="FFC000"/>
                </a:solidFill>
              </a:rPr>
              <a:t>Pie Chart for some columns:</a:t>
            </a:r>
            <a:br>
              <a:rPr lang="en-IN" u="sng" dirty="0"/>
            </a:br>
            <a:endParaRPr lang="en-IN" u="sng" dirty="0"/>
          </a:p>
        </p:txBody>
      </p:sp>
      <p:sp>
        <p:nvSpPr>
          <p:cNvPr id="3" name="Text Placeholder 2">
            <a:extLst>
              <a:ext uri="{FF2B5EF4-FFF2-40B4-BE49-F238E27FC236}">
                <a16:creationId xmlns:a16="http://schemas.microsoft.com/office/drawing/2014/main" id="{3FD891C5-0575-4A52-ABE1-F1A6E3C59D4B}"/>
              </a:ext>
            </a:extLst>
          </p:cNvPr>
          <p:cNvSpPr>
            <a:spLocks noGrp="1"/>
          </p:cNvSpPr>
          <p:nvPr>
            <p:ph type="body" idx="1"/>
          </p:nvPr>
        </p:nvSpPr>
        <p:spPr>
          <a:xfrm>
            <a:off x="52557" y="816638"/>
            <a:ext cx="4185623" cy="845327"/>
          </a:xfrm>
        </p:spPr>
        <p:txBody>
          <a:bodyPr/>
          <a:lstStyle/>
          <a:p>
            <a:r>
              <a:rPr lang="en-IN" dirty="0"/>
              <a:t>For Maximum Average Total Revenue Company</a:t>
            </a:r>
          </a:p>
        </p:txBody>
      </p:sp>
      <p:pic>
        <p:nvPicPr>
          <p:cNvPr id="8" name="Content Placeholder 7">
            <a:extLst>
              <a:ext uri="{FF2B5EF4-FFF2-40B4-BE49-F238E27FC236}">
                <a16:creationId xmlns:a16="http://schemas.microsoft.com/office/drawing/2014/main" id="{31A6A09F-B2C5-490E-9B68-61611E7103AB}"/>
              </a:ext>
            </a:extLst>
          </p:cNvPr>
          <p:cNvPicPr>
            <a:picLocks noGrp="1" noChangeAspect="1"/>
          </p:cNvPicPr>
          <p:nvPr>
            <p:ph sz="half" idx="2"/>
          </p:nvPr>
        </p:nvPicPr>
        <p:blipFill>
          <a:blip r:embed="rId2"/>
          <a:stretch>
            <a:fillRect/>
          </a:stretch>
        </p:blipFill>
        <p:spPr>
          <a:xfrm>
            <a:off x="242371" y="1987826"/>
            <a:ext cx="4846011" cy="4492487"/>
          </a:xfrm>
        </p:spPr>
      </p:pic>
      <p:sp>
        <p:nvSpPr>
          <p:cNvPr id="5" name="Text Placeholder 4">
            <a:extLst>
              <a:ext uri="{FF2B5EF4-FFF2-40B4-BE49-F238E27FC236}">
                <a16:creationId xmlns:a16="http://schemas.microsoft.com/office/drawing/2014/main" id="{B45ADF0A-1160-44E6-8569-DF03EB2A76EA}"/>
              </a:ext>
            </a:extLst>
          </p:cNvPr>
          <p:cNvSpPr>
            <a:spLocks noGrp="1"/>
          </p:cNvSpPr>
          <p:nvPr>
            <p:ph type="body" sz="quarter" idx="3"/>
          </p:nvPr>
        </p:nvSpPr>
        <p:spPr>
          <a:xfrm>
            <a:off x="5088383" y="816637"/>
            <a:ext cx="4307408" cy="845327"/>
          </a:xfrm>
        </p:spPr>
        <p:txBody>
          <a:bodyPr/>
          <a:lstStyle/>
          <a:p>
            <a:r>
              <a:rPr lang="en-IN" dirty="0"/>
              <a:t>For Minimum Average Total  Revenue Company</a:t>
            </a:r>
          </a:p>
        </p:txBody>
      </p:sp>
      <p:pic>
        <p:nvPicPr>
          <p:cNvPr id="10" name="Content Placeholder 9">
            <a:extLst>
              <a:ext uri="{FF2B5EF4-FFF2-40B4-BE49-F238E27FC236}">
                <a16:creationId xmlns:a16="http://schemas.microsoft.com/office/drawing/2014/main" id="{1084055B-78C9-443F-887C-548CA7DBC7E7}"/>
              </a:ext>
            </a:extLst>
          </p:cNvPr>
          <p:cNvPicPr>
            <a:picLocks noGrp="1" noChangeAspect="1"/>
          </p:cNvPicPr>
          <p:nvPr>
            <p:ph sz="quarter" idx="4"/>
          </p:nvPr>
        </p:nvPicPr>
        <p:blipFill>
          <a:blip r:embed="rId3"/>
          <a:stretch>
            <a:fillRect/>
          </a:stretch>
        </p:blipFill>
        <p:spPr>
          <a:xfrm>
            <a:off x="5512904" y="1842052"/>
            <a:ext cx="4916557" cy="4638260"/>
          </a:xfrm>
        </p:spPr>
      </p:pic>
    </p:spTree>
    <p:extLst>
      <p:ext uri="{BB962C8B-B14F-4D97-AF65-F5344CB8AC3E}">
        <p14:creationId xmlns:p14="http://schemas.microsoft.com/office/powerpoint/2010/main" val="98821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133A-E4E2-4E29-ABCF-75F66B6740B7}"/>
              </a:ext>
            </a:extLst>
          </p:cNvPr>
          <p:cNvSpPr>
            <a:spLocks noGrp="1"/>
          </p:cNvSpPr>
          <p:nvPr>
            <p:ph type="title"/>
          </p:nvPr>
        </p:nvSpPr>
        <p:spPr>
          <a:xfrm>
            <a:off x="145250" y="156237"/>
            <a:ext cx="9660835" cy="2202650"/>
          </a:xfrm>
        </p:spPr>
        <p:txBody>
          <a:bodyPr>
            <a:normAutofit fontScale="90000"/>
          </a:bodyPr>
          <a:lstStyle/>
          <a:p>
            <a:r>
              <a:rPr lang="en-IN" dirty="0">
                <a:solidFill>
                  <a:srgbClr val="FFC000"/>
                </a:solidFill>
              </a:rPr>
              <a:t>Scatter plot </a:t>
            </a:r>
            <a:br>
              <a:rPr lang="en-IN" dirty="0">
                <a:solidFill>
                  <a:srgbClr val="FFC000"/>
                </a:solidFill>
              </a:rPr>
            </a:br>
            <a:r>
              <a:rPr lang="en-IN" sz="2700" dirty="0">
                <a:solidFill>
                  <a:schemeClr val="tx1"/>
                </a:solidFill>
              </a:rPr>
              <a:t>Net Income and Gross Profit for the year 2013</a:t>
            </a:r>
            <a:br>
              <a:rPr lang="en-IN" sz="2700" dirty="0">
                <a:solidFill>
                  <a:schemeClr val="tx2">
                    <a:lumMod val="40000"/>
                    <a:lumOff val="60000"/>
                  </a:schemeClr>
                </a:solidFill>
              </a:rPr>
            </a:br>
            <a:r>
              <a:rPr lang="en-IN" sz="2700" dirty="0">
                <a:solidFill>
                  <a:schemeClr val="tx2">
                    <a:lumMod val="40000"/>
                    <a:lumOff val="60000"/>
                  </a:schemeClr>
                </a:solidFill>
              </a:rPr>
              <a:t>Net Income : Blue        Gross Profit : Red</a:t>
            </a:r>
            <a:br>
              <a:rPr lang="en-IN" sz="2700" dirty="0">
                <a:solidFill>
                  <a:schemeClr val="tx2">
                    <a:lumMod val="40000"/>
                    <a:lumOff val="60000"/>
                  </a:schemeClr>
                </a:solidFill>
              </a:rPr>
            </a:br>
            <a:br>
              <a:rPr lang="en-IN" sz="2700" dirty="0">
                <a:solidFill>
                  <a:schemeClr val="tx2">
                    <a:lumMod val="40000"/>
                    <a:lumOff val="60000"/>
                  </a:schemeClr>
                </a:solidFill>
              </a:rPr>
            </a:br>
            <a:r>
              <a:rPr lang="en-IN" sz="2000" dirty="0">
                <a:solidFill>
                  <a:schemeClr val="tx1"/>
                </a:solidFill>
              </a:rPr>
              <a:t>The gross profit is higher than net income for many companies because net income is after we subtracted expenses, whereas </a:t>
            </a:r>
            <a:r>
              <a:rPr lang="en-IN" sz="2000" dirty="0" err="1">
                <a:solidFill>
                  <a:schemeClr val="tx1"/>
                </a:solidFill>
              </a:rPr>
              <a:t>grossprofit</a:t>
            </a:r>
            <a:r>
              <a:rPr lang="en-IN" sz="2000" dirty="0">
                <a:solidFill>
                  <a:schemeClr val="tx1"/>
                </a:solidFill>
              </a:rPr>
              <a:t> is before we subtract expenses.</a:t>
            </a:r>
            <a:br>
              <a:rPr lang="en-IN" sz="2700" dirty="0">
                <a:solidFill>
                  <a:schemeClr val="tx2">
                    <a:lumMod val="40000"/>
                    <a:lumOff val="60000"/>
                  </a:schemeClr>
                </a:solidFill>
              </a:rPr>
            </a:br>
            <a:endParaRPr lang="en-IN" sz="2700" dirty="0">
              <a:solidFill>
                <a:schemeClr val="tx2">
                  <a:lumMod val="40000"/>
                  <a:lumOff val="60000"/>
                </a:schemeClr>
              </a:solidFill>
            </a:endParaRPr>
          </a:p>
        </p:txBody>
      </p:sp>
      <p:pic>
        <p:nvPicPr>
          <p:cNvPr id="5" name="Content Placeholder 4">
            <a:extLst>
              <a:ext uri="{FF2B5EF4-FFF2-40B4-BE49-F238E27FC236}">
                <a16:creationId xmlns:a16="http://schemas.microsoft.com/office/drawing/2014/main" id="{B0A2F158-D311-48E4-86C0-66DF431004E1}"/>
              </a:ext>
            </a:extLst>
          </p:cNvPr>
          <p:cNvPicPr>
            <a:picLocks noGrp="1" noChangeAspect="1"/>
          </p:cNvPicPr>
          <p:nvPr>
            <p:ph idx="1"/>
          </p:nvPr>
        </p:nvPicPr>
        <p:blipFill>
          <a:blip r:embed="rId2"/>
          <a:stretch>
            <a:fillRect/>
          </a:stretch>
        </p:blipFill>
        <p:spPr>
          <a:xfrm>
            <a:off x="636105" y="2610677"/>
            <a:ext cx="10217426" cy="4247321"/>
          </a:xfrm>
        </p:spPr>
      </p:pic>
    </p:spTree>
    <p:extLst>
      <p:ext uri="{BB962C8B-B14F-4D97-AF65-F5344CB8AC3E}">
        <p14:creationId xmlns:p14="http://schemas.microsoft.com/office/powerpoint/2010/main" val="394083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20AF-5039-4BFE-BF83-7388DC63E995}"/>
              </a:ext>
            </a:extLst>
          </p:cNvPr>
          <p:cNvSpPr>
            <a:spLocks noGrp="1"/>
          </p:cNvSpPr>
          <p:nvPr>
            <p:ph type="title"/>
          </p:nvPr>
        </p:nvSpPr>
        <p:spPr>
          <a:xfrm>
            <a:off x="172279" y="172278"/>
            <a:ext cx="10283686" cy="1656522"/>
          </a:xfrm>
        </p:spPr>
        <p:txBody>
          <a:bodyPr>
            <a:normAutofit fontScale="90000"/>
          </a:bodyPr>
          <a:lstStyle/>
          <a:p>
            <a:r>
              <a:rPr lang="en-IN" u="sng" dirty="0">
                <a:solidFill>
                  <a:srgbClr val="FFC000"/>
                </a:solidFill>
              </a:rPr>
              <a:t>Stacked Bar Chart</a:t>
            </a:r>
            <a:br>
              <a:rPr lang="en-IN" dirty="0">
                <a:solidFill>
                  <a:srgbClr val="FFC000"/>
                </a:solidFill>
              </a:rPr>
            </a:br>
            <a:br>
              <a:rPr lang="en-IN" dirty="0">
                <a:solidFill>
                  <a:srgbClr val="FFC000"/>
                </a:solidFill>
              </a:rPr>
            </a:br>
            <a:r>
              <a:rPr lang="en-IN" sz="3100" dirty="0">
                <a:solidFill>
                  <a:schemeClr val="tx1"/>
                </a:solidFill>
              </a:rPr>
              <a:t>Total Revenue vs Inventory</a:t>
            </a:r>
            <a:br>
              <a:rPr lang="en-IN" dirty="0">
                <a:solidFill>
                  <a:srgbClr val="FFC000"/>
                </a:solidFill>
              </a:rPr>
            </a:br>
            <a:br>
              <a:rPr lang="en-IN" dirty="0"/>
            </a:br>
            <a:endParaRPr lang="en-IN" dirty="0"/>
          </a:p>
        </p:txBody>
      </p:sp>
      <p:pic>
        <p:nvPicPr>
          <p:cNvPr id="5" name="Content Placeholder 4">
            <a:extLst>
              <a:ext uri="{FF2B5EF4-FFF2-40B4-BE49-F238E27FC236}">
                <a16:creationId xmlns:a16="http://schemas.microsoft.com/office/drawing/2014/main" id="{36E62EFD-5887-472C-A300-854652D43417}"/>
              </a:ext>
            </a:extLst>
          </p:cNvPr>
          <p:cNvPicPr>
            <a:picLocks noGrp="1" noChangeAspect="1"/>
          </p:cNvPicPr>
          <p:nvPr>
            <p:ph idx="1"/>
          </p:nvPr>
        </p:nvPicPr>
        <p:blipFill>
          <a:blip r:embed="rId2"/>
          <a:stretch>
            <a:fillRect/>
          </a:stretch>
        </p:blipFill>
        <p:spPr>
          <a:xfrm>
            <a:off x="675860" y="1828800"/>
            <a:ext cx="9780105" cy="4856922"/>
          </a:xfrm>
        </p:spPr>
      </p:pic>
    </p:spTree>
    <p:extLst>
      <p:ext uri="{BB962C8B-B14F-4D97-AF65-F5344CB8AC3E}">
        <p14:creationId xmlns:p14="http://schemas.microsoft.com/office/powerpoint/2010/main" val="161080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8E94-F2CD-4F74-AAC7-4C48024E863F}"/>
              </a:ext>
            </a:extLst>
          </p:cNvPr>
          <p:cNvSpPr>
            <a:spLocks noGrp="1"/>
          </p:cNvSpPr>
          <p:nvPr>
            <p:ph type="title"/>
          </p:nvPr>
        </p:nvSpPr>
        <p:spPr>
          <a:xfrm>
            <a:off x="0" y="87766"/>
            <a:ext cx="11078817" cy="1820547"/>
          </a:xfrm>
        </p:spPr>
        <p:txBody>
          <a:bodyPr>
            <a:normAutofit/>
          </a:bodyPr>
          <a:lstStyle/>
          <a:p>
            <a:r>
              <a:rPr lang="en-IN" sz="3200" dirty="0">
                <a:solidFill>
                  <a:srgbClr val="FFC000"/>
                </a:solidFill>
              </a:rPr>
              <a:t>Capital Expenditures vs Net Cash Flow</a:t>
            </a:r>
            <a:br>
              <a:rPr lang="en-IN" sz="3200" dirty="0">
                <a:solidFill>
                  <a:srgbClr val="FFC000"/>
                </a:solidFill>
              </a:rPr>
            </a:br>
            <a:r>
              <a:rPr lang="en-IN" sz="2400" dirty="0">
                <a:solidFill>
                  <a:schemeClr val="bg2">
                    <a:lumMod val="50000"/>
                  </a:schemeClr>
                </a:solidFill>
              </a:rPr>
              <a:t>NetCashFlow : Red           Capital Expenditures: Black</a:t>
            </a:r>
            <a:br>
              <a:rPr lang="en-IN" sz="2400" dirty="0">
                <a:solidFill>
                  <a:schemeClr val="bg2">
                    <a:lumMod val="50000"/>
                  </a:schemeClr>
                </a:solidFill>
              </a:rPr>
            </a:br>
            <a:r>
              <a:rPr lang="en-IN" sz="2400" dirty="0">
                <a:solidFill>
                  <a:schemeClr val="tx1"/>
                </a:solidFill>
              </a:rPr>
              <a:t>From the graph, we see that most companies have more net cash flow rather than capital expenditure indicating that they might in profit.</a:t>
            </a:r>
          </a:p>
        </p:txBody>
      </p:sp>
      <p:pic>
        <p:nvPicPr>
          <p:cNvPr id="5" name="Content Placeholder 4">
            <a:extLst>
              <a:ext uri="{FF2B5EF4-FFF2-40B4-BE49-F238E27FC236}">
                <a16:creationId xmlns:a16="http://schemas.microsoft.com/office/drawing/2014/main" id="{FA141505-8F1D-403E-ACCD-3D67ABF69965}"/>
              </a:ext>
            </a:extLst>
          </p:cNvPr>
          <p:cNvPicPr>
            <a:picLocks noGrp="1" noChangeAspect="1"/>
          </p:cNvPicPr>
          <p:nvPr>
            <p:ph idx="1"/>
          </p:nvPr>
        </p:nvPicPr>
        <p:blipFill>
          <a:blip r:embed="rId2"/>
          <a:stretch>
            <a:fillRect/>
          </a:stretch>
        </p:blipFill>
        <p:spPr>
          <a:xfrm>
            <a:off x="689113" y="2160588"/>
            <a:ext cx="9475304" cy="4492003"/>
          </a:xfrm>
        </p:spPr>
      </p:pic>
    </p:spTree>
    <p:extLst>
      <p:ext uri="{BB962C8B-B14F-4D97-AF65-F5344CB8AC3E}">
        <p14:creationId xmlns:p14="http://schemas.microsoft.com/office/powerpoint/2010/main" val="398584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2914-6020-44DC-AB2E-557FA7B13F45}"/>
              </a:ext>
            </a:extLst>
          </p:cNvPr>
          <p:cNvSpPr>
            <a:spLocks noGrp="1"/>
          </p:cNvSpPr>
          <p:nvPr>
            <p:ph type="title"/>
          </p:nvPr>
        </p:nvSpPr>
        <p:spPr>
          <a:xfrm>
            <a:off x="172277" y="251791"/>
            <a:ext cx="10561984" cy="1510748"/>
          </a:xfrm>
        </p:spPr>
        <p:txBody>
          <a:bodyPr>
            <a:normAutofit fontScale="90000"/>
          </a:bodyPr>
          <a:lstStyle/>
          <a:p>
            <a:r>
              <a:rPr lang="en-IN" dirty="0">
                <a:solidFill>
                  <a:srgbClr val="FFC000"/>
                </a:solidFill>
              </a:rPr>
              <a:t>Cash Flow for Lowest Minimum and Maximum Company </a:t>
            </a:r>
            <a:br>
              <a:rPr lang="en-IN" dirty="0">
                <a:solidFill>
                  <a:srgbClr val="FFC000"/>
                </a:solidFill>
              </a:rPr>
            </a:br>
            <a:r>
              <a:rPr lang="en-IN" dirty="0">
                <a:solidFill>
                  <a:schemeClr val="bg2">
                    <a:lumMod val="75000"/>
                  </a:schemeClr>
                </a:solidFill>
              </a:rPr>
              <a:t>Minimum company is JPM : blue</a:t>
            </a:r>
            <a:br>
              <a:rPr lang="en-IN" dirty="0">
                <a:solidFill>
                  <a:schemeClr val="bg2">
                    <a:lumMod val="75000"/>
                  </a:schemeClr>
                </a:solidFill>
              </a:rPr>
            </a:br>
            <a:r>
              <a:rPr lang="en-IN" dirty="0">
                <a:solidFill>
                  <a:schemeClr val="bg2">
                    <a:lumMod val="75000"/>
                  </a:schemeClr>
                </a:solidFill>
              </a:rPr>
              <a:t>Maximum company is BAC : black</a:t>
            </a:r>
          </a:p>
        </p:txBody>
      </p:sp>
      <p:pic>
        <p:nvPicPr>
          <p:cNvPr id="5" name="Content Placeholder 4">
            <a:extLst>
              <a:ext uri="{FF2B5EF4-FFF2-40B4-BE49-F238E27FC236}">
                <a16:creationId xmlns:a16="http://schemas.microsoft.com/office/drawing/2014/main" id="{1F944BD8-5BAC-4E26-9A15-62FABD1EDFD0}"/>
              </a:ext>
            </a:extLst>
          </p:cNvPr>
          <p:cNvPicPr>
            <a:picLocks noGrp="1" noChangeAspect="1"/>
          </p:cNvPicPr>
          <p:nvPr>
            <p:ph idx="1"/>
          </p:nvPr>
        </p:nvPicPr>
        <p:blipFill>
          <a:blip r:embed="rId2"/>
          <a:stretch>
            <a:fillRect/>
          </a:stretch>
        </p:blipFill>
        <p:spPr>
          <a:xfrm>
            <a:off x="1073426" y="1762540"/>
            <a:ext cx="8521148" cy="4843670"/>
          </a:xfrm>
        </p:spPr>
      </p:pic>
    </p:spTree>
    <p:extLst>
      <p:ext uri="{BB962C8B-B14F-4D97-AF65-F5344CB8AC3E}">
        <p14:creationId xmlns:p14="http://schemas.microsoft.com/office/powerpoint/2010/main" val="69287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DB0B-2832-4E95-8EE8-BD08D4DB6FD9}"/>
              </a:ext>
            </a:extLst>
          </p:cNvPr>
          <p:cNvSpPr>
            <a:spLocks noGrp="1"/>
          </p:cNvSpPr>
          <p:nvPr>
            <p:ph type="title"/>
          </p:nvPr>
        </p:nvSpPr>
        <p:spPr>
          <a:xfrm>
            <a:off x="92765" y="225287"/>
            <a:ext cx="10893287" cy="1470991"/>
          </a:xfrm>
        </p:spPr>
        <p:txBody>
          <a:bodyPr>
            <a:normAutofit fontScale="90000"/>
          </a:bodyPr>
          <a:lstStyle/>
          <a:p>
            <a:r>
              <a:rPr lang="en-IN" dirty="0">
                <a:solidFill>
                  <a:srgbClr val="FFC000"/>
                </a:solidFill>
              </a:rPr>
              <a:t>Operating Income vs Net Cash Flow</a:t>
            </a:r>
            <a:br>
              <a:rPr lang="en-IN" dirty="0">
                <a:solidFill>
                  <a:srgbClr val="FFC000"/>
                </a:solidFill>
              </a:rPr>
            </a:br>
            <a:r>
              <a:rPr lang="en-IN" dirty="0">
                <a:solidFill>
                  <a:schemeClr val="tx1"/>
                </a:solidFill>
              </a:rPr>
              <a:t>By these graphs we visualize how different values change relate with respect to income.</a:t>
            </a:r>
          </a:p>
        </p:txBody>
      </p:sp>
      <p:sp>
        <p:nvSpPr>
          <p:cNvPr id="3" name="Text Placeholder 2">
            <a:extLst>
              <a:ext uri="{FF2B5EF4-FFF2-40B4-BE49-F238E27FC236}">
                <a16:creationId xmlns:a16="http://schemas.microsoft.com/office/drawing/2014/main" id="{9617490B-D5B8-486F-83F6-0A872B37F6D0}"/>
              </a:ext>
            </a:extLst>
          </p:cNvPr>
          <p:cNvSpPr>
            <a:spLocks noGrp="1"/>
          </p:cNvSpPr>
          <p:nvPr>
            <p:ph type="body" idx="1"/>
          </p:nvPr>
        </p:nvSpPr>
        <p:spPr>
          <a:xfrm>
            <a:off x="185532" y="1835427"/>
            <a:ext cx="4543316" cy="616226"/>
          </a:xfrm>
        </p:spPr>
        <p:txBody>
          <a:bodyPr/>
          <a:lstStyle/>
          <a:p>
            <a:pPr algn="ctr"/>
            <a:r>
              <a:rPr lang="en-IN" dirty="0"/>
              <a:t>AAL</a:t>
            </a:r>
          </a:p>
        </p:txBody>
      </p:sp>
      <p:pic>
        <p:nvPicPr>
          <p:cNvPr id="8" name="Content Placeholder 7">
            <a:extLst>
              <a:ext uri="{FF2B5EF4-FFF2-40B4-BE49-F238E27FC236}">
                <a16:creationId xmlns:a16="http://schemas.microsoft.com/office/drawing/2014/main" id="{154D9B99-167C-4C09-8552-13E93E6C037B}"/>
              </a:ext>
            </a:extLst>
          </p:cNvPr>
          <p:cNvPicPr>
            <a:picLocks noGrp="1" noChangeAspect="1"/>
          </p:cNvPicPr>
          <p:nvPr>
            <p:ph sz="half" idx="2"/>
          </p:nvPr>
        </p:nvPicPr>
        <p:blipFill>
          <a:blip r:embed="rId2"/>
          <a:stretch>
            <a:fillRect/>
          </a:stretch>
        </p:blipFill>
        <p:spPr>
          <a:xfrm>
            <a:off x="185738" y="2451652"/>
            <a:ext cx="5247653" cy="4181061"/>
          </a:xfrm>
        </p:spPr>
      </p:pic>
      <p:sp>
        <p:nvSpPr>
          <p:cNvPr id="5" name="Text Placeholder 4">
            <a:extLst>
              <a:ext uri="{FF2B5EF4-FFF2-40B4-BE49-F238E27FC236}">
                <a16:creationId xmlns:a16="http://schemas.microsoft.com/office/drawing/2014/main" id="{47D5C0E6-51C4-4FF3-AC8F-6EBB57A4BEDB}"/>
              </a:ext>
            </a:extLst>
          </p:cNvPr>
          <p:cNvSpPr>
            <a:spLocks noGrp="1"/>
          </p:cNvSpPr>
          <p:nvPr>
            <p:ph type="body" sz="quarter" idx="3"/>
          </p:nvPr>
        </p:nvSpPr>
        <p:spPr>
          <a:xfrm>
            <a:off x="5433391" y="1835426"/>
            <a:ext cx="4185618" cy="616226"/>
          </a:xfrm>
        </p:spPr>
        <p:txBody>
          <a:bodyPr/>
          <a:lstStyle/>
          <a:p>
            <a:pPr algn="ctr"/>
            <a:r>
              <a:rPr lang="en-IN" dirty="0"/>
              <a:t>ADI</a:t>
            </a:r>
          </a:p>
        </p:txBody>
      </p:sp>
      <p:pic>
        <p:nvPicPr>
          <p:cNvPr id="10" name="Content Placeholder 9">
            <a:extLst>
              <a:ext uri="{FF2B5EF4-FFF2-40B4-BE49-F238E27FC236}">
                <a16:creationId xmlns:a16="http://schemas.microsoft.com/office/drawing/2014/main" id="{845E2C8D-895F-4476-8EB1-9A1577EC0C5E}"/>
              </a:ext>
            </a:extLst>
          </p:cNvPr>
          <p:cNvPicPr>
            <a:picLocks noGrp="1" noChangeAspect="1"/>
          </p:cNvPicPr>
          <p:nvPr>
            <p:ph sz="quarter" idx="4"/>
          </p:nvPr>
        </p:nvPicPr>
        <p:blipFill>
          <a:blip r:embed="rId3"/>
          <a:stretch>
            <a:fillRect/>
          </a:stretch>
        </p:blipFill>
        <p:spPr>
          <a:xfrm>
            <a:off x="5605670" y="2451651"/>
            <a:ext cx="5658678" cy="4181061"/>
          </a:xfrm>
        </p:spPr>
      </p:pic>
    </p:spTree>
    <p:extLst>
      <p:ext uri="{BB962C8B-B14F-4D97-AF65-F5344CB8AC3E}">
        <p14:creationId xmlns:p14="http://schemas.microsoft.com/office/powerpoint/2010/main" val="192536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FB5E-0C72-48AF-B647-67E5C1436760}"/>
              </a:ext>
            </a:extLst>
          </p:cNvPr>
          <p:cNvSpPr>
            <a:spLocks noGrp="1"/>
          </p:cNvSpPr>
          <p:nvPr>
            <p:ph type="title"/>
          </p:nvPr>
        </p:nvSpPr>
        <p:spPr>
          <a:xfrm>
            <a:off x="92241" y="154028"/>
            <a:ext cx="10350471" cy="1648267"/>
          </a:xfrm>
        </p:spPr>
        <p:txBody>
          <a:bodyPr>
            <a:normAutofit fontScale="90000"/>
          </a:bodyPr>
          <a:lstStyle/>
          <a:p>
            <a:r>
              <a:rPr lang="en-IN" dirty="0">
                <a:solidFill>
                  <a:srgbClr val="FFC000"/>
                </a:solidFill>
              </a:rPr>
              <a:t>Hundred moving Averages vs Capital Surplus</a:t>
            </a:r>
            <a:br>
              <a:rPr lang="en-IN" dirty="0">
                <a:solidFill>
                  <a:srgbClr val="FFC000"/>
                </a:solidFill>
              </a:rPr>
            </a:br>
            <a:br>
              <a:rPr lang="en-IN" dirty="0">
                <a:solidFill>
                  <a:srgbClr val="FFC000"/>
                </a:solidFill>
              </a:rPr>
            </a:br>
            <a:r>
              <a:rPr lang="en-IN" sz="2700" dirty="0">
                <a:solidFill>
                  <a:schemeClr val="tx1"/>
                </a:solidFill>
              </a:rPr>
              <a:t>More level of blue than orange indicates that company</a:t>
            </a:r>
            <a:br>
              <a:rPr lang="en-IN" sz="2700" dirty="0">
                <a:solidFill>
                  <a:schemeClr val="tx1"/>
                </a:solidFill>
              </a:rPr>
            </a:br>
            <a:r>
              <a:rPr lang="en-IN" sz="2700" dirty="0">
                <a:solidFill>
                  <a:schemeClr val="tx1"/>
                </a:solidFill>
              </a:rPr>
              <a:t>isn’t selling much premium stocks and is getting profit by other means</a:t>
            </a:r>
          </a:p>
        </p:txBody>
      </p:sp>
      <p:pic>
        <p:nvPicPr>
          <p:cNvPr id="5" name="Content Placeholder 4">
            <a:extLst>
              <a:ext uri="{FF2B5EF4-FFF2-40B4-BE49-F238E27FC236}">
                <a16:creationId xmlns:a16="http://schemas.microsoft.com/office/drawing/2014/main" id="{983A819F-0548-4CBE-9550-E35BEA1B90AF}"/>
              </a:ext>
            </a:extLst>
          </p:cNvPr>
          <p:cNvPicPr>
            <a:picLocks noGrp="1" noChangeAspect="1"/>
          </p:cNvPicPr>
          <p:nvPr>
            <p:ph idx="1"/>
          </p:nvPr>
        </p:nvPicPr>
        <p:blipFill>
          <a:blip r:embed="rId2"/>
          <a:stretch>
            <a:fillRect/>
          </a:stretch>
        </p:blipFill>
        <p:spPr>
          <a:xfrm>
            <a:off x="92240" y="2054086"/>
            <a:ext cx="10695030" cy="4649885"/>
          </a:xfrm>
        </p:spPr>
      </p:pic>
    </p:spTree>
    <p:extLst>
      <p:ext uri="{BB962C8B-B14F-4D97-AF65-F5344CB8AC3E}">
        <p14:creationId xmlns:p14="http://schemas.microsoft.com/office/powerpoint/2010/main" val="277481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E595-5D10-4663-AD0E-475870170EBC}"/>
              </a:ext>
            </a:extLst>
          </p:cNvPr>
          <p:cNvSpPr>
            <a:spLocks noGrp="1"/>
          </p:cNvSpPr>
          <p:nvPr>
            <p:ph type="ctrTitle"/>
          </p:nvPr>
        </p:nvSpPr>
        <p:spPr>
          <a:xfrm>
            <a:off x="66261" y="132522"/>
            <a:ext cx="5181600" cy="702365"/>
          </a:xfrm>
        </p:spPr>
        <p:txBody>
          <a:bodyPr/>
          <a:lstStyle/>
          <a:p>
            <a:pPr algn="l"/>
            <a:r>
              <a:rPr lang="en-IN" sz="4000" u="sng" dirty="0">
                <a:solidFill>
                  <a:srgbClr val="FFC000"/>
                </a:solidFill>
              </a:rPr>
              <a:t>Conclusions</a:t>
            </a:r>
          </a:p>
        </p:txBody>
      </p:sp>
      <p:sp>
        <p:nvSpPr>
          <p:cNvPr id="3" name="Subtitle 2">
            <a:extLst>
              <a:ext uri="{FF2B5EF4-FFF2-40B4-BE49-F238E27FC236}">
                <a16:creationId xmlns:a16="http://schemas.microsoft.com/office/drawing/2014/main" id="{8BE2C2B2-37E3-4698-8EAD-1377C95582E1}"/>
              </a:ext>
            </a:extLst>
          </p:cNvPr>
          <p:cNvSpPr>
            <a:spLocks noGrp="1"/>
          </p:cNvSpPr>
          <p:nvPr>
            <p:ph type="subTitle" idx="1"/>
          </p:nvPr>
        </p:nvSpPr>
        <p:spPr>
          <a:xfrm>
            <a:off x="10500" y="940905"/>
            <a:ext cx="11108073" cy="5539408"/>
          </a:xfrm>
        </p:spPr>
        <p:txBody>
          <a:bodyPr>
            <a:normAutofit/>
          </a:bodyPr>
          <a:lstStyle/>
          <a:p>
            <a:pPr algn="l"/>
            <a:r>
              <a:rPr lang="en-IN" sz="2800" dirty="0">
                <a:solidFill>
                  <a:srgbClr val="8238BA"/>
                </a:solidFill>
              </a:rPr>
              <a:t>Hypothesis Testing:</a:t>
            </a:r>
          </a:p>
          <a:p>
            <a:pPr algn="l"/>
            <a:r>
              <a:rPr lang="en-IN" sz="2800" dirty="0">
                <a:solidFill>
                  <a:schemeClr val="tx1"/>
                </a:solidFill>
              </a:rPr>
              <a:t>Here, we considered z-test for hypothesis testing since the sample size is greater than 30.</a:t>
            </a:r>
          </a:p>
          <a:p>
            <a:pPr algn="l"/>
            <a:r>
              <a:rPr lang="en-IN" sz="2800" dirty="0">
                <a:solidFill>
                  <a:schemeClr val="tx1"/>
                </a:solidFill>
              </a:rPr>
              <a:t>We first applied the one-tailed hypothesis test for Cash Ratio column considering a significance level of 0.05.</a:t>
            </a:r>
          </a:p>
          <a:p>
            <a:pPr algn="l"/>
            <a:r>
              <a:rPr lang="en-IN" sz="2800" dirty="0">
                <a:solidFill>
                  <a:schemeClr val="tx1"/>
                </a:solidFill>
              </a:rPr>
              <a:t>Null Hypothesis: mu&lt;=population mean</a:t>
            </a:r>
          </a:p>
          <a:p>
            <a:pPr algn="l"/>
            <a:r>
              <a:rPr lang="en-IN" sz="2800" dirty="0">
                <a:solidFill>
                  <a:schemeClr val="tx1"/>
                </a:solidFill>
              </a:rPr>
              <a:t>Alternate hypothesis: mu&gt;population mean</a:t>
            </a:r>
          </a:p>
          <a:p>
            <a:pPr algn="l"/>
            <a:r>
              <a:rPr lang="en-IN" sz="2800" dirty="0">
                <a:solidFill>
                  <a:schemeClr val="tx1"/>
                </a:solidFill>
              </a:rPr>
              <a:t>Result: Failed to reject null hypothesis.</a:t>
            </a:r>
          </a:p>
        </p:txBody>
      </p:sp>
      <p:sp>
        <p:nvSpPr>
          <p:cNvPr id="5" name="Rectangle 2">
            <a:extLst>
              <a:ext uri="{FF2B5EF4-FFF2-40B4-BE49-F238E27FC236}">
                <a16:creationId xmlns:a16="http://schemas.microsoft.com/office/drawing/2014/main" id="{258859B8-3F91-4A21-88FE-92089CC49A37}"/>
              </a:ext>
            </a:extLst>
          </p:cNvPr>
          <p:cNvSpPr>
            <a:spLocks noChangeArrowheads="1"/>
          </p:cNvSpPr>
          <p:nvPr/>
        </p:nvSpPr>
        <p:spPr bwMode="auto">
          <a:xfrm>
            <a:off x="371061" y="5497473"/>
            <a:ext cx="11343860"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H0 : mu&lt;= 62.192709111704744 H1 : mu &gt; 62.192709111704744 alpha value is : 0.05 actual z value : 1.6448536269514729 hypothesis z value : -0.227060520939052 Failed to reject NULL hypothesis</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056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1EC8B0-F685-4158-8000-7B169AFEE11D}"/>
              </a:ext>
            </a:extLst>
          </p:cNvPr>
          <p:cNvSpPr>
            <a:spLocks noGrp="1"/>
          </p:cNvSpPr>
          <p:nvPr>
            <p:ph type="body" idx="1"/>
          </p:nvPr>
        </p:nvSpPr>
        <p:spPr>
          <a:xfrm>
            <a:off x="0" y="330548"/>
            <a:ext cx="11449877" cy="6241774"/>
          </a:xfrm>
        </p:spPr>
        <p:txBody>
          <a:bodyPr>
            <a:normAutofit/>
          </a:bodyPr>
          <a:lstStyle/>
          <a:p>
            <a:r>
              <a:rPr lang="en-IN" sz="2800" dirty="0">
                <a:solidFill>
                  <a:schemeClr val="tx1"/>
                </a:solidFill>
              </a:rPr>
              <a:t>When we applied the two tailed test, with the same </a:t>
            </a:r>
            <a:r>
              <a:rPr lang="en-IN" sz="2800" dirty="0" err="1">
                <a:solidFill>
                  <a:schemeClr val="tx1"/>
                </a:solidFill>
              </a:rPr>
              <a:t>signifance</a:t>
            </a:r>
            <a:r>
              <a:rPr lang="en-IN" sz="2800" dirty="0">
                <a:solidFill>
                  <a:schemeClr val="tx1"/>
                </a:solidFill>
              </a:rPr>
              <a:t> level </a:t>
            </a:r>
          </a:p>
          <a:p>
            <a:r>
              <a:rPr lang="en-IN" sz="2800" dirty="0">
                <a:solidFill>
                  <a:schemeClr val="tx1"/>
                </a:solidFill>
              </a:rPr>
              <a:t> and sample size is 100, even then we had to reject null hypothesis.</a:t>
            </a:r>
          </a:p>
          <a:p>
            <a:r>
              <a:rPr lang="en-IN" sz="2800" dirty="0">
                <a:solidFill>
                  <a:schemeClr val="tx1"/>
                </a:solidFill>
              </a:rPr>
              <a:t>Null Hypothesis: mu=population mean</a:t>
            </a:r>
          </a:p>
          <a:p>
            <a:r>
              <a:rPr lang="en-IN" sz="2800" dirty="0">
                <a:solidFill>
                  <a:schemeClr val="tx1"/>
                </a:solidFill>
              </a:rPr>
              <a:t>Alternate hypothesis: mu!=population mean</a:t>
            </a:r>
          </a:p>
          <a:p>
            <a:r>
              <a:rPr lang="en-IN" sz="2800" dirty="0">
                <a:solidFill>
                  <a:schemeClr val="tx1"/>
                </a:solidFill>
              </a:rPr>
              <a:t>Result: Failed to reject null hypothesis.</a:t>
            </a:r>
          </a:p>
          <a:p>
            <a:endParaRPr lang="en-IN" sz="2800" dirty="0">
              <a:solidFill>
                <a:schemeClr val="tx1"/>
              </a:solidFill>
            </a:endParaRPr>
          </a:p>
          <a:p>
            <a:endParaRPr lang="en-IN" sz="2800" dirty="0"/>
          </a:p>
          <a:p>
            <a:r>
              <a:rPr lang="en-IN" sz="2800" dirty="0"/>
              <a:t>Conclusion : The null hypothesis failed to get rejected.</a:t>
            </a:r>
          </a:p>
        </p:txBody>
      </p:sp>
      <p:sp>
        <p:nvSpPr>
          <p:cNvPr id="4" name="Rectangle 1">
            <a:extLst>
              <a:ext uri="{FF2B5EF4-FFF2-40B4-BE49-F238E27FC236}">
                <a16:creationId xmlns:a16="http://schemas.microsoft.com/office/drawing/2014/main" id="{D310EA9C-F931-4066-BD65-FD10B3BF9CCD}"/>
              </a:ext>
            </a:extLst>
          </p:cNvPr>
          <p:cNvSpPr>
            <a:spLocks noChangeArrowheads="1"/>
          </p:cNvSpPr>
          <p:nvPr/>
        </p:nvSpPr>
        <p:spPr bwMode="auto">
          <a:xfrm>
            <a:off x="106018" y="3289852"/>
            <a:ext cx="11688417"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H0 : mu = 74.4574898785425 H1 : mu != 74.4574898785425 alpha value is : 0.05 actual z value : 1.9599639845400545 hypothesis z value : -1.803764946109895 Failed to reject NULL hypothesis</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129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4C38-E166-4DEF-BAF6-0EB8E1D3247C}"/>
              </a:ext>
            </a:extLst>
          </p:cNvPr>
          <p:cNvSpPr>
            <a:spLocks noGrp="1"/>
          </p:cNvSpPr>
          <p:nvPr>
            <p:ph type="title"/>
          </p:nvPr>
        </p:nvSpPr>
        <p:spPr>
          <a:xfrm>
            <a:off x="119269" y="92764"/>
            <a:ext cx="10548730" cy="4823793"/>
          </a:xfrm>
        </p:spPr>
        <p:txBody>
          <a:bodyPr>
            <a:normAutofit/>
          </a:bodyPr>
          <a:lstStyle/>
          <a:p>
            <a:r>
              <a:rPr lang="en-IN" sz="2800" dirty="0">
                <a:solidFill>
                  <a:schemeClr val="tx1"/>
                </a:solidFill>
              </a:rPr>
              <a:t>Dataset link : </a:t>
            </a:r>
            <a:r>
              <a:rPr lang="en-IN" dirty="0">
                <a:hlinkClick r:id="rId2"/>
              </a:rPr>
              <a:t>https://www.kaggle.com/dgawlik/nyse</a:t>
            </a:r>
            <a:br>
              <a:rPr lang="en-IN" dirty="0"/>
            </a:br>
            <a:r>
              <a:rPr lang="en-IN" sz="3600" u="sng" dirty="0">
                <a:solidFill>
                  <a:srgbClr val="FFC000"/>
                </a:solidFill>
              </a:rPr>
              <a:t>Dataset</a:t>
            </a:r>
            <a:br>
              <a:rPr lang="en-IN" dirty="0"/>
            </a:br>
            <a:r>
              <a:rPr lang="en-IN" sz="2000" dirty="0">
                <a:solidFill>
                  <a:schemeClr val="tx1"/>
                </a:solidFill>
              </a:rPr>
              <a:t>The data set we have chosen is New York Stock Exchange abbreviated as </a:t>
            </a:r>
            <a:br>
              <a:rPr lang="en-IN" sz="2000" dirty="0"/>
            </a:br>
            <a:r>
              <a:rPr lang="en-IN" sz="2000" dirty="0"/>
              <a:t>NYSE. </a:t>
            </a:r>
            <a:br>
              <a:rPr lang="en-IN" sz="2000" dirty="0"/>
            </a:br>
            <a:r>
              <a:rPr lang="en-IN" sz="2000" dirty="0">
                <a:solidFill>
                  <a:schemeClr val="tx1"/>
                </a:solidFill>
              </a:rPr>
              <a:t>It contains data about various companies involved in Trade and Stocks and </a:t>
            </a:r>
            <a:br>
              <a:rPr lang="en-IN" sz="2000" dirty="0"/>
            </a:br>
            <a:r>
              <a:rPr lang="en-IN" sz="2000" dirty="0">
                <a:solidFill>
                  <a:schemeClr val="tx1"/>
                </a:solidFill>
              </a:rPr>
              <a:t>the cash and investments.</a:t>
            </a:r>
            <a:br>
              <a:rPr lang="en-IN" sz="2000" dirty="0"/>
            </a:br>
            <a:r>
              <a:rPr lang="en-IN" sz="2000" dirty="0">
                <a:solidFill>
                  <a:schemeClr val="tx1"/>
                </a:solidFill>
              </a:rPr>
              <a:t>The data set mainly consisted about many companies and their annual reports </a:t>
            </a:r>
            <a:br>
              <a:rPr lang="en-IN" sz="2000" dirty="0"/>
            </a:br>
            <a:r>
              <a:rPr lang="en-IN" sz="2000" dirty="0">
                <a:solidFill>
                  <a:schemeClr val="tx1"/>
                </a:solidFill>
              </a:rPr>
              <a:t>for the years 2012,2013,2014,2015,2016. It had data about the debts, </a:t>
            </a:r>
            <a:br>
              <a:rPr lang="en-IN" sz="2000" dirty="0">
                <a:solidFill>
                  <a:schemeClr val="tx1"/>
                </a:solidFill>
              </a:rPr>
            </a:br>
            <a:r>
              <a:rPr lang="en-IN" sz="2000" dirty="0">
                <a:solidFill>
                  <a:schemeClr val="tx1"/>
                </a:solidFill>
              </a:rPr>
              <a:t>investments, taxes, profits , loss, liabilities ,assets.</a:t>
            </a:r>
            <a:br>
              <a:rPr lang="en-IN" sz="2000" dirty="0"/>
            </a:br>
            <a:br>
              <a:rPr lang="en-IN" sz="2000" dirty="0"/>
            </a:br>
            <a:br>
              <a:rPr lang="en-IN" dirty="0"/>
            </a:br>
            <a:endParaRPr lang="en-IN" dirty="0"/>
          </a:p>
        </p:txBody>
      </p:sp>
      <p:sp>
        <p:nvSpPr>
          <p:cNvPr id="4" name="Text Placeholder 3">
            <a:extLst>
              <a:ext uri="{FF2B5EF4-FFF2-40B4-BE49-F238E27FC236}">
                <a16:creationId xmlns:a16="http://schemas.microsoft.com/office/drawing/2014/main" id="{BFAA2F01-D954-48D0-AF5A-E54AB9B33EC9}"/>
              </a:ext>
            </a:extLst>
          </p:cNvPr>
          <p:cNvSpPr>
            <a:spLocks noGrp="1"/>
          </p:cNvSpPr>
          <p:nvPr>
            <p:ph type="body" sz="half" idx="2"/>
          </p:nvPr>
        </p:nvSpPr>
        <p:spPr>
          <a:xfrm>
            <a:off x="119270" y="3949148"/>
            <a:ext cx="10694504" cy="2816088"/>
          </a:xfrm>
        </p:spPr>
        <p:txBody>
          <a:bodyPr>
            <a:normAutofit/>
          </a:bodyPr>
          <a:lstStyle/>
          <a:p>
            <a:r>
              <a:rPr lang="en-IN" sz="3200" u="sng" dirty="0">
                <a:solidFill>
                  <a:srgbClr val="FFC000"/>
                </a:solidFill>
                <a:latin typeface="+mj-lt"/>
              </a:rPr>
              <a:t>Kind of Analysis</a:t>
            </a:r>
          </a:p>
          <a:p>
            <a:r>
              <a:rPr lang="en-IN" sz="2000" dirty="0">
                <a:solidFill>
                  <a:schemeClr val="tx1"/>
                </a:solidFill>
              </a:rPr>
              <a:t>The idea behind the analysis of this data set was to find how each term in the companies report affected it’s growth.</a:t>
            </a:r>
          </a:p>
          <a:p>
            <a:r>
              <a:rPr lang="en-IN" sz="2000" dirty="0">
                <a:solidFill>
                  <a:schemeClr val="tx1"/>
                </a:solidFill>
              </a:rPr>
              <a:t>So, we plotted the columns against random companies in the beginning and then went on to plot the the top 5 companies vs bottom 5 companies to see how terms has an effect on the position of the company. This was mainly achieved by use of line charts, bar charts, pie charts , stacked bar graphs.</a:t>
            </a:r>
          </a:p>
        </p:txBody>
      </p:sp>
    </p:spTree>
    <p:extLst>
      <p:ext uri="{BB962C8B-B14F-4D97-AF65-F5344CB8AC3E}">
        <p14:creationId xmlns:p14="http://schemas.microsoft.com/office/powerpoint/2010/main" val="310854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E6F25C-FEC1-46D7-8FBA-AA0D62E33154}"/>
              </a:ext>
            </a:extLst>
          </p:cNvPr>
          <p:cNvSpPr>
            <a:spLocks noGrp="1"/>
          </p:cNvSpPr>
          <p:nvPr>
            <p:ph type="body" idx="1"/>
          </p:nvPr>
        </p:nvSpPr>
        <p:spPr>
          <a:xfrm>
            <a:off x="172278" y="159027"/>
            <a:ext cx="10601739" cy="6533322"/>
          </a:xfrm>
        </p:spPr>
        <p:txBody>
          <a:bodyPr>
            <a:normAutofit/>
          </a:bodyPr>
          <a:lstStyle/>
          <a:p>
            <a:r>
              <a:rPr lang="en-IN" sz="3200" u="sng" dirty="0">
                <a:solidFill>
                  <a:srgbClr val="FFC000"/>
                </a:solidFill>
              </a:rPr>
              <a:t>Overall conclusion</a:t>
            </a:r>
          </a:p>
          <a:p>
            <a:r>
              <a:rPr lang="en-IN" sz="2800" dirty="0">
                <a:solidFill>
                  <a:schemeClr val="tx1"/>
                </a:solidFill>
              </a:rPr>
              <a:t>The conclusion we reached from the data was that there is not just one criterion to determine how a company is faring in the stock market. We have to look at many factors and also see the previous trends(which may not work all the time- as there were cases where a completely in loss company suddenly was sky high in its stock values or vice versa) and based on these, we can find the company which has had very high profits/income and try invest in those shares.</a:t>
            </a:r>
          </a:p>
          <a:p>
            <a:r>
              <a:rPr lang="en-IN" sz="2800" dirty="0">
                <a:solidFill>
                  <a:schemeClr val="tx1"/>
                </a:solidFill>
              </a:rPr>
              <a:t>The parameters which most stock holders looked at were the ones used in graphs. From gross profit margin to cash ratio, almost every term effected the company’s stock value.</a:t>
            </a:r>
          </a:p>
        </p:txBody>
      </p:sp>
    </p:spTree>
    <p:extLst>
      <p:ext uri="{BB962C8B-B14F-4D97-AF65-F5344CB8AC3E}">
        <p14:creationId xmlns:p14="http://schemas.microsoft.com/office/powerpoint/2010/main" val="96502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DD50-04B7-4E04-92B0-12A2E9D0F588}"/>
              </a:ext>
            </a:extLst>
          </p:cNvPr>
          <p:cNvSpPr>
            <a:spLocks noGrp="1"/>
          </p:cNvSpPr>
          <p:nvPr>
            <p:ph type="ctrTitle"/>
          </p:nvPr>
        </p:nvSpPr>
        <p:spPr>
          <a:xfrm>
            <a:off x="808383" y="1099930"/>
            <a:ext cx="10389704" cy="2950906"/>
          </a:xfrm>
        </p:spPr>
        <p:txBody>
          <a:bodyPr/>
          <a:lstStyle/>
          <a:p>
            <a:pPr algn="ctr"/>
            <a:r>
              <a:rPr lang="en-IN" sz="8800" b="1" dirty="0"/>
              <a:t>THANK YOU</a:t>
            </a:r>
          </a:p>
        </p:txBody>
      </p:sp>
    </p:spTree>
    <p:extLst>
      <p:ext uri="{BB962C8B-B14F-4D97-AF65-F5344CB8AC3E}">
        <p14:creationId xmlns:p14="http://schemas.microsoft.com/office/powerpoint/2010/main" val="274399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2635-5CF9-4BF5-B03C-9D73898BEB72}"/>
              </a:ext>
            </a:extLst>
          </p:cNvPr>
          <p:cNvSpPr>
            <a:spLocks noGrp="1"/>
          </p:cNvSpPr>
          <p:nvPr>
            <p:ph type="title"/>
          </p:nvPr>
        </p:nvSpPr>
        <p:spPr>
          <a:xfrm>
            <a:off x="159026" y="119271"/>
            <a:ext cx="10747513" cy="1881807"/>
          </a:xfrm>
        </p:spPr>
        <p:txBody>
          <a:bodyPr>
            <a:noAutofit/>
          </a:bodyPr>
          <a:lstStyle/>
          <a:p>
            <a:r>
              <a:rPr lang="en-IN" sz="2400" dirty="0">
                <a:solidFill>
                  <a:schemeClr val="tx1"/>
                </a:solidFill>
                <a:latin typeface="+mn-lt"/>
              </a:rPr>
              <a:t>Before we could start off with data analysing, there were many terms in our dataset that we had to explore.</a:t>
            </a:r>
            <a:br>
              <a:rPr lang="en-IN" sz="2400" dirty="0">
                <a:solidFill>
                  <a:schemeClr val="tx1"/>
                </a:solidFill>
                <a:latin typeface="+mn-lt"/>
              </a:rPr>
            </a:br>
            <a:r>
              <a:rPr lang="en-IN" sz="2400" dirty="0">
                <a:solidFill>
                  <a:schemeClr val="tx1"/>
                </a:solidFill>
                <a:latin typeface="+mn-lt"/>
              </a:rPr>
              <a:t>Our dataset had 79 columns and 1782 rows. Here, we will be defining few of the terms that we made use of for data analytics:</a:t>
            </a:r>
            <a:br>
              <a:rPr lang="en-IN" sz="2400" dirty="0">
                <a:solidFill>
                  <a:schemeClr val="tx1"/>
                </a:solidFill>
                <a:latin typeface="+mn-lt"/>
              </a:rPr>
            </a:br>
            <a:endParaRPr lang="en-IN" sz="2400" dirty="0">
              <a:latin typeface="+mn-lt"/>
            </a:endParaRPr>
          </a:p>
        </p:txBody>
      </p:sp>
      <p:sp>
        <p:nvSpPr>
          <p:cNvPr id="3" name="Text Placeholder 2">
            <a:extLst>
              <a:ext uri="{FF2B5EF4-FFF2-40B4-BE49-F238E27FC236}">
                <a16:creationId xmlns:a16="http://schemas.microsoft.com/office/drawing/2014/main" id="{23704501-5E8B-46AA-848A-A7F7A3E64F49}"/>
              </a:ext>
            </a:extLst>
          </p:cNvPr>
          <p:cNvSpPr>
            <a:spLocks noGrp="1"/>
          </p:cNvSpPr>
          <p:nvPr>
            <p:ph type="body" idx="1"/>
          </p:nvPr>
        </p:nvSpPr>
        <p:spPr>
          <a:xfrm>
            <a:off x="251791" y="1643269"/>
            <a:ext cx="10482470" cy="5095459"/>
          </a:xfrm>
        </p:spPr>
        <p:txBody>
          <a:bodyPr>
            <a:normAutofit/>
          </a:bodyPr>
          <a:lstStyle/>
          <a:p>
            <a:pPr marL="342900" indent="-342900">
              <a:buFont typeface="Wingdings" panose="05000000000000000000" pitchFamily="2" charset="2"/>
              <a:buChar char="Ø"/>
            </a:pPr>
            <a:r>
              <a:rPr lang="en-IN" sz="3200" dirty="0">
                <a:solidFill>
                  <a:srgbClr val="8238BA"/>
                </a:solidFill>
              </a:rPr>
              <a:t>Columns  </a:t>
            </a:r>
            <a:r>
              <a:rPr lang="en-IN" sz="2800" dirty="0">
                <a:solidFill>
                  <a:srgbClr val="8238BA"/>
                </a:solidFill>
              </a:rPr>
              <a:t>:   </a:t>
            </a:r>
            <a:r>
              <a:rPr lang="en-IN" sz="2400" dirty="0">
                <a:solidFill>
                  <a:schemeClr val="tx1"/>
                </a:solidFill>
              </a:rPr>
              <a:t>Index or the number of rows.</a:t>
            </a:r>
            <a:endParaRPr lang="en-IN" sz="2400" dirty="0">
              <a:solidFill>
                <a:srgbClr val="8238BA"/>
              </a:solidFill>
            </a:endParaRPr>
          </a:p>
          <a:p>
            <a:pPr marL="342900" indent="-342900">
              <a:buFont typeface="Wingdings" panose="05000000000000000000" pitchFamily="2" charset="2"/>
              <a:buChar char="Ø"/>
            </a:pPr>
            <a:r>
              <a:rPr lang="en-IN" sz="3200" dirty="0">
                <a:solidFill>
                  <a:srgbClr val="8238BA"/>
                </a:solidFill>
              </a:rPr>
              <a:t>Ticker Symbol </a:t>
            </a:r>
            <a:r>
              <a:rPr lang="en-IN" sz="2800" dirty="0">
                <a:solidFill>
                  <a:srgbClr val="8238BA"/>
                </a:solidFill>
              </a:rPr>
              <a:t>: </a:t>
            </a:r>
            <a:r>
              <a:rPr lang="en-IN" sz="2400" dirty="0">
                <a:solidFill>
                  <a:schemeClr val="tx1"/>
                </a:solidFill>
              </a:rPr>
              <a:t>Used to uniquely identify publicly traded shares of a particular stock on a particular stock market.</a:t>
            </a:r>
          </a:p>
          <a:p>
            <a:pPr marL="342900" indent="-342900">
              <a:buFont typeface="Wingdings" panose="05000000000000000000" pitchFamily="2" charset="2"/>
              <a:buChar char="Ø"/>
            </a:pPr>
            <a:r>
              <a:rPr lang="en-IN" sz="3200" dirty="0">
                <a:solidFill>
                  <a:srgbClr val="8238BA"/>
                </a:solidFill>
              </a:rPr>
              <a:t>Period Ending : </a:t>
            </a:r>
            <a:r>
              <a:rPr lang="en-IN" sz="2400" dirty="0">
                <a:solidFill>
                  <a:schemeClr val="tx1"/>
                </a:solidFill>
              </a:rPr>
              <a:t>An accounting period  is the span of time covered by a set of financial statements. This period defines the time range over which business transactions are accumulated into financial statements.</a:t>
            </a:r>
          </a:p>
          <a:p>
            <a:pPr marL="342900" indent="-342900">
              <a:buFont typeface="Wingdings" panose="05000000000000000000" pitchFamily="2" charset="2"/>
              <a:buChar char="Ø"/>
            </a:pPr>
            <a:r>
              <a:rPr lang="en-IN" sz="3200" dirty="0">
                <a:solidFill>
                  <a:srgbClr val="8238BA"/>
                </a:solidFill>
              </a:rPr>
              <a:t>Accounts</a:t>
            </a:r>
            <a:r>
              <a:rPr lang="en-IN" sz="2800" dirty="0">
                <a:solidFill>
                  <a:schemeClr val="tx1"/>
                </a:solidFill>
              </a:rPr>
              <a:t> </a:t>
            </a:r>
            <a:r>
              <a:rPr lang="en-IN" sz="3200" dirty="0">
                <a:solidFill>
                  <a:srgbClr val="8238BA"/>
                </a:solidFill>
              </a:rPr>
              <a:t>Payable : </a:t>
            </a:r>
            <a:r>
              <a:rPr lang="en-IN" sz="2400" dirty="0">
                <a:solidFill>
                  <a:schemeClr val="tx1"/>
                </a:solidFill>
              </a:rPr>
              <a:t>Is money owed by a business to it suppliers shown as a liability on a company’s balance sheet.</a:t>
            </a:r>
          </a:p>
          <a:p>
            <a:pPr marL="342900" indent="-342900">
              <a:buFont typeface="Wingdings" panose="05000000000000000000" pitchFamily="2" charset="2"/>
              <a:buChar char="Ø"/>
            </a:pPr>
            <a:r>
              <a:rPr lang="en-IN" sz="3200" dirty="0">
                <a:solidFill>
                  <a:srgbClr val="8238BA"/>
                </a:solidFill>
              </a:rPr>
              <a:t>Accounts Receivable : </a:t>
            </a:r>
            <a:r>
              <a:rPr lang="en-IN" sz="2400" dirty="0">
                <a:solidFill>
                  <a:schemeClr val="tx1"/>
                </a:solidFill>
              </a:rPr>
              <a:t>Is the balance of money due to a firm of goods or services delivered or used but not yet paid for by customers.</a:t>
            </a:r>
            <a:endParaRPr lang="en-IN" sz="3200" dirty="0">
              <a:solidFill>
                <a:schemeClr val="tx1"/>
              </a:solidFill>
            </a:endParaRPr>
          </a:p>
        </p:txBody>
      </p:sp>
    </p:spTree>
    <p:extLst>
      <p:ext uri="{BB962C8B-B14F-4D97-AF65-F5344CB8AC3E}">
        <p14:creationId xmlns:p14="http://schemas.microsoft.com/office/powerpoint/2010/main" val="336020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484056E-E774-4785-AD15-09FA4BEC709B}"/>
              </a:ext>
            </a:extLst>
          </p:cNvPr>
          <p:cNvSpPr>
            <a:spLocks noGrp="1"/>
          </p:cNvSpPr>
          <p:nvPr>
            <p:ph type="body" idx="1"/>
          </p:nvPr>
        </p:nvSpPr>
        <p:spPr>
          <a:xfrm>
            <a:off x="132522" y="238539"/>
            <a:ext cx="10787269" cy="6520070"/>
          </a:xfrm>
        </p:spPr>
        <p:txBody>
          <a:bodyPr>
            <a:normAutofit fontScale="92500"/>
          </a:bodyPr>
          <a:lstStyle/>
          <a:p>
            <a:pPr marL="342900" indent="-342900">
              <a:buFont typeface="Wingdings" panose="05000000000000000000" pitchFamily="2" charset="2"/>
              <a:buChar char="Ø"/>
            </a:pPr>
            <a:r>
              <a:rPr lang="en-IN" sz="3200" dirty="0">
                <a:solidFill>
                  <a:srgbClr val="8238BA"/>
                </a:solidFill>
              </a:rPr>
              <a:t>For year : </a:t>
            </a:r>
            <a:r>
              <a:rPr lang="en-IN" sz="2400" dirty="0">
                <a:solidFill>
                  <a:schemeClr val="tx1"/>
                </a:solidFill>
              </a:rPr>
              <a:t>The year where they publish the annual report</a:t>
            </a:r>
            <a:r>
              <a:rPr lang="en-IN" sz="2400" dirty="0">
                <a:solidFill>
                  <a:srgbClr val="8238BA"/>
                </a:solidFill>
              </a:rPr>
              <a:t>.</a:t>
            </a:r>
          </a:p>
          <a:p>
            <a:pPr marL="342900" indent="-342900">
              <a:buFont typeface="Wingdings" panose="05000000000000000000" pitchFamily="2" charset="2"/>
              <a:buChar char="Ø"/>
            </a:pPr>
            <a:r>
              <a:rPr lang="en-IN" sz="3200" dirty="0">
                <a:solidFill>
                  <a:srgbClr val="8238BA"/>
                </a:solidFill>
              </a:rPr>
              <a:t>Cash Ratio : </a:t>
            </a:r>
            <a:r>
              <a:rPr lang="en-IN" sz="2400" dirty="0">
                <a:solidFill>
                  <a:schemeClr val="tx1"/>
                </a:solidFill>
              </a:rPr>
              <a:t>The ratio of the liquid assets of accompany to its current liablilities .</a:t>
            </a:r>
          </a:p>
          <a:p>
            <a:pPr marL="342900" indent="-342900">
              <a:buFont typeface="Wingdings" panose="05000000000000000000" pitchFamily="2" charset="2"/>
              <a:buChar char="Ø"/>
            </a:pPr>
            <a:r>
              <a:rPr lang="en-IN" sz="3200" dirty="0">
                <a:solidFill>
                  <a:srgbClr val="8238BA"/>
                </a:solidFill>
              </a:rPr>
              <a:t>After Tax ROE: </a:t>
            </a:r>
            <a:r>
              <a:rPr lang="en-IN" sz="2400" dirty="0">
                <a:solidFill>
                  <a:schemeClr val="tx1"/>
                </a:solidFill>
              </a:rPr>
              <a:t>After Tax Return on equity is the amount measures how much profit a company generates with the money shareholders have invested after paying the tax. </a:t>
            </a:r>
          </a:p>
          <a:p>
            <a:pPr marL="342900" indent="-342900">
              <a:buFont typeface="Wingdings" panose="05000000000000000000" pitchFamily="2" charset="2"/>
              <a:buChar char="Ø"/>
            </a:pPr>
            <a:r>
              <a:rPr lang="en-IN" sz="3200" dirty="0">
                <a:solidFill>
                  <a:srgbClr val="8238BA"/>
                </a:solidFill>
              </a:rPr>
              <a:t>Capital Expenditures : </a:t>
            </a:r>
            <a:r>
              <a:rPr lang="en-IN" sz="2400" dirty="0">
                <a:solidFill>
                  <a:schemeClr val="tx1"/>
                </a:solidFill>
              </a:rPr>
              <a:t>Are the funds used by a company to acquire, upgrade and maintain physical assets such as equipment , property.</a:t>
            </a:r>
          </a:p>
          <a:p>
            <a:pPr marL="342900" indent="-342900">
              <a:buFont typeface="Wingdings" panose="05000000000000000000" pitchFamily="2" charset="2"/>
              <a:buChar char="Ø"/>
            </a:pPr>
            <a:r>
              <a:rPr lang="en-IN" sz="3200" dirty="0">
                <a:solidFill>
                  <a:srgbClr val="8238BA"/>
                </a:solidFill>
              </a:rPr>
              <a:t>Total Assets, Total Liabilities: </a:t>
            </a:r>
            <a:r>
              <a:rPr lang="en-IN" sz="2400" dirty="0">
                <a:solidFill>
                  <a:schemeClr val="tx1"/>
                </a:solidFill>
              </a:rPr>
              <a:t>Assets refer to the total amount of assets owned by a person or entity, liabilities represent all monies owed to businesses outside of a company.</a:t>
            </a:r>
          </a:p>
          <a:p>
            <a:pPr marL="342900" indent="-342900">
              <a:buFont typeface="Wingdings" panose="05000000000000000000" pitchFamily="2" charset="2"/>
              <a:buChar char="Ø"/>
            </a:pPr>
            <a:r>
              <a:rPr lang="en-IN" sz="3200" dirty="0">
                <a:solidFill>
                  <a:srgbClr val="8238BA"/>
                </a:solidFill>
              </a:rPr>
              <a:t>Total Revenue : </a:t>
            </a:r>
            <a:r>
              <a:rPr lang="en-IN" sz="2400" dirty="0">
                <a:solidFill>
                  <a:schemeClr val="tx1"/>
                </a:solidFill>
              </a:rPr>
              <a:t>Refers to the total receipts from sales of a given quantity of goods or services.</a:t>
            </a:r>
          </a:p>
          <a:p>
            <a:pPr marL="342900" indent="-342900">
              <a:buFont typeface="Wingdings" panose="05000000000000000000" pitchFamily="2" charset="2"/>
              <a:buChar char="Ø"/>
            </a:pPr>
            <a:r>
              <a:rPr lang="en-IN" sz="3500" dirty="0">
                <a:solidFill>
                  <a:srgbClr val="8238BA"/>
                </a:solidFill>
              </a:rPr>
              <a:t>Inventory :</a:t>
            </a:r>
            <a:r>
              <a:rPr lang="en-IN" sz="2400" dirty="0">
                <a:solidFill>
                  <a:schemeClr val="tx1"/>
                </a:solidFill>
              </a:rPr>
              <a:t> Is the goods that a business holds for the ultimate goal of resale.</a:t>
            </a:r>
          </a:p>
          <a:p>
            <a:pPr marL="342900" indent="-342900">
              <a:buFont typeface="Wingdings" panose="05000000000000000000" pitchFamily="2" charset="2"/>
              <a:buChar char="Ø"/>
            </a:pPr>
            <a:endParaRPr lang="en-IN" sz="2400" dirty="0">
              <a:solidFill>
                <a:schemeClr val="tx1"/>
              </a:solidFill>
            </a:endParaRPr>
          </a:p>
          <a:p>
            <a:pPr marL="342900" indent="-342900">
              <a:buFont typeface="Wingdings" panose="05000000000000000000" pitchFamily="2" charset="2"/>
              <a:buChar char="Ø"/>
            </a:pPr>
            <a:endParaRPr lang="en-IN" sz="2400" dirty="0">
              <a:solidFill>
                <a:schemeClr val="tx1"/>
              </a:solidFill>
            </a:endParaRPr>
          </a:p>
          <a:p>
            <a:pPr marL="342900" indent="-342900">
              <a:buFont typeface="Wingdings" panose="05000000000000000000" pitchFamily="2" charset="2"/>
              <a:buChar char="Ø"/>
            </a:pPr>
            <a:endParaRPr lang="en-IN" sz="2400" dirty="0">
              <a:solidFill>
                <a:schemeClr val="tx1"/>
              </a:solidFill>
            </a:endParaRPr>
          </a:p>
        </p:txBody>
      </p:sp>
    </p:spTree>
    <p:extLst>
      <p:ext uri="{BB962C8B-B14F-4D97-AF65-F5344CB8AC3E}">
        <p14:creationId xmlns:p14="http://schemas.microsoft.com/office/powerpoint/2010/main" val="344481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FB71E2-4BC3-456D-9D61-9CBA4EBB65FC}"/>
              </a:ext>
            </a:extLst>
          </p:cNvPr>
          <p:cNvSpPr>
            <a:spLocks noGrp="1"/>
          </p:cNvSpPr>
          <p:nvPr>
            <p:ph type="body" idx="1"/>
          </p:nvPr>
        </p:nvSpPr>
        <p:spPr>
          <a:xfrm>
            <a:off x="145773" y="132522"/>
            <a:ext cx="10880036" cy="6725478"/>
          </a:xfrm>
        </p:spPr>
        <p:txBody>
          <a:bodyPr>
            <a:normAutofit lnSpcReduction="10000"/>
          </a:bodyPr>
          <a:lstStyle/>
          <a:p>
            <a:pPr marL="342900" indent="-342900">
              <a:buFont typeface="Wingdings" panose="05000000000000000000" pitchFamily="2" charset="2"/>
              <a:buChar char="Ø"/>
            </a:pPr>
            <a:r>
              <a:rPr lang="en-IN" sz="3200" dirty="0">
                <a:solidFill>
                  <a:srgbClr val="8238BA"/>
                </a:solidFill>
              </a:rPr>
              <a:t>Net Income : </a:t>
            </a:r>
            <a:r>
              <a:rPr lang="en-IN" sz="2400" dirty="0">
                <a:solidFill>
                  <a:schemeClr val="tx1"/>
                </a:solidFill>
              </a:rPr>
              <a:t>Is the residual amount of earnings after all expenses have been deducted from sales.</a:t>
            </a:r>
          </a:p>
          <a:p>
            <a:pPr marL="342900" indent="-342900">
              <a:buFont typeface="Wingdings" panose="05000000000000000000" pitchFamily="2" charset="2"/>
              <a:buChar char="Ø"/>
            </a:pPr>
            <a:r>
              <a:rPr lang="en-IN" sz="3200" dirty="0">
                <a:solidFill>
                  <a:srgbClr val="8238BA"/>
                </a:solidFill>
              </a:rPr>
              <a:t>Gross profit : </a:t>
            </a:r>
            <a:r>
              <a:rPr lang="en-IN" sz="2400" dirty="0">
                <a:solidFill>
                  <a:schemeClr val="tx1"/>
                </a:solidFill>
              </a:rPr>
              <a:t>Is the profit accompany makes after deducting the costs associated with making and selling its products , or costs associated with providing its services.</a:t>
            </a:r>
          </a:p>
          <a:p>
            <a:pPr marL="342900" indent="-342900">
              <a:buFont typeface="Wingdings" panose="05000000000000000000" pitchFamily="2" charset="2"/>
              <a:buChar char="Ø"/>
            </a:pPr>
            <a:r>
              <a:rPr lang="en-IN" sz="3200" dirty="0">
                <a:solidFill>
                  <a:srgbClr val="8238BA"/>
                </a:solidFill>
              </a:rPr>
              <a:t>After Tax Earnings: </a:t>
            </a:r>
            <a:r>
              <a:rPr lang="en-IN" sz="2400" dirty="0">
                <a:solidFill>
                  <a:schemeClr val="tx1"/>
                </a:solidFill>
              </a:rPr>
              <a:t>Calculated by subtracting all expenses and income taxes from the revenues the business has earned.</a:t>
            </a:r>
          </a:p>
          <a:p>
            <a:pPr marL="342900" indent="-342900">
              <a:buFont typeface="Wingdings" panose="05000000000000000000" pitchFamily="2" charset="2"/>
              <a:buChar char="Ø"/>
            </a:pPr>
            <a:r>
              <a:rPr lang="en-IN" sz="3200" dirty="0">
                <a:solidFill>
                  <a:srgbClr val="8238BA"/>
                </a:solidFill>
              </a:rPr>
              <a:t>Cash Flow : </a:t>
            </a:r>
            <a:r>
              <a:rPr lang="en-IN" sz="2400" dirty="0">
                <a:solidFill>
                  <a:schemeClr val="tx1"/>
                </a:solidFill>
              </a:rPr>
              <a:t>Is the difference in amount of cash available at the beginning of  a period and the amount at the end of the period.</a:t>
            </a:r>
          </a:p>
          <a:p>
            <a:pPr marL="342900" indent="-342900">
              <a:buFont typeface="Wingdings" panose="05000000000000000000" pitchFamily="2" charset="2"/>
              <a:buChar char="Ø"/>
            </a:pPr>
            <a:r>
              <a:rPr lang="en-IN" sz="3200" dirty="0">
                <a:solidFill>
                  <a:srgbClr val="8238BA"/>
                </a:solidFill>
              </a:rPr>
              <a:t>Net Cash Flow : </a:t>
            </a:r>
            <a:r>
              <a:rPr lang="en-IN" sz="2400" dirty="0">
                <a:solidFill>
                  <a:schemeClr val="tx1"/>
                </a:solidFill>
              </a:rPr>
              <a:t>Refers to the difference between a company’s cash inflows and outflows in a given period.</a:t>
            </a:r>
          </a:p>
          <a:p>
            <a:pPr marL="342900" indent="-342900">
              <a:buFont typeface="Wingdings" panose="05000000000000000000" pitchFamily="2" charset="2"/>
              <a:buChar char="Ø"/>
            </a:pPr>
            <a:r>
              <a:rPr lang="en-IN" sz="3200" dirty="0">
                <a:solidFill>
                  <a:srgbClr val="8238BA"/>
                </a:solidFill>
              </a:rPr>
              <a:t>PreTax Margin: </a:t>
            </a:r>
            <a:r>
              <a:rPr lang="en-IN" sz="2400" dirty="0">
                <a:solidFill>
                  <a:schemeClr val="tx1"/>
                </a:solidFill>
              </a:rPr>
              <a:t>The amount of earnings that company has prior to taking into account taxes.</a:t>
            </a:r>
          </a:p>
          <a:p>
            <a:pPr marL="342900" indent="-342900">
              <a:buFont typeface="Wingdings" panose="05000000000000000000" pitchFamily="2" charset="2"/>
              <a:buChar char="Ø"/>
            </a:pPr>
            <a:r>
              <a:rPr lang="en-IN" sz="3200" dirty="0">
                <a:solidFill>
                  <a:srgbClr val="8238BA"/>
                </a:solidFill>
              </a:rPr>
              <a:t>Capital Surplus: </a:t>
            </a:r>
            <a:r>
              <a:rPr lang="en-IN" sz="2400" dirty="0">
                <a:solidFill>
                  <a:schemeClr val="tx1"/>
                </a:solidFill>
              </a:rPr>
              <a:t>Account which may appear on a corporation’s balance sheet, as a component of a shareholder’s equity.</a:t>
            </a:r>
          </a:p>
          <a:p>
            <a:pPr marL="342900" indent="-342900">
              <a:buFont typeface="Wingdings" panose="05000000000000000000" pitchFamily="2" charset="2"/>
              <a:buChar char="Ø"/>
            </a:pPr>
            <a:endParaRPr lang="en-IN" sz="2400" dirty="0">
              <a:solidFill>
                <a:schemeClr val="tx1"/>
              </a:solidFill>
            </a:endParaRPr>
          </a:p>
        </p:txBody>
      </p:sp>
    </p:spTree>
    <p:extLst>
      <p:ext uri="{BB962C8B-B14F-4D97-AF65-F5344CB8AC3E}">
        <p14:creationId xmlns:p14="http://schemas.microsoft.com/office/powerpoint/2010/main" val="259392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E9F5-6A0A-482B-BB16-95B449FC900A}"/>
              </a:ext>
            </a:extLst>
          </p:cNvPr>
          <p:cNvSpPr>
            <a:spLocks noGrp="1"/>
          </p:cNvSpPr>
          <p:nvPr>
            <p:ph type="title"/>
          </p:nvPr>
        </p:nvSpPr>
        <p:spPr>
          <a:xfrm>
            <a:off x="0" y="0"/>
            <a:ext cx="8596668" cy="860401"/>
          </a:xfrm>
        </p:spPr>
        <p:txBody>
          <a:bodyPr/>
          <a:lstStyle/>
          <a:p>
            <a:r>
              <a:rPr lang="en-IN" u="sng" dirty="0">
                <a:solidFill>
                  <a:srgbClr val="FFC000"/>
                </a:solidFill>
              </a:rPr>
              <a:t>Data Cleaning</a:t>
            </a:r>
          </a:p>
        </p:txBody>
      </p:sp>
      <p:sp>
        <p:nvSpPr>
          <p:cNvPr id="3" name="Text Placeholder 2">
            <a:extLst>
              <a:ext uri="{FF2B5EF4-FFF2-40B4-BE49-F238E27FC236}">
                <a16:creationId xmlns:a16="http://schemas.microsoft.com/office/drawing/2014/main" id="{44FD5464-F924-4ECA-A58F-09D25F193F87}"/>
              </a:ext>
            </a:extLst>
          </p:cNvPr>
          <p:cNvSpPr>
            <a:spLocks noGrp="1"/>
          </p:cNvSpPr>
          <p:nvPr>
            <p:ph type="body" idx="1"/>
          </p:nvPr>
        </p:nvSpPr>
        <p:spPr>
          <a:xfrm>
            <a:off x="119270" y="967409"/>
            <a:ext cx="10734260" cy="5658678"/>
          </a:xfrm>
        </p:spPr>
        <p:txBody>
          <a:bodyPr>
            <a:normAutofit fontScale="92500" lnSpcReduction="10000"/>
          </a:bodyPr>
          <a:lstStyle/>
          <a:p>
            <a:r>
              <a:rPr lang="en-IN" sz="2400" dirty="0"/>
              <a:t>In our dataset , first we plotted the histogram for each of the column to find if any outliers existed. Based on the columns that we  were going to use , we cleaned the data of those columns accordingly.</a:t>
            </a:r>
          </a:p>
          <a:p>
            <a:r>
              <a:rPr lang="en-IN" sz="2400" dirty="0"/>
              <a:t>For example, firstly, every company had 4 rows according to the years. So we had to group the data by the Ticker Symbol using the the “</a:t>
            </a:r>
            <a:r>
              <a:rPr lang="en-IN" sz="2400" dirty="0" err="1"/>
              <a:t>groupby</a:t>
            </a:r>
            <a:r>
              <a:rPr lang="en-IN" sz="2400" dirty="0"/>
              <a:t>” function of pandas. Which we called as single object and used this object for plotting graphs .</a:t>
            </a:r>
          </a:p>
          <a:p>
            <a:r>
              <a:rPr lang="en-IN" sz="2400" dirty="0">
                <a:solidFill>
                  <a:srgbClr val="92D050"/>
                </a:solidFill>
              </a:rPr>
              <a:t>Cleaning Accounts Receivable: </a:t>
            </a:r>
          </a:p>
          <a:p>
            <a:r>
              <a:rPr lang="en-IN" sz="2400" dirty="0">
                <a:solidFill>
                  <a:schemeClr val="tx1"/>
                </a:solidFill>
              </a:rPr>
              <a:t>This column had negative values implied that the data there could simply be added to the Accounts Payable because that is what is meant to be. Basically, it is cleaning the Accounts Payable column also.</a:t>
            </a:r>
          </a:p>
          <a:p>
            <a:r>
              <a:rPr lang="en-IN" sz="2400" dirty="0"/>
              <a:t>Code: df = pd.read_csv ('fundamentals.csv’)</a:t>
            </a:r>
          </a:p>
          <a:p>
            <a:r>
              <a:rPr lang="en-IN" sz="2400" dirty="0"/>
              <a:t>         for index, row in df.AccountsPayable.iteritems():</a:t>
            </a:r>
          </a:p>
          <a:p>
            <a:r>
              <a:rPr lang="en-IN" sz="2400" dirty="0"/>
              <a:t>                 if df.AccountsReceivable [index]&lt;0:</a:t>
            </a:r>
          </a:p>
          <a:p>
            <a:r>
              <a:rPr lang="en-IN" sz="2400" dirty="0"/>
              <a:t>                      df.AccountsPayable [index]+=df.AccountsReceivable[index]</a:t>
            </a:r>
          </a:p>
          <a:p>
            <a:r>
              <a:rPr lang="en-IN" sz="2400" dirty="0"/>
              <a:t>                      df.AccountsReceivable[index]=0</a:t>
            </a:r>
          </a:p>
          <a:p>
            <a:endParaRPr lang="en-IN" sz="2400" dirty="0"/>
          </a:p>
        </p:txBody>
      </p:sp>
    </p:spTree>
    <p:extLst>
      <p:ext uri="{BB962C8B-B14F-4D97-AF65-F5344CB8AC3E}">
        <p14:creationId xmlns:p14="http://schemas.microsoft.com/office/powerpoint/2010/main" val="90911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FC3E02-2115-4A1B-8104-F9A5A7E8CDE2}"/>
              </a:ext>
            </a:extLst>
          </p:cNvPr>
          <p:cNvSpPr>
            <a:spLocks noGrp="1"/>
          </p:cNvSpPr>
          <p:nvPr>
            <p:ph type="body" idx="1"/>
          </p:nvPr>
        </p:nvSpPr>
        <p:spPr>
          <a:xfrm>
            <a:off x="119268" y="90100"/>
            <a:ext cx="10906539" cy="6562491"/>
          </a:xfrm>
        </p:spPr>
        <p:txBody>
          <a:bodyPr>
            <a:normAutofit/>
          </a:bodyPr>
          <a:lstStyle/>
          <a:p>
            <a:r>
              <a:rPr lang="en-IN" sz="2400" dirty="0">
                <a:solidFill>
                  <a:srgbClr val="92D050"/>
                </a:solidFill>
              </a:rPr>
              <a:t>Cleaning For Year:</a:t>
            </a:r>
          </a:p>
          <a:p>
            <a:r>
              <a:rPr lang="en-IN" sz="2400" dirty="0">
                <a:solidFill>
                  <a:schemeClr val="tx1"/>
                </a:solidFill>
              </a:rPr>
              <a:t>The For Year column had many missing data, so we used  the if statements to fill the data values as they were consecutive years for a given company.</a:t>
            </a:r>
          </a:p>
          <a:p>
            <a:r>
              <a:rPr lang="en-IN" sz="2400" dirty="0">
                <a:solidFill>
                  <a:srgbClr val="92D050"/>
                </a:solidFill>
              </a:rPr>
              <a:t>Cleaning Cash Ratio Column:</a:t>
            </a:r>
          </a:p>
          <a:p>
            <a:r>
              <a:rPr lang="en-IN" sz="2400" dirty="0">
                <a:solidFill>
                  <a:schemeClr val="tx1"/>
                </a:solidFill>
              </a:rPr>
              <a:t>Even this column had many missing values, so we replaced those by dividing  respective value of total assets by total liabilities.</a:t>
            </a:r>
          </a:p>
          <a:p>
            <a:r>
              <a:rPr lang="en-IN" sz="2400" dirty="0">
                <a:solidFill>
                  <a:srgbClr val="92D050"/>
                </a:solidFill>
              </a:rPr>
              <a:t>Cleaning Pre-Tax Margin:</a:t>
            </a:r>
          </a:p>
          <a:p>
            <a:r>
              <a:rPr lang="en-IN" sz="2400" dirty="0">
                <a:solidFill>
                  <a:schemeClr val="tx1"/>
                </a:solidFill>
              </a:rPr>
              <a:t>This column had many outliers when we plotted the boxplot for this column. So, we found the mean, median , mode and standard deviation of this column. </a:t>
            </a:r>
          </a:p>
          <a:p>
            <a:r>
              <a:rPr lang="en-IN" sz="2400" dirty="0">
                <a:solidFill>
                  <a:schemeClr val="tx1"/>
                </a:solidFill>
              </a:rPr>
              <a:t>Mean: 16.24749, Median:14, Mode:0, 10</a:t>
            </a:r>
          </a:p>
          <a:p>
            <a:r>
              <a:rPr lang="en-IN" sz="2400" dirty="0">
                <a:solidFill>
                  <a:schemeClr val="tx1"/>
                </a:solidFill>
              </a:rPr>
              <a:t>And we replaced the outlier values with the mean value as outlier value were extending upto 400. </a:t>
            </a:r>
          </a:p>
          <a:p>
            <a:r>
              <a:rPr lang="en-IN" sz="2400" dirty="0">
                <a:solidFill>
                  <a:schemeClr val="tx1"/>
                </a:solidFill>
              </a:rPr>
              <a:t>As a result, we were able to get rid of only some of the outliers.</a:t>
            </a:r>
          </a:p>
        </p:txBody>
      </p:sp>
      <p:sp>
        <p:nvSpPr>
          <p:cNvPr id="4" name="Rectangle 1">
            <a:extLst>
              <a:ext uri="{FF2B5EF4-FFF2-40B4-BE49-F238E27FC236}">
                <a16:creationId xmlns:a16="http://schemas.microsoft.com/office/drawing/2014/main" id="{8D5E76CD-3E5C-4B88-9C21-18926FC038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79E6BE3-3144-49C4-9F95-739F270D6E9D}"/>
              </a:ext>
            </a:extLst>
          </p:cNvPr>
          <p:cNvSpPr>
            <a:spLocks noChangeArrowheads="1"/>
          </p:cNvSpPr>
          <p:nvPr/>
        </p:nvSpPr>
        <p:spPr bwMode="auto">
          <a:xfrm>
            <a:off x="99391" y="601161"/>
            <a:ext cx="43282"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49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72DDD4-48D4-4FB9-A5BC-6F2C51633A45}"/>
              </a:ext>
            </a:extLst>
          </p:cNvPr>
          <p:cNvSpPr>
            <a:spLocks noGrp="1"/>
          </p:cNvSpPr>
          <p:nvPr>
            <p:ph type="title"/>
          </p:nvPr>
        </p:nvSpPr>
        <p:spPr>
          <a:xfrm>
            <a:off x="543339" y="238539"/>
            <a:ext cx="8730663" cy="576261"/>
          </a:xfrm>
        </p:spPr>
        <p:txBody>
          <a:bodyPr>
            <a:normAutofit fontScale="90000"/>
          </a:bodyPr>
          <a:lstStyle/>
          <a:p>
            <a:r>
              <a:rPr lang="en-IN" dirty="0">
                <a:solidFill>
                  <a:srgbClr val="FFC000"/>
                </a:solidFill>
              </a:rPr>
              <a:t>Cash Ratio </a:t>
            </a:r>
          </a:p>
        </p:txBody>
      </p:sp>
      <p:sp>
        <p:nvSpPr>
          <p:cNvPr id="5" name="Text Placeholder 4">
            <a:extLst>
              <a:ext uri="{FF2B5EF4-FFF2-40B4-BE49-F238E27FC236}">
                <a16:creationId xmlns:a16="http://schemas.microsoft.com/office/drawing/2014/main" id="{8B657DBF-F6A3-4028-A6FB-DABDF314595D}"/>
              </a:ext>
            </a:extLst>
          </p:cNvPr>
          <p:cNvSpPr>
            <a:spLocks noGrp="1"/>
          </p:cNvSpPr>
          <p:nvPr>
            <p:ph type="body" idx="1"/>
          </p:nvPr>
        </p:nvSpPr>
        <p:spPr>
          <a:xfrm>
            <a:off x="533638" y="1158355"/>
            <a:ext cx="4185623" cy="576262"/>
          </a:xfrm>
        </p:spPr>
        <p:txBody>
          <a:bodyPr/>
          <a:lstStyle/>
          <a:p>
            <a:r>
              <a:rPr lang="en-IN" dirty="0"/>
              <a:t>Before Cleaning</a:t>
            </a:r>
          </a:p>
        </p:txBody>
      </p:sp>
      <p:pic>
        <p:nvPicPr>
          <p:cNvPr id="12" name="Content Placeholder 11">
            <a:extLst>
              <a:ext uri="{FF2B5EF4-FFF2-40B4-BE49-F238E27FC236}">
                <a16:creationId xmlns:a16="http://schemas.microsoft.com/office/drawing/2014/main" id="{24488241-9741-4449-93DE-4A5AA8168BE3}"/>
              </a:ext>
            </a:extLst>
          </p:cNvPr>
          <p:cNvPicPr>
            <a:picLocks noGrp="1" noChangeAspect="1"/>
          </p:cNvPicPr>
          <p:nvPr>
            <p:ph sz="half" idx="2"/>
          </p:nvPr>
        </p:nvPicPr>
        <p:blipFill>
          <a:blip r:embed="rId2"/>
          <a:stretch>
            <a:fillRect/>
          </a:stretch>
        </p:blipFill>
        <p:spPr>
          <a:xfrm>
            <a:off x="304800" y="1841053"/>
            <a:ext cx="5035825" cy="4281451"/>
          </a:xfrm>
        </p:spPr>
      </p:pic>
      <p:sp>
        <p:nvSpPr>
          <p:cNvPr id="7" name="Text Placeholder 6">
            <a:extLst>
              <a:ext uri="{FF2B5EF4-FFF2-40B4-BE49-F238E27FC236}">
                <a16:creationId xmlns:a16="http://schemas.microsoft.com/office/drawing/2014/main" id="{B538BC90-3531-4AC2-89C0-F5A305A991D6}"/>
              </a:ext>
            </a:extLst>
          </p:cNvPr>
          <p:cNvSpPr>
            <a:spLocks noGrp="1"/>
          </p:cNvSpPr>
          <p:nvPr>
            <p:ph type="body" sz="quarter" idx="3"/>
          </p:nvPr>
        </p:nvSpPr>
        <p:spPr>
          <a:xfrm>
            <a:off x="6201567" y="1081261"/>
            <a:ext cx="4185618" cy="653356"/>
          </a:xfrm>
        </p:spPr>
        <p:txBody>
          <a:bodyPr/>
          <a:lstStyle/>
          <a:p>
            <a:r>
              <a:rPr lang="en-IN" dirty="0"/>
              <a:t>After Cleaning</a:t>
            </a:r>
          </a:p>
        </p:txBody>
      </p:sp>
      <p:pic>
        <p:nvPicPr>
          <p:cNvPr id="10" name="Content Placeholder 9">
            <a:extLst>
              <a:ext uri="{FF2B5EF4-FFF2-40B4-BE49-F238E27FC236}">
                <a16:creationId xmlns:a16="http://schemas.microsoft.com/office/drawing/2014/main" id="{249811C7-750B-4653-A8B3-EE472053C1F3}"/>
              </a:ext>
            </a:extLst>
          </p:cNvPr>
          <p:cNvPicPr>
            <a:picLocks noGrp="1" noChangeAspect="1"/>
          </p:cNvPicPr>
          <p:nvPr>
            <p:ph sz="quarter" idx="4"/>
          </p:nvPr>
        </p:nvPicPr>
        <p:blipFill>
          <a:blip r:embed="rId3"/>
          <a:stretch>
            <a:fillRect/>
          </a:stretch>
        </p:blipFill>
        <p:spPr>
          <a:xfrm>
            <a:off x="6096000" y="1841053"/>
            <a:ext cx="5509353" cy="4480233"/>
          </a:xfrm>
        </p:spPr>
      </p:pic>
    </p:spTree>
    <p:extLst>
      <p:ext uri="{BB962C8B-B14F-4D97-AF65-F5344CB8AC3E}">
        <p14:creationId xmlns:p14="http://schemas.microsoft.com/office/powerpoint/2010/main" val="407865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679-6EFF-4896-B451-239203A3D7C3}"/>
              </a:ext>
            </a:extLst>
          </p:cNvPr>
          <p:cNvSpPr>
            <a:spLocks noGrp="1"/>
          </p:cNvSpPr>
          <p:nvPr>
            <p:ph type="title"/>
          </p:nvPr>
        </p:nvSpPr>
        <p:spPr>
          <a:xfrm>
            <a:off x="132523" y="225287"/>
            <a:ext cx="9141480" cy="591351"/>
          </a:xfrm>
        </p:spPr>
        <p:txBody>
          <a:bodyPr>
            <a:normAutofit fontScale="90000"/>
          </a:bodyPr>
          <a:lstStyle/>
          <a:p>
            <a:r>
              <a:rPr lang="en-IN" dirty="0"/>
              <a:t>Boxplot for PreTax Margin</a:t>
            </a:r>
          </a:p>
        </p:txBody>
      </p:sp>
      <p:sp>
        <p:nvSpPr>
          <p:cNvPr id="3" name="Text Placeholder 2">
            <a:extLst>
              <a:ext uri="{FF2B5EF4-FFF2-40B4-BE49-F238E27FC236}">
                <a16:creationId xmlns:a16="http://schemas.microsoft.com/office/drawing/2014/main" id="{A875D687-F351-4A04-94AA-E8285EAA843D}"/>
              </a:ext>
            </a:extLst>
          </p:cNvPr>
          <p:cNvSpPr>
            <a:spLocks noGrp="1"/>
          </p:cNvSpPr>
          <p:nvPr>
            <p:ph type="body" idx="1"/>
          </p:nvPr>
        </p:nvSpPr>
        <p:spPr>
          <a:xfrm>
            <a:off x="264928" y="1212972"/>
            <a:ext cx="4185623" cy="590937"/>
          </a:xfrm>
        </p:spPr>
        <p:txBody>
          <a:bodyPr/>
          <a:lstStyle/>
          <a:p>
            <a:pPr algn="ctr"/>
            <a:r>
              <a:rPr lang="en-IN" dirty="0"/>
              <a:t>Before cleaning</a:t>
            </a:r>
          </a:p>
        </p:txBody>
      </p:sp>
      <p:pic>
        <p:nvPicPr>
          <p:cNvPr id="9" name="Content Placeholder 8">
            <a:extLst>
              <a:ext uri="{FF2B5EF4-FFF2-40B4-BE49-F238E27FC236}">
                <a16:creationId xmlns:a16="http://schemas.microsoft.com/office/drawing/2014/main" id="{4988A5AF-3CF6-4EA7-B5BB-46BBC68C40E3}"/>
              </a:ext>
            </a:extLst>
          </p:cNvPr>
          <p:cNvPicPr>
            <a:picLocks noGrp="1" noChangeAspect="1"/>
          </p:cNvPicPr>
          <p:nvPr>
            <p:ph sz="half" idx="2"/>
          </p:nvPr>
        </p:nvPicPr>
        <p:blipFill>
          <a:blip r:embed="rId2"/>
          <a:stretch>
            <a:fillRect/>
          </a:stretch>
        </p:blipFill>
        <p:spPr>
          <a:xfrm>
            <a:off x="264928" y="1803909"/>
            <a:ext cx="4585368" cy="4345100"/>
          </a:xfrm>
        </p:spPr>
      </p:pic>
      <p:sp>
        <p:nvSpPr>
          <p:cNvPr id="5" name="Text Placeholder 4">
            <a:extLst>
              <a:ext uri="{FF2B5EF4-FFF2-40B4-BE49-F238E27FC236}">
                <a16:creationId xmlns:a16="http://schemas.microsoft.com/office/drawing/2014/main" id="{C80B7D96-1760-40D8-B373-E830C21C1209}"/>
              </a:ext>
            </a:extLst>
          </p:cNvPr>
          <p:cNvSpPr>
            <a:spLocks noGrp="1"/>
          </p:cNvSpPr>
          <p:nvPr>
            <p:ph type="body" sz="quarter" idx="3"/>
          </p:nvPr>
        </p:nvSpPr>
        <p:spPr>
          <a:xfrm>
            <a:off x="5074681" y="1227648"/>
            <a:ext cx="4185618" cy="576262"/>
          </a:xfrm>
        </p:spPr>
        <p:txBody>
          <a:bodyPr/>
          <a:lstStyle/>
          <a:p>
            <a:pPr algn="ctr"/>
            <a:r>
              <a:rPr lang="en-IN" dirty="0"/>
              <a:t>After Cleaning</a:t>
            </a:r>
          </a:p>
        </p:txBody>
      </p:sp>
      <p:pic>
        <p:nvPicPr>
          <p:cNvPr id="13" name="Content Placeholder 12">
            <a:extLst>
              <a:ext uri="{FF2B5EF4-FFF2-40B4-BE49-F238E27FC236}">
                <a16:creationId xmlns:a16="http://schemas.microsoft.com/office/drawing/2014/main" id="{C90C4970-47BE-4512-9626-BA2BB71F8B21}"/>
              </a:ext>
            </a:extLst>
          </p:cNvPr>
          <p:cNvPicPr>
            <a:picLocks noGrp="1" noChangeAspect="1"/>
          </p:cNvPicPr>
          <p:nvPr>
            <p:ph sz="quarter" idx="4"/>
          </p:nvPr>
        </p:nvPicPr>
        <p:blipFill>
          <a:blip r:embed="rId3"/>
          <a:stretch>
            <a:fillRect/>
          </a:stretch>
        </p:blipFill>
        <p:spPr>
          <a:xfrm>
            <a:off x="5075238" y="1803908"/>
            <a:ext cx="5168692" cy="4345100"/>
          </a:xfrm>
        </p:spPr>
      </p:pic>
    </p:spTree>
    <p:extLst>
      <p:ext uri="{BB962C8B-B14F-4D97-AF65-F5344CB8AC3E}">
        <p14:creationId xmlns:p14="http://schemas.microsoft.com/office/powerpoint/2010/main" val="25797125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704</TotalTime>
  <Words>1284</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 New</vt:lpstr>
      <vt:lpstr>Trebuchet MS</vt:lpstr>
      <vt:lpstr>Wingdings</vt:lpstr>
      <vt:lpstr>Wingdings 3</vt:lpstr>
      <vt:lpstr>Facet</vt:lpstr>
      <vt:lpstr>EXPLORATORY DATA ANALYSIS ON NEW YORK STOCK EXCHANGE</vt:lpstr>
      <vt:lpstr>Dataset link : https://www.kaggle.com/dgawlik/nyse Dataset The data set we have chosen is New York Stock Exchange abbreviated as  NYSE.  It contains data about various companies involved in Trade and Stocks and  the cash and investments. The data set mainly consisted about many companies and their annual reports  for the years 2012,2013,2014,2015,2016. It had data about the debts,  investments, taxes, profits , loss, liabilities ,assets.   </vt:lpstr>
      <vt:lpstr>Before we could start off with data analysing, there were many terms in our dataset that we had to explore. Our dataset had 79 columns and 1782 rows. Here, we will be defining few of the terms that we made use of for data analytics: </vt:lpstr>
      <vt:lpstr>PowerPoint Presentation</vt:lpstr>
      <vt:lpstr>PowerPoint Presentation</vt:lpstr>
      <vt:lpstr>Data Cleaning</vt:lpstr>
      <vt:lpstr>PowerPoint Presentation</vt:lpstr>
      <vt:lpstr>Cash Ratio </vt:lpstr>
      <vt:lpstr>Boxplot for PreTax Margin</vt:lpstr>
      <vt:lpstr>Data Visualization  Line Chart : Total Revenue vs For Year for Maximum and Minimum Companies. Maximum Company: WMT                              Minimum Company : COTY  </vt:lpstr>
      <vt:lpstr>Pie Chart for some columns: </vt:lpstr>
      <vt:lpstr>Scatter plot  Net Income and Gross Profit for the year 2013 Net Income : Blue        Gross Profit : Red  The gross profit is higher than net income for many companies because net income is after we subtracted expenses, whereas grossprofit is before we subtract expenses. </vt:lpstr>
      <vt:lpstr>Stacked Bar Chart  Total Revenue vs Inventory  </vt:lpstr>
      <vt:lpstr>Capital Expenditures vs Net Cash Flow NetCashFlow : Red           Capital Expenditures: Black From the graph, we see that most companies have more net cash flow rather than capital expenditure indicating that they might in profit.</vt:lpstr>
      <vt:lpstr>Cash Flow for Lowest Minimum and Maximum Company  Minimum company is JPM : blue Maximum company is BAC : black</vt:lpstr>
      <vt:lpstr>Operating Income vs Net Cash Flow By these graphs we visualize how different values change relate with respect to income.</vt:lpstr>
      <vt:lpstr>Hundred moving Averages vs Capital Surplus  More level of blue than orange indicates that company isn’t selling much premium stocks and is getting profit by other means</vt:lpstr>
      <vt:lpstr>Conclusions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C</dc:creator>
  <cp:lastModifiedBy>Varsha C</cp:lastModifiedBy>
  <cp:revision>56</cp:revision>
  <dcterms:created xsi:type="dcterms:W3CDTF">2018-11-17T16:50:35Z</dcterms:created>
  <dcterms:modified xsi:type="dcterms:W3CDTF">2018-11-19T09:22:36Z</dcterms:modified>
</cp:coreProperties>
</file>