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0759" y="1540298"/>
            <a:ext cx="3036881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3250692"/>
            <a:ext cx="3264407" cy="11658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416552"/>
            <a:ext cx="3470148" cy="11658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1" y="5582412"/>
            <a:ext cx="3264407" cy="11338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447288"/>
            <a:ext cx="1956816" cy="19568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8896" y="2441448"/>
            <a:ext cx="2194559" cy="777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5744" y="3218688"/>
            <a:ext cx="2340863" cy="78638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8896" y="4005072"/>
            <a:ext cx="2194559" cy="76809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5871" y="1060703"/>
            <a:ext cx="1328928" cy="132892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7014972" y="2311907"/>
            <a:ext cx="2712720" cy="633730"/>
          </a:xfrm>
          <a:custGeom>
            <a:avLst/>
            <a:gdLst/>
            <a:ahLst/>
            <a:cxnLst/>
            <a:rect l="l" t="t" r="r" b="b"/>
            <a:pathLst>
              <a:path w="2712720" h="633730">
                <a:moveTo>
                  <a:pt x="88572" y="633551"/>
                </a:moveTo>
                <a:lnTo>
                  <a:pt x="59142" y="633205"/>
                </a:lnTo>
                <a:lnTo>
                  <a:pt x="32004" y="632460"/>
                </a:lnTo>
                <a:lnTo>
                  <a:pt x="0" y="582168"/>
                </a:lnTo>
                <a:lnTo>
                  <a:pt x="144780" y="563880"/>
                </a:lnTo>
                <a:lnTo>
                  <a:pt x="217932" y="553212"/>
                </a:lnTo>
                <a:lnTo>
                  <a:pt x="292608" y="544068"/>
                </a:lnTo>
                <a:lnTo>
                  <a:pt x="368808" y="533400"/>
                </a:lnTo>
                <a:lnTo>
                  <a:pt x="446532" y="521208"/>
                </a:lnTo>
                <a:lnTo>
                  <a:pt x="524256" y="510540"/>
                </a:lnTo>
                <a:lnTo>
                  <a:pt x="603504" y="498348"/>
                </a:lnTo>
                <a:lnTo>
                  <a:pt x="847344" y="457200"/>
                </a:lnTo>
                <a:lnTo>
                  <a:pt x="1097279" y="411480"/>
                </a:lnTo>
                <a:lnTo>
                  <a:pt x="1267967" y="377952"/>
                </a:lnTo>
                <a:lnTo>
                  <a:pt x="1438655" y="341376"/>
                </a:lnTo>
                <a:lnTo>
                  <a:pt x="1612392" y="301752"/>
                </a:lnTo>
                <a:lnTo>
                  <a:pt x="1787652" y="259080"/>
                </a:lnTo>
                <a:lnTo>
                  <a:pt x="1961388" y="213360"/>
                </a:lnTo>
                <a:lnTo>
                  <a:pt x="2138172" y="164592"/>
                </a:lnTo>
                <a:lnTo>
                  <a:pt x="2313432" y="112776"/>
                </a:lnTo>
                <a:lnTo>
                  <a:pt x="2487168" y="57912"/>
                </a:lnTo>
                <a:lnTo>
                  <a:pt x="2662428" y="0"/>
                </a:lnTo>
                <a:lnTo>
                  <a:pt x="2669782" y="54440"/>
                </a:lnTo>
                <a:lnTo>
                  <a:pt x="2675467" y="95834"/>
                </a:lnTo>
                <a:lnTo>
                  <a:pt x="2683312" y="151080"/>
                </a:lnTo>
                <a:lnTo>
                  <a:pt x="2688938" y="188976"/>
                </a:lnTo>
                <a:lnTo>
                  <a:pt x="2691835" y="208583"/>
                </a:lnTo>
                <a:lnTo>
                  <a:pt x="2695294" y="232582"/>
                </a:lnTo>
                <a:lnTo>
                  <a:pt x="2699680" y="263829"/>
                </a:lnTo>
                <a:lnTo>
                  <a:pt x="2705365" y="305223"/>
                </a:lnTo>
                <a:lnTo>
                  <a:pt x="2712720" y="359664"/>
                </a:lnTo>
                <a:lnTo>
                  <a:pt x="2550230" y="386476"/>
                </a:lnTo>
                <a:lnTo>
                  <a:pt x="2206163" y="436447"/>
                </a:lnTo>
                <a:lnTo>
                  <a:pt x="1631453" y="508504"/>
                </a:lnTo>
                <a:lnTo>
                  <a:pt x="1091114" y="566472"/>
                </a:lnTo>
                <a:lnTo>
                  <a:pt x="695398" y="602102"/>
                </a:lnTo>
                <a:lnTo>
                  <a:pt x="443061" y="620344"/>
                </a:lnTo>
                <a:lnTo>
                  <a:pt x="308690" y="627796"/>
                </a:lnTo>
                <a:lnTo>
                  <a:pt x="227569" y="631137"/>
                </a:lnTo>
                <a:lnTo>
                  <a:pt x="153978" y="633083"/>
                </a:lnTo>
                <a:lnTo>
                  <a:pt x="120211" y="633506"/>
                </a:lnTo>
                <a:lnTo>
                  <a:pt x="88572" y="633551"/>
                </a:lnTo>
                <a:close/>
              </a:path>
            </a:pathLst>
          </a:custGeom>
          <a:solidFill>
            <a:srgbClr val="FFFFFF">
              <a:alpha val="19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059179"/>
            <a:ext cx="10058400" cy="5656580"/>
          </a:xfrm>
          <a:custGeom>
            <a:avLst/>
            <a:gdLst/>
            <a:ahLst/>
            <a:cxnLst/>
            <a:rect l="l" t="t" r="r" b="b"/>
            <a:pathLst>
              <a:path w="10058400" h="5656580">
                <a:moveTo>
                  <a:pt x="10058400" y="0"/>
                </a:moveTo>
                <a:lnTo>
                  <a:pt x="9177528" y="0"/>
                </a:lnTo>
                <a:lnTo>
                  <a:pt x="9177528" y="388620"/>
                </a:lnTo>
                <a:lnTo>
                  <a:pt x="9660636" y="388620"/>
                </a:lnTo>
                <a:lnTo>
                  <a:pt x="9660636" y="1544180"/>
                </a:lnTo>
                <a:lnTo>
                  <a:pt x="9051036" y="1635252"/>
                </a:lnTo>
                <a:lnTo>
                  <a:pt x="8415528" y="1711452"/>
                </a:lnTo>
                <a:lnTo>
                  <a:pt x="7994904" y="1752600"/>
                </a:lnTo>
                <a:lnTo>
                  <a:pt x="7783068" y="1770888"/>
                </a:lnTo>
                <a:lnTo>
                  <a:pt x="7365492" y="1802892"/>
                </a:lnTo>
                <a:lnTo>
                  <a:pt x="6539471" y="1845564"/>
                </a:lnTo>
                <a:lnTo>
                  <a:pt x="5932919" y="1862328"/>
                </a:lnTo>
                <a:lnTo>
                  <a:pt x="5536692" y="1868424"/>
                </a:lnTo>
                <a:lnTo>
                  <a:pt x="4956048" y="1868424"/>
                </a:lnTo>
                <a:lnTo>
                  <a:pt x="4213860" y="1853184"/>
                </a:lnTo>
                <a:lnTo>
                  <a:pt x="3685032" y="1833372"/>
                </a:lnTo>
                <a:lnTo>
                  <a:pt x="3348228" y="1816608"/>
                </a:lnTo>
                <a:lnTo>
                  <a:pt x="2714244" y="1778508"/>
                </a:lnTo>
                <a:lnTo>
                  <a:pt x="2138172" y="1735836"/>
                </a:lnTo>
                <a:lnTo>
                  <a:pt x="1633715" y="1688592"/>
                </a:lnTo>
                <a:lnTo>
                  <a:pt x="1200912" y="1642872"/>
                </a:lnTo>
                <a:lnTo>
                  <a:pt x="711708" y="1584960"/>
                </a:lnTo>
                <a:lnTo>
                  <a:pt x="393192" y="1541132"/>
                </a:lnTo>
                <a:lnTo>
                  <a:pt x="393192" y="388620"/>
                </a:lnTo>
                <a:lnTo>
                  <a:pt x="8612111" y="388620"/>
                </a:lnTo>
                <a:lnTo>
                  <a:pt x="8612111" y="0"/>
                </a:lnTo>
                <a:lnTo>
                  <a:pt x="0" y="0"/>
                </a:lnTo>
                <a:lnTo>
                  <a:pt x="0" y="388620"/>
                </a:lnTo>
                <a:lnTo>
                  <a:pt x="0" y="5264150"/>
                </a:lnTo>
                <a:lnTo>
                  <a:pt x="0" y="5656580"/>
                </a:lnTo>
                <a:lnTo>
                  <a:pt x="10058400" y="5656580"/>
                </a:lnTo>
                <a:lnTo>
                  <a:pt x="10058400" y="5264150"/>
                </a:lnTo>
                <a:lnTo>
                  <a:pt x="9683496" y="5264150"/>
                </a:lnTo>
                <a:lnTo>
                  <a:pt x="9683496" y="5263908"/>
                </a:lnTo>
                <a:lnTo>
                  <a:pt x="10058400" y="5263908"/>
                </a:lnTo>
                <a:lnTo>
                  <a:pt x="10058400" y="38862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612123" y="1057655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565404" y="943356"/>
                </a:moveTo>
                <a:lnTo>
                  <a:pt x="0" y="943356"/>
                </a:lnTo>
                <a:lnTo>
                  <a:pt x="0" y="0"/>
                </a:lnTo>
                <a:lnTo>
                  <a:pt x="565404" y="0"/>
                </a:lnTo>
                <a:lnTo>
                  <a:pt x="565404" y="943356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1936" y="3101339"/>
            <a:ext cx="8036051" cy="36149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3250692"/>
            <a:ext cx="3264407" cy="11658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416552"/>
            <a:ext cx="3470148" cy="11658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1" y="5582412"/>
            <a:ext cx="3264407" cy="11338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447288"/>
            <a:ext cx="1956816" cy="19568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8896" y="2441448"/>
            <a:ext cx="2194559" cy="777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5744" y="3218688"/>
            <a:ext cx="2340863" cy="78638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8896" y="4005072"/>
            <a:ext cx="2194559" cy="76809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5871" y="1060703"/>
            <a:ext cx="1328928" cy="132892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105400" y="1389887"/>
            <a:ext cx="4604385" cy="4994275"/>
          </a:xfrm>
          <a:custGeom>
            <a:avLst/>
            <a:gdLst/>
            <a:ahLst/>
            <a:cxnLst/>
            <a:rect l="l" t="t" r="r" b="b"/>
            <a:pathLst>
              <a:path w="4604384" h="4994275">
                <a:moveTo>
                  <a:pt x="4603991" y="0"/>
                </a:moveTo>
                <a:lnTo>
                  <a:pt x="1034796" y="0"/>
                </a:lnTo>
                <a:lnTo>
                  <a:pt x="909828" y="0"/>
                </a:lnTo>
                <a:lnTo>
                  <a:pt x="0" y="0"/>
                </a:lnTo>
                <a:lnTo>
                  <a:pt x="19812" y="114300"/>
                </a:lnTo>
                <a:lnTo>
                  <a:pt x="56388" y="339852"/>
                </a:lnTo>
                <a:lnTo>
                  <a:pt x="71628" y="454152"/>
                </a:lnTo>
                <a:lnTo>
                  <a:pt x="86868" y="566928"/>
                </a:lnTo>
                <a:lnTo>
                  <a:pt x="102108" y="681228"/>
                </a:lnTo>
                <a:lnTo>
                  <a:pt x="114300" y="794004"/>
                </a:lnTo>
                <a:lnTo>
                  <a:pt x="124968" y="906780"/>
                </a:lnTo>
                <a:lnTo>
                  <a:pt x="135636" y="1021080"/>
                </a:lnTo>
                <a:lnTo>
                  <a:pt x="146304" y="1132332"/>
                </a:lnTo>
                <a:lnTo>
                  <a:pt x="155448" y="1245108"/>
                </a:lnTo>
                <a:lnTo>
                  <a:pt x="163068" y="1356360"/>
                </a:lnTo>
                <a:lnTo>
                  <a:pt x="175260" y="1578864"/>
                </a:lnTo>
                <a:lnTo>
                  <a:pt x="179819" y="1688592"/>
                </a:lnTo>
                <a:lnTo>
                  <a:pt x="184404" y="1796796"/>
                </a:lnTo>
                <a:lnTo>
                  <a:pt x="187452" y="1906524"/>
                </a:lnTo>
                <a:lnTo>
                  <a:pt x="190500" y="2013204"/>
                </a:lnTo>
                <a:lnTo>
                  <a:pt x="193548" y="2226564"/>
                </a:lnTo>
                <a:lnTo>
                  <a:pt x="193548" y="2538984"/>
                </a:lnTo>
                <a:lnTo>
                  <a:pt x="192024" y="2639568"/>
                </a:lnTo>
                <a:lnTo>
                  <a:pt x="188976" y="2740152"/>
                </a:lnTo>
                <a:lnTo>
                  <a:pt x="187452" y="2839212"/>
                </a:lnTo>
                <a:lnTo>
                  <a:pt x="184404" y="2935224"/>
                </a:lnTo>
                <a:lnTo>
                  <a:pt x="181356" y="3032760"/>
                </a:lnTo>
                <a:lnTo>
                  <a:pt x="176771" y="3127248"/>
                </a:lnTo>
                <a:lnTo>
                  <a:pt x="173736" y="3220212"/>
                </a:lnTo>
                <a:lnTo>
                  <a:pt x="163068" y="3401568"/>
                </a:lnTo>
                <a:lnTo>
                  <a:pt x="152400" y="3575304"/>
                </a:lnTo>
                <a:lnTo>
                  <a:pt x="141732" y="3741420"/>
                </a:lnTo>
                <a:lnTo>
                  <a:pt x="128016" y="3899916"/>
                </a:lnTo>
                <a:lnTo>
                  <a:pt x="115824" y="4050792"/>
                </a:lnTo>
                <a:lnTo>
                  <a:pt x="102108" y="4191000"/>
                </a:lnTo>
                <a:lnTo>
                  <a:pt x="86868" y="4322064"/>
                </a:lnTo>
                <a:lnTo>
                  <a:pt x="73152" y="4442460"/>
                </a:lnTo>
                <a:lnTo>
                  <a:pt x="60960" y="4553712"/>
                </a:lnTo>
                <a:lnTo>
                  <a:pt x="48768" y="4651248"/>
                </a:lnTo>
                <a:lnTo>
                  <a:pt x="36576" y="4741164"/>
                </a:lnTo>
                <a:lnTo>
                  <a:pt x="25908" y="4815840"/>
                </a:lnTo>
                <a:lnTo>
                  <a:pt x="16764" y="4878324"/>
                </a:lnTo>
                <a:lnTo>
                  <a:pt x="4572" y="4965192"/>
                </a:lnTo>
                <a:lnTo>
                  <a:pt x="0" y="4994148"/>
                </a:lnTo>
                <a:lnTo>
                  <a:pt x="909828" y="4994148"/>
                </a:lnTo>
                <a:lnTo>
                  <a:pt x="1030224" y="4994148"/>
                </a:lnTo>
                <a:lnTo>
                  <a:pt x="4603991" y="4994148"/>
                </a:lnTo>
                <a:lnTo>
                  <a:pt x="4603991" y="611136"/>
                </a:lnTo>
                <a:lnTo>
                  <a:pt x="4603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46903" y="1386839"/>
            <a:ext cx="422909" cy="2722245"/>
          </a:xfrm>
          <a:custGeom>
            <a:avLst/>
            <a:gdLst/>
            <a:ahLst/>
            <a:cxnLst/>
            <a:rect l="l" t="t" r="r" b="b"/>
            <a:pathLst>
              <a:path w="422910" h="2722245">
                <a:moveTo>
                  <a:pt x="338328" y="2721864"/>
                </a:moveTo>
                <a:lnTo>
                  <a:pt x="333756" y="2577084"/>
                </a:lnTo>
                <a:lnTo>
                  <a:pt x="330708" y="2502408"/>
                </a:lnTo>
                <a:lnTo>
                  <a:pt x="326136" y="2426208"/>
                </a:lnTo>
                <a:lnTo>
                  <a:pt x="323088" y="2348484"/>
                </a:lnTo>
                <a:lnTo>
                  <a:pt x="318515" y="2272284"/>
                </a:lnTo>
                <a:lnTo>
                  <a:pt x="313943" y="2193036"/>
                </a:lnTo>
                <a:lnTo>
                  <a:pt x="309371" y="2112264"/>
                </a:lnTo>
                <a:lnTo>
                  <a:pt x="303227" y="2030842"/>
                </a:lnTo>
                <a:lnTo>
                  <a:pt x="291083" y="1866900"/>
                </a:lnTo>
                <a:lnTo>
                  <a:pt x="283463" y="1783080"/>
                </a:lnTo>
                <a:lnTo>
                  <a:pt x="275843" y="1697736"/>
                </a:lnTo>
                <a:lnTo>
                  <a:pt x="268223" y="1613916"/>
                </a:lnTo>
                <a:lnTo>
                  <a:pt x="249935" y="1440180"/>
                </a:lnTo>
                <a:lnTo>
                  <a:pt x="239267" y="1354836"/>
                </a:lnTo>
                <a:lnTo>
                  <a:pt x="228599" y="1266444"/>
                </a:lnTo>
                <a:lnTo>
                  <a:pt x="216407" y="1178052"/>
                </a:lnTo>
                <a:lnTo>
                  <a:pt x="205739" y="1089660"/>
                </a:lnTo>
                <a:lnTo>
                  <a:pt x="164591" y="824484"/>
                </a:lnTo>
                <a:lnTo>
                  <a:pt x="149351" y="734568"/>
                </a:lnTo>
                <a:lnTo>
                  <a:pt x="134111" y="643128"/>
                </a:lnTo>
                <a:lnTo>
                  <a:pt x="117348" y="554736"/>
                </a:lnTo>
                <a:lnTo>
                  <a:pt x="80772" y="374904"/>
                </a:lnTo>
                <a:lnTo>
                  <a:pt x="62483" y="286512"/>
                </a:lnTo>
                <a:lnTo>
                  <a:pt x="42672" y="196596"/>
                </a:lnTo>
                <a:lnTo>
                  <a:pt x="21335" y="106680"/>
                </a:lnTo>
                <a:lnTo>
                  <a:pt x="0" y="18288"/>
                </a:lnTo>
                <a:lnTo>
                  <a:pt x="362712" y="0"/>
                </a:lnTo>
                <a:lnTo>
                  <a:pt x="365792" y="38320"/>
                </a:lnTo>
                <a:lnTo>
                  <a:pt x="368821" y="78520"/>
                </a:lnTo>
                <a:lnTo>
                  <a:pt x="371796" y="120519"/>
                </a:lnTo>
                <a:lnTo>
                  <a:pt x="374714" y="164234"/>
                </a:lnTo>
                <a:lnTo>
                  <a:pt x="377572" y="209583"/>
                </a:lnTo>
                <a:lnTo>
                  <a:pt x="380368" y="256483"/>
                </a:lnTo>
                <a:lnTo>
                  <a:pt x="383099" y="304853"/>
                </a:lnTo>
                <a:lnTo>
                  <a:pt x="385762" y="354609"/>
                </a:lnTo>
                <a:lnTo>
                  <a:pt x="388355" y="405669"/>
                </a:lnTo>
                <a:lnTo>
                  <a:pt x="390875" y="457952"/>
                </a:lnTo>
                <a:lnTo>
                  <a:pt x="393318" y="511375"/>
                </a:lnTo>
                <a:lnTo>
                  <a:pt x="395684" y="565855"/>
                </a:lnTo>
                <a:lnTo>
                  <a:pt x="397968" y="621310"/>
                </a:lnTo>
                <a:lnTo>
                  <a:pt x="400167" y="677659"/>
                </a:lnTo>
                <a:lnTo>
                  <a:pt x="402281" y="734818"/>
                </a:lnTo>
                <a:lnTo>
                  <a:pt x="404305" y="792706"/>
                </a:lnTo>
                <a:lnTo>
                  <a:pt x="406237" y="851239"/>
                </a:lnTo>
                <a:lnTo>
                  <a:pt x="408074" y="910337"/>
                </a:lnTo>
                <a:lnTo>
                  <a:pt x="409813" y="969916"/>
                </a:lnTo>
                <a:lnTo>
                  <a:pt x="411453" y="1029894"/>
                </a:lnTo>
                <a:lnTo>
                  <a:pt x="412989" y="1090189"/>
                </a:lnTo>
                <a:lnTo>
                  <a:pt x="414420" y="1150718"/>
                </a:lnTo>
                <a:lnTo>
                  <a:pt x="415743" y="1211400"/>
                </a:lnTo>
                <a:lnTo>
                  <a:pt x="416955" y="1272151"/>
                </a:lnTo>
                <a:lnTo>
                  <a:pt x="418053" y="1332891"/>
                </a:lnTo>
                <a:lnTo>
                  <a:pt x="419034" y="1393535"/>
                </a:lnTo>
                <a:lnTo>
                  <a:pt x="419897" y="1454003"/>
                </a:lnTo>
                <a:lnTo>
                  <a:pt x="420637" y="1514212"/>
                </a:lnTo>
                <a:lnTo>
                  <a:pt x="421254" y="1574079"/>
                </a:lnTo>
                <a:lnTo>
                  <a:pt x="421743" y="1633522"/>
                </a:lnTo>
                <a:lnTo>
                  <a:pt x="422122" y="1697736"/>
                </a:lnTo>
                <a:lnTo>
                  <a:pt x="422328" y="1750807"/>
                </a:lnTo>
                <a:lnTo>
                  <a:pt x="422368" y="1866900"/>
                </a:lnTo>
                <a:lnTo>
                  <a:pt x="422185" y="1921499"/>
                </a:lnTo>
                <a:lnTo>
                  <a:pt x="421854" y="1976670"/>
                </a:lnTo>
                <a:lnTo>
                  <a:pt x="421370" y="2031492"/>
                </a:lnTo>
                <a:lnTo>
                  <a:pt x="420751" y="2083931"/>
                </a:lnTo>
                <a:lnTo>
                  <a:pt x="419974" y="2135856"/>
                </a:lnTo>
                <a:lnTo>
                  <a:pt x="419042" y="2186534"/>
                </a:lnTo>
                <a:lnTo>
                  <a:pt x="417954" y="2235882"/>
                </a:lnTo>
                <a:lnTo>
                  <a:pt x="416706" y="2283820"/>
                </a:lnTo>
                <a:lnTo>
                  <a:pt x="415295" y="2330263"/>
                </a:lnTo>
                <a:lnTo>
                  <a:pt x="413720" y="2375130"/>
                </a:lnTo>
                <a:lnTo>
                  <a:pt x="411977" y="2418339"/>
                </a:lnTo>
                <a:lnTo>
                  <a:pt x="410063" y="2459807"/>
                </a:lnTo>
                <a:lnTo>
                  <a:pt x="407976" y="2499452"/>
                </a:lnTo>
                <a:lnTo>
                  <a:pt x="403272" y="2572945"/>
                </a:lnTo>
                <a:lnTo>
                  <a:pt x="397843" y="2638157"/>
                </a:lnTo>
                <a:lnTo>
                  <a:pt x="391668" y="2694432"/>
                </a:lnTo>
                <a:lnTo>
                  <a:pt x="364426" y="2708148"/>
                </a:lnTo>
                <a:lnTo>
                  <a:pt x="351162" y="2715006"/>
                </a:lnTo>
                <a:lnTo>
                  <a:pt x="338328" y="2721864"/>
                </a:lnTo>
                <a:close/>
              </a:path>
            </a:pathLst>
          </a:custGeom>
          <a:solidFill>
            <a:srgbClr val="FFFFFF">
              <a:alpha val="19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59179"/>
            <a:ext cx="10058400" cy="5656580"/>
          </a:xfrm>
          <a:custGeom>
            <a:avLst/>
            <a:gdLst/>
            <a:ahLst/>
            <a:cxnLst/>
            <a:rect l="l" t="t" r="r" b="b"/>
            <a:pathLst>
              <a:path w="10058400" h="5656580">
                <a:moveTo>
                  <a:pt x="10058400" y="5264150"/>
                </a:moveTo>
                <a:lnTo>
                  <a:pt x="393192" y="5264150"/>
                </a:lnTo>
                <a:lnTo>
                  <a:pt x="393192" y="388620"/>
                </a:lnTo>
                <a:lnTo>
                  <a:pt x="8612111" y="388620"/>
                </a:lnTo>
                <a:lnTo>
                  <a:pt x="8612111" y="0"/>
                </a:lnTo>
                <a:lnTo>
                  <a:pt x="0" y="0"/>
                </a:lnTo>
                <a:lnTo>
                  <a:pt x="0" y="388620"/>
                </a:lnTo>
                <a:lnTo>
                  <a:pt x="0" y="5264150"/>
                </a:lnTo>
                <a:lnTo>
                  <a:pt x="0" y="5656580"/>
                </a:lnTo>
                <a:lnTo>
                  <a:pt x="10058400" y="5656580"/>
                </a:lnTo>
                <a:lnTo>
                  <a:pt x="10058400" y="5264150"/>
                </a:lnTo>
                <a:close/>
              </a:path>
              <a:path w="10058400" h="5656580">
                <a:moveTo>
                  <a:pt x="10058400" y="0"/>
                </a:moveTo>
                <a:lnTo>
                  <a:pt x="9177528" y="0"/>
                </a:lnTo>
                <a:lnTo>
                  <a:pt x="9177528" y="388620"/>
                </a:lnTo>
                <a:lnTo>
                  <a:pt x="9660636" y="388620"/>
                </a:lnTo>
                <a:lnTo>
                  <a:pt x="9660636" y="5263908"/>
                </a:lnTo>
                <a:lnTo>
                  <a:pt x="10058400" y="5263908"/>
                </a:lnTo>
                <a:lnTo>
                  <a:pt x="10058400" y="38862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612123" y="1057655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565404" y="943356"/>
                </a:moveTo>
                <a:lnTo>
                  <a:pt x="0" y="943356"/>
                </a:lnTo>
                <a:lnTo>
                  <a:pt x="0" y="0"/>
                </a:lnTo>
                <a:lnTo>
                  <a:pt x="565404" y="0"/>
                </a:lnTo>
                <a:lnTo>
                  <a:pt x="565404" y="943356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617" y="2084211"/>
            <a:ext cx="7231164" cy="153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534" y="3113010"/>
            <a:ext cx="8023331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jp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jp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jp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jp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jp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jp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jp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dirty="0"/>
              <a:t>Lead</a:t>
            </a:r>
            <a:r>
              <a:rPr spc="-45" dirty="0"/>
              <a:t> </a:t>
            </a:r>
            <a:r>
              <a:rPr dirty="0"/>
              <a:t>Scoring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35" dirty="0"/>
              <a:t> </a:t>
            </a:r>
            <a:r>
              <a:rPr spc="-5" dirty="0"/>
              <a:t>Study </a:t>
            </a:r>
            <a:r>
              <a:rPr spc="-122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spc="-5" dirty="0"/>
              <a:t>logistic</a:t>
            </a:r>
            <a:r>
              <a:rPr spc="-45" dirty="0"/>
              <a:t> </a:t>
            </a:r>
            <a:r>
              <a:rPr spc="-15" dirty="0"/>
              <a:t>regression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52756" y="3999619"/>
            <a:ext cx="2569845" cy="17402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3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300" dirty="0">
              <a:latin typeface="Times New Roman"/>
              <a:cs typeface="Times New Roman"/>
            </a:endParaRP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  <a:tab pos="462280" algn="l"/>
              </a:tabLst>
            </a:pPr>
            <a:r>
              <a:rPr lang="en-IN" sz="1950" b="1" spc="15" dirty="0" err="1">
                <a:solidFill>
                  <a:srgbClr val="FFFFFF"/>
                </a:solidFill>
                <a:latin typeface="Times New Roman"/>
                <a:cs typeface="Times New Roman"/>
              </a:rPr>
              <a:t>Vimalesh</a:t>
            </a:r>
            <a:r>
              <a:rPr lang="en-IN"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950" b="1" spc="15" dirty="0" err="1">
                <a:solidFill>
                  <a:srgbClr val="FFFFFF"/>
                </a:solidFill>
                <a:latin typeface="Times New Roman"/>
                <a:cs typeface="Times New Roman"/>
              </a:rPr>
              <a:t>yadav</a:t>
            </a:r>
            <a:endParaRPr sz="1950" dirty="0">
              <a:latin typeface="Times New Roman"/>
              <a:cs typeface="Times New Roman"/>
            </a:endParaRP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  <a:tab pos="462280" algn="l"/>
              </a:tabLst>
            </a:pPr>
            <a:r>
              <a:rPr lang="en-GB"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Sanjay poi</a:t>
            </a: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  <a:tab pos="462280" algn="l"/>
              </a:tabLst>
            </a:pPr>
            <a:r>
              <a:rPr lang="en-GB"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Shalini </a:t>
            </a:r>
            <a:r>
              <a:rPr lang="en-GB" sz="1950" b="1" spc="15" dirty="0" err="1">
                <a:solidFill>
                  <a:srgbClr val="FFFFFF"/>
                </a:solidFill>
                <a:latin typeface="Times New Roman"/>
                <a:cs typeface="Times New Roman"/>
              </a:rPr>
              <a:t>prakash</a:t>
            </a:r>
            <a:r>
              <a:rPr lang="en-GB" sz="1950" b="1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 which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Unemployed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join the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1" cy="33558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892276" y="1447188"/>
            <a:ext cx="54470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EBEBEB"/>
                </a:solidFill>
                <a:latin typeface="Times New Roman"/>
                <a:cs typeface="Times New Roman"/>
              </a:rPr>
              <a:t>Last</a:t>
            </a:r>
            <a:r>
              <a:rPr sz="3300" b="1" spc="-9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EBEBEB"/>
                </a:solidFill>
                <a:latin typeface="Times New Roman"/>
                <a:cs typeface="Times New Roman"/>
              </a:rPr>
              <a:t>What</a:t>
            </a:r>
            <a:r>
              <a:rPr sz="3300" b="1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EBEBEB"/>
                </a:solidFill>
                <a:latin typeface="Times New Roman"/>
                <a:cs typeface="Times New Roman"/>
              </a:rPr>
              <a:t>is</a:t>
            </a:r>
            <a:r>
              <a:rPr sz="3300" b="1" spc="-1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3300" b="1" spc="-85" dirty="0">
                <a:solidFill>
                  <a:srgbClr val="EBEBEB"/>
                </a:solidFill>
                <a:latin typeface="Times New Roman"/>
                <a:cs typeface="Times New Roman"/>
              </a:rPr>
              <a:t>Your </a:t>
            </a:r>
            <a:r>
              <a:rPr sz="3300" b="1" spc="-5" dirty="0">
                <a:solidFill>
                  <a:srgbClr val="EBEBEB"/>
                </a:solidFill>
                <a:latin typeface="Times New Roman"/>
                <a:cs typeface="Times New Roman"/>
              </a:rPr>
              <a:t>Occupation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19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59" y="1540298"/>
            <a:ext cx="21151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Correlation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568" y="2245885"/>
            <a:ext cx="4913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correlation</a:t>
            </a:r>
            <a:r>
              <a:rPr sz="19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950" b="1" spc="5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the variables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8577" y="1659193"/>
            <a:ext cx="3230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Model</a:t>
            </a:r>
            <a:r>
              <a:rPr sz="3300" spc="-95" dirty="0"/>
              <a:t> </a:t>
            </a:r>
            <a:r>
              <a:rPr sz="3300" dirty="0"/>
              <a:t>Evaluation</a:t>
            </a:r>
            <a:endParaRPr sz="3300"/>
          </a:p>
        </p:txBody>
      </p:sp>
      <p:sp>
        <p:nvSpPr>
          <p:cNvPr id="18" name="object 18"/>
          <p:cNvSpPr txBox="1"/>
          <p:nvPr/>
        </p:nvSpPr>
        <p:spPr>
          <a:xfrm>
            <a:off x="1224718" y="2242831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ROC</a:t>
            </a:r>
            <a:r>
              <a:rPr sz="23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curve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59" cy="2796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6"/>
              <a:ext cx="3919727" cy="26304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2839" y="2939275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0.42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is</a:t>
            </a:r>
            <a:r>
              <a:rPr sz="1650" b="1" spc="-1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the </a:t>
            </a:r>
            <a:r>
              <a:rPr sz="1650" b="1" spc="-5" dirty="0">
                <a:latin typeface="Times New Roman"/>
                <a:cs typeface="Times New Roman"/>
              </a:rPr>
              <a:t>tradeoff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between</a:t>
            </a:r>
            <a:r>
              <a:rPr sz="1650" b="1" spc="-25" dirty="0">
                <a:latin typeface="Times New Roman"/>
                <a:cs typeface="Times New Roman"/>
              </a:rPr>
              <a:t> </a:t>
            </a:r>
            <a:r>
              <a:rPr sz="1650" b="1" spc="-5" dirty="0">
                <a:latin typeface="Times New Roman"/>
                <a:cs typeface="Times New Roman"/>
              </a:rPr>
              <a:t>Precision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Recall</a:t>
            </a:r>
            <a:r>
              <a:rPr sz="1650" b="1" spc="-1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-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spc="15" dirty="0">
                <a:latin typeface="Times New Roman"/>
                <a:cs typeface="Times New Roman"/>
              </a:rPr>
              <a:t>Thus </a:t>
            </a:r>
            <a:r>
              <a:rPr sz="1450" spc="25" dirty="0">
                <a:latin typeface="Times New Roman"/>
                <a:cs typeface="Times New Roman"/>
              </a:rPr>
              <a:t>we </a:t>
            </a:r>
            <a:r>
              <a:rPr sz="1450" spc="15" dirty="0">
                <a:latin typeface="Times New Roman"/>
                <a:cs typeface="Times New Roman"/>
              </a:rPr>
              <a:t>can </a:t>
            </a:r>
            <a:r>
              <a:rPr sz="1450" spc="10" dirty="0">
                <a:latin typeface="Times New Roman"/>
                <a:cs typeface="Times New Roman"/>
              </a:rPr>
              <a:t>safely </a:t>
            </a:r>
            <a:r>
              <a:rPr sz="1450" spc="15" dirty="0">
                <a:latin typeface="Times New Roman"/>
                <a:cs typeface="Times New Roman"/>
              </a:rPr>
              <a:t>choose </a:t>
            </a:r>
            <a:r>
              <a:rPr sz="1450" spc="10" dirty="0">
                <a:latin typeface="Times New Roman"/>
                <a:cs typeface="Times New Roman"/>
              </a:rPr>
              <a:t>to consider </a:t>
            </a:r>
            <a:r>
              <a:rPr sz="1450" spc="20" dirty="0">
                <a:latin typeface="Times New Roman"/>
                <a:cs typeface="Times New Roman"/>
              </a:rPr>
              <a:t>any </a:t>
            </a:r>
            <a:r>
              <a:rPr sz="1450" spc="10" dirty="0">
                <a:latin typeface="Times New Roman"/>
                <a:cs typeface="Times New Roman"/>
              </a:rPr>
              <a:t>Prospect </a:t>
            </a:r>
            <a:r>
              <a:rPr sz="1450" spc="15" dirty="0">
                <a:latin typeface="Times New Roman"/>
                <a:cs typeface="Times New Roman"/>
              </a:rPr>
              <a:t>Lead with </a:t>
            </a:r>
            <a:r>
              <a:rPr sz="1450" spc="10" dirty="0">
                <a:latin typeface="Times New Roman"/>
                <a:cs typeface="Times New Roman"/>
              </a:rPr>
              <a:t>Conversion </a:t>
            </a:r>
            <a:r>
              <a:rPr sz="1450" b="1" spc="10" dirty="0">
                <a:latin typeface="Times New Roman"/>
                <a:cs typeface="Times New Roman"/>
              </a:rPr>
              <a:t>Probability </a:t>
            </a:r>
            <a:r>
              <a:rPr sz="1450" b="1" spc="15" dirty="0">
                <a:latin typeface="Times New Roman"/>
                <a:cs typeface="Times New Roman"/>
              </a:rPr>
              <a:t>higher </a:t>
            </a:r>
            <a:r>
              <a:rPr sz="1450" b="1" spc="10" dirty="0">
                <a:latin typeface="Times New Roman"/>
                <a:cs typeface="Times New Roman"/>
              </a:rPr>
              <a:t>than </a:t>
            </a:r>
            <a:r>
              <a:rPr sz="1450" b="1" spc="-350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42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35" dirty="0">
                <a:latin typeface="Times New Roman"/>
                <a:cs typeface="Times New Roman"/>
              </a:rPr>
              <a:t>%</a:t>
            </a:r>
            <a:r>
              <a:rPr sz="1450" b="1" spc="-10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to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20" dirty="0">
                <a:latin typeface="Times New Roman"/>
                <a:cs typeface="Times New Roman"/>
              </a:rPr>
              <a:t>be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a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hot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Lead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29816" y="1822174"/>
            <a:ext cx="2876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Observations</a:t>
            </a:r>
            <a:endParaRPr sz="3950"/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04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Times New Roman"/>
                <a:cs typeface="Times New Roman"/>
              </a:rPr>
              <a:t>Final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spc="5" dirty="0">
                <a:latin typeface="Times New Roman"/>
                <a:cs typeface="Times New Roman"/>
              </a:rPr>
              <a:t>Features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5" dirty="0">
                <a:latin typeface="Times New Roman"/>
                <a:cs typeface="Times New Roman"/>
              </a:rPr>
              <a:t>list: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3289300" cy="20116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Lead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Source_Olark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Chat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0" dirty="0">
                <a:latin typeface="Times New Roman"/>
                <a:cs typeface="Times New Roman"/>
              </a:rPr>
              <a:t>Specialization_Others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L</a:t>
            </a:r>
            <a:r>
              <a:rPr sz="1450" spc="20" dirty="0">
                <a:latin typeface="Times New Roman"/>
                <a:cs typeface="Times New Roman"/>
              </a:rPr>
              <a:t>e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d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gin_L</a:t>
            </a:r>
            <a:r>
              <a:rPr sz="1450" spc="5" dirty="0">
                <a:latin typeface="Times New Roman"/>
                <a:cs typeface="Times New Roman"/>
              </a:rPr>
              <a:t>e</a:t>
            </a:r>
            <a:r>
              <a:rPr sz="1450" spc="20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d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dd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</a:t>
            </a:r>
            <a:r>
              <a:rPr sz="1450" spc="15" dirty="0">
                <a:latin typeface="Times New Roman"/>
                <a:cs typeface="Times New Roman"/>
              </a:rPr>
              <a:t>o</a:t>
            </a:r>
            <a:r>
              <a:rPr sz="1450" spc="20" dirty="0">
                <a:latin typeface="Times New Roman"/>
                <a:cs typeface="Times New Roman"/>
              </a:rPr>
              <a:t>r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Lead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Source_Welingak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-10" dirty="0">
                <a:latin typeface="Times New Roman"/>
                <a:cs typeface="Times New Roman"/>
              </a:rPr>
              <a:t>Total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Time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Spent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on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Lead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Origin_Landing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Page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Submission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3566" y="5680978"/>
            <a:ext cx="454406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What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your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current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occupation_Working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Professionals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3566" y="6011665"/>
            <a:ext cx="13671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25" dirty="0">
                <a:latin typeface="Times New Roman"/>
                <a:cs typeface="Times New Roman"/>
              </a:rPr>
              <a:t>Do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Not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Email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5105" y="3283636"/>
            <a:ext cx="1705610" cy="122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4"/>
              </a:spcBef>
            </a:pPr>
            <a:r>
              <a:rPr sz="2300" b="1" spc="-30" dirty="0">
                <a:latin typeface="Times New Roman"/>
                <a:cs typeface="Times New Roman"/>
              </a:rPr>
              <a:t>Train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5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5" dirty="0">
                <a:latin typeface="Times New Roman"/>
                <a:cs typeface="Times New Roman"/>
              </a:rPr>
              <a:t>Accuracy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5105" y="4764564"/>
            <a:ext cx="1705610" cy="12636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2300" b="1" spc="-50" dirty="0">
                <a:latin typeface="Times New Roman"/>
                <a:cs typeface="Times New Roman"/>
              </a:rPr>
              <a:t>Test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5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sz="1800" b="1" spc="5" dirty="0">
                <a:latin typeface="Times New Roman"/>
                <a:cs typeface="Times New Roman"/>
              </a:rPr>
              <a:t>Accuracy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53529" y="1875496"/>
            <a:ext cx="20313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Conclusion</a:t>
            </a:r>
            <a:endParaRPr sz="3300"/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50" spc="-8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see that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conversion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 30-35% (close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average)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API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Landing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submission.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very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low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Lead</a:t>
            </a:r>
            <a:r>
              <a:rPr sz="165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Add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form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Lead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import. Therefore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 intervene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we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need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focus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originated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API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Landing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submission.</a:t>
            </a:r>
            <a:endParaRPr sz="1650">
              <a:latin typeface="Times New Roman"/>
              <a:cs typeface="Times New Roman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50" spc="-8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generated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google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direct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traffic.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ratio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reference 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welingak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website.</a:t>
            </a:r>
            <a:endParaRPr sz="1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Leads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who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spent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time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website,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likely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convert.</a:t>
            </a:r>
            <a:endParaRPr sz="1650">
              <a:latin typeface="Times New Roman"/>
              <a:cs typeface="Times New Roman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Most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common last activity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email opened.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highest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SMS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Sent. Max are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unemployed.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Max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conversion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working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professional.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49981" y="1875496"/>
            <a:ext cx="16344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C</a:t>
            </a:r>
            <a:r>
              <a:rPr sz="3300" spc="30" dirty="0"/>
              <a:t>o</a:t>
            </a:r>
            <a:r>
              <a:rPr sz="3300" spc="-25" dirty="0"/>
              <a:t>n</a:t>
            </a:r>
            <a:r>
              <a:rPr sz="3300" spc="20" dirty="0"/>
              <a:t>t</a:t>
            </a:r>
            <a:r>
              <a:rPr sz="3300" spc="-15" dirty="0"/>
              <a:t>e</a:t>
            </a:r>
            <a:r>
              <a:rPr sz="3300" spc="10" dirty="0"/>
              <a:t>n</a:t>
            </a:r>
            <a:r>
              <a:rPr sz="3300" spc="-10" dirty="0"/>
              <a:t>t</a:t>
            </a:r>
            <a:r>
              <a:rPr sz="3300" dirty="0"/>
              <a:t>s</a:t>
            </a:r>
            <a:endParaRPr sz="3300"/>
          </a:p>
        </p:txBody>
      </p:sp>
      <p:sp>
        <p:nvSpPr>
          <p:cNvPr id="18" name="object 18"/>
          <p:cNvSpPr txBox="1"/>
          <p:nvPr/>
        </p:nvSpPr>
        <p:spPr>
          <a:xfrm>
            <a:off x="667031" y="2825016"/>
            <a:ext cx="3012440" cy="35769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statement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20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Problem </a:t>
            </a:r>
            <a:r>
              <a:rPr sz="2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EDA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Correlations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2650" b="1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Evaluation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endParaRPr sz="2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Conclusion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442" y="1907514"/>
            <a:ext cx="3491229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70" dirty="0">
                <a:latin typeface="Tahoma"/>
                <a:cs typeface="Tahoma"/>
              </a:rPr>
              <a:t>Problem</a:t>
            </a:r>
            <a:r>
              <a:rPr sz="2950" spc="-110" dirty="0">
                <a:latin typeface="Tahoma"/>
                <a:cs typeface="Tahoma"/>
              </a:rPr>
              <a:t> Statement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09" y="3209019"/>
            <a:ext cx="7119620" cy="2395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ts val="1385"/>
              </a:lnSpc>
              <a:spcBef>
                <a:spcPts val="135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An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education</a:t>
            </a:r>
            <a:r>
              <a:rPr sz="12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company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named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X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Education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sells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online</a:t>
            </a:r>
            <a:r>
              <a:rPr sz="12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courses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industry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professionals.</a:t>
            </a:r>
            <a:endParaRPr sz="1200">
              <a:latin typeface="Arial MT"/>
              <a:cs typeface="Arial MT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any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given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F3F3F"/>
                </a:solidFill>
                <a:latin typeface="Arial MT"/>
                <a:cs typeface="Arial MT"/>
              </a:rPr>
              <a:t>day,</a:t>
            </a:r>
            <a:r>
              <a:rPr sz="12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many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professionals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who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interested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courses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land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website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1200" spc="-3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browse</a:t>
            </a:r>
            <a:r>
              <a:rPr sz="12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courses.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have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form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filling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website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after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which</a:t>
            </a:r>
            <a:r>
              <a:rPr sz="1200" spc="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company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12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individual</a:t>
            </a:r>
            <a:r>
              <a:rPr sz="12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lead.</a:t>
            </a:r>
            <a:endParaRPr sz="1200">
              <a:latin typeface="Arial MT"/>
              <a:cs typeface="Arial MT"/>
            </a:endParaRPr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Once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these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acquired,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employees</a:t>
            </a:r>
            <a:r>
              <a:rPr sz="1200" spc="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sales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team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start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making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calls,</a:t>
            </a:r>
            <a:r>
              <a:rPr sz="12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writing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emails, </a:t>
            </a:r>
            <a:r>
              <a:rPr sz="1200" spc="-3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etc.Through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process, 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some</a:t>
            </a:r>
            <a:r>
              <a:rPr sz="1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1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get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converted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while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most</a:t>
            </a:r>
            <a:r>
              <a:rPr sz="1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not.</a:t>
            </a:r>
            <a:endParaRPr sz="1200">
              <a:latin typeface="Arial MT"/>
              <a:cs typeface="Arial MT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6545" algn="l"/>
              </a:tabLst>
            </a:pP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typical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 conversion rate at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X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education is around </a:t>
            </a:r>
            <a:r>
              <a:rPr sz="1200" b="1" spc="10" dirty="0">
                <a:solidFill>
                  <a:srgbClr val="3F3F3F"/>
                </a:solidFill>
                <a:latin typeface="Arial"/>
                <a:cs typeface="Arial"/>
              </a:rPr>
              <a:t>30%. </a:t>
            </a:r>
            <a:r>
              <a:rPr sz="1200" spc="-10" dirty="0">
                <a:solidFill>
                  <a:srgbClr val="3F3F3F"/>
                </a:solidFill>
                <a:latin typeface="Arial MT"/>
                <a:cs typeface="Arial MT"/>
              </a:rPr>
              <a:t>Now,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means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if, </a:t>
            </a:r>
            <a:r>
              <a:rPr sz="1200" spc="-15" dirty="0">
                <a:solidFill>
                  <a:srgbClr val="3F3F3F"/>
                </a:solidFill>
                <a:latin typeface="Arial MT"/>
                <a:cs typeface="Arial MT"/>
              </a:rPr>
              <a:t>say,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they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acquire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100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200" spc="-20" dirty="0">
                <a:solidFill>
                  <a:srgbClr val="3F3F3F"/>
                </a:solidFill>
                <a:latin typeface="Arial MT"/>
                <a:cs typeface="Arial MT"/>
              </a:rPr>
              <a:t>day,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only about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30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them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are converted. </a:t>
            </a:r>
            <a:r>
              <a:rPr sz="1200" spc="-45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make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process more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efficient,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company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wishes</a:t>
            </a:r>
            <a:r>
              <a:rPr sz="12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identify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most</a:t>
            </a:r>
            <a:r>
              <a:rPr sz="12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potential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leads,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also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known</a:t>
            </a:r>
            <a:r>
              <a:rPr sz="1200" spc="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Hot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Leads.</a:t>
            </a:r>
            <a:endParaRPr sz="1200">
              <a:latin typeface="Arial MT"/>
              <a:cs typeface="Arial MT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If</a:t>
            </a:r>
            <a:r>
              <a:rPr sz="1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successfully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identify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set</a:t>
            </a:r>
            <a:r>
              <a:rPr sz="1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leads,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conversion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rate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should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go up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sales </a:t>
            </a:r>
            <a:r>
              <a:rPr sz="1200" spc="-3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team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will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now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focusing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more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communicating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sz="12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potential</a:t>
            </a:r>
            <a:r>
              <a:rPr sz="12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leads</a:t>
            </a:r>
            <a:r>
              <a:rPr sz="12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rather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than</a:t>
            </a:r>
            <a:r>
              <a:rPr sz="1200" spc="20" dirty="0">
                <a:solidFill>
                  <a:srgbClr val="3F3F3F"/>
                </a:solidFill>
                <a:latin typeface="Arial MT"/>
                <a:cs typeface="Arial MT"/>
              </a:rPr>
              <a:t> making </a:t>
            </a:r>
            <a:r>
              <a:rPr sz="12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calls</a:t>
            </a:r>
            <a:r>
              <a:rPr sz="1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1200" spc="10" dirty="0">
                <a:solidFill>
                  <a:srgbClr val="3F3F3F"/>
                </a:solidFill>
                <a:latin typeface="Arial MT"/>
                <a:cs typeface="Arial MT"/>
              </a:rPr>
              <a:t>everyone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442" y="1907514"/>
            <a:ext cx="34385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305" dirty="0">
                <a:latin typeface="Tahoma"/>
                <a:cs typeface="Tahoma"/>
              </a:rPr>
              <a:t>B</a:t>
            </a:r>
            <a:r>
              <a:rPr sz="2950" spc="-110" dirty="0">
                <a:latin typeface="Tahoma"/>
                <a:cs typeface="Tahoma"/>
              </a:rPr>
              <a:t>u</a:t>
            </a:r>
            <a:r>
              <a:rPr sz="2950" spc="-210" dirty="0">
                <a:latin typeface="Tahoma"/>
                <a:cs typeface="Tahoma"/>
              </a:rPr>
              <a:t>s</a:t>
            </a:r>
            <a:r>
              <a:rPr sz="2950" spc="-180" dirty="0">
                <a:latin typeface="Tahoma"/>
                <a:cs typeface="Tahoma"/>
              </a:rPr>
              <a:t>i</a:t>
            </a:r>
            <a:r>
              <a:rPr sz="2950" spc="-110" dirty="0">
                <a:latin typeface="Tahoma"/>
                <a:cs typeface="Tahoma"/>
              </a:rPr>
              <a:t>n</a:t>
            </a:r>
            <a:r>
              <a:rPr sz="2950" spc="145" dirty="0">
                <a:latin typeface="Tahoma"/>
                <a:cs typeface="Tahoma"/>
              </a:rPr>
              <a:t>e</a:t>
            </a:r>
            <a:r>
              <a:rPr sz="2950" spc="-210" dirty="0">
                <a:latin typeface="Tahoma"/>
                <a:cs typeface="Tahoma"/>
              </a:rPr>
              <a:t>ss</a:t>
            </a:r>
            <a:r>
              <a:rPr sz="2950" spc="-65" dirty="0">
                <a:latin typeface="Tahoma"/>
                <a:cs typeface="Tahoma"/>
              </a:rPr>
              <a:t> </a:t>
            </a:r>
            <a:r>
              <a:rPr sz="2950" spc="225" dirty="0">
                <a:latin typeface="Tahoma"/>
                <a:cs typeface="Tahoma"/>
              </a:rPr>
              <a:t>O</a:t>
            </a:r>
            <a:r>
              <a:rPr sz="2950" spc="95" dirty="0">
                <a:latin typeface="Tahoma"/>
                <a:cs typeface="Tahoma"/>
              </a:rPr>
              <a:t>b</a:t>
            </a:r>
            <a:r>
              <a:rPr sz="2950" spc="-300" dirty="0">
                <a:latin typeface="Tahoma"/>
                <a:cs typeface="Tahoma"/>
              </a:rPr>
              <a:t>j</a:t>
            </a:r>
            <a:r>
              <a:rPr sz="2950" spc="145" dirty="0">
                <a:latin typeface="Tahoma"/>
                <a:cs typeface="Tahoma"/>
              </a:rPr>
              <a:t>e</a:t>
            </a:r>
            <a:r>
              <a:rPr sz="2950" spc="340" dirty="0">
                <a:latin typeface="Tahoma"/>
                <a:cs typeface="Tahoma"/>
              </a:rPr>
              <a:t>c</a:t>
            </a:r>
            <a:r>
              <a:rPr sz="2950" spc="-335" dirty="0">
                <a:latin typeface="Tahoma"/>
                <a:cs typeface="Tahoma"/>
              </a:rPr>
              <a:t>t</a:t>
            </a:r>
            <a:r>
              <a:rPr sz="2950" spc="-180" dirty="0">
                <a:latin typeface="Tahoma"/>
                <a:cs typeface="Tahoma"/>
              </a:rPr>
              <a:t>i</a:t>
            </a:r>
            <a:r>
              <a:rPr sz="2950" spc="-50" dirty="0">
                <a:latin typeface="Tahoma"/>
                <a:cs typeface="Tahoma"/>
              </a:rPr>
              <a:t>v</a:t>
            </a:r>
            <a:r>
              <a:rPr sz="2950" spc="150" dirty="0">
                <a:latin typeface="Tahoma"/>
                <a:cs typeface="Tahoma"/>
              </a:rPr>
              <a:t>e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03" y="3225827"/>
            <a:ext cx="7151370" cy="1593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2800"/>
              </a:lnSpc>
              <a:spcBef>
                <a:spcPts val="9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Lead</a:t>
            </a:r>
            <a:r>
              <a:rPr sz="145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Arial MT"/>
                <a:cs typeface="Arial MT"/>
              </a:rPr>
              <a:t>X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wants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us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build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give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every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 lead</a:t>
            </a:r>
            <a:r>
              <a:rPr sz="145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 lead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score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between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-100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. </a:t>
            </a:r>
            <a:r>
              <a:rPr sz="1450" spc="-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So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identify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Hot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leads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increase</a:t>
            </a:r>
            <a:r>
              <a:rPr sz="145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conversion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rate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well.</a:t>
            </a:r>
            <a:endParaRPr sz="145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Arial MT"/>
                <a:cs typeface="Arial MT"/>
              </a:rPr>
              <a:t>CEO</a:t>
            </a:r>
            <a:r>
              <a:rPr sz="145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want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achieve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lead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conversion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rate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80%.</a:t>
            </a:r>
            <a:endParaRPr sz="1450">
              <a:latin typeface="Arial MT"/>
              <a:cs typeface="Arial MT"/>
            </a:endParaRPr>
          </a:p>
          <a:p>
            <a:pPr marL="295910" marR="37465" indent="-283845">
              <a:lnSpc>
                <a:spcPct val="102400"/>
              </a:lnSpc>
              <a:spcBef>
                <a:spcPts val="82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sz="145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want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able</a:t>
            </a:r>
            <a:r>
              <a:rPr sz="14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handle</a:t>
            </a:r>
            <a:r>
              <a:rPr sz="145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future</a:t>
            </a:r>
            <a:r>
              <a:rPr sz="14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constraints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well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like</a:t>
            </a:r>
            <a:r>
              <a:rPr sz="145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Peak</a:t>
            </a:r>
            <a:r>
              <a:rPr sz="145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time </a:t>
            </a:r>
            <a:r>
              <a:rPr sz="1450" spc="-3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actions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required, </a:t>
            </a:r>
            <a:r>
              <a:rPr sz="1450" spc="25" dirty="0">
                <a:solidFill>
                  <a:srgbClr val="3F3F3F"/>
                </a:solidFill>
                <a:latin typeface="Arial MT"/>
                <a:cs typeface="Arial MT"/>
              </a:rPr>
              <a:t>how </a:t>
            </a:r>
            <a:r>
              <a:rPr sz="1450" spc="5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utilize full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man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power and </a:t>
            </a:r>
            <a:r>
              <a:rPr sz="1450" spc="10" dirty="0">
                <a:solidFill>
                  <a:srgbClr val="3F3F3F"/>
                </a:solidFill>
                <a:latin typeface="Arial MT"/>
                <a:cs typeface="Arial MT"/>
              </a:rPr>
              <a:t>after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achieving target what </a:t>
            </a:r>
            <a:r>
              <a:rPr sz="1450" spc="20" dirty="0">
                <a:solidFill>
                  <a:srgbClr val="3F3F3F"/>
                </a:solidFill>
                <a:latin typeface="Arial MT"/>
                <a:cs typeface="Arial MT"/>
              </a:rPr>
              <a:t> should</a:t>
            </a:r>
            <a:r>
              <a:rPr sz="145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Arial MT"/>
                <a:cs typeface="Arial MT"/>
              </a:rPr>
              <a:t>approaches.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48" y="3434634"/>
            <a:ext cx="2087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95" dirty="0">
                <a:solidFill>
                  <a:srgbClr val="EBEBEB"/>
                </a:solidFill>
                <a:latin typeface="Tahoma"/>
                <a:cs typeface="Tahoma"/>
              </a:rPr>
              <a:t>Problem </a:t>
            </a:r>
            <a:r>
              <a:rPr sz="3300" b="1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300" b="1" spc="180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300" b="1" spc="95" dirty="0">
                <a:solidFill>
                  <a:srgbClr val="EBEBEB"/>
                </a:solidFill>
                <a:latin typeface="Tahoma"/>
                <a:cs typeface="Tahoma"/>
              </a:rPr>
              <a:t>pp</a:t>
            </a:r>
            <a:r>
              <a:rPr sz="3300" b="1" spc="-38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300" b="1" spc="70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300" b="1" spc="195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300" b="1" spc="36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300" b="1" spc="-135" dirty="0">
                <a:solidFill>
                  <a:srgbClr val="EBEBEB"/>
                </a:solidFill>
                <a:latin typeface="Tahoma"/>
                <a:cs typeface="Tahoma"/>
              </a:rPr>
              <a:t>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95" y="2125490"/>
            <a:ext cx="39033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2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30" dirty="0">
                <a:solidFill>
                  <a:srgbClr val="3F3F3F"/>
                </a:solidFill>
                <a:latin typeface="Tahoma"/>
                <a:cs typeface="Tahoma"/>
              </a:rPr>
              <a:t>m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p</a:t>
            </a:r>
            <a:r>
              <a:rPr sz="1450" b="1" spc="35" dirty="0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sz="1450" b="1" spc="-140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g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h</a:t>
            </a:r>
            <a:r>
              <a:rPr sz="1450" b="1" spc="90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11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75" dirty="0">
                <a:solidFill>
                  <a:srgbClr val="3F3F3F"/>
                </a:solidFill>
                <a:latin typeface="Tahoma"/>
                <a:cs typeface="Tahoma"/>
              </a:rPr>
              <a:t>p</a:t>
            </a:r>
            <a:r>
              <a:rPr sz="1450" b="1" spc="70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180" dirty="0">
                <a:solidFill>
                  <a:srgbClr val="3F3F3F"/>
                </a:solidFill>
                <a:latin typeface="Tahoma"/>
                <a:cs typeface="Tahoma"/>
              </a:rPr>
              <a:t>c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g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h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e  </a:t>
            </a:r>
            <a:r>
              <a:rPr sz="1450" b="1" spc="30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1450" b="1" spc="-3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5" dirty="0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1450" b="1" spc="-6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preparation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EDA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Dummy</a:t>
            </a:r>
            <a:r>
              <a:rPr sz="1450" b="1" spc="-7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Tahoma"/>
                <a:cs typeface="Tahoma"/>
              </a:rPr>
              <a:t>variable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creation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265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5" dirty="0">
                <a:solidFill>
                  <a:srgbClr val="3F3F3F"/>
                </a:solidFill>
                <a:latin typeface="Tahoma"/>
                <a:cs typeface="Tahoma"/>
              </a:rPr>
              <a:t>-</a:t>
            </a:r>
            <a:r>
              <a:rPr sz="1450" b="1" spc="-265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155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p</a:t>
            </a:r>
            <a:r>
              <a:rPr sz="1450" b="1" spc="-70" dirty="0">
                <a:solidFill>
                  <a:srgbClr val="3F3F3F"/>
                </a:solidFill>
                <a:latin typeface="Tahoma"/>
                <a:cs typeface="Tahoma"/>
              </a:rPr>
              <a:t>l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30" dirty="0">
                <a:solidFill>
                  <a:srgbClr val="3F3F3F"/>
                </a:solidFill>
                <a:latin typeface="Tahoma"/>
                <a:cs typeface="Tahoma"/>
              </a:rPr>
              <a:t>Feature</a:t>
            </a:r>
            <a:r>
              <a:rPr sz="1450" b="1" spc="-7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ahoma"/>
                <a:cs typeface="Tahoma"/>
              </a:rPr>
              <a:t>scaling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8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Correlations</a:t>
            </a:r>
            <a:endParaRPr sz="1450">
              <a:latin typeface="Tahoma"/>
              <a:cs typeface="Tahoma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40" dirty="0">
                <a:solidFill>
                  <a:srgbClr val="3F3F3F"/>
                </a:solidFill>
                <a:latin typeface="Tahoma"/>
                <a:cs typeface="Tahoma"/>
              </a:rPr>
              <a:t>M</a:t>
            </a:r>
            <a:r>
              <a:rPr sz="1450" b="1" spc="50" dirty="0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l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25" dirty="0">
                <a:solidFill>
                  <a:srgbClr val="3F3F3F"/>
                </a:solidFill>
                <a:latin typeface="Tahoma"/>
                <a:cs typeface="Tahoma"/>
              </a:rPr>
              <a:t>B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u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70" dirty="0">
                <a:solidFill>
                  <a:srgbClr val="3F3F3F"/>
                </a:solidFill>
                <a:latin typeface="Tahoma"/>
                <a:cs typeface="Tahoma"/>
              </a:rPr>
              <a:t>l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g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(</a:t>
            </a:r>
            <a:r>
              <a:rPr sz="1450" b="1" spc="-195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-120" dirty="0">
                <a:solidFill>
                  <a:srgbClr val="3F3F3F"/>
                </a:solidFill>
                <a:latin typeface="Tahoma"/>
                <a:cs typeface="Tahoma"/>
              </a:rPr>
              <a:t>FE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95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q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u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155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55" dirty="0">
                <a:solidFill>
                  <a:srgbClr val="3F3F3F"/>
                </a:solidFill>
                <a:latin typeface="Tahoma"/>
                <a:cs typeface="Tahoma"/>
              </a:rPr>
              <a:t>V</a:t>
            </a:r>
            <a:r>
              <a:rPr sz="1450" b="1" spc="-2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130" dirty="0">
                <a:solidFill>
                  <a:srgbClr val="3F3F3F"/>
                </a:solidFill>
                <a:latin typeface="Tahoma"/>
                <a:cs typeface="Tahoma"/>
              </a:rPr>
              <a:t>F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p</a:t>
            </a:r>
            <a:r>
              <a:rPr sz="1450" b="1" spc="-5" dirty="0">
                <a:solidFill>
                  <a:srgbClr val="3F3F3F"/>
                </a:solidFill>
                <a:latin typeface="Tahoma"/>
                <a:cs typeface="Tahoma"/>
              </a:rPr>
              <a:t>-  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values)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30" dirty="0">
                <a:solidFill>
                  <a:srgbClr val="3F3F3F"/>
                </a:solidFill>
                <a:latin typeface="Tahoma"/>
                <a:cs typeface="Tahoma"/>
              </a:rPr>
              <a:t>Model</a:t>
            </a:r>
            <a:r>
              <a:rPr sz="1450" b="1" spc="-4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30" dirty="0">
                <a:solidFill>
                  <a:srgbClr val="3F3F3F"/>
                </a:solidFill>
                <a:latin typeface="Tahoma"/>
                <a:cs typeface="Tahoma"/>
              </a:rPr>
              <a:t>Evaluation</a:t>
            </a:r>
            <a:endParaRPr sz="145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450" b="1" spc="40" dirty="0">
                <a:solidFill>
                  <a:srgbClr val="3F3F3F"/>
                </a:solidFill>
                <a:latin typeface="Tahoma"/>
                <a:cs typeface="Tahoma"/>
              </a:rPr>
              <a:t>M</a:t>
            </a:r>
            <a:r>
              <a:rPr sz="1450" b="1" spc="10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50" b="1" spc="-5" dirty="0">
                <a:solidFill>
                  <a:srgbClr val="3F3F3F"/>
                </a:solidFill>
                <a:latin typeface="Tahoma"/>
                <a:cs typeface="Tahoma"/>
              </a:rPr>
              <a:t>k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65" dirty="0">
                <a:solidFill>
                  <a:srgbClr val="3F3F3F"/>
                </a:solidFill>
                <a:latin typeface="Tahoma"/>
                <a:cs typeface="Tahoma"/>
              </a:rPr>
              <a:t>g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p</a:t>
            </a:r>
            <a:r>
              <a:rPr sz="1450" b="1" spc="-155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60" dirty="0">
                <a:solidFill>
                  <a:srgbClr val="3F3F3F"/>
                </a:solidFill>
                <a:latin typeface="Tahoma"/>
                <a:cs typeface="Tahoma"/>
              </a:rPr>
              <a:t>d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180" dirty="0">
                <a:solidFill>
                  <a:srgbClr val="3F3F3F"/>
                </a:solidFill>
                <a:latin typeface="Tahoma"/>
                <a:cs typeface="Tahoma"/>
              </a:rPr>
              <a:t>c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i</a:t>
            </a:r>
            <a:r>
              <a:rPr sz="1450" b="1" spc="50" dirty="0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35" dirty="0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s</a:t>
            </a:r>
            <a:r>
              <a:rPr sz="1450" b="1" spc="85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1450" b="1" spc="-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6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7" cy="196595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  <a:buClr>
                <a:srgbClr val="B31166"/>
              </a:buClr>
              <a:buSzPct val="79487"/>
              <a:buFont typeface="Georgia"/>
              <a:buChar char="►"/>
              <a:tabLst>
                <a:tab pos="296545" algn="l"/>
              </a:tabLst>
            </a:pP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few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columns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in which there is a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level called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'Select'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is taking </a:t>
            </a:r>
            <a:r>
              <a:rPr sz="195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care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129" y="1467184"/>
            <a:ext cx="34988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20" dirty="0"/>
              <a:t>E</a:t>
            </a:r>
            <a:r>
              <a:rPr sz="2950" spc="5" dirty="0"/>
              <a:t>D</a:t>
            </a:r>
            <a:r>
              <a:rPr sz="2950" spc="15" dirty="0"/>
              <a:t>A</a:t>
            </a:r>
            <a:r>
              <a:rPr sz="2950" spc="-180" dirty="0"/>
              <a:t> </a:t>
            </a:r>
            <a:r>
              <a:rPr sz="2950" spc="10" dirty="0"/>
              <a:t>–</a:t>
            </a:r>
            <a:r>
              <a:rPr sz="2950" spc="5" dirty="0"/>
              <a:t> D</a:t>
            </a:r>
            <a:r>
              <a:rPr sz="2950" spc="10" dirty="0"/>
              <a:t>a</a:t>
            </a:r>
            <a:r>
              <a:rPr sz="2950" spc="-5" dirty="0"/>
              <a:t>t</a:t>
            </a:r>
            <a:r>
              <a:rPr sz="2950" spc="10" dirty="0"/>
              <a:t>a</a:t>
            </a:r>
            <a:r>
              <a:rPr sz="2950" spc="5" dirty="0"/>
              <a:t> C</a:t>
            </a:r>
            <a:r>
              <a:rPr sz="2950" spc="10" dirty="0"/>
              <a:t>l</a:t>
            </a:r>
            <a:r>
              <a:rPr sz="2950" spc="-5" dirty="0"/>
              <a:t>e</a:t>
            </a:r>
            <a:r>
              <a:rPr sz="2950" spc="10" dirty="0"/>
              <a:t>a</a:t>
            </a:r>
            <a:r>
              <a:rPr sz="2950" spc="20" dirty="0"/>
              <a:t>n</a:t>
            </a:r>
            <a:r>
              <a:rPr sz="2950" spc="10" dirty="0"/>
              <a:t>i</a:t>
            </a:r>
            <a:r>
              <a:rPr sz="2950" spc="20" dirty="0"/>
              <a:t>n</a:t>
            </a:r>
            <a:r>
              <a:rPr sz="2950" spc="10" dirty="0"/>
              <a:t>g</a:t>
            </a:r>
            <a:endParaRPr sz="29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 from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HR,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Finance 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Marketing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management specializations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are high </a:t>
            </a:r>
            <a:r>
              <a:rPr sz="195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5" cy="30114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309600" y="1412195"/>
            <a:ext cx="25177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EBEBEB"/>
                </a:solidFill>
                <a:latin typeface="Times New Roman"/>
                <a:cs typeface="Times New Roman"/>
              </a:rPr>
              <a:t>Specialization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1048" y="1500599"/>
            <a:ext cx="49066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Lead</a:t>
            </a:r>
            <a:r>
              <a:rPr sz="3300" spc="-35" dirty="0"/>
              <a:t> </a:t>
            </a:r>
            <a:r>
              <a:rPr sz="3300" spc="-10" dirty="0"/>
              <a:t>Source</a:t>
            </a:r>
            <a:r>
              <a:rPr sz="3300" spc="-20" dirty="0"/>
              <a:t> </a:t>
            </a:r>
            <a:r>
              <a:rPr sz="3300" dirty="0"/>
              <a:t>&amp;</a:t>
            </a:r>
            <a:r>
              <a:rPr sz="3300" spc="10" dirty="0"/>
              <a:t> </a:t>
            </a:r>
            <a:r>
              <a:rPr sz="3300" spc="-5" dirty="0"/>
              <a:t>Lead</a:t>
            </a:r>
            <a:r>
              <a:rPr sz="3300" spc="-30" dirty="0"/>
              <a:t> </a:t>
            </a:r>
            <a:r>
              <a:rPr sz="3300" spc="-5" dirty="0"/>
              <a:t>origin</a:t>
            </a:r>
            <a:endParaRPr sz="3300"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79" y="3241548"/>
            <a:ext cx="8796527" cy="34015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4949" y="2073621"/>
            <a:ext cx="7468870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9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19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google</a:t>
            </a:r>
            <a:r>
              <a:rPr sz="19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95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10"/>
              </a:spcBef>
            </a:pPr>
            <a:r>
              <a:rPr sz="1950" spc="15" dirty="0">
                <a:latin typeface="Times New Roman"/>
                <a:cs typeface="Times New Roman"/>
              </a:rPr>
              <a:t>Whereas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10" dirty="0">
                <a:latin typeface="Times New Roman"/>
                <a:cs typeface="Times New Roman"/>
              </a:rPr>
              <a:t> Lead origin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most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number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leads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are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landing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on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submission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026" y="1285123"/>
            <a:ext cx="7403465" cy="13354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108585" algn="ctr">
              <a:lnSpc>
                <a:spcPct val="100000"/>
              </a:lnSpc>
              <a:spcBef>
                <a:spcPts val="1100"/>
              </a:spcBef>
            </a:pPr>
            <a:r>
              <a:rPr sz="3300" spc="5" dirty="0"/>
              <a:t>L</a:t>
            </a:r>
            <a:r>
              <a:rPr sz="3300" dirty="0"/>
              <a:t>ast</a:t>
            </a:r>
            <a:r>
              <a:rPr sz="3300" spc="-10" dirty="0"/>
              <a:t> </a:t>
            </a:r>
            <a:r>
              <a:rPr sz="3300" spc="5" dirty="0"/>
              <a:t>l</a:t>
            </a:r>
            <a:r>
              <a:rPr sz="3300" spc="-15" dirty="0"/>
              <a:t>e</a:t>
            </a:r>
            <a:r>
              <a:rPr sz="3300" dirty="0"/>
              <a:t>ad</a:t>
            </a:r>
            <a:r>
              <a:rPr sz="3300" spc="-190" dirty="0"/>
              <a:t> </a:t>
            </a:r>
            <a:r>
              <a:rPr sz="3300" spc="25" dirty="0"/>
              <a:t>A</a:t>
            </a:r>
            <a:r>
              <a:rPr sz="3300" spc="-15" dirty="0"/>
              <a:t>c</a:t>
            </a:r>
            <a:r>
              <a:rPr sz="3300" spc="-10" dirty="0"/>
              <a:t>t</a:t>
            </a:r>
            <a:r>
              <a:rPr sz="3300" spc="5" dirty="0"/>
              <a:t>i</a:t>
            </a:r>
            <a:r>
              <a:rPr sz="3300" dirty="0"/>
              <a:t>v</a:t>
            </a:r>
            <a:r>
              <a:rPr sz="3300" spc="5" dirty="0"/>
              <a:t>i</a:t>
            </a:r>
            <a:r>
              <a:rPr sz="3300" spc="-10" dirty="0"/>
              <a:t>t</a:t>
            </a:r>
            <a:r>
              <a:rPr sz="3300" dirty="0"/>
              <a:t>y</a:t>
            </a:r>
            <a:endParaRPr sz="3300"/>
          </a:p>
          <a:p>
            <a:pPr marL="12700" marR="5080">
              <a:lnSpc>
                <a:spcPct val="101600"/>
              </a:lnSpc>
              <a:spcBef>
                <a:spcPts val="590"/>
              </a:spcBef>
            </a:pPr>
            <a:r>
              <a:rPr sz="195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Leads which </a:t>
            </a:r>
            <a:r>
              <a:rPr sz="195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95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opening </a:t>
            </a:r>
            <a:r>
              <a:rPr sz="1950" b="0" dirty="0">
                <a:solidFill>
                  <a:srgbClr val="FFFFFF"/>
                </a:solidFill>
                <a:latin typeface="Times New Roman"/>
                <a:cs typeface="Times New Roman"/>
              </a:rPr>
              <a:t>email </a:t>
            </a:r>
            <a:r>
              <a:rPr sz="195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95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high probability to convert, Same </a:t>
            </a:r>
            <a:r>
              <a:rPr sz="195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950" b="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950"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r>
              <a:rPr sz="195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95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also benefit.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680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Georgia</vt:lpstr>
      <vt:lpstr>Tahoma</vt:lpstr>
      <vt:lpstr>Times New Roman</vt:lpstr>
      <vt:lpstr>Office Theme</vt:lpstr>
      <vt:lpstr>Lead Scoring Case Study  using logistic regression</vt:lpstr>
      <vt:lpstr>Contents</vt:lpstr>
      <vt:lpstr>Problem Statement</vt:lpstr>
      <vt:lpstr>Business Objective</vt:lpstr>
      <vt:lpstr>PowerPoint Presentation</vt:lpstr>
      <vt:lpstr>EDA – Data Cleaning</vt:lpstr>
      <vt:lpstr>PowerPoint Presentation</vt:lpstr>
      <vt:lpstr>Lead Source &amp; Lead origin</vt:lpstr>
      <vt:lpstr>Last lead Activity Leads which are opening email have high probability to convert, Same as  Sending SMS will also benefit.</vt:lpstr>
      <vt:lpstr>PowerPoint Presentation</vt:lpstr>
      <vt:lpstr>PowerPoint Presentation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V R</cp:lastModifiedBy>
  <cp:revision>1</cp:revision>
  <dcterms:created xsi:type="dcterms:W3CDTF">2024-06-25T16:07:33Z</dcterms:created>
  <dcterms:modified xsi:type="dcterms:W3CDTF">2024-06-25T16:12:20Z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2024-06-25T00:00:00Z</vt:filetime>
  </property>
</Properties>
</file>