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15" d="100"/>
          <a:sy n="115"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32657-5DA6-D548-9006-99829140AAA5}" type="datetimeFigureOut">
              <a:rPr lang="en-RU" smtClean="0"/>
              <a:t>10/05/2023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C2038-4BD3-BD4E-BB44-301E7EFD9B08}" type="slidenum">
              <a:rPr lang="en-RU" smtClean="0"/>
              <a:t>‹#›</a:t>
            </a:fld>
            <a:endParaRPr lang="en-RU"/>
          </a:p>
        </p:txBody>
      </p:sp>
    </p:spTree>
    <p:extLst>
      <p:ext uri="{BB962C8B-B14F-4D97-AF65-F5344CB8AC3E}">
        <p14:creationId xmlns:p14="http://schemas.microsoft.com/office/powerpoint/2010/main" val="375680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97D6-2923-4442-8EF0-921F78449D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C6AE93BA-4554-BB47-9851-9A15A85DD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8D64346E-78D5-074B-8BC8-1B3ED8AC6181}"/>
              </a:ext>
            </a:extLst>
          </p:cNvPr>
          <p:cNvSpPr>
            <a:spLocks noGrp="1"/>
          </p:cNvSpPr>
          <p:nvPr>
            <p:ph type="dt" sz="half" idx="10"/>
          </p:nvPr>
        </p:nvSpPr>
        <p:spPr/>
        <p:txBody>
          <a:bodyPr/>
          <a:lstStyle/>
          <a:p>
            <a:fld id="{4A146219-60F2-AE49-9BC0-617DC5FAF091}" type="datetime1">
              <a:rPr lang="ru-RU" smtClean="0"/>
              <a:t>05.10.2023</a:t>
            </a:fld>
            <a:endParaRPr lang="en-RU"/>
          </a:p>
        </p:txBody>
      </p:sp>
      <p:sp>
        <p:nvSpPr>
          <p:cNvPr id="5" name="Footer Placeholder 4">
            <a:extLst>
              <a:ext uri="{FF2B5EF4-FFF2-40B4-BE49-F238E27FC236}">
                <a16:creationId xmlns:a16="http://schemas.microsoft.com/office/drawing/2014/main" id="{41EFFF83-5239-6240-BB3D-93DDDF732D3C}"/>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BF3F75FC-2579-BA41-8221-030DEBAC0A89}"/>
              </a:ext>
            </a:extLst>
          </p:cNvPr>
          <p:cNvSpPr>
            <a:spLocks noGrp="1"/>
          </p:cNvSpPr>
          <p:nvPr>
            <p:ph type="sldNum" sz="quarter" idx="12"/>
          </p:nvPr>
        </p:nvSpPr>
        <p:spPr/>
        <p:txBody>
          <a:bodyPr/>
          <a:lstStyle/>
          <a:p>
            <a:fld id="{FE23AC82-F9A8-A648-8B06-534E3A700BD3}" type="slidenum">
              <a:rPr lang="en-RU" smtClean="0"/>
              <a:t>‹#›</a:t>
            </a:fld>
            <a:endParaRPr lang="en-RU"/>
          </a:p>
        </p:txBody>
      </p:sp>
    </p:spTree>
    <p:extLst>
      <p:ext uri="{BB962C8B-B14F-4D97-AF65-F5344CB8AC3E}">
        <p14:creationId xmlns:p14="http://schemas.microsoft.com/office/powerpoint/2010/main" val="312012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01FF-C7D0-3A44-A0D0-5903D84D389D}"/>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EA4A7DDF-5C5C-424D-AA61-B167842850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5B0C52BF-1262-D844-B4F4-EE6DB76E80DA}"/>
              </a:ext>
            </a:extLst>
          </p:cNvPr>
          <p:cNvSpPr>
            <a:spLocks noGrp="1"/>
          </p:cNvSpPr>
          <p:nvPr>
            <p:ph type="dt" sz="half" idx="10"/>
          </p:nvPr>
        </p:nvSpPr>
        <p:spPr/>
        <p:txBody>
          <a:bodyPr/>
          <a:lstStyle/>
          <a:p>
            <a:fld id="{6A828E80-CCC7-D94D-A816-240F52085E2A}" type="datetime1">
              <a:rPr lang="ru-RU" smtClean="0"/>
              <a:t>05.10.2023</a:t>
            </a:fld>
            <a:endParaRPr lang="en-RU"/>
          </a:p>
        </p:txBody>
      </p:sp>
      <p:sp>
        <p:nvSpPr>
          <p:cNvPr id="5" name="Footer Placeholder 4">
            <a:extLst>
              <a:ext uri="{FF2B5EF4-FFF2-40B4-BE49-F238E27FC236}">
                <a16:creationId xmlns:a16="http://schemas.microsoft.com/office/drawing/2014/main" id="{42F90688-2F75-1748-8339-FE8F414B8FEE}"/>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DA700824-F4C5-6446-872F-10F69A99ED83}"/>
              </a:ext>
            </a:extLst>
          </p:cNvPr>
          <p:cNvSpPr>
            <a:spLocks noGrp="1"/>
          </p:cNvSpPr>
          <p:nvPr>
            <p:ph type="sldNum" sz="quarter" idx="12"/>
          </p:nvPr>
        </p:nvSpPr>
        <p:spPr/>
        <p:txBody>
          <a:bodyPr/>
          <a:lstStyle/>
          <a:p>
            <a:fld id="{FE23AC82-F9A8-A648-8B06-534E3A700BD3}" type="slidenum">
              <a:rPr lang="en-RU" smtClean="0"/>
              <a:t>‹#›</a:t>
            </a:fld>
            <a:endParaRPr lang="en-RU"/>
          </a:p>
        </p:txBody>
      </p:sp>
    </p:spTree>
    <p:extLst>
      <p:ext uri="{BB962C8B-B14F-4D97-AF65-F5344CB8AC3E}">
        <p14:creationId xmlns:p14="http://schemas.microsoft.com/office/powerpoint/2010/main" val="382951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3E24F-CF86-F549-8F25-DD59CDD9BBB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0E7F4CF3-9B70-9B4E-8EB7-55C7DB6C00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CC1DC4BC-E080-344E-811B-B96C62DE4B9D}"/>
              </a:ext>
            </a:extLst>
          </p:cNvPr>
          <p:cNvSpPr>
            <a:spLocks noGrp="1"/>
          </p:cNvSpPr>
          <p:nvPr>
            <p:ph type="dt" sz="half" idx="10"/>
          </p:nvPr>
        </p:nvSpPr>
        <p:spPr/>
        <p:txBody>
          <a:bodyPr/>
          <a:lstStyle/>
          <a:p>
            <a:fld id="{D8829248-EFB3-694E-AF35-F1555AB00579}" type="datetime1">
              <a:rPr lang="ru-RU" smtClean="0"/>
              <a:t>05.10.2023</a:t>
            </a:fld>
            <a:endParaRPr lang="en-RU"/>
          </a:p>
        </p:txBody>
      </p:sp>
      <p:sp>
        <p:nvSpPr>
          <p:cNvPr id="5" name="Footer Placeholder 4">
            <a:extLst>
              <a:ext uri="{FF2B5EF4-FFF2-40B4-BE49-F238E27FC236}">
                <a16:creationId xmlns:a16="http://schemas.microsoft.com/office/drawing/2014/main" id="{06D11C0B-8A47-1549-9A7B-021A2E5DBC01}"/>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A97DEBF7-764C-594A-A98E-F164BCF44321}"/>
              </a:ext>
            </a:extLst>
          </p:cNvPr>
          <p:cNvSpPr>
            <a:spLocks noGrp="1"/>
          </p:cNvSpPr>
          <p:nvPr>
            <p:ph type="sldNum" sz="quarter" idx="12"/>
          </p:nvPr>
        </p:nvSpPr>
        <p:spPr/>
        <p:txBody>
          <a:bodyPr/>
          <a:lstStyle/>
          <a:p>
            <a:fld id="{FE23AC82-F9A8-A648-8B06-534E3A700BD3}" type="slidenum">
              <a:rPr lang="en-RU" smtClean="0"/>
              <a:t>‹#›</a:t>
            </a:fld>
            <a:endParaRPr lang="en-RU"/>
          </a:p>
        </p:txBody>
      </p:sp>
    </p:spTree>
    <p:extLst>
      <p:ext uri="{BB962C8B-B14F-4D97-AF65-F5344CB8AC3E}">
        <p14:creationId xmlns:p14="http://schemas.microsoft.com/office/powerpoint/2010/main" val="112910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C4C8-2CCA-DC40-91B3-72C142EAA300}"/>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1D013481-7CB3-4247-AF11-C57F5FC3B53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EDACB597-FD83-A54B-810D-43CA49712896}"/>
              </a:ext>
            </a:extLst>
          </p:cNvPr>
          <p:cNvSpPr>
            <a:spLocks noGrp="1"/>
          </p:cNvSpPr>
          <p:nvPr>
            <p:ph type="dt" sz="half" idx="10"/>
          </p:nvPr>
        </p:nvSpPr>
        <p:spPr/>
        <p:txBody>
          <a:bodyPr/>
          <a:lstStyle/>
          <a:p>
            <a:fld id="{697BFE02-55C8-9F4C-9A85-C2DDF227F8C6}" type="datetime1">
              <a:rPr lang="ru-RU" smtClean="0"/>
              <a:t>05.10.2023</a:t>
            </a:fld>
            <a:endParaRPr lang="en-RU"/>
          </a:p>
        </p:txBody>
      </p:sp>
      <p:sp>
        <p:nvSpPr>
          <p:cNvPr id="5" name="Footer Placeholder 4">
            <a:extLst>
              <a:ext uri="{FF2B5EF4-FFF2-40B4-BE49-F238E27FC236}">
                <a16:creationId xmlns:a16="http://schemas.microsoft.com/office/drawing/2014/main" id="{8D056D78-8483-2544-BDDD-B1B3179A9501}"/>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302F290F-0E7A-D043-9322-005DF6199C73}"/>
              </a:ext>
            </a:extLst>
          </p:cNvPr>
          <p:cNvSpPr>
            <a:spLocks noGrp="1"/>
          </p:cNvSpPr>
          <p:nvPr>
            <p:ph type="sldNum" sz="quarter" idx="12"/>
          </p:nvPr>
        </p:nvSpPr>
        <p:spPr/>
        <p:txBody>
          <a:bodyPr/>
          <a:lstStyle/>
          <a:p>
            <a:fld id="{FE23AC82-F9A8-A648-8B06-534E3A700BD3}" type="slidenum">
              <a:rPr lang="en-RU" smtClean="0"/>
              <a:t>‹#›</a:t>
            </a:fld>
            <a:endParaRPr lang="en-RU"/>
          </a:p>
        </p:txBody>
      </p:sp>
    </p:spTree>
    <p:extLst>
      <p:ext uri="{BB962C8B-B14F-4D97-AF65-F5344CB8AC3E}">
        <p14:creationId xmlns:p14="http://schemas.microsoft.com/office/powerpoint/2010/main" val="201346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F8EB-D3E0-884E-AE27-5DF630C6C3A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7278549D-3AF9-654D-9B12-93A3649D6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30CA8F-DBAB-234F-86A6-25332AC64705}"/>
              </a:ext>
            </a:extLst>
          </p:cNvPr>
          <p:cNvSpPr>
            <a:spLocks noGrp="1"/>
          </p:cNvSpPr>
          <p:nvPr>
            <p:ph type="dt" sz="half" idx="10"/>
          </p:nvPr>
        </p:nvSpPr>
        <p:spPr/>
        <p:txBody>
          <a:bodyPr/>
          <a:lstStyle/>
          <a:p>
            <a:fld id="{08628E54-006F-5946-B974-C7685DC83D43}" type="datetime1">
              <a:rPr lang="ru-RU" smtClean="0"/>
              <a:t>05.10.2023</a:t>
            </a:fld>
            <a:endParaRPr lang="en-RU"/>
          </a:p>
        </p:txBody>
      </p:sp>
      <p:sp>
        <p:nvSpPr>
          <p:cNvPr id="5" name="Footer Placeholder 4">
            <a:extLst>
              <a:ext uri="{FF2B5EF4-FFF2-40B4-BE49-F238E27FC236}">
                <a16:creationId xmlns:a16="http://schemas.microsoft.com/office/drawing/2014/main" id="{3586E2D3-29B7-AD42-9EFB-2E7541006849}"/>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F710E8EC-8A65-244C-ADDA-B80960971594}"/>
              </a:ext>
            </a:extLst>
          </p:cNvPr>
          <p:cNvSpPr>
            <a:spLocks noGrp="1"/>
          </p:cNvSpPr>
          <p:nvPr>
            <p:ph type="sldNum" sz="quarter" idx="12"/>
          </p:nvPr>
        </p:nvSpPr>
        <p:spPr/>
        <p:txBody>
          <a:bodyPr/>
          <a:lstStyle/>
          <a:p>
            <a:fld id="{FE23AC82-F9A8-A648-8B06-534E3A700BD3}" type="slidenum">
              <a:rPr lang="en-RU" smtClean="0"/>
              <a:t>‹#›</a:t>
            </a:fld>
            <a:endParaRPr lang="en-RU"/>
          </a:p>
        </p:txBody>
      </p:sp>
    </p:spTree>
    <p:extLst>
      <p:ext uri="{BB962C8B-B14F-4D97-AF65-F5344CB8AC3E}">
        <p14:creationId xmlns:p14="http://schemas.microsoft.com/office/powerpoint/2010/main" val="382537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9F2D-4C46-674D-90C3-CBA5748A20B3}"/>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E81CA9A3-20AB-2848-81E4-8527A4AF5D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7A63041A-3FF4-E841-B34C-3722EF62F8C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EE5EC793-20AB-FC4C-AE3D-92EF4167E04A}"/>
              </a:ext>
            </a:extLst>
          </p:cNvPr>
          <p:cNvSpPr>
            <a:spLocks noGrp="1"/>
          </p:cNvSpPr>
          <p:nvPr>
            <p:ph type="dt" sz="half" idx="10"/>
          </p:nvPr>
        </p:nvSpPr>
        <p:spPr/>
        <p:txBody>
          <a:bodyPr/>
          <a:lstStyle/>
          <a:p>
            <a:fld id="{4089F4B4-28A8-E743-97B9-B67B5E1C9A89}" type="datetime1">
              <a:rPr lang="ru-RU" smtClean="0"/>
              <a:t>05.10.2023</a:t>
            </a:fld>
            <a:endParaRPr lang="en-RU"/>
          </a:p>
        </p:txBody>
      </p:sp>
      <p:sp>
        <p:nvSpPr>
          <p:cNvPr id="6" name="Footer Placeholder 5">
            <a:extLst>
              <a:ext uri="{FF2B5EF4-FFF2-40B4-BE49-F238E27FC236}">
                <a16:creationId xmlns:a16="http://schemas.microsoft.com/office/drawing/2014/main" id="{2E55F6C8-1003-1C4B-97A7-04034ED4CA9B}"/>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4F0C0EEF-C119-5C42-B00C-EF266B3E4832}"/>
              </a:ext>
            </a:extLst>
          </p:cNvPr>
          <p:cNvSpPr>
            <a:spLocks noGrp="1"/>
          </p:cNvSpPr>
          <p:nvPr>
            <p:ph type="sldNum" sz="quarter" idx="12"/>
          </p:nvPr>
        </p:nvSpPr>
        <p:spPr/>
        <p:txBody>
          <a:bodyPr/>
          <a:lstStyle/>
          <a:p>
            <a:fld id="{FE23AC82-F9A8-A648-8B06-534E3A700BD3}" type="slidenum">
              <a:rPr lang="en-RU" smtClean="0"/>
              <a:t>‹#›</a:t>
            </a:fld>
            <a:endParaRPr lang="en-RU"/>
          </a:p>
        </p:txBody>
      </p:sp>
    </p:spTree>
    <p:extLst>
      <p:ext uri="{BB962C8B-B14F-4D97-AF65-F5344CB8AC3E}">
        <p14:creationId xmlns:p14="http://schemas.microsoft.com/office/powerpoint/2010/main" val="303676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178C-C825-D241-B74D-9B98D28E406D}"/>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F464926A-A897-C04D-B59D-21C73F295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537BB54-A5DD-EC49-858A-D5477DE78A3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C82F7049-95F7-854E-8084-E7DB2EB4D7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679CE77-DAE7-474E-BAE5-22AC68E4835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9909B385-D0FC-B740-A2DB-000DA1D3EB2A}"/>
              </a:ext>
            </a:extLst>
          </p:cNvPr>
          <p:cNvSpPr>
            <a:spLocks noGrp="1"/>
          </p:cNvSpPr>
          <p:nvPr>
            <p:ph type="dt" sz="half" idx="10"/>
          </p:nvPr>
        </p:nvSpPr>
        <p:spPr/>
        <p:txBody>
          <a:bodyPr/>
          <a:lstStyle/>
          <a:p>
            <a:fld id="{F4B8B61D-5F45-AF49-9E2D-4CC6E48331FC}" type="datetime1">
              <a:rPr lang="ru-RU" smtClean="0"/>
              <a:t>05.10.2023</a:t>
            </a:fld>
            <a:endParaRPr lang="en-RU"/>
          </a:p>
        </p:txBody>
      </p:sp>
      <p:sp>
        <p:nvSpPr>
          <p:cNvPr id="8" name="Footer Placeholder 7">
            <a:extLst>
              <a:ext uri="{FF2B5EF4-FFF2-40B4-BE49-F238E27FC236}">
                <a16:creationId xmlns:a16="http://schemas.microsoft.com/office/drawing/2014/main" id="{5771EED8-BE07-8F41-82BA-9E2E1ABC4480}"/>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52DA1CFC-9374-FA4A-8E09-AA544EE8C03A}"/>
              </a:ext>
            </a:extLst>
          </p:cNvPr>
          <p:cNvSpPr>
            <a:spLocks noGrp="1"/>
          </p:cNvSpPr>
          <p:nvPr>
            <p:ph type="sldNum" sz="quarter" idx="12"/>
          </p:nvPr>
        </p:nvSpPr>
        <p:spPr/>
        <p:txBody>
          <a:bodyPr/>
          <a:lstStyle/>
          <a:p>
            <a:fld id="{FE23AC82-F9A8-A648-8B06-534E3A700BD3}" type="slidenum">
              <a:rPr lang="en-RU" smtClean="0"/>
              <a:t>‹#›</a:t>
            </a:fld>
            <a:endParaRPr lang="en-RU"/>
          </a:p>
        </p:txBody>
      </p:sp>
    </p:spTree>
    <p:extLst>
      <p:ext uri="{BB962C8B-B14F-4D97-AF65-F5344CB8AC3E}">
        <p14:creationId xmlns:p14="http://schemas.microsoft.com/office/powerpoint/2010/main" val="208557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763B-4FC9-424B-82E8-53B8B878D12C}"/>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AE7AB59F-F6DB-A94A-9678-739EE2BD41B4}"/>
              </a:ext>
            </a:extLst>
          </p:cNvPr>
          <p:cNvSpPr>
            <a:spLocks noGrp="1"/>
          </p:cNvSpPr>
          <p:nvPr>
            <p:ph type="dt" sz="half" idx="10"/>
          </p:nvPr>
        </p:nvSpPr>
        <p:spPr/>
        <p:txBody>
          <a:bodyPr/>
          <a:lstStyle/>
          <a:p>
            <a:fld id="{0D5AF854-1E48-0E43-9B02-DDED2A64C413}" type="datetime1">
              <a:rPr lang="ru-RU" smtClean="0"/>
              <a:t>05.10.2023</a:t>
            </a:fld>
            <a:endParaRPr lang="en-RU"/>
          </a:p>
        </p:txBody>
      </p:sp>
      <p:sp>
        <p:nvSpPr>
          <p:cNvPr id="4" name="Footer Placeholder 3">
            <a:extLst>
              <a:ext uri="{FF2B5EF4-FFF2-40B4-BE49-F238E27FC236}">
                <a16:creationId xmlns:a16="http://schemas.microsoft.com/office/drawing/2014/main" id="{FE071630-7A3C-054C-B9A9-97C99AC694FC}"/>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0A9D8BE6-8B9A-BA40-BFBC-606FBE8D6CEF}"/>
              </a:ext>
            </a:extLst>
          </p:cNvPr>
          <p:cNvSpPr>
            <a:spLocks noGrp="1"/>
          </p:cNvSpPr>
          <p:nvPr>
            <p:ph type="sldNum" sz="quarter" idx="12"/>
          </p:nvPr>
        </p:nvSpPr>
        <p:spPr/>
        <p:txBody>
          <a:bodyPr/>
          <a:lstStyle/>
          <a:p>
            <a:fld id="{FE23AC82-F9A8-A648-8B06-534E3A700BD3}" type="slidenum">
              <a:rPr lang="en-RU" smtClean="0"/>
              <a:t>‹#›</a:t>
            </a:fld>
            <a:endParaRPr lang="en-RU"/>
          </a:p>
        </p:txBody>
      </p:sp>
    </p:spTree>
    <p:extLst>
      <p:ext uri="{BB962C8B-B14F-4D97-AF65-F5344CB8AC3E}">
        <p14:creationId xmlns:p14="http://schemas.microsoft.com/office/powerpoint/2010/main" val="360073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923C9-DD42-304F-ADB6-022FFDCD40BB}"/>
              </a:ext>
            </a:extLst>
          </p:cNvPr>
          <p:cNvSpPr>
            <a:spLocks noGrp="1"/>
          </p:cNvSpPr>
          <p:nvPr>
            <p:ph type="dt" sz="half" idx="10"/>
          </p:nvPr>
        </p:nvSpPr>
        <p:spPr/>
        <p:txBody>
          <a:bodyPr/>
          <a:lstStyle/>
          <a:p>
            <a:fld id="{171AC912-C48C-B847-8796-44E88A5A8E11}" type="datetime1">
              <a:rPr lang="ru-RU" smtClean="0"/>
              <a:t>05.10.2023</a:t>
            </a:fld>
            <a:endParaRPr lang="en-RU"/>
          </a:p>
        </p:txBody>
      </p:sp>
      <p:sp>
        <p:nvSpPr>
          <p:cNvPr id="3" name="Footer Placeholder 2">
            <a:extLst>
              <a:ext uri="{FF2B5EF4-FFF2-40B4-BE49-F238E27FC236}">
                <a16:creationId xmlns:a16="http://schemas.microsoft.com/office/drawing/2014/main" id="{69E857E8-DB7F-B14D-9052-6A4FA6D2E22A}"/>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F99E4735-3981-6E4B-817C-02F78B0A8149}"/>
              </a:ext>
            </a:extLst>
          </p:cNvPr>
          <p:cNvSpPr>
            <a:spLocks noGrp="1"/>
          </p:cNvSpPr>
          <p:nvPr>
            <p:ph type="sldNum" sz="quarter" idx="12"/>
          </p:nvPr>
        </p:nvSpPr>
        <p:spPr/>
        <p:txBody>
          <a:bodyPr/>
          <a:lstStyle/>
          <a:p>
            <a:fld id="{FE23AC82-F9A8-A648-8B06-534E3A700BD3}" type="slidenum">
              <a:rPr lang="en-RU" smtClean="0"/>
              <a:t>‹#›</a:t>
            </a:fld>
            <a:endParaRPr lang="en-RU"/>
          </a:p>
        </p:txBody>
      </p:sp>
    </p:spTree>
    <p:extLst>
      <p:ext uri="{BB962C8B-B14F-4D97-AF65-F5344CB8AC3E}">
        <p14:creationId xmlns:p14="http://schemas.microsoft.com/office/powerpoint/2010/main" val="427609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0D42-4BBC-7243-BF82-42AB795A3F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C7874567-AC04-F349-8192-9E664B831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3909F401-485E-574E-B9F7-3F34EE8A2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BB0F11-D395-7A41-B101-92C96C77AF52}"/>
              </a:ext>
            </a:extLst>
          </p:cNvPr>
          <p:cNvSpPr>
            <a:spLocks noGrp="1"/>
          </p:cNvSpPr>
          <p:nvPr>
            <p:ph type="dt" sz="half" idx="10"/>
          </p:nvPr>
        </p:nvSpPr>
        <p:spPr/>
        <p:txBody>
          <a:bodyPr/>
          <a:lstStyle/>
          <a:p>
            <a:fld id="{71B7DF54-64E1-A840-85A8-FD0F710B5D3A}" type="datetime1">
              <a:rPr lang="ru-RU" smtClean="0"/>
              <a:t>05.10.2023</a:t>
            </a:fld>
            <a:endParaRPr lang="en-RU"/>
          </a:p>
        </p:txBody>
      </p:sp>
      <p:sp>
        <p:nvSpPr>
          <p:cNvPr id="6" name="Footer Placeholder 5">
            <a:extLst>
              <a:ext uri="{FF2B5EF4-FFF2-40B4-BE49-F238E27FC236}">
                <a16:creationId xmlns:a16="http://schemas.microsoft.com/office/drawing/2014/main" id="{AD9A1CE6-608E-B84A-A2AE-565D9BCE0F86}"/>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A790C1E0-4ACC-584E-A32A-64BEFA23319D}"/>
              </a:ext>
            </a:extLst>
          </p:cNvPr>
          <p:cNvSpPr>
            <a:spLocks noGrp="1"/>
          </p:cNvSpPr>
          <p:nvPr>
            <p:ph type="sldNum" sz="quarter" idx="12"/>
          </p:nvPr>
        </p:nvSpPr>
        <p:spPr/>
        <p:txBody>
          <a:bodyPr/>
          <a:lstStyle/>
          <a:p>
            <a:fld id="{FE23AC82-F9A8-A648-8B06-534E3A700BD3}" type="slidenum">
              <a:rPr lang="en-RU" smtClean="0"/>
              <a:t>‹#›</a:t>
            </a:fld>
            <a:endParaRPr lang="en-RU"/>
          </a:p>
        </p:txBody>
      </p:sp>
    </p:spTree>
    <p:extLst>
      <p:ext uri="{BB962C8B-B14F-4D97-AF65-F5344CB8AC3E}">
        <p14:creationId xmlns:p14="http://schemas.microsoft.com/office/powerpoint/2010/main" val="233076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AA98-E9A8-9B48-A574-53769322F3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67F60EFB-15A8-A14A-AEBD-0032C4DAD4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50AE6CDA-D260-2546-8DBC-575809ACE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344777-D4BE-294B-8FCB-92EF1DBE69FD}"/>
              </a:ext>
            </a:extLst>
          </p:cNvPr>
          <p:cNvSpPr>
            <a:spLocks noGrp="1"/>
          </p:cNvSpPr>
          <p:nvPr>
            <p:ph type="dt" sz="half" idx="10"/>
          </p:nvPr>
        </p:nvSpPr>
        <p:spPr/>
        <p:txBody>
          <a:bodyPr/>
          <a:lstStyle/>
          <a:p>
            <a:fld id="{FA7351FC-2A8C-D34A-ADFC-E01E3F50579C}" type="datetime1">
              <a:rPr lang="ru-RU" smtClean="0"/>
              <a:t>05.10.2023</a:t>
            </a:fld>
            <a:endParaRPr lang="en-RU"/>
          </a:p>
        </p:txBody>
      </p:sp>
      <p:sp>
        <p:nvSpPr>
          <p:cNvPr id="6" name="Footer Placeholder 5">
            <a:extLst>
              <a:ext uri="{FF2B5EF4-FFF2-40B4-BE49-F238E27FC236}">
                <a16:creationId xmlns:a16="http://schemas.microsoft.com/office/drawing/2014/main" id="{2BB5B568-51C1-A94D-9C16-EEF5B0BB595E}"/>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7881C43B-71C2-0E49-8411-10CD8964F311}"/>
              </a:ext>
            </a:extLst>
          </p:cNvPr>
          <p:cNvSpPr>
            <a:spLocks noGrp="1"/>
          </p:cNvSpPr>
          <p:nvPr>
            <p:ph type="sldNum" sz="quarter" idx="12"/>
          </p:nvPr>
        </p:nvSpPr>
        <p:spPr/>
        <p:txBody>
          <a:bodyPr/>
          <a:lstStyle/>
          <a:p>
            <a:fld id="{FE23AC82-F9A8-A648-8B06-534E3A700BD3}" type="slidenum">
              <a:rPr lang="en-RU" smtClean="0"/>
              <a:t>‹#›</a:t>
            </a:fld>
            <a:endParaRPr lang="en-RU"/>
          </a:p>
        </p:txBody>
      </p:sp>
    </p:spTree>
    <p:extLst>
      <p:ext uri="{BB962C8B-B14F-4D97-AF65-F5344CB8AC3E}">
        <p14:creationId xmlns:p14="http://schemas.microsoft.com/office/powerpoint/2010/main" val="166670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F6109-8A48-9B40-BF8A-9742FF481C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2172CB70-BAB4-294F-8970-DC88048DA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58A36AA4-76E7-EC4A-88B5-3F8DFE558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51E44-4D3D-6147-B9B9-7B5BABA2520F}" type="datetime1">
              <a:rPr lang="ru-RU" smtClean="0"/>
              <a:t>05.10.2023</a:t>
            </a:fld>
            <a:endParaRPr lang="en-RU"/>
          </a:p>
        </p:txBody>
      </p:sp>
      <p:sp>
        <p:nvSpPr>
          <p:cNvPr id="5" name="Footer Placeholder 4">
            <a:extLst>
              <a:ext uri="{FF2B5EF4-FFF2-40B4-BE49-F238E27FC236}">
                <a16:creationId xmlns:a16="http://schemas.microsoft.com/office/drawing/2014/main" id="{C5CCC77E-4859-4444-873B-94B261EED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EBCDE8F7-2B6C-EE47-ACD2-FF09825E2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AC82-F9A8-A648-8B06-534E3A700BD3}" type="slidenum">
              <a:rPr lang="en-RU" smtClean="0"/>
              <a:t>‹#›</a:t>
            </a:fld>
            <a:endParaRPr lang="en-RU"/>
          </a:p>
        </p:txBody>
      </p:sp>
    </p:spTree>
    <p:extLst>
      <p:ext uri="{BB962C8B-B14F-4D97-AF65-F5344CB8AC3E}">
        <p14:creationId xmlns:p14="http://schemas.microsoft.com/office/powerpoint/2010/main" val="2907822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F710-061E-5241-A76D-59224F3A9531}"/>
              </a:ext>
            </a:extLst>
          </p:cNvPr>
          <p:cNvSpPr>
            <a:spLocks noGrp="1"/>
          </p:cNvSpPr>
          <p:nvPr>
            <p:ph type="ctrTitle"/>
          </p:nvPr>
        </p:nvSpPr>
        <p:spPr>
          <a:xfrm>
            <a:off x="1524000" y="2245360"/>
            <a:ext cx="9144000" cy="2036763"/>
          </a:xfrm>
        </p:spPr>
        <p:txBody>
          <a:bodyPr>
            <a:normAutofit/>
          </a:bodyPr>
          <a:lstStyle/>
          <a:p>
            <a:r>
              <a:rPr lang="ru-RU" sz="4000" b="1" dirty="0"/>
              <a:t>Применение глубоких сверточных нейронных сетей в задаче классификации аудиоданных по гендерному признаку</a:t>
            </a:r>
            <a:r>
              <a:rPr lang="ru-RU" sz="4000" dirty="0" smtClean="0">
                <a:latin typeface="Times New Roman" panose="02020603050405020304" pitchFamily="18" charset="0"/>
                <a:cs typeface="Times New Roman" panose="02020603050405020304" pitchFamily="18" charset="0"/>
              </a:rPr>
              <a:t> </a:t>
            </a:r>
            <a:endParaRPr lang="en-RU"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B8D311-327A-1F4D-9F82-23BADAB2BBBA}"/>
              </a:ext>
            </a:extLst>
          </p:cNvPr>
          <p:cNvSpPr>
            <a:spLocks noGrp="1"/>
          </p:cNvSpPr>
          <p:nvPr>
            <p:ph type="subTitle" idx="1"/>
          </p:nvPr>
        </p:nvSpPr>
        <p:spPr>
          <a:xfrm>
            <a:off x="1991360" y="5202238"/>
            <a:ext cx="9773920" cy="1655762"/>
          </a:xfrm>
        </p:spPr>
        <p:txBody>
          <a:bodyPr/>
          <a:lstStyle/>
          <a:p>
            <a:pPr algn="r"/>
            <a:r>
              <a:rPr lang="ru-RU" dirty="0">
                <a:latin typeface="Times New Roman" panose="02020603050405020304" pitchFamily="18" charset="0"/>
                <a:cs typeface="Times New Roman" panose="02020603050405020304" pitchFamily="18" charset="0"/>
              </a:rPr>
              <a:t>Выполнил </a:t>
            </a:r>
            <a:r>
              <a:rPr lang="ru-RU" dirty="0" smtClean="0">
                <a:latin typeface="Times New Roman" panose="02020603050405020304" pitchFamily="18" charset="0"/>
                <a:cs typeface="Times New Roman" panose="02020603050405020304" pitchFamily="18" charset="0"/>
              </a:rPr>
              <a:t>слушатель</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Пермяков Никита Петрович</a:t>
            </a:r>
            <a:endParaRPr lang="ru-RU" dirty="0">
              <a:latin typeface="Times New Roman" panose="02020603050405020304" pitchFamily="18" charset="0"/>
              <a:cs typeface="Times New Roman" panose="02020603050405020304" pitchFamily="18" charset="0"/>
            </a:endParaRPr>
          </a:p>
          <a:p>
            <a:pPr algn="r"/>
            <a:r>
              <a:rPr lang="ru-RU" dirty="0">
                <a:latin typeface="Times New Roman" panose="02020603050405020304" pitchFamily="18" charset="0"/>
                <a:cs typeface="Times New Roman" panose="02020603050405020304" pitchFamily="18" charset="0"/>
              </a:rPr>
              <a:t>Научный руководитель</a:t>
            </a:r>
            <a:r>
              <a:rPr lang="en-US"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Гапанюк</a:t>
            </a:r>
            <a:r>
              <a:rPr lang="ru-RU" dirty="0">
                <a:latin typeface="Times New Roman" panose="02020603050405020304" pitchFamily="18" charset="0"/>
                <a:cs typeface="Times New Roman" panose="02020603050405020304" pitchFamily="18" charset="0"/>
              </a:rPr>
              <a:t> Юрий Евгеньевич</a:t>
            </a:r>
            <a:endParaRPr lang="en-RU"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406FD431-4CC2-6446-B157-313C1C5D0B4C}"/>
              </a:ext>
            </a:extLst>
          </p:cNvPr>
          <p:cNvSpPr txBox="1">
            <a:spLocks/>
          </p:cNvSpPr>
          <p:nvPr/>
        </p:nvSpPr>
        <p:spPr>
          <a:xfrm>
            <a:off x="1209040" y="498316"/>
            <a:ext cx="977392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3200" dirty="0">
                <a:latin typeface="Times New Roman" panose="02020603050405020304" pitchFamily="18" charset="0"/>
                <a:cs typeface="Times New Roman" panose="02020603050405020304" pitchFamily="18" charset="0"/>
              </a:rPr>
              <a:t>МГТУ им. Н.Э. Баумана</a:t>
            </a:r>
          </a:p>
          <a:p>
            <a:r>
              <a:rPr lang="ru-RU" sz="3200" dirty="0">
                <a:latin typeface="Times New Roman" panose="02020603050405020304" pitchFamily="18" charset="0"/>
                <a:cs typeface="Times New Roman" panose="02020603050405020304" pitchFamily="18" charset="0"/>
              </a:rPr>
              <a:t>каф. ИУ5</a:t>
            </a:r>
            <a:endParaRPr lang="en-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77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9646-56E2-9546-9FC8-4608AEEC6843}"/>
              </a:ext>
            </a:extLst>
          </p:cNvPr>
          <p:cNvSpPr>
            <a:spLocks noGrp="1"/>
          </p:cNvSpPr>
          <p:nvPr>
            <p:ph type="title"/>
          </p:nvPr>
        </p:nvSpPr>
        <p:spPr>
          <a:xfrm>
            <a:off x="838200" y="457200"/>
            <a:ext cx="10515600" cy="5571067"/>
          </a:xfrm>
        </p:spPr>
        <p:txBody>
          <a:bodyPr>
            <a:normAutofit fontScale="90000"/>
          </a:bodyPr>
          <a:lstStyle/>
          <a:p>
            <a:r>
              <a:rPr lang="ru-RU" sz="3300" b="1" i="1" dirty="0">
                <a:latin typeface="+mn-lt"/>
                <a:cs typeface="Times New Roman" panose="02020603050405020304" pitchFamily="18" charset="0"/>
              </a:rPr>
              <a:t>В</a:t>
            </a:r>
            <a:r>
              <a:rPr lang="ru-RU" sz="2700" b="1" i="1" dirty="0">
                <a:latin typeface="+mn-lt"/>
                <a:cs typeface="Times New Roman" panose="02020603050405020304" pitchFamily="18" charset="0"/>
              </a:rPr>
              <a:t>ычисление мел-частотных </a:t>
            </a:r>
            <a:r>
              <a:rPr lang="ru-RU" sz="2700" b="1" i="1" dirty="0" err="1">
                <a:latin typeface="+mn-lt"/>
                <a:cs typeface="Times New Roman" panose="02020603050405020304" pitchFamily="18" charset="0"/>
              </a:rPr>
              <a:t>кепстральных</a:t>
            </a:r>
            <a:r>
              <a:rPr lang="ru-RU" sz="2700" b="1" i="1" dirty="0">
                <a:latin typeface="+mn-lt"/>
                <a:cs typeface="Times New Roman" panose="02020603050405020304" pitchFamily="18" charset="0"/>
              </a:rPr>
              <a:t> коэффициентов включает в себя следующие шаги:</a:t>
            </a:r>
            <a:br>
              <a:rPr lang="ru-RU" sz="2700" b="1" i="1" dirty="0">
                <a:latin typeface="+mn-lt"/>
                <a:cs typeface="Times New Roman" panose="02020603050405020304" pitchFamily="18" charset="0"/>
              </a:rPr>
            </a:br>
            <a:r>
              <a:rPr lang="ru-RU" sz="2700" b="1" dirty="0">
                <a:latin typeface="+mn-lt"/>
                <a:cs typeface="Times New Roman" panose="02020603050405020304" pitchFamily="18" charset="0"/>
              </a:rPr>
              <a:t/>
            </a:r>
            <a:br>
              <a:rPr lang="ru-RU" sz="2700" b="1" dirty="0">
                <a:latin typeface="+mn-lt"/>
                <a:cs typeface="Times New Roman" panose="02020603050405020304" pitchFamily="18" charset="0"/>
              </a:rPr>
            </a:br>
            <a:r>
              <a:rPr lang="ru-RU" sz="2700" b="1" dirty="0" smtClean="0">
                <a:latin typeface="+mn-lt"/>
                <a:cs typeface="Times New Roman" panose="02020603050405020304" pitchFamily="18" charset="0"/>
              </a:rPr>
              <a:t>1. Необходимо </a:t>
            </a:r>
            <a:r>
              <a:rPr lang="ru-RU" sz="2700" b="1" dirty="0">
                <a:latin typeface="+mn-lt"/>
                <a:cs typeface="Times New Roman" panose="02020603050405020304" pitchFamily="18" charset="0"/>
              </a:rPr>
              <a:t>разделить исходный сигнал на фреймы. Размер фрейма обычно выбирается от 20 до 40 </a:t>
            </a:r>
            <a:r>
              <a:rPr lang="ru-RU" sz="2700" b="1" dirty="0" err="1">
                <a:latin typeface="+mn-lt"/>
                <a:cs typeface="Times New Roman" panose="02020603050405020304" pitchFamily="18" charset="0"/>
              </a:rPr>
              <a:t>мс</a:t>
            </a:r>
            <a:r>
              <a:rPr lang="ru-RU" sz="2700" b="1" dirty="0">
                <a:latin typeface="+mn-lt"/>
                <a:cs typeface="Times New Roman" panose="02020603050405020304" pitchFamily="18" charset="0"/>
              </a:rPr>
              <a:t>, так как считается, что речевой сигнал на этом промежутке не сильно меняется.</a:t>
            </a:r>
            <a:br>
              <a:rPr lang="ru-RU" sz="2700" b="1" dirty="0">
                <a:latin typeface="+mn-lt"/>
                <a:cs typeface="Times New Roman" panose="02020603050405020304" pitchFamily="18" charset="0"/>
              </a:rPr>
            </a:br>
            <a:r>
              <a:rPr lang="ru-RU" sz="2700" b="1" dirty="0">
                <a:latin typeface="+mn-lt"/>
                <a:cs typeface="Times New Roman" panose="02020603050405020304" pitchFamily="18" charset="0"/>
              </a:rPr>
              <a:t/>
            </a:r>
            <a:br>
              <a:rPr lang="ru-RU" sz="2700" b="1" dirty="0">
                <a:latin typeface="+mn-lt"/>
                <a:cs typeface="Times New Roman" panose="02020603050405020304" pitchFamily="18" charset="0"/>
              </a:rPr>
            </a:br>
            <a:r>
              <a:rPr lang="ru-RU" sz="2700" b="1" dirty="0" smtClean="0">
                <a:latin typeface="+mn-lt"/>
                <a:cs typeface="Times New Roman" panose="02020603050405020304" pitchFamily="18" charset="0"/>
              </a:rPr>
              <a:t>2. Речевой </a:t>
            </a:r>
            <a:r>
              <a:rPr lang="ru-RU" sz="2700" b="1" dirty="0">
                <a:latin typeface="+mn-lt"/>
                <a:cs typeface="Times New Roman" panose="02020603050405020304" pitchFamily="18" charset="0"/>
              </a:rPr>
              <a:t>сигнал конечен и не является периодическим, поэтому из-за разрывов на его концах при применении преобразования Фурье проявляется эффект утечки. Для того, чтобы снизить его влияние на результат, каждый кадр умножается на оконную функцию Хемминга.</a:t>
            </a:r>
            <a:br>
              <a:rPr lang="ru-RU" sz="2700" b="1" dirty="0">
                <a:latin typeface="+mn-lt"/>
                <a:cs typeface="Times New Roman" panose="02020603050405020304" pitchFamily="18" charset="0"/>
              </a:rPr>
            </a:br>
            <a:r>
              <a:rPr lang="ru-RU" sz="2700" b="1" dirty="0">
                <a:latin typeface="+mn-lt"/>
                <a:cs typeface="Times New Roman" panose="02020603050405020304" pitchFamily="18" charset="0"/>
              </a:rPr>
              <a:t/>
            </a:r>
            <a:br>
              <a:rPr lang="ru-RU" sz="2700" b="1" dirty="0">
                <a:latin typeface="+mn-lt"/>
                <a:cs typeface="Times New Roman" panose="02020603050405020304" pitchFamily="18" charset="0"/>
              </a:rPr>
            </a:br>
            <a:r>
              <a:rPr lang="ru-RU" sz="2700" b="1" dirty="0" smtClean="0">
                <a:latin typeface="+mn-lt"/>
                <a:cs typeface="Times New Roman" panose="02020603050405020304" pitchFamily="18" charset="0"/>
              </a:rPr>
              <a:t>3. </a:t>
            </a:r>
            <a:r>
              <a:rPr lang="ru-RU" sz="2700" b="1" dirty="0" smtClean="0">
                <a:latin typeface="+mn-lt"/>
                <a:ea typeface="Times New Roman" panose="02020603050405020304" pitchFamily="18" charset="0"/>
                <a:cs typeface="Times New Roman" panose="02020603050405020304" pitchFamily="18" charset="0"/>
              </a:rPr>
              <a:t>Вычисляем </a:t>
            </a:r>
            <a:r>
              <a:rPr lang="ru-RU" sz="2700" b="1" dirty="0">
                <a:latin typeface="+mn-lt"/>
                <a:ea typeface="Times New Roman" panose="02020603050405020304" pitchFamily="18" charset="0"/>
                <a:cs typeface="Times New Roman" panose="02020603050405020304" pitchFamily="18" charset="0"/>
              </a:rPr>
              <a:t>периодограмму для каждого фрейма (спектральную мощность)</a:t>
            </a:r>
            <a:r>
              <a:rPr lang="ru-RU" sz="3600" dirty="0">
                <a:latin typeface="Times New Roman" panose="02020603050405020304" pitchFamily="18" charset="0"/>
                <a:ea typeface="Calibri" panose="020F0502020204030204" pitchFamily="34" charset="0"/>
                <a:cs typeface="Times New Roman" panose="02020603050405020304" pitchFamily="18" charset="0"/>
              </a:rPr>
              <a:t/>
            </a:r>
            <a:br>
              <a:rPr lang="ru-RU" sz="3600" dirty="0">
                <a:latin typeface="Times New Roman" panose="02020603050405020304" pitchFamily="18" charset="0"/>
                <a:ea typeface="Calibri" panose="020F0502020204030204" pitchFamily="34" charset="0"/>
                <a:cs typeface="Times New Roman" panose="02020603050405020304" pitchFamily="18" charset="0"/>
              </a:rPr>
            </a:br>
            <a:endParaRPr lang="en-RU" sz="3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37EB7F67-2799-A04D-8FCA-A343A4C7E5D8}"/>
              </a:ext>
            </a:extLst>
          </p:cNvPr>
          <p:cNvSpPr>
            <a:spLocks noGrp="1"/>
          </p:cNvSpPr>
          <p:nvPr>
            <p:ph type="sldNum" sz="quarter" idx="12"/>
          </p:nvPr>
        </p:nvSpPr>
        <p:spPr>
          <a:xfrm>
            <a:off x="9136117" y="365125"/>
            <a:ext cx="2743200" cy="365125"/>
          </a:xfrm>
        </p:spPr>
        <p:txBody>
          <a:bodyPr/>
          <a:lstStyle/>
          <a:p>
            <a:fld id="{FE23AC82-F9A8-A648-8B06-534E3A700BD3}" type="slidenum">
              <a:rPr lang="en-RU" sz="2400" smtClean="0">
                <a:solidFill>
                  <a:schemeClr val="tx1"/>
                </a:solidFill>
                <a:latin typeface="Times New Roman" panose="02020603050405020304" pitchFamily="18" charset="0"/>
                <a:cs typeface="Times New Roman" panose="02020603050405020304" pitchFamily="18" charset="0"/>
              </a:rPr>
              <a:t>10</a:t>
            </a:fld>
            <a:endParaRPr lang="en-RU"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54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3C59-A770-784E-9F40-D4DCFE992FFD}"/>
              </a:ext>
            </a:extLst>
          </p:cNvPr>
          <p:cNvSpPr>
            <a:spLocks noGrp="1"/>
          </p:cNvSpPr>
          <p:nvPr>
            <p:ph type="title"/>
          </p:nvPr>
        </p:nvSpPr>
        <p:spPr>
          <a:xfrm>
            <a:off x="338667" y="365125"/>
            <a:ext cx="11015133" cy="6137275"/>
          </a:xfrm>
        </p:spPr>
        <p:txBody>
          <a:bodyPr>
            <a:normAutofit fontScale="90000"/>
          </a:bodyPr>
          <a:lstStyle/>
          <a:p>
            <a:pPr marL="457200" indent="-457200"/>
            <a:r>
              <a:rPr lang="ru-RU" sz="2700" b="1" dirty="0" smtClean="0">
                <a:latin typeface="+mn-lt"/>
                <a:cs typeface="Times New Roman" panose="02020603050405020304" pitchFamily="18" charset="0"/>
              </a:rPr>
              <a:t>       4. Вычисляем </a:t>
            </a:r>
            <a:r>
              <a:rPr lang="ru-RU" sz="2700" b="1" dirty="0">
                <a:latin typeface="+mn-lt"/>
                <a:cs typeface="Times New Roman" panose="02020603050405020304" pitchFamily="18" charset="0"/>
              </a:rPr>
              <a:t>блок мел-фильтров. Для этого треугольные фильтры (от 20 до 40) умножаются на периодограмму и суммируются. В результате мы получим энергии набора фильтров.</a:t>
            </a:r>
            <a:br>
              <a:rPr lang="ru-RU" sz="2700" b="1" dirty="0">
                <a:latin typeface="+mn-lt"/>
                <a:cs typeface="Times New Roman" panose="02020603050405020304" pitchFamily="18" charset="0"/>
              </a:rPr>
            </a:br>
            <a:r>
              <a:rPr lang="ru-RU" sz="2700" b="1" dirty="0">
                <a:latin typeface="+mn-lt"/>
                <a:cs typeface="Times New Roman" panose="02020603050405020304" pitchFamily="18" charset="0"/>
              </a:rPr>
              <a:t/>
            </a:r>
            <a:br>
              <a:rPr lang="ru-RU" sz="2700" b="1" dirty="0">
                <a:latin typeface="+mn-lt"/>
                <a:cs typeface="Times New Roman" panose="02020603050405020304" pitchFamily="18" charset="0"/>
              </a:rPr>
            </a:br>
            <a:r>
              <a:rPr lang="ru-RU" sz="2700" b="1" dirty="0" smtClean="0">
                <a:latin typeface="+mn-lt"/>
                <a:cs typeface="Times New Roman" panose="02020603050405020304" pitchFamily="18" charset="0"/>
              </a:rPr>
              <a:t>5. Полученные </a:t>
            </a:r>
            <a:r>
              <a:rPr lang="ru-RU" sz="2700" b="1" dirty="0">
                <a:latin typeface="+mn-lt"/>
                <a:cs typeface="Times New Roman" panose="02020603050405020304" pitchFamily="18" charset="0"/>
              </a:rPr>
              <a:t>энергии логарифмируются. Это также мотивируется человече-</a:t>
            </a:r>
            <a:r>
              <a:rPr lang="ru-RU" sz="2700" b="1" dirty="0" err="1">
                <a:latin typeface="+mn-lt"/>
                <a:cs typeface="Times New Roman" panose="02020603050405020304" pitchFamily="18" charset="0"/>
              </a:rPr>
              <a:t>ским</a:t>
            </a:r>
            <a:r>
              <a:rPr lang="ru-RU" sz="2700" b="1" dirty="0">
                <a:latin typeface="+mn-lt"/>
                <a:cs typeface="Times New Roman" panose="02020603050405020304" pitchFamily="18" charset="0"/>
              </a:rPr>
              <a:t> слухом: мы не слышим громкость в линейном масштабе. Обычно, чтобы удвоить воспринимаемую громкость звука, нам нужно затратить в 8 раз больше энергии. Это означает, что большие колебания энергии могут </a:t>
            </a:r>
            <a:r>
              <a:rPr lang="ru-RU" sz="2700" b="1" dirty="0" err="1">
                <a:latin typeface="+mn-lt"/>
                <a:cs typeface="Times New Roman" panose="02020603050405020304" pitchFamily="18" charset="0"/>
              </a:rPr>
              <a:t>зву-чать</a:t>
            </a:r>
            <a:r>
              <a:rPr lang="ru-RU" sz="2700" b="1" dirty="0">
                <a:latin typeface="+mn-lt"/>
                <a:cs typeface="Times New Roman" panose="02020603050405020304" pitchFamily="18" charset="0"/>
              </a:rPr>
              <a:t> не так уж и по-другому, если звук с самого начала громкий. Эта опера-</a:t>
            </a:r>
            <a:r>
              <a:rPr lang="ru-RU" sz="2700" b="1" dirty="0" err="1">
                <a:latin typeface="+mn-lt"/>
                <a:cs typeface="Times New Roman" panose="02020603050405020304" pitchFamily="18" charset="0"/>
              </a:rPr>
              <a:t>ция</a:t>
            </a:r>
            <a:r>
              <a:rPr lang="ru-RU" sz="2700" b="1" dirty="0">
                <a:latin typeface="+mn-lt"/>
                <a:cs typeface="Times New Roman" panose="02020603050405020304" pitchFamily="18" charset="0"/>
              </a:rPr>
              <a:t> сжатия делает наши функции более близкими к тому, что на самом деле слышат люди.</a:t>
            </a:r>
            <a:br>
              <a:rPr lang="ru-RU" sz="2700" b="1" dirty="0">
                <a:latin typeface="+mn-lt"/>
                <a:cs typeface="Times New Roman" panose="02020603050405020304" pitchFamily="18" charset="0"/>
              </a:rPr>
            </a:br>
            <a:r>
              <a:rPr lang="ru-RU" sz="2700" b="1" dirty="0">
                <a:latin typeface="+mn-lt"/>
                <a:cs typeface="Times New Roman" panose="02020603050405020304" pitchFamily="18" charset="0"/>
              </a:rPr>
              <a:t/>
            </a:r>
            <a:br>
              <a:rPr lang="ru-RU" sz="2700" b="1" dirty="0">
                <a:latin typeface="+mn-lt"/>
                <a:cs typeface="Times New Roman" panose="02020603050405020304" pitchFamily="18" charset="0"/>
              </a:rPr>
            </a:br>
            <a:r>
              <a:rPr lang="ru-RU" sz="2700" b="1" dirty="0">
                <a:latin typeface="+mn-lt"/>
                <a:cs typeface="Times New Roman" panose="02020603050405020304" pitchFamily="18" charset="0"/>
              </a:rPr>
              <a:t>6.   Далее, используя дискретное косинусное преобразование, получим мел-</a:t>
            </a:r>
            <a:r>
              <a:rPr lang="ru-RU" sz="2700" b="1" dirty="0" err="1">
                <a:latin typeface="+mn-lt"/>
                <a:cs typeface="Times New Roman" panose="02020603050405020304" pitchFamily="18" charset="0"/>
              </a:rPr>
              <a:t>кепстральные</a:t>
            </a:r>
            <a:r>
              <a:rPr lang="ru-RU" sz="2700" b="1" dirty="0">
                <a:latin typeface="+mn-lt"/>
                <a:cs typeface="Times New Roman" panose="02020603050405020304" pitchFamily="18" charset="0"/>
              </a:rPr>
              <a:t> коэффициенты.</a:t>
            </a:r>
            <a:r>
              <a:rPr lang="ru-RU" sz="3600" dirty="0">
                <a:latin typeface="Times New Roman" panose="02020603050405020304" pitchFamily="18" charset="0"/>
                <a:cs typeface="Times New Roman" panose="02020603050405020304" pitchFamily="18" charset="0"/>
              </a:rPr>
              <a:t/>
            </a:r>
            <a:br>
              <a:rPr lang="ru-RU" sz="3600" dirty="0">
                <a:latin typeface="Times New Roman" panose="02020603050405020304" pitchFamily="18" charset="0"/>
                <a:cs typeface="Times New Roman" panose="02020603050405020304" pitchFamily="18" charset="0"/>
              </a:rPr>
            </a:br>
            <a:endParaRPr lang="en-RU" sz="3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145469B-5AD9-E342-8936-9D81303501EF}"/>
              </a:ext>
            </a:extLst>
          </p:cNvPr>
          <p:cNvSpPr>
            <a:spLocks noGrp="1"/>
          </p:cNvSpPr>
          <p:nvPr>
            <p:ph type="sldNum" sz="quarter" idx="12"/>
          </p:nvPr>
        </p:nvSpPr>
        <p:spPr>
          <a:xfrm>
            <a:off x="9104586" y="365125"/>
            <a:ext cx="2743200" cy="365125"/>
          </a:xfrm>
        </p:spPr>
        <p:txBody>
          <a:bodyPr/>
          <a:lstStyle/>
          <a:p>
            <a:fld id="{FE23AC82-F9A8-A648-8B06-534E3A700BD3}" type="slidenum">
              <a:rPr lang="en-RU" sz="2400" smtClean="0">
                <a:solidFill>
                  <a:schemeClr val="tx1"/>
                </a:solidFill>
                <a:latin typeface="Times New Roman" panose="02020603050405020304" pitchFamily="18" charset="0"/>
                <a:cs typeface="Times New Roman" panose="02020603050405020304" pitchFamily="18" charset="0"/>
              </a:rPr>
              <a:t>11</a:t>
            </a:fld>
            <a:endParaRPr lang="en-RU"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41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902B53-73D9-3C4F-A562-D5735D241B0A}"/>
              </a:ext>
            </a:extLst>
          </p:cNvPr>
          <p:cNvSpPr>
            <a:spLocks noGrp="1"/>
          </p:cNvSpPr>
          <p:nvPr>
            <p:ph type="title"/>
          </p:nvPr>
        </p:nvSpPr>
        <p:spPr/>
        <p:txBody>
          <a:bodyPr>
            <a:normAutofit/>
          </a:bodyPr>
          <a:lstStyle/>
          <a:p>
            <a:pPr algn="ctr"/>
            <a:r>
              <a:rPr lang="ru-RU" sz="3600" dirty="0" smtClean="0">
                <a:latin typeface="Times New Roman" panose="02020603050405020304" pitchFamily="18" charset="0"/>
                <a:cs typeface="Times New Roman" panose="02020603050405020304" pitchFamily="18" charset="0"/>
              </a:rPr>
              <a:t> </a:t>
            </a:r>
            <a:endParaRPr lang="en-RU" sz="36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224CAE1F-A549-AF49-A4B3-920128E39004}"/>
              </a:ext>
            </a:extLst>
          </p:cNvPr>
          <p:cNvSpPr>
            <a:spLocks noGrp="1"/>
          </p:cNvSpPr>
          <p:nvPr>
            <p:ph type="sldNum" sz="quarter" idx="12"/>
          </p:nvPr>
        </p:nvSpPr>
        <p:spPr>
          <a:xfrm>
            <a:off x="9136118" y="362388"/>
            <a:ext cx="2743200" cy="365125"/>
          </a:xfrm>
        </p:spPr>
        <p:txBody>
          <a:bodyPr/>
          <a:lstStyle/>
          <a:p>
            <a:fld id="{FE23AC82-F9A8-A648-8B06-534E3A700BD3}" type="slidenum">
              <a:rPr lang="en-RU" sz="2400" smtClean="0">
                <a:solidFill>
                  <a:schemeClr val="tx1"/>
                </a:solidFill>
                <a:latin typeface="Times New Roman" panose="02020603050405020304" pitchFamily="18" charset="0"/>
                <a:cs typeface="Times New Roman" panose="02020603050405020304" pitchFamily="18" charset="0"/>
              </a:rPr>
              <a:t>12</a:t>
            </a:fld>
            <a:endParaRPr lang="en-RU" sz="240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D9EDD69-45E8-40B9-B97F-4D883B22663F}"/>
              </a:ext>
            </a:extLst>
          </p:cNvPr>
          <p:cNvSpPr txBox="1"/>
          <p:nvPr/>
        </p:nvSpPr>
        <p:spPr>
          <a:xfrm>
            <a:off x="2144768" y="365125"/>
            <a:ext cx="8362950" cy="523220"/>
          </a:xfrm>
          <a:prstGeom prst="rect">
            <a:avLst/>
          </a:prstGeom>
          <a:noFill/>
        </p:spPr>
        <p:txBody>
          <a:bodyPr wrap="square">
            <a:spAutoFit/>
          </a:bodyPr>
          <a:lstStyle/>
          <a:p>
            <a:r>
              <a:rPr lang="ru-RU" sz="2800" dirty="0">
                <a:effectLst/>
                <a:latin typeface="Times New Roman" panose="02020603050405020304" pitchFamily="18" charset="0"/>
                <a:ea typeface="Times New Roman" panose="02020603050405020304" pitchFamily="18" charset="0"/>
              </a:rPr>
              <a:t>ROC-крив</a:t>
            </a:r>
            <a:r>
              <a:rPr lang="ru-RU" sz="2800" dirty="0">
                <a:latin typeface="Times New Roman" panose="02020603050405020304" pitchFamily="18" charset="0"/>
                <a:ea typeface="Times New Roman" panose="02020603050405020304" pitchFamily="18" charset="0"/>
              </a:rPr>
              <a:t>ая </a:t>
            </a:r>
            <a:r>
              <a:rPr lang="ru-RU" sz="2800" dirty="0">
                <a:effectLst/>
                <a:latin typeface="Times New Roman" panose="02020603050405020304" pitchFamily="18" charset="0"/>
                <a:ea typeface="Times New Roman" panose="02020603050405020304" pitchFamily="18" charset="0"/>
              </a:rPr>
              <a:t>и DET-кривая полученной модели</a:t>
            </a:r>
            <a:endParaRPr lang="ru-RU" sz="2800" dirty="0"/>
          </a:p>
        </p:txBody>
      </p:sp>
      <p:pic>
        <p:nvPicPr>
          <p:cNvPr id="12" name="Объект 11">
            <a:extLst>
              <a:ext uri="{FF2B5EF4-FFF2-40B4-BE49-F238E27FC236}">
                <a16:creationId xmlns:a16="http://schemas.microsoft.com/office/drawing/2014/main" id="{429EFBED-BE3D-4656-965D-45CDDC341251}"/>
              </a:ext>
            </a:extLst>
          </p:cNvPr>
          <p:cNvPicPr>
            <a:picLocks noGrp="1" noChangeAspect="1"/>
          </p:cNvPicPr>
          <p:nvPr>
            <p:ph idx="1"/>
          </p:nvPr>
        </p:nvPicPr>
        <p:blipFill>
          <a:blip r:embed="rId2"/>
          <a:stretch>
            <a:fillRect/>
          </a:stretch>
        </p:blipFill>
        <p:spPr>
          <a:xfrm>
            <a:off x="524933" y="888346"/>
            <a:ext cx="10828867" cy="4310187"/>
          </a:xfrm>
          <a:prstGeom prst="rect">
            <a:avLst/>
          </a:prstGeom>
        </p:spPr>
      </p:pic>
      <p:sp>
        <p:nvSpPr>
          <p:cNvPr id="3" name="Прямоугольник 2"/>
          <p:cNvSpPr/>
          <p:nvPr/>
        </p:nvSpPr>
        <p:spPr>
          <a:xfrm>
            <a:off x="1066800" y="5064711"/>
            <a:ext cx="10287000" cy="1323439"/>
          </a:xfrm>
          <a:prstGeom prst="rect">
            <a:avLst/>
          </a:prstGeom>
        </p:spPr>
        <p:txBody>
          <a:bodyPr wrap="square">
            <a:spAutoFit/>
          </a:bodyPr>
          <a:lstStyle/>
          <a:p>
            <a:r>
              <a:rPr lang="ru-RU" sz="2000" b="1" dirty="0"/>
              <a:t>Как видно из графиков, ROC-кривая не гладкая, а на DET-кривой вообще нет точек. Эта проблема связана с тем, что сеть выдает все значения либо около 0, либо около 1, не давая возможности нам плавно изменять порог принятия решения классификации и тем самым менять вероятности ошибок 1-го и 2-го рода.</a:t>
            </a:r>
          </a:p>
        </p:txBody>
      </p:sp>
    </p:spTree>
    <p:extLst>
      <p:ext uri="{BB962C8B-B14F-4D97-AF65-F5344CB8AC3E}">
        <p14:creationId xmlns:p14="http://schemas.microsoft.com/office/powerpoint/2010/main" val="185448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3F4E-390D-3B44-BBBF-C65554F99367}"/>
              </a:ext>
            </a:extLst>
          </p:cNvPr>
          <p:cNvSpPr>
            <a:spLocks noGrp="1"/>
          </p:cNvSpPr>
          <p:nvPr>
            <p:ph type="title"/>
          </p:nvPr>
        </p:nvSpPr>
        <p:spPr/>
        <p:txBody>
          <a:bodyPr>
            <a:normAutofit/>
          </a:bodyPr>
          <a:lstStyle/>
          <a:p>
            <a:pPr algn="ctr"/>
            <a:r>
              <a:rPr lang="ru-RU" sz="3600" dirty="0">
                <a:latin typeface="Times New Roman" panose="02020603050405020304" pitchFamily="18" charset="0"/>
                <a:cs typeface="Times New Roman" panose="02020603050405020304" pitchFamily="18" charset="0"/>
              </a:rPr>
              <a:t>Нейронная сеть на основе МГУА</a:t>
            </a:r>
            <a:endParaRPr lang="en-RU" sz="3600"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C29F1AA0-3867-0144-8FAA-18FAA2C670D6}"/>
              </a:ext>
            </a:extLst>
          </p:cNvPr>
          <p:cNvSpPr>
            <a:spLocks noGrp="1"/>
          </p:cNvSpPr>
          <p:nvPr>
            <p:ph type="sldNum" sz="quarter" idx="12"/>
          </p:nvPr>
        </p:nvSpPr>
        <p:spPr>
          <a:xfrm>
            <a:off x="9000778" y="356899"/>
            <a:ext cx="2743200" cy="365125"/>
          </a:xfrm>
        </p:spPr>
        <p:txBody>
          <a:bodyPr/>
          <a:lstStyle/>
          <a:p>
            <a:fld id="{FE23AC82-F9A8-A648-8B06-534E3A700BD3}" type="slidenum">
              <a:rPr lang="en-RU" sz="2400" smtClean="0">
                <a:solidFill>
                  <a:schemeClr val="tx1"/>
                </a:solidFill>
                <a:latin typeface="Times New Roman" panose="02020603050405020304" pitchFamily="18" charset="0"/>
                <a:cs typeface="Times New Roman" panose="02020603050405020304" pitchFamily="18" charset="0"/>
              </a:rPr>
              <a:t>13</a:t>
            </a:fld>
            <a:endParaRPr lang="en-RU" sz="2400" dirty="0">
              <a:solidFill>
                <a:schemeClr val="tx1"/>
              </a:solidFill>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87F50D7C-854C-4284-AC44-852B4D5C2EE6}"/>
              </a:ext>
            </a:extLst>
          </p:cNvPr>
          <p:cNvPicPr>
            <a:picLocks noChangeAspect="1"/>
          </p:cNvPicPr>
          <p:nvPr/>
        </p:nvPicPr>
        <p:blipFill>
          <a:blip r:embed="rId2"/>
          <a:stretch>
            <a:fillRect/>
          </a:stretch>
        </p:blipFill>
        <p:spPr>
          <a:xfrm>
            <a:off x="838200" y="226601"/>
            <a:ext cx="10270067" cy="3193932"/>
          </a:xfrm>
          <a:prstGeom prst="rect">
            <a:avLst/>
          </a:prstGeom>
        </p:spPr>
      </p:pic>
      <p:pic>
        <p:nvPicPr>
          <p:cNvPr id="12" name="Объект 11">
            <a:extLst>
              <a:ext uri="{FF2B5EF4-FFF2-40B4-BE49-F238E27FC236}">
                <a16:creationId xmlns:a16="http://schemas.microsoft.com/office/drawing/2014/main" id="{DD8D1629-F71E-49DF-A2D4-9F013F328092}"/>
              </a:ext>
            </a:extLst>
          </p:cNvPr>
          <p:cNvPicPr>
            <a:picLocks noGrp="1" noChangeAspect="1"/>
          </p:cNvPicPr>
          <p:nvPr>
            <p:ph idx="1"/>
          </p:nvPr>
        </p:nvPicPr>
        <p:blipFill>
          <a:blip r:embed="rId3"/>
          <a:stretch>
            <a:fillRect/>
          </a:stretch>
        </p:blipFill>
        <p:spPr>
          <a:xfrm>
            <a:off x="838201" y="3559057"/>
            <a:ext cx="10515600" cy="2934193"/>
          </a:xfrm>
          <a:prstGeom prst="rect">
            <a:avLst/>
          </a:prstGeom>
        </p:spPr>
      </p:pic>
    </p:spTree>
    <p:extLst>
      <p:ext uri="{BB962C8B-B14F-4D97-AF65-F5344CB8AC3E}">
        <p14:creationId xmlns:p14="http://schemas.microsoft.com/office/powerpoint/2010/main" val="151458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45719"/>
          </a:xfrm>
        </p:spPr>
        <p:txBody>
          <a:bodyPr>
            <a:normAutofit fontScale="90000"/>
          </a:bodyPr>
          <a:lstStyle/>
          <a:p>
            <a:r>
              <a:rPr lang="ru-RU" dirty="0" smtClean="0"/>
              <a:t> </a:t>
            </a:r>
            <a:endParaRPr lang="ru-RU" dirty="0"/>
          </a:p>
        </p:txBody>
      </p:sp>
      <p:sp>
        <p:nvSpPr>
          <p:cNvPr id="3" name="Объект 2"/>
          <p:cNvSpPr>
            <a:spLocks noGrp="1"/>
          </p:cNvSpPr>
          <p:nvPr>
            <p:ph idx="1"/>
          </p:nvPr>
        </p:nvSpPr>
        <p:spPr>
          <a:xfrm>
            <a:off x="838200" y="1055716"/>
            <a:ext cx="10515600" cy="5121247"/>
          </a:xfrm>
        </p:spPr>
        <p:txBody>
          <a:bodyPr>
            <a:normAutofit fontScale="92500" lnSpcReduction="20000"/>
          </a:bodyPr>
          <a:lstStyle/>
          <a:p>
            <a:r>
              <a:rPr lang="ru-RU" b="1" dirty="0"/>
              <a:t>ЗАКЛЮЧЕНИЕ</a:t>
            </a:r>
            <a:endParaRPr lang="ru-RU" dirty="0"/>
          </a:p>
          <a:p>
            <a:r>
              <a:rPr lang="ru-RU" dirty="0"/>
              <a:t>Главной целью нашей исследовательской работы было разработать модель, способную с высокой точностью классифицировать аудиоданные по гендерному признаку.</a:t>
            </a:r>
          </a:p>
          <a:p>
            <a:r>
              <a:rPr lang="ru-RU" dirty="0"/>
              <a:t>Мы успешно достигли этой цели, применив глубокую </a:t>
            </a:r>
            <a:r>
              <a:rPr lang="ru-RU" dirty="0" err="1"/>
              <a:t>сверточную</a:t>
            </a:r>
            <a:r>
              <a:rPr lang="ru-RU" dirty="0"/>
              <a:t> нейронную сеть. Наша модель бинарной классификации аудиоданных оказалась очень эффективной и дает точность на уровне 95%. Это означает, что мы можем с высокой вероятностью определить пол человека по его голосу.</a:t>
            </a:r>
          </a:p>
          <a:p>
            <a:r>
              <a:rPr lang="ru-RU" dirty="0"/>
              <a:t>Мы надеемся, что данная модель будет внедрена и использована банками и компаниями, у которых есть контактные центры. Это позволит снизить случаи мошенничества при подтверждении финансовых операций через контактные центры, так как модель сможет выявлять несоответствия между голосом клиента и его учетными данными, что повысит безопасность финансовых операций.</a:t>
            </a:r>
          </a:p>
          <a:p>
            <a:endParaRPr lang="ru-RU" dirty="0"/>
          </a:p>
        </p:txBody>
      </p:sp>
      <p:sp>
        <p:nvSpPr>
          <p:cNvPr id="4" name="Номер слайда 3"/>
          <p:cNvSpPr>
            <a:spLocks noGrp="1"/>
          </p:cNvSpPr>
          <p:nvPr>
            <p:ph type="sldNum" sz="quarter" idx="12"/>
          </p:nvPr>
        </p:nvSpPr>
        <p:spPr/>
        <p:txBody>
          <a:bodyPr/>
          <a:lstStyle/>
          <a:p>
            <a:fld id="{FE23AC82-F9A8-A648-8B06-534E3A700BD3}" type="slidenum">
              <a:rPr lang="en-RU" smtClean="0"/>
              <a:t>14</a:t>
            </a:fld>
            <a:endParaRPr lang="en-RU"/>
          </a:p>
        </p:txBody>
      </p:sp>
    </p:spTree>
    <p:extLst>
      <p:ext uri="{BB962C8B-B14F-4D97-AF65-F5344CB8AC3E}">
        <p14:creationId xmlns:p14="http://schemas.microsoft.com/office/powerpoint/2010/main" val="352165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9D36FE-A081-8C4F-B708-55F899F40616}"/>
              </a:ext>
            </a:extLst>
          </p:cNvPr>
          <p:cNvSpPr>
            <a:spLocks noGrp="1"/>
          </p:cNvSpPr>
          <p:nvPr>
            <p:ph type="title"/>
          </p:nvPr>
        </p:nvSpPr>
        <p:spPr>
          <a:xfrm>
            <a:off x="838200" y="365125"/>
            <a:ext cx="10515600" cy="5849408"/>
          </a:xfrm>
        </p:spPr>
        <p:txBody>
          <a:bodyPr>
            <a:normAutofit fontScale="90000"/>
          </a:bodyPr>
          <a:lstStyle/>
          <a:p>
            <a:r>
              <a:rPr lang="ru-RU" sz="3300" b="1" i="1" dirty="0">
                <a:latin typeface="+mn-lt"/>
                <a:ea typeface="Calibri" panose="020F0502020204030204" pitchFamily="34" charset="0"/>
                <a:cs typeface="Times New Roman" panose="02020603050405020304" pitchFamily="18" charset="0"/>
              </a:rPr>
              <a:t>Целью исследовательской работы </a:t>
            </a:r>
            <a:r>
              <a:rPr lang="ru-RU" sz="3300" b="1" i="1" dirty="0" smtClean="0">
                <a:latin typeface="+mn-lt"/>
                <a:ea typeface="Calibri" panose="020F0502020204030204" pitchFamily="34" charset="0"/>
                <a:cs typeface="Times New Roman" panose="02020603050405020304" pitchFamily="18" charset="0"/>
              </a:rPr>
              <a:t>является решение задачи определения гендера по звуку.</a:t>
            </a:r>
            <a:br>
              <a:rPr lang="ru-RU" sz="3300" b="1" i="1" dirty="0" smtClean="0">
                <a:latin typeface="+mn-lt"/>
                <a:ea typeface="Calibri" panose="020F0502020204030204" pitchFamily="34" charset="0"/>
                <a:cs typeface="Times New Roman" panose="02020603050405020304" pitchFamily="18" charset="0"/>
              </a:rPr>
            </a:br>
            <a:r>
              <a:rPr lang="ru-RU" sz="3300" b="1" i="1" dirty="0" smtClean="0">
                <a:latin typeface="+mn-lt"/>
                <a:ea typeface="Calibri" panose="020F0502020204030204" pitchFamily="34" charset="0"/>
                <a:cs typeface="Times New Roman" panose="02020603050405020304" pitchFamily="18" charset="0"/>
              </a:rPr>
              <a:t/>
            </a:r>
            <a:br>
              <a:rPr lang="ru-RU" sz="3300" b="1" i="1" dirty="0" smtClean="0">
                <a:latin typeface="+mn-lt"/>
                <a:ea typeface="Calibri" panose="020F0502020204030204" pitchFamily="34" charset="0"/>
                <a:cs typeface="Times New Roman" panose="02020603050405020304" pitchFamily="18" charset="0"/>
              </a:rPr>
            </a:br>
            <a:r>
              <a:rPr lang="ru-RU" sz="3300" b="1" i="1" dirty="0" smtClean="0">
                <a:latin typeface="+mn-lt"/>
                <a:cs typeface="Times New Roman" panose="02020603050405020304" pitchFamily="18" charset="0"/>
              </a:rPr>
              <a:t>В </a:t>
            </a:r>
            <a:r>
              <a:rPr lang="ru-RU" sz="3300" b="1" i="1" dirty="0">
                <a:latin typeface="+mn-lt"/>
                <a:cs typeface="Times New Roman" panose="02020603050405020304" pitchFamily="18" charset="0"/>
              </a:rPr>
              <a:t>данной работе мы рассмотрим применение глубоких сверточных нейронных сетей в задаче классификации аудиоданных по гендерному признаку.</a:t>
            </a:r>
            <a:r>
              <a:rPr lang="en-US" sz="3300" b="1" i="1" dirty="0">
                <a:latin typeface="+mn-lt"/>
                <a:cs typeface="Times New Roman" panose="02020603050405020304" pitchFamily="18" charset="0"/>
              </a:rPr>
              <a:t/>
            </a:r>
            <a:br>
              <a:rPr lang="en-US" sz="3300" b="1" i="1" dirty="0">
                <a:latin typeface="+mn-lt"/>
                <a:cs typeface="Times New Roman" panose="02020603050405020304" pitchFamily="18" charset="0"/>
              </a:rPr>
            </a:br>
            <a:r>
              <a:rPr lang="ru-RU" sz="3300" b="1" i="1" dirty="0">
                <a:latin typeface="+mn-lt"/>
                <a:cs typeface="Times New Roman" panose="02020603050405020304" pitchFamily="18" charset="0"/>
              </a:rPr>
              <a:t/>
            </a:r>
            <a:br>
              <a:rPr lang="ru-RU" sz="3300" b="1" i="1" dirty="0">
                <a:latin typeface="+mn-lt"/>
                <a:cs typeface="Times New Roman" panose="02020603050405020304" pitchFamily="18" charset="0"/>
              </a:rPr>
            </a:br>
            <a:r>
              <a:rPr lang="ru-RU" sz="3300" b="1" i="1" dirty="0">
                <a:latin typeface="+mn-lt"/>
                <a:cs typeface="Times New Roman" panose="02020603050405020304" pitchFamily="18" charset="0"/>
              </a:rPr>
              <a:t>Эта тема представляет интерес для банковского сектора и компаний, имеющих собственные контактные </a:t>
            </a:r>
            <a:r>
              <a:rPr lang="ru-RU" sz="3300" b="1" i="1" dirty="0" smtClean="0">
                <a:latin typeface="+mn-lt"/>
                <a:cs typeface="Times New Roman" panose="02020603050405020304" pitchFamily="18" charset="0"/>
              </a:rPr>
              <a:t>центры.</a:t>
            </a:r>
            <a:r>
              <a:rPr lang="en-US" sz="3300" b="1" i="1" dirty="0">
                <a:latin typeface="+mn-lt"/>
                <a:cs typeface="Times New Roman" panose="02020603050405020304" pitchFamily="18" charset="0"/>
              </a:rPr>
              <a:t/>
            </a:r>
            <a:br>
              <a:rPr lang="en-US" sz="3300" b="1" i="1" dirty="0">
                <a:latin typeface="+mn-lt"/>
                <a:cs typeface="Times New Roman" panose="02020603050405020304" pitchFamily="18" charset="0"/>
              </a:rPr>
            </a:br>
            <a:r>
              <a:rPr lang="en-US" sz="3300" b="1" i="1" dirty="0">
                <a:latin typeface="+mn-lt"/>
                <a:cs typeface="Times New Roman" panose="02020603050405020304" pitchFamily="18" charset="0"/>
              </a:rPr>
              <a:t/>
            </a:r>
            <a:br>
              <a:rPr lang="en-US" sz="3300" b="1" i="1" dirty="0">
                <a:latin typeface="+mn-lt"/>
                <a:cs typeface="Times New Roman" panose="02020603050405020304" pitchFamily="18" charset="0"/>
              </a:rPr>
            </a:br>
            <a:r>
              <a:rPr lang="ru-RU" sz="3300" b="1" i="1" dirty="0" smtClean="0">
                <a:latin typeface="+mn-lt"/>
                <a:ea typeface="Calibri" panose="020F0502020204030204" pitchFamily="34" charset="0"/>
                <a:cs typeface="Times New Roman" panose="02020603050405020304" pitchFamily="18" charset="0"/>
              </a:rPr>
              <a:t> </a:t>
            </a:r>
            <a:r>
              <a:rPr lang="en-US" sz="3600" b="1" dirty="0">
                <a:solidFill>
                  <a:schemeClr val="accent1">
                    <a:lumMod val="50000"/>
                  </a:schemeClr>
                </a:solidFill>
                <a:latin typeface="Times New Roman" panose="02020603050405020304" pitchFamily="18" charset="0"/>
                <a:cs typeface="Times New Roman" panose="02020603050405020304" pitchFamily="18" charset="0"/>
              </a:rPr>
              <a:t/>
            </a:r>
            <a:br>
              <a:rPr lang="en-US" sz="3600" b="1" dirty="0">
                <a:solidFill>
                  <a:schemeClr val="accent1">
                    <a:lumMod val="50000"/>
                  </a:schemeClr>
                </a:solidFill>
                <a:latin typeface="Times New Roman" panose="02020603050405020304" pitchFamily="18" charset="0"/>
                <a:cs typeface="Times New Roman" panose="02020603050405020304" pitchFamily="18" charset="0"/>
              </a:rPr>
            </a:br>
            <a:endParaRPr lang="en-RU" sz="3600"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19EAD8A-527D-B145-8E80-E55B3E12FC20}"/>
              </a:ext>
            </a:extLst>
          </p:cNvPr>
          <p:cNvSpPr>
            <a:spLocks noGrp="1"/>
          </p:cNvSpPr>
          <p:nvPr>
            <p:ph type="sldNum" sz="quarter" idx="12"/>
          </p:nvPr>
        </p:nvSpPr>
        <p:spPr>
          <a:xfrm>
            <a:off x="9199705" y="182562"/>
            <a:ext cx="2743200" cy="365125"/>
          </a:xfrm>
        </p:spPr>
        <p:txBody>
          <a:bodyPr/>
          <a:lstStyle/>
          <a:p>
            <a:fld id="{FE23AC82-F9A8-A648-8B06-534E3A700BD3}" type="slidenum">
              <a:rPr lang="en-RU" sz="2400" smtClean="0">
                <a:solidFill>
                  <a:schemeClr val="tx1"/>
                </a:solidFill>
                <a:latin typeface="Times New Roman" panose="02020603050405020304" pitchFamily="18" charset="0"/>
                <a:cs typeface="Times New Roman" panose="02020603050405020304" pitchFamily="18" charset="0"/>
              </a:rPr>
              <a:t>2</a:t>
            </a:fld>
            <a:endParaRPr lang="en-RU"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13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8559-95BF-EF41-A875-5C11620BAAD4}"/>
              </a:ext>
            </a:extLst>
          </p:cNvPr>
          <p:cNvSpPr>
            <a:spLocks noGrp="1"/>
          </p:cNvSpPr>
          <p:nvPr>
            <p:ph type="title"/>
          </p:nvPr>
        </p:nvSpPr>
        <p:spPr/>
        <p:txBody>
          <a:bodyPr>
            <a:normAutofit/>
          </a:bodyPr>
          <a:lstStyle/>
          <a:p>
            <a:pPr algn="ctr"/>
            <a:r>
              <a:rPr lang="ru-RU" sz="3600" dirty="0" smtClean="0">
                <a:latin typeface="Times New Roman" panose="02020603050405020304" pitchFamily="18" charset="0"/>
                <a:cs typeface="Times New Roman" panose="02020603050405020304" pitchFamily="18" charset="0"/>
              </a:rPr>
              <a:t> </a:t>
            </a:r>
            <a:br>
              <a:rPr lang="ru-RU" sz="3600" dirty="0" smtClean="0">
                <a:latin typeface="Times New Roman" panose="02020603050405020304" pitchFamily="18" charset="0"/>
                <a:cs typeface="Times New Roman" panose="02020603050405020304" pitchFamily="18" charset="0"/>
              </a:rPr>
            </a:br>
            <a:endParaRPr lang="en-RU"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6D38BC-3994-AA47-90F2-044142A20E7B}"/>
              </a:ext>
            </a:extLst>
          </p:cNvPr>
          <p:cNvSpPr>
            <a:spLocks noGrp="1"/>
          </p:cNvSpPr>
          <p:nvPr>
            <p:ph idx="1"/>
          </p:nvPr>
        </p:nvSpPr>
        <p:spPr>
          <a:xfrm>
            <a:off x="338667" y="730250"/>
            <a:ext cx="11224337" cy="5169536"/>
          </a:xfrm>
        </p:spPr>
        <p:txBody>
          <a:bodyPr>
            <a:normAutofit/>
          </a:bodyPr>
          <a:lstStyle/>
          <a:p>
            <a:pPr indent="450215" algn="just"/>
            <a:r>
              <a:rPr lang="ru-RU" sz="2400" b="1" dirty="0">
                <a:ea typeface="Calibri" panose="020F0502020204030204" pitchFamily="34" charset="0"/>
              </a:rPr>
              <a:t> </a:t>
            </a:r>
            <a:r>
              <a:rPr lang="ru-RU" sz="3000" b="1" dirty="0">
                <a:ea typeface="Calibri" panose="020F0502020204030204" pitchFamily="34" charset="0"/>
              </a:rPr>
              <a:t>Звук — это физическое явление, представляющее собой распространение в виде упругих волн механических колебаний в твёрдой, жидкой или газообразной среде.</a:t>
            </a:r>
            <a:endParaRPr lang="en-US" sz="3000" b="1" dirty="0">
              <a:ea typeface="Calibri" panose="020F0502020204030204" pitchFamily="34" charset="0"/>
            </a:endParaRPr>
          </a:p>
          <a:p>
            <a:pPr indent="450215" algn="just"/>
            <a:endParaRPr lang="en-US" dirty="0">
              <a:solidFill>
                <a:schemeClr val="bg2">
                  <a:lumMod val="75000"/>
                  <a:lumOff val="25000"/>
                </a:schemeClr>
              </a:solidFill>
              <a:latin typeface="Mistral" panose="03090702030407020403" pitchFamily="66" charset="0"/>
              <a:ea typeface="Calibri" panose="020F0502020204030204" pitchFamily="34" charset="0"/>
            </a:endParaRPr>
          </a:p>
          <a:p>
            <a:pPr indent="450215" algn="just"/>
            <a:endParaRPr lang="ru-RU" dirty="0">
              <a:solidFill>
                <a:schemeClr val="bg2">
                  <a:lumMod val="75000"/>
                  <a:lumOff val="25000"/>
                </a:schemeClr>
              </a:solidFill>
              <a:latin typeface="Mistral" panose="03090702030407020403" pitchFamily="66" charset="0"/>
              <a:ea typeface="Calibri" panose="020F0502020204030204" pitchFamily="34" charset="0"/>
            </a:endParaRPr>
          </a:p>
          <a:p>
            <a:pPr indent="450215" algn="just"/>
            <a:endParaRPr lang="en-US" dirty="0">
              <a:solidFill>
                <a:schemeClr val="tx2">
                  <a:lumMod val="50000"/>
                </a:schemeClr>
              </a:solidFill>
              <a:latin typeface="Mistral" panose="03090702030407020403" pitchFamily="66" charset="0"/>
              <a:ea typeface="Calibri" panose="020F0502020204030204" pitchFamily="34" charset="0"/>
            </a:endParaRPr>
          </a:p>
          <a:p>
            <a:pPr indent="450215" algn="just"/>
            <a:endParaRPr lang="ru-RU" b="1" dirty="0" smtClean="0">
              <a:solidFill>
                <a:schemeClr val="tx2">
                  <a:lumMod val="25000"/>
                </a:schemeClr>
              </a:solidFill>
              <a:ea typeface="Calibri" panose="020F0502020204030204" pitchFamily="34" charset="0"/>
            </a:endParaRPr>
          </a:p>
          <a:p>
            <a:pPr indent="450215" algn="just"/>
            <a:r>
              <a:rPr lang="ru-RU" sz="3000" b="1" dirty="0" smtClean="0">
                <a:solidFill>
                  <a:schemeClr val="tx2">
                    <a:lumMod val="25000"/>
                  </a:schemeClr>
                </a:solidFill>
                <a:ea typeface="Calibri" panose="020F0502020204030204" pitchFamily="34" charset="0"/>
              </a:rPr>
              <a:t>Наша </a:t>
            </a:r>
            <a:r>
              <a:rPr lang="ru-RU" sz="3000" b="1" dirty="0">
                <a:solidFill>
                  <a:schemeClr val="tx2">
                    <a:lumMod val="25000"/>
                  </a:schemeClr>
                </a:solidFill>
                <a:ea typeface="Calibri" panose="020F0502020204030204" pitchFamily="34" charset="0"/>
              </a:rPr>
              <a:t>речь состоит из отдельных звуков, воспроизводимых голосовыми связками. Звуки невидимы, но слышимы человеком, поскольку идет воздействие на его барабанные перепонки.</a:t>
            </a:r>
          </a:p>
        </p:txBody>
      </p:sp>
      <p:sp>
        <p:nvSpPr>
          <p:cNvPr id="4" name="Slide Number Placeholder 3">
            <a:extLst>
              <a:ext uri="{FF2B5EF4-FFF2-40B4-BE49-F238E27FC236}">
                <a16:creationId xmlns:a16="http://schemas.microsoft.com/office/drawing/2014/main" id="{94895F5B-35D0-E747-BB9B-EBD3149BF93D}"/>
              </a:ext>
            </a:extLst>
          </p:cNvPr>
          <p:cNvSpPr>
            <a:spLocks noGrp="1"/>
          </p:cNvSpPr>
          <p:nvPr>
            <p:ph type="sldNum" sz="quarter" idx="12"/>
          </p:nvPr>
        </p:nvSpPr>
        <p:spPr>
          <a:xfrm>
            <a:off x="9083565" y="258413"/>
            <a:ext cx="2743200" cy="365125"/>
          </a:xfrm>
        </p:spPr>
        <p:txBody>
          <a:bodyPr/>
          <a:lstStyle/>
          <a:p>
            <a:r>
              <a:rPr lang="ru-RU" sz="2400" dirty="0">
                <a:solidFill>
                  <a:schemeClr val="tx1"/>
                </a:solidFill>
                <a:latin typeface="Times New Roman" panose="02020603050405020304" pitchFamily="18" charset="0"/>
                <a:cs typeface="Times New Roman" panose="02020603050405020304" pitchFamily="18" charset="0"/>
              </a:rPr>
              <a:t>2</a:t>
            </a:r>
            <a:endParaRPr lang="en-RU" sz="2400" dirty="0">
              <a:solidFill>
                <a:schemeClr val="tx1"/>
              </a:solidFill>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2F076121-CF84-4955-9FF5-6343D70FAB58}"/>
              </a:ext>
            </a:extLst>
          </p:cNvPr>
          <p:cNvPicPr>
            <a:picLocks noChangeAspect="1"/>
          </p:cNvPicPr>
          <p:nvPr/>
        </p:nvPicPr>
        <p:blipFill>
          <a:blip r:embed="rId2"/>
          <a:stretch>
            <a:fillRect/>
          </a:stretch>
        </p:blipFill>
        <p:spPr>
          <a:xfrm>
            <a:off x="171450" y="2588826"/>
            <a:ext cx="11839575" cy="1221174"/>
          </a:xfrm>
          <a:prstGeom prst="rect">
            <a:avLst/>
          </a:prstGeom>
        </p:spPr>
      </p:pic>
    </p:spTree>
    <p:extLst>
      <p:ext uri="{BB962C8B-B14F-4D97-AF65-F5344CB8AC3E}">
        <p14:creationId xmlns:p14="http://schemas.microsoft.com/office/powerpoint/2010/main" val="335630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6C1E-07D4-884F-93C9-407ACDF42392}"/>
              </a:ext>
            </a:extLst>
          </p:cNvPr>
          <p:cNvSpPr>
            <a:spLocks noGrp="1"/>
          </p:cNvSpPr>
          <p:nvPr>
            <p:ph type="title"/>
          </p:nvPr>
        </p:nvSpPr>
        <p:spPr/>
        <p:txBody>
          <a:bodyPr>
            <a:normAutofit/>
          </a:bodyPr>
          <a:lstStyle/>
          <a:p>
            <a:pPr algn="ctr"/>
            <a:r>
              <a:rPr lang="ru-RU" sz="3600" dirty="0" smtClean="0">
                <a:latin typeface="Times New Roman" panose="02020603050405020304" pitchFamily="18" charset="0"/>
                <a:cs typeface="Times New Roman" panose="02020603050405020304" pitchFamily="18" charset="0"/>
              </a:rPr>
              <a:t> </a:t>
            </a:r>
            <a:br>
              <a:rPr lang="ru-RU" sz="3600" dirty="0" smtClean="0">
                <a:latin typeface="Times New Roman" panose="02020603050405020304" pitchFamily="18" charset="0"/>
                <a:cs typeface="Times New Roman" panose="02020603050405020304" pitchFamily="18" charset="0"/>
              </a:rPr>
            </a:br>
            <a:endParaRPr lang="en-RU"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ECC009-FE6B-D545-BB5A-7310395EE7D3}"/>
              </a:ext>
            </a:extLst>
          </p:cNvPr>
          <p:cNvSpPr>
            <a:spLocks noGrp="1"/>
          </p:cNvSpPr>
          <p:nvPr>
            <p:ph idx="1"/>
          </p:nvPr>
        </p:nvSpPr>
        <p:spPr>
          <a:xfrm>
            <a:off x="677334" y="286258"/>
            <a:ext cx="10676466" cy="5826676"/>
          </a:xfrm>
        </p:spPr>
        <p:txBody>
          <a:bodyPr>
            <a:normAutofit fontScale="92500" lnSpcReduction="10000"/>
          </a:bodyPr>
          <a:lstStyle/>
          <a:p>
            <a:endParaRPr lang="ru-RU" dirty="0" smtClean="0"/>
          </a:p>
          <a:p>
            <a:pPr algn="just"/>
            <a:r>
              <a:rPr lang="ru-RU" sz="3000" b="1" dirty="0" err="1" smtClean="0"/>
              <a:t>Аудиосигналом</a:t>
            </a:r>
            <a:r>
              <a:rPr lang="ru-RU" sz="3000" b="1" dirty="0"/>
              <a:t> </a:t>
            </a:r>
            <a:r>
              <a:rPr lang="ru-RU" sz="3000" b="1" dirty="0" smtClean="0"/>
              <a:t>называется </a:t>
            </a:r>
            <a:r>
              <a:rPr lang="ru-RU" sz="3000" b="1" dirty="0"/>
              <a:t>колебание, соответствующее речи, музыке или другим звучаниям в диапазоне звуковых (слышимых) частот.</a:t>
            </a:r>
          </a:p>
          <a:p>
            <a:endParaRPr lang="en-US" dirty="0"/>
          </a:p>
          <a:p>
            <a:endParaRPr lang="ru-RU" dirty="0"/>
          </a:p>
          <a:p>
            <a:endParaRPr lang="ru-RU" dirty="0"/>
          </a:p>
          <a:p>
            <a:endParaRPr lang="ru-RU" dirty="0" smtClean="0">
              <a:solidFill>
                <a:schemeClr val="tx2">
                  <a:lumMod val="25000"/>
                </a:schemeClr>
              </a:solidFill>
            </a:endParaRPr>
          </a:p>
          <a:p>
            <a:pPr marL="0" indent="0">
              <a:buNone/>
            </a:pPr>
            <a:endParaRPr lang="ru-RU" dirty="0" smtClean="0">
              <a:solidFill>
                <a:schemeClr val="tx2">
                  <a:lumMod val="25000"/>
                </a:schemeClr>
              </a:solidFill>
            </a:endParaRPr>
          </a:p>
          <a:p>
            <a:pPr algn="just"/>
            <a:r>
              <a:rPr lang="ru-RU" sz="3200" b="1" dirty="0" smtClean="0">
                <a:solidFill>
                  <a:schemeClr val="tx2">
                    <a:lumMod val="25000"/>
                  </a:schemeClr>
                </a:solidFill>
              </a:rPr>
              <a:t>В </a:t>
            </a:r>
            <a:r>
              <a:rPr lang="ru-RU" sz="3200" b="1" dirty="0">
                <a:solidFill>
                  <a:schemeClr val="tx2">
                    <a:lumMod val="25000"/>
                  </a:schemeClr>
                </a:solidFill>
              </a:rPr>
              <a:t>настоящее время по всему миру активно проводятся исследования аудио-сигналов. В повседневную жизнь пришли голосовые помощники, умеющие распознавать речь.</a:t>
            </a:r>
          </a:p>
          <a:p>
            <a:pPr marL="0" indent="0">
              <a:buNone/>
            </a:pPr>
            <a:endParaRPr lang="en-RU"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4DA5759-774F-DF48-8230-8E337D91C308}"/>
              </a:ext>
            </a:extLst>
          </p:cNvPr>
          <p:cNvSpPr>
            <a:spLocks noGrp="1"/>
          </p:cNvSpPr>
          <p:nvPr>
            <p:ph type="sldNum" sz="quarter" idx="12"/>
          </p:nvPr>
        </p:nvSpPr>
        <p:spPr>
          <a:xfrm>
            <a:off x="9123680" y="286257"/>
            <a:ext cx="2743200" cy="365125"/>
          </a:xfrm>
        </p:spPr>
        <p:txBody>
          <a:bodyPr/>
          <a:lstStyle/>
          <a:p>
            <a:fld id="{FE23AC82-F9A8-A648-8B06-534E3A700BD3}" type="slidenum">
              <a:rPr lang="en-RU" sz="2400" smtClean="0">
                <a:solidFill>
                  <a:schemeClr val="tx1"/>
                </a:solidFill>
                <a:latin typeface="Times New Roman" panose="02020603050405020304" pitchFamily="18" charset="0"/>
                <a:cs typeface="Times New Roman" panose="02020603050405020304" pitchFamily="18" charset="0"/>
              </a:rPr>
              <a:t>4</a:t>
            </a:fld>
            <a:endParaRPr lang="en-RU" sz="2400" dirty="0">
              <a:solidFill>
                <a:schemeClr val="tx1"/>
              </a:solidFill>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F4D38AD0-8603-4DE8-BB0E-274A031FD3A3}"/>
              </a:ext>
            </a:extLst>
          </p:cNvPr>
          <p:cNvPicPr>
            <a:picLocks noChangeAspect="1"/>
          </p:cNvPicPr>
          <p:nvPr/>
        </p:nvPicPr>
        <p:blipFill>
          <a:blip r:embed="rId2"/>
          <a:stretch>
            <a:fillRect/>
          </a:stretch>
        </p:blipFill>
        <p:spPr>
          <a:xfrm>
            <a:off x="838200" y="2669710"/>
            <a:ext cx="10904588" cy="922100"/>
          </a:xfrm>
          <a:prstGeom prst="rect">
            <a:avLst/>
          </a:prstGeom>
        </p:spPr>
      </p:pic>
    </p:spTree>
    <p:extLst>
      <p:ext uri="{BB962C8B-B14F-4D97-AF65-F5344CB8AC3E}">
        <p14:creationId xmlns:p14="http://schemas.microsoft.com/office/powerpoint/2010/main" val="2865609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A279-0922-1941-8743-670392DE4DA8}"/>
              </a:ext>
            </a:extLst>
          </p:cNvPr>
          <p:cNvSpPr>
            <a:spLocks noGrp="1"/>
          </p:cNvSpPr>
          <p:nvPr>
            <p:ph type="title"/>
          </p:nvPr>
        </p:nvSpPr>
        <p:spPr>
          <a:xfrm>
            <a:off x="838200" y="261459"/>
            <a:ext cx="10515600" cy="2227741"/>
          </a:xfrm>
        </p:spPr>
        <p:txBody>
          <a:bodyPr>
            <a:noAutofit/>
          </a:bodyPr>
          <a:lstStyle/>
          <a:p>
            <a:pPr algn="ctr"/>
            <a:r>
              <a:rPr lang="ru-RU" sz="3000" b="1" dirty="0" err="1">
                <a:latin typeface="+mn-lt"/>
              </a:rPr>
              <a:t>Аудиосигнал</a:t>
            </a:r>
            <a:r>
              <a:rPr lang="ru-RU" sz="3000" b="1" dirty="0">
                <a:latin typeface="+mn-lt"/>
              </a:rPr>
              <a:t> можно представить в виде массива данных, который возможно визуализировать в график колебаний, пересекающих нулевую границу</a:t>
            </a:r>
            <a:endParaRPr lang="en-RU" sz="3000" b="1" dirty="0">
              <a:latin typeface="+mn-lt"/>
              <a:cs typeface="Times New Roman" panose="02020603050405020304" pitchFamily="18" charset="0"/>
            </a:endParaRPr>
          </a:p>
        </p:txBody>
      </p:sp>
      <p:sp>
        <p:nvSpPr>
          <p:cNvPr id="10" name="Slide Number Placeholder 9">
            <a:extLst>
              <a:ext uri="{FF2B5EF4-FFF2-40B4-BE49-F238E27FC236}">
                <a16:creationId xmlns:a16="http://schemas.microsoft.com/office/drawing/2014/main" id="{C0245609-B3AD-C041-BB6B-153AB694732A}"/>
              </a:ext>
            </a:extLst>
          </p:cNvPr>
          <p:cNvSpPr>
            <a:spLocks noGrp="1"/>
          </p:cNvSpPr>
          <p:nvPr>
            <p:ph type="sldNum" sz="quarter" idx="12"/>
          </p:nvPr>
        </p:nvSpPr>
        <p:spPr>
          <a:xfrm>
            <a:off x="9174479" y="261459"/>
            <a:ext cx="2743200" cy="365125"/>
          </a:xfrm>
        </p:spPr>
        <p:txBody>
          <a:bodyPr/>
          <a:lstStyle/>
          <a:p>
            <a:fld id="{FE23AC82-F9A8-A648-8B06-534E3A700BD3}" type="slidenum">
              <a:rPr lang="en-RU" sz="2400" smtClean="0">
                <a:solidFill>
                  <a:schemeClr val="tx1"/>
                </a:solidFill>
                <a:latin typeface="Times New Roman" panose="02020603050405020304" pitchFamily="18" charset="0"/>
                <a:cs typeface="Times New Roman" panose="02020603050405020304" pitchFamily="18" charset="0"/>
              </a:rPr>
              <a:t>5</a:t>
            </a:fld>
            <a:endParaRPr lang="en-RU" sz="2400" dirty="0">
              <a:solidFill>
                <a:schemeClr val="tx1"/>
              </a:solidFill>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7270048D-B009-4568-9D3C-1160ACF5E251}"/>
              </a:ext>
            </a:extLst>
          </p:cNvPr>
          <p:cNvPicPr>
            <a:picLocks noChangeAspect="1"/>
          </p:cNvPicPr>
          <p:nvPr/>
        </p:nvPicPr>
        <p:blipFill>
          <a:blip r:embed="rId2"/>
          <a:stretch>
            <a:fillRect/>
          </a:stretch>
        </p:blipFill>
        <p:spPr>
          <a:xfrm>
            <a:off x="481804" y="2992582"/>
            <a:ext cx="5071272" cy="2512868"/>
          </a:xfrm>
          <a:prstGeom prst="rect">
            <a:avLst/>
          </a:prstGeom>
        </p:spPr>
      </p:pic>
      <p:pic>
        <p:nvPicPr>
          <p:cNvPr id="12" name="Рисунок 11">
            <a:extLst>
              <a:ext uri="{FF2B5EF4-FFF2-40B4-BE49-F238E27FC236}">
                <a16:creationId xmlns:a16="http://schemas.microsoft.com/office/drawing/2014/main" id="{D26CABAB-3A2F-4A2E-82AD-0F4F4765310C}"/>
              </a:ext>
            </a:extLst>
          </p:cNvPr>
          <p:cNvPicPr>
            <a:picLocks noChangeAspect="1"/>
          </p:cNvPicPr>
          <p:nvPr/>
        </p:nvPicPr>
        <p:blipFill>
          <a:blip r:embed="rId3"/>
          <a:stretch>
            <a:fillRect/>
          </a:stretch>
        </p:blipFill>
        <p:spPr>
          <a:xfrm>
            <a:off x="5854506" y="2834641"/>
            <a:ext cx="5516715" cy="2737484"/>
          </a:xfrm>
          <a:prstGeom prst="rect">
            <a:avLst/>
          </a:prstGeom>
        </p:spPr>
      </p:pic>
    </p:spTree>
    <p:extLst>
      <p:ext uri="{BB962C8B-B14F-4D97-AF65-F5344CB8AC3E}">
        <p14:creationId xmlns:p14="http://schemas.microsoft.com/office/powerpoint/2010/main" val="412118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2E6E-BB9C-BB4A-A824-C9DC5897A1CB}"/>
              </a:ext>
            </a:extLst>
          </p:cNvPr>
          <p:cNvSpPr>
            <a:spLocks noGrp="1"/>
          </p:cNvSpPr>
          <p:nvPr>
            <p:ph type="title"/>
          </p:nvPr>
        </p:nvSpPr>
        <p:spPr/>
        <p:txBody>
          <a:bodyPr>
            <a:normAutofit/>
          </a:bodyPr>
          <a:lstStyle/>
          <a:p>
            <a:pPr algn="ctr"/>
            <a:r>
              <a:rPr lang="ru-RU" sz="3600" dirty="0" smtClean="0">
                <a:latin typeface="Times New Roman" panose="02020603050405020304" pitchFamily="18" charset="0"/>
                <a:cs typeface="Times New Roman" panose="02020603050405020304" pitchFamily="18" charset="0"/>
              </a:rPr>
              <a:t> </a:t>
            </a:r>
            <a:endParaRPr lang="en-RU" sz="36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8267068-1D34-654C-ACE4-6882B71E9B7A}"/>
              </a:ext>
            </a:extLst>
          </p:cNvPr>
          <p:cNvSpPr>
            <a:spLocks noGrp="1"/>
          </p:cNvSpPr>
          <p:nvPr>
            <p:ph type="sldNum" sz="quarter" idx="12"/>
          </p:nvPr>
        </p:nvSpPr>
        <p:spPr>
          <a:xfrm>
            <a:off x="9052034" y="365125"/>
            <a:ext cx="2743200" cy="365125"/>
          </a:xfrm>
        </p:spPr>
        <p:txBody>
          <a:bodyPr/>
          <a:lstStyle/>
          <a:p>
            <a:fld id="{FE23AC82-F9A8-A648-8B06-534E3A700BD3}" type="slidenum">
              <a:rPr lang="en-RU" sz="2400" smtClean="0">
                <a:solidFill>
                  <a:schemeClr val="tx1"/>
                </a:solidFill>
                <a:latin typeface="Times New Roman" panose="02020603050405020304" pitchFamily="18" charset="0"/>
                <a:cs typeface="Times New Roman" panose="02020603050405020304" pitchFamily="18" charset="0"/>
              </a:rPr>
              <a:t>6</a:t>
            </a:fld>
            <a:endParaRPr lang="en-RU" sz="24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365125"/>
            <a:ext cx="10515600" cy="5811838"/>
          </a:xfrm>
        </p:spPr>
        <p:txBody>
          <a:bodyPr>
            <a:normAutofit/>
          </a:bodyPr>
          <a:lstStyle/>
          <a:p>
            <a:r>
              <a:rPr lang="ru-RU" sz="3000" b="1" i="1" dirty="0">
                <a:cs typeface="Times New Roman" panose="02020603050405020304" pitchFamily="18" charset="0"/>
              </a:rPr>
              <a:t>Решить задачу бинарной классификации (мужской голос/ женский голос) можно по полученным признакам, по мел-</a:t>
            </a:r>
            <a:r>
              <a:rPr lang="ru-RU" sz="3000" b="1" i="1" dirty="0" err="1">
                <a:cs typeface="Times New Roman" panose="02020603050405020304" pitchFamily="18" charset="0"/>
              </a:rPr>
              <a:t>кепстральным</a:t>
            </a:r>
            <a:r>
              <a:rPr lang="ru-RU" sz="3000" b="1" i="1" dirty="0">
                <a:cs typeface="Times New Roman" panose="02020603050405020304" pitchFamily="18" charset="0"/>
              </a:rPr>
              <a:t> коэффициентам.</a:t>
            </a:r>
          </a:p>
          <a:p>
            <a:r>
              <a:rPr lang="ru-RU" sz="3000" b="1" i="1" dirty="0">
                <a:cs typeface="Times New Roman" panose="02020603050405020304" pitchFamily="18" charset="0"/>
              </a:rPr>
              <a:t>Спектральные и частотные характеристики у мужского голоса отличаются от характеристик женского голоса</a:t>
            </a:r>
            <a:r>
              <a:rPr lang="ru-RU" sz="3000" b="1" i="1" dirty="0" smtClean="0">
                <a:cs typeface="Times New Roman" panose="02020603050405020304" pitchFamily="18" charset="0"/>
              </a:rPr>
              <a:t>.</a:t>
            </a:r>
            <a:endParaRPr lang="ru-RU" sz="3000" b="1" i="1" dirty="0">
              <a:cs typeface="Times New Roman" panose="02020603050405020304" pitchFamily="18" charset="0"/>
            </a:endParaRPr>
          </a:p>
          <a:p>
            <a:r>
              <a:rPr lang="ru-RU" sz="3000" b="1" i="1" dirty="0">
                <a:cs typeface="Times New Roman" panose="02020603050405020304" pitchFamily="18" charset="0"/>
              </a:rPr>
              <a:t>У мужчин чаще всего голос будет более низким, частота основного тона более низкая. И соответственно форманты (обертона частоты) они тоже отличаются от женского голоса. У женского голоса частоты выше</a:t>
            </a:r>
            <a:r>
              <a:rPr lang="ru-RU" sz="3000" b="1" i="1" dirty="0" smtClean="0">
                <a:cs typeface="Times New Roman" panose="02020603050405020304" pitchFamily="18" charset="0"/>
              </a:rPr>
              <a:t>.</a:t>
            </a:r>
            <a:endParaRPr lang="ru-RU" sz="3000" b="1" i="1" dirty="0">
              <a:cs typeface="Times New Roman" panose="02020603050405020304" pitchFamily="18" charset="0"/>
            </a:endParaRPr>
          </a:p>
          <a:p>
            <a:r>
              <a:rPr lang="ru-RU" sz="3000" b="1" i="1" dirty="0">
                <a:cs typeface="Times New Roman" panose="02020603050405020304" pitchFamily="18" charset="0"/>
              </a:rPr>
              <a:t>Это наглядно можно увидеть на графиках представленных на следующем слайде.</a:t>
            </a:r>
          </a:p>
          <a:p>
            <a:pPr marL="0" indent="0">
              <a:buNone/>
            </a:pPr>
            <a:endParaRPr lang="ru-RU" dirty="0"/>
          </a:p>
        </p:txBody>
      </p:sp>
    </p:spTree>
    <p:extLst>
      <p:ext uri="{BB962C8B-B14F-4D97-AF65-F5344CB8AC3E}">
        <p14:creationId xmlns:p14="http://schemas.microsoft.com/office/powerpoint/2010/main" val="367070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09C7-AEBB-6C46-B8E1-FDDC4005A27B}"/>
              </a:ext>
            </a:extLst>
          </p:cNvPr>
          <p:cNvSpPr>
            <a:spLocks noGrp="1"/>
          </p:cNvSpPr>
          <p:nvPr>
            <p:ph type="title"/>
          </p:nvPr>
        </p:nvSpPr>
        <p:spPr/>
        <p:txBody>
          <a:bodyPr>
            <a:normAutofit/>
          </a:bodyPr>
          <a:lstStyle/>
          <a:p>
            <a:pPr algn="ctr"/>
            <a:r>
              <a:rPr lang="ru-RU" sz="3600" dirty="0" smtClean="0">
                <a:latin typeface="Times New Roman" panose="02020603050405020304" pitchFamily="18" charset="0"/>
                <a:cs typeface="Times New Roman" panose="02020603050405020304" pitchFamily="18" charset="0"/>
              </a:rPr>
              <a:t> </a:t>
            </a:r>
            <a:endParaRPr lang="en-RU" sz="36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19AE624-68FC-7842-81FB-E7E06D622106}"/>
              </a:ext>
            </a:extLst>
          </p:cNvPr>
          <p:cNvSpPr>
            <a:spLocks noGrp="1"/>
          </p:cNvSpPr>
          <p:nvPr>
            <p:ph type="sldNum" sz="quarter" idx="12"/>
          </p:nvPr>
        </p:nvSpPr>
        <p:spPr>
          <a:xfrm>
            <a:off x="9037955" y="365125"/>
            <a:ext cx="2743200" cy="365125"/>
          </a:xfrm>
        </p:spPr>
        <p:txBody>
          <a:bodyPr/>
          <a:lstStyle/>
          <a:p>
            <a:fld id="{FE23AC82-F9A8-A648-8B06-534E3A700BD3}" type="slidenum">
              <a:rPr lang="en-RU" sz="2400" smtClean="0">
                <a:solidFill>
                  <a:schemeClr val="tx1"/>
                </a:solidFill>
                <a:latin typeface="Times New Roman" panose="02020603050405020304" pitchFamily="18" charset="0"/>
                <a:cs typeface="Times New Roman" panose="02020603050405020304" pitchFamily="18" charset="0"/>
              </a:rPr>
              <a:t>7</a:t>
            </a:fld>
            <a:endParaRPr lang="en-RU" sz="2400" dirty="0">
              <a:solidFill>
                <a:schemeClr val="tx1"/>
              </a:solidFill>
              <a:latin typeface="Times New Roman" panose="02020603050405020304" pitchFamily="18" charset="0"/>
              <a:cs typeface="Times New Roman" panose="02020603050405020304" pitchFamily="18" charset="0"/>
            </a:endParaRPr>
          </a:p>
        </p:txBody>
      </p:sp>
      <p:pic>
        <p:nvPicPr>
          <p:cNvPr id="7" name="Объект 6">
            <a:extLst>
              <a:ext uri="{FF2B5EF4-FFF2-40B4-BE49-F238E27FC236}">
                <a16:creationId xmlns:a16="http://schemas.microsoft.com/office/drawing/2014/main" id="{659B3D3A-50F0-4A83-8603-465304285ECD}"/>
              </a:ext>
            </a:extLst>
          </p:cNvPr>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123892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CB25-C247-B540-B8D8-DDD8D7347D64}"/>
              </a:ext>
            </a:extLst>
          </p:cNvPr>
          <p:cNvSpPr>
            <a:spLocks noGrp="1"/>
          </p:cNvSpPr>
          <p:nvPr>
            <p:ph type="title"/>
          </p:nvPr>
        </p:nvSpPr>
        <p:spPr/>
        <p:txBody>
          <a:bodyPr>
            <a:normAutofit/>
          </a:bodyPr>
          <a:lstStyle/>
          <a:p>
            <a:pPr algn="ctr"/>
            <a:r>
              <a:rPr lang="ru-RU" sz="3600" dirty="0" smtClean="0">
                <a:latin typeface="Times New Roman" panose="02020603050405020304" pitchFamily="18" charset="0"/>
                <a:cs typeface="Times New Roman" panose="02020603050405020304" pitchFamily="18" charset="0"/>
              </a:rPr>
              <a:t> </a:t>
            </a:r>
            <a:endParaRPr lang="en-RU" sz="36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E1A4EC92-A592-7B47-976C-7F86FD3E12B7}"/>
              </a:ext>
            </a:extLst>
          </p:cNvPr>
          <p:cNvSpPr>
            <a:spLocks noGrp="1"/>
          </p:cNvSpPr>
          <p:nvPr>
            <p:ph type="sldNum" sz="quarter" idx="12"/>
          </p:nvPr>
        </p:nvSpPr>
        <p:spPr>
          <a:xfrm>
            <a:off x="9110345" y="365125"/>
            <a:ext cx="2743200" cy="365125"/>
          </a:xfrm>
        </p:spPr>
        <p:txBody>
          <a:bodyPr/>
          <a:lstStyle/>
          <a:p>
            <a:fld id="{FE23AC82-F9A8-A648-8B06-534E3A700BD3}" type="slidenum">
              <a:rPr lang="en-RU" sz="2400" smtClean="0">
                <a:solidFill>
                  <a:schemeClr val="tx1"/>
                </a:solidFill>
                <a:latin typeface="Times New Roman" panose="02020603050405020304" pitchFamily="18" charset="0"/>
                <a:cs typeface="Times New Roman" panose="02020603050405020304" pitchFamily="18" charset="0"/>
              </a:rPr>
              <a:t>8</a:t>
            </a:fld>
            <a:endParaRPr lang="en-RU" sz="24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87867" y="365125"/>
            <a:ext cx="11065933" cy="5811838"/>
          </a:xfrm>
        </p:spPr>
        <p:txBody>
          <a:bodyPr>
            <a:normAutofit/>
          </a:bodyPr>
          <a:lstStyle/>
          <a:p>
            <a:pPr marL="685800" indent="-457200" algn="just"/>
            <a:r>
              <a:rPr lang="ru-RU" sz="3000" b="1" i="1" dirty="0">
                <a:ea typeface="Calibri" panose="020F0502020204030204" pitchFamily="34" charset="0"/>
              </a:rPr>
              <a:t>Для исследовательской работы мы будем использовать набор данных TIMIT, В нем содержатся аудиозаписи носителей восьми основных диалектов американского английского языка, для каждого из которых имеется по десять фонетически разнообразных фраз, часть из которых одинаковы для всех дикторов, часть отличается друг от друга. </a:t>
            </a:r>
            <a:endParaRPr lang="en-US" sz="3000" b="1" i="1" dirty="0">
              <a:ea typeface="Calibri" panose="020F0502020204030204" pitchFamily="34" charset="0"/>
            </a:endParaRPr>
          </a:p>
          <a:p>
            <a:pPr indent="450215" algn="just"/>
            <a:endParaRPr lang="en-US" sz="3000" b="1" i="1" dirty="0">
              <a:ea typeface="Calibri" panose="020F0502020204030204" pitchFamily="34" charset="0"/>
            </a:endParaRPr>
          </a:p>
          <a:p>
            <a:pPr marL="685800" indent="-457200" algn="just"/>
            <a:r>
              <a:rPr lang="ru-RU" sz="3000" b="1" i="1" dirty="0">
                <a:ea typeface="Calibri" panose="020F0502020204030204" pitchFamily="34" charset="0"/>
              </a:rPr>
              <a:t>Всего в наборе имеются аудиозаписи 438 дикторов-мужчин и 192 дикторов-женщин. В набор данных TIMIT включено 4620 аудиозаписей в обучающем наборе данных и 1680 аудио в тестовом наборе данных. </a:t>
            </a:r>
          </a:p>
          <a:p>
            <a:pPr marL="0" indent="0">
              <a:buNone/>
            </a:pPr>
            <a:endParaRPr lang="ru-RU" dirty="0"/>
          </a:p>
        </p:txBody>
      </p:sp>
    </p:spTree>
    <p:extLst>
      <p:ext uri="{BB962C8B-B14F-4D97-AF65-F5344CB8AC3E}">
        <p14:creationId xmlns:p14="http://schemas.microsoft.com/office/powerpoint/2010/main" val="20364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89DD-ED5F-2C49-AC8D-52A0B6B861A0}"/>
              </a:ext>
            </a:extLst>
          </p:cNvPr>
          <p:cNvSpPr>
            <a:spLocks noGrp="1"/>
          </p:cNvSpPr>
          <p:nvPr>
            <p:ph type="title"/>
          </p:nvPr>
        </p:nvSpPr>
        <p:spPr>
          <a:xfrm>
            <a:off x="508000" y="365125"/>
            <a:ext cx="10845800" cy="5832475"/>
          </a:xfrm>
        </p:spPr>
        <p:txBody>
          <a:bodyPr>
            <a:noAutofit/>
          </a:bodyPr>
          <a:lstStyle/>
          <a:p>
            <a:pPr marL="342900" indent="-342900">
              <a:buFont typeface="Arial" panose="020B0604020202020204" pitchFamily="34" charset="0"/>
              <a:buChar char="•"/>
            </a:pPr>
            <a:r>
              <a:rPr lang="ru-RU" sz="2400" b="1" i="1" dirty="0" smtClean="0">
                <a:latin typeface="+mn-lt"/>
                <a:cs typeface="Times New Roman" panose="02020603050405020304" pitchFamily="18" charset="0"/>
              </a:rPr>
              <a:t>Речевой сигнал должен быть преобразован в определенный тип </a:t>
            </a:r>
            <a:r>
              <a:rPr lang="ru-RU" sz="2400" b="1" i="1" dirty="0" err="1" smtClean="0">
                <a:latin typeface="+mn-lt"/>
                <a:cs typeface="Times New Roman" panose="02020603050405020304" pitchFamily="18" charset="0"/>
              </a:rPr>
              <a:t>параметриче-ского</a:t>
            </a:r>
            <a:r>
              <a:rPr lang="ru-RU" sz="2400" b="1" i="1" dirty="0" smtClean="0">
                <a:latin typeface="+mn-lt"/>
                <a:cs typeface="Times New Roman" panose="02020603050405020304" pitchFamily="18" charset="0"/>
              </a:rPr>
              <a:t> представления для дальнейшего анализа и обработки. Существует достаточно большое количество методов для того, чтобы с помощью вектора признаков представить речевой сигнал. Например, </a:t>
            </a:r>
            <a:r>
              <a:rPr lang="ru-RU" sz="2400" b="1" i="1" dirty="0" err="1" smtClean="0">
                <a:latin typeface="+mn-lt"/>
                <a:cs typeface="Times New Roman" panose="02020603050405020304" pitchFamily="18" charset="0"/>
              </a:rPr>
              <a:t>Linear</a:t>
            </a:r>
            <a:r>
              <a:rPr lang="ru-RU" sz="2400" b="1" i="1" dirty="0" smtClean="0">
                <a:latin typeface="+mn-lt"/>
                <a:cs typeface="Times New Roman" panose="02020603050405020304" pitchFamily="18" charset="0"/>
              </a:rPr>
              <a:t> </a:t>
            </a:r>
            <a:r>
              <a:rPr lang="ru-RU" sz="2400" b="1" i="1" dirty="0" err="1" smtClean="0">
                <a:latin typeface="+mn-lt"/>
                <a:cs typeface="Times New Roman" panose="02020603050405020304" pitchFamily="18" charset="0"/>
              </a:rPr>
              <a:t>Prediction</a:t>
            </a:r>
            <a:r>
              <a:rPr lang="ru-RU" sz="2400" b="1" i="1" dirty="0" smtClean="0">
                <a:latin typeface="+mn-lt"/>
                <a:cs typeface="Times New Roman" panose="02020603050405020304" pitchFamily="18" charset="0"/>
              </a:rPr>
              <a:t> </a:t>
            </a:r>
            <a:r>
              <a:rPr lang="ru-RU" sz="2400" b="1" i="1" dirty="0" err="1" smtClean="0">
                <a:latin typeface="+mn-lt"/>
                <a:cs typeface="Times New Roman" panose="02020603050405020304" pitchFamily="18" charset="0"/>
              </a:rPr>
              <a:t>Coding</a:t>
            </a:r>
            <a:r>
              <a:rPr lang="ru-RU" sz="2400" b="1" i="1" dirty="0" smtClean="0">
                <a:latin typeface="+mn-lt"/>
                <a:cs typeface="Times New Roman" panose="02020603050405020304" pitchFamily="18" charset="0"/>
              </a:rPr>
              <a:t> (LPC), </a:t>
            </a:r>
            <a:r>
              <a:rPr lang="ru-RU" sz="2400" b="1" i="1" dirty="0" err="1" smtClean="0">
                <a:latin typeface="+mn-lt"/>
                <a:cs typeface="Times New Roman" panose="02020603050405020304" pitchFamily="18" charset="0"/>
              </a:rPr>
              <a:t>Mel-Frequency</a:t>
            </a:r>
            <a:r>
              <a:rPr lang="ru-RU" sz="2400" b="1" i="1" dirty="0" smtClean="0">
                <a:latin typeface="+mn-lt"/>
                <a:cs typeface="Times New Roman" panose="02020603050405020304" pitchFamily="18" charset="0"/>
              </a:rPr>
              <a:t> </a:t>
            </a:r>
            <a:r>
              <a:rPr lang="ru-RU" sz="2400" b="1" i="1" dirty="0" err="1" smtClean="0">
                <a:latin typeface="+mn-lt"/>
                <a:cs typeface="Times New Roman" panose="02020603050405020304" pitchFamily="18" charset="0"/>
              </a:rPr>
              <a:t>Cepstral</a:t>
            </a:r>
            <a:r>
              <a:rPr lang="ru-RU" sz="2400" b="1" i="1" dirty="0" smtClean="0">
                <a:latin typeface="+mn-lt"/>
                <a:cs typeface="Times New Roman" panose="02020603050405020304" pitchFamily="18" charset="0"/>
              </a:rPr>
              <a:t> </a:t>
            </a:r>
            <a:r>
              <a:rPr lang="ru-RU" sz="2400" b="1" i="1" dirty="0" err="1" smtClean="0">
                <a:latin typeface="+mn-lt"/>
                <a:cs typeface="Times New Roman" panose="02020603050405020304" pitchFamily="18" charset="0"/>
              </a:rPr>
              <a:t>Coefficients</a:t>
            </a:r>
            <a:r>
              <a:rPr lang="ru-RU" sz="2400" b="1" i="1" dirty="0" smtClean="0">
                <a:latin typeface="+mn-lt"/>
                <a:cs typeface="Times New Roman" panose="02020603050405020304" pitchFamily="18" charset="0"/>
              </a:rPr>
              <a:t> (MFCC) и другие. </a:t>
            </a:r>
            <a:r>
              <a:rPr lang="en-US" sz="2400" b="1" i="1" dirty="0" smtClean="0">
                <a:latin typeface="+mn-lt"/>
                <a:cs typeface="Times New Roman" panose="02020603050405020304" pitchFamily="18" charset="0"/>
              </a:rPr>
              <a:t/>
            </a:r>
            <a:br>
              <a:rPr lang="en-US" sz="2400" b="1" i="1" dirty="0" smtClean="0">
                <a:latin typeface="+mn-lt"/>
                <a:cs typeface="Times New Roman" panose="02020603050405020304" pitchFamily="18" charset="0"/>
              </a:rPr>
            </a:br>
            <a:r>
              <a:rPr lang="ru-RU" sz="2400" b="1" i="1" dirty="0" smtClean="0">
                <a:latin typeface="+mn-lt"/>
                <a:cs typeface="Times New Roman" panose="02020603050405020304" pitchFamily="18" charset="0"/>
              </a:rPr>
              <a:t/>
            </a:r>
            <a:br>
              <a:rPr lang="ru-RU" sz="2400" b="1" i="1" dirty="0" smtClean="0">
                <a:latin typeface="+mn-lt"/>
                <a:cs typeface="Times New Roman" panose="02020603050405020304" pitchFamily="18" charset="0"/>
              </a:rPr>
            </a:br>
            <a:r>
              <a:rPr lang="ru-RU" sz="2400" b="1" i="1" dirty="0" smtClean="0">
                <a:latin typeface="+mn-lt"/>
                <a:cs typeface="Times New Roman" panose="02020603050405020304" pitchFamily="18" charset="0"/>
              </a:rPr>
              <a:t>Среди них MFCC – метод мел-частотных </a:t>
            </a:r>
            <a:r>
              <a:rPr lang="ru-RU" sz="2400" b="1" i="1" dirty="0" err="1" smtClean="0">
                <a:latin typeface="+mn-lt"/>
                <a:cs typeface="Times New Roman" panose="02020603050405020304" pitchFamily="18" charset="0"/>
              </a:rPr>
              <a:t>кепстральных</a:t>
            </a:r>
            <a:r>
              <a:rPr lang="ru-RU" sz="2400" b="1" i="1" dirty="0" smtClean="0">
                <a:latin typeface="+mn-lt"/>
                <a:cs typeface="Times New Roman" panose="02020603050405020304" pitchFamily="18" charset="0"/>
              </a:rPr>
              <a:t> коэффициентов, </a:t>
            </a:r>
            <a:r>
              <a:rPr lang="en-US" sz="2400" b="1" i="1" dirty="0" smtClean="0">
                <a:latin typeface="+mn-lt"/>
                <a:cs typeface="Times New Roman" panose="02020603050405020304" pitchFamily="18" charset="0"/>
              </a:rPr>
              <a:t/>
            </a:r>
            <a:br>
              <a:rPr lang="en-US" sz="2400" b="1" i="1" dirty="0" smtClean="0">
                <a:latin typeface="+mn-lt"/>
                <a:cs typeface="Times New Roman" panose="02020603050405020304" pitchFamily="18" charset="0"/>
              </a:rPr>
            </a:br>
            <a:r>
              <a:rPr lang="ru-RU" sz="2400" b="1" i="1" dirty="0" smtClean="0">
                <a:latin typeface="+mn-lt"/>
                <a:cs typeface="Times New Roman" panose="02020603050405020304" pitchFamily="18" charset="0"/>
              </a:rPr>
              <a:t>является самым известным и популярным. Этот метод мы и будем использовать.</a:t>
            </a:r>
            <a:r>
              <a:rPr lang="en-US" sz="2400" b="1" i="1" dirty="0" smtClean="0">
                <a:latin typeface="+mn-lt"/>
                <a:cs typeface="Times New Roman" panose="02020603050405020304" pitchFamily="18" charset="0"/>
              </a:rPr>
              <a:t/>
            </a:r>
            <a:br>
              <a:rPr lang="en-US" sz="2400" b="1" i="1" dirty="0" smtClean="0">
                <a:latin typeface="+mn-lt"/>
                <a:cs typeface="Times New Roman" panose="02020603050405020304" pitchFamily="18" charset="0"/>
              </a:rPr>
            </a:br>
            <a:r>
              <a:rPr lang="ru-RU" sz="2400" b="1" i="1" dirty="0" smtClean="0">
                <a:latin typeface="+mn-lt"/>
                <a:cs typeface="Times New Roman" panose="02020603050405020304" pitchFamily="18" charset="0"/>
              </a:rPr>
              <a:t/>
            </a:r>
            <a:br>
              <a:rPr lang="ru-RU" sz="2400" b="1" i="1" dirty="0" smtClean="0">
                <a:latin typeface="+mn-lt"/>
                <a:cs typeface="Times New Roman" panose="02020603050405020304" pitchFamily="18" charset="0"/>
              </a:rPr>
            </a:br>
            <a:r>
              <a:rPr lang="ru-RU" sz="2400" b="1" i="1" dirty="0" smtClean="0">
                <a:latin typeface="+mn-lt"/>
                <a:cs typeface="Times New Roman" panose="02020603050405020304" pitchFamily="18" charset="0"/>
              </a:rPr>
              <a:t>Метод основан на изменении человеческого голоса с критической пропускной способностью с использованием частотных треугольных фильтров. </a:t>
            </a:r>
            <a:r>
              <a:rPr lang="en-US" sz="2400" i="1" dirty="0" smtClean="0">
                <a:solidFill>
                  <a:schemeClr val="accent4">
                    <a:lumMod val="25000"/>
                  </a:schemeClr>
                </a:solidFill>
                <a:latin typeface="+mn-lt"/>
                <a:cs typeface="Times New Roman" panose="02020603050405020304" pitchFamily="18" charset="0"/>
              </a:rPr>
              <a:t/>
            </a:r>
            <a:br>
              <a:rPr lang="en-US" sz="2400" i="1" dirty="0" smtClean="0">
                <a:solidFill>
                  <a:schemeClr val="accent4">
                    <a:lumMod val="25000"/>
                  </a:schemeClr>
                </a:solidFill>
                <a:latin typeface="+mn-lt"/>
                <a:cs typeface="Times New Roman" panose="02020603050405020304" pitchFamily="18" charset="0"/>
              </a:rPr>
            </a:br>
            <a:endParaRPr lang="en-RU" sz="2400" dirty="0">
              <a:latin typeface="+mn-lt"/>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645FE87B-B79C-2542-B87B-5843F1E0DA9E}"/>
              </a:ext>
            </a:extLst>
          </p:cNvPr>
          <p:cNvSpPr>
            <a:spLocks noGrp="1"/>
          </p:cNvSpPr>
          <p:nvPr>
            <p:ph type="sldNum" sz="quarter" idx="12"/>
          </p:nvPr>
        </p:nvSpPr>
        <p:spPr>
          <a:xfrm>
            <a:off x="9115097" y="365125"/>
            <a:ext cx="2743200" cy="365125"/>
          </a:xfrm>
        </p:spPr>
        <p:txBody>
          <a:bodyPr/>
          <a:lstStyle/>
          <a:p>
            <a:fld id="{FE23AC82-F9A8-A648-8B06-534E3A700BD3}" type="slidenum">
              <a:rPr lang="en-RU" sz="2400" smtClean="0">
                <a:solidFill>
                  <a:schemeClr val="tx1"/>
                </a:solidFill>
                <a:latin typeface="Times New Roman" panose="02020603050405020304" pitchFamily="18" charset="0"/>
                <a:cs typeface="Times New Roman" panose="02020603050405020304" pitchFamily="18" charset="0"/>
              </a:rPr>
              <a:t>9</a:t>
            </a:fld>
            <a:endParaRPr lang="en-RU"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865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TotalTime>
  <Words>602</Words>
  <Application>Microsoft Office PowerPoint</Application>
  <PresentationFormat>Широкоэкранный</PresentationFormat>
  <Paragraphs>58</Paragraphs>
  <Slides>14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Arial</vt:lpstr>
      <vt:lpstr>Calibri</vt:lpstr>
      <vt:lpstr>Calibri Light</vt:lpstr>
      <vt:lpstr>Mistral</vt:lpstr>
      <vt:lpstr>Times New Roman</vt:lpstr>
      <vt:lpstr>Office Theme</vt:lpstr>
      <vt:lpstr>Применение глубоких сверточных нейронных сетей в задаче классификации аудиоданных по гендерному признаку </vt:lpstr>
      <vt:lpstr>Целью исследовательской работы является решение задачи определения гендера по звуку.  В данной работе мы рассмотрим применение глубоких сверточных нейронных сетей в задаче классификации аудиоданных по гендерному признаку.  Эта тема представляет интерес для банковского сектора и компаний, имеющих собственные контактные центры.    </vt:lpstr>
      <vt:lpstr>  </vt:lpstr>
      <vt:lpstr>  </vt:lpstr>
      <vt:lpstr>Аудиосигнал можно представить в виде массива данных, который возможно визуализировать в график колебаний, пересекающих нулевую границу</vt:lpstr>
      <vt:lpstr> </vt:lpstr>
      <vt:lpstr> </vt:lpstr>
      <vt:lpstr> </vt:lpstr>
      <vt:lpstr>Речевой сигнал должен быть преобразован в определенный тип параметриче-ского представления для дальнейшего анализа и обработки. Существует достаточно большое количество методов для того, чтобы с помощью вектора признаков представить речевой сигнал. Например, Linear Prediction Coding (LPC), Mel-Frequency Cepstral Coefficients (MFCC) и другие.   Среди них MFCC – метод мел-частотных кепстральных коэффициентов,  является самым известным и популярным. Этот метод мы и будем использовать.  Метод основан на изменении человеческого голоса с критической пропускной способностью с использованием частотных треугольных фильтров.  </vt:lpstr>
      <vt:lpstr>Вычисление мел-частотных кепстральных коэффициентов включает в себя следующие шаги:  1. Необходимо разделить исходный сигнал на фреймы. Размер фрейма обычно выбирается от 20 до 40 мс, так как считается, что речевой сигнал на этом промежутке не сильно меняется.  2. Речевой сигнал конечен и не является периодическим, поэтому из-за разрывов на его концах при применении преобразования Фурье проявляется эффект утечки. Для того, чтобы снизить его влияние на результат, каждый кадр умножается на оконную функцию Хемминга.  3. Вычисляем периодограмму для каждого фрейма (спектральную мощность) </vt:lpstr>
      <vt:lpstr>       4. Вычисляем блок мел-фильтров. Для этого треугольные фильтры (от 20 до 40) умножаются на периодограмму и суммируются. В результате мы получим энергии набора фильтров.  5. Полученные энергии логарифмируются. Это также мотивируется человече-ским слухом: мы не слышим громкость в линейном масштабе. Обычно, чтобы удвоить воспринимаемую громкость звука, нам нужно затратить в 8 раз больше энергии. Это означает, что большие колебания энергии могут зву-чать не так уж и по-другому, если звук с самого начала громкий. Эта опера-ция сжатия делает наши функции более близкими к тому, что на самом деле слышат люди.  6.   Далее, используя дискретное косинусное преобразование, получим мел-кепстральные коэффициенты. </vt:lpstr>
      <vt:lpstr> </vt:lpstr>
      <vt:lpstr>Нейронная сеть на основе МГУА</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Искусственные нейронные сети в системах прогнозирования временных рядов </dc:title>
  <dc:creator>Microsoft Office User</dc:creator>
  <cp:lastModifiedBy>Пользователь Windows</cp:lastModifiedBy>
  <cp:revision>32</cp:revision>
  <dcterms:created xsi:type="dcterms:W3CDTF">2020-06-24T18:17:15Z</dcterms:created>
  <dcterms:modified xsi:type="dcterms:W3CDTF">2023-10-04T22:58:22Z</dcterms:modified>
</cp:coreProperties>
</file>