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/>
          <p:nvPr>
            <p:ph type="sldImg" idx="3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sr-Latn-R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" name="Google Shape;239;p32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240" name="Google Shape;240;p32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4" name="Google Shape;314;p4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15" name="Google Shape;315;p4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" name="Google Shape;320;p42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21" name="Google Shape;321;p42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6" name="Google Shape;326;p4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27" name="Google Shape;327;p43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" name="Google Shape;332;p4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33" name="Google Shape;333;p44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8" name="Google Shape;338;g2cacc0d2a8c_0_0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39" name="Google Shape;339;g2cacc0d2a8c_0_0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0383726" name="Google Shape;177;p8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48077574" name="Google Shape;178;p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4874148" name="Google Shape;177;p8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3469071" name="Google Shape;178;p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56389" name="Google Shape;177;p8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7010484" name="Google Shape;178;p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" name="Google Shape;245;p3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246" name="Google Shape;246;p33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2" name="Google Shape;252;p3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253" name="Google Shape;253;p34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" name="Google Shape;268;p35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269" name="Google Shape;269;p35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4" name="Google Shape;284;p36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285" name="Google Shape;285;p36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" name="Google Shape;290;p37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291" name="Google Shape;291;p37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" name="Google Shape;296;p38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297" name="Google Shape;297;p38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2" name="Google Shape;302;p39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03" name="Google Shape;303;p39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" name="Google Shape;308;p40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09" name="Google Shape;309;p40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Google Shape;12;p46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1172"/>
            <a:ext cx="12192000" cy="685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type="obj" userDrawn="1">
  <p:cSld name="OBJECT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47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47"/>
          <p:cNvSpPr/>
          <p:nvPr/>
        </p:nvSpPr>
        <p:spPr bwMode="auto">
          <a:xfrm>
            <a:off x="8764262" y="6252711"/>
            <a:ext cx="383988" cy="38398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Google Shape;17;p47"/>
          <p:cNvSpPr/>
          <p:nvPr/>
        </p:nvSpPr>
        <p:spPr bwMode="auto">
          <a:xfrm>
            <a:off x="8649789" y="6297695"/>
            <a:ext cx="6129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sr-Latn-RS" sz="12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" name="Google Shape;18;p47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" name="Google Shape;19;p47"/>
          <p:cNvSpPr/>
          <p:nvPr/>
        </p:nvSpPr>
        <p:spPr bwMode="auto">
          <a:xfrm>
            <a:off x="3591855" y="6466972"/>
            <a:ext cx="38924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pPr>
            <a:r>
              <a:rPr lang="sr-Latn-R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© UNIVERZITET METROPOLITAN,</a:t>
            </a:r>
            <a:r>
              <a:rPr lang="sr-Latn-R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sr-Latn-R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Beograd   /   Kopiranje i umnožavanje nije dozvoljeno.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sr-Latn-R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22;p48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" name="Google Shape;23;p48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sr-Latn-R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6" name="Google Shape;26;p49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" name="Google Shape;27;p49"/>
          <p:cNvSpPr txBox="1"/>
          <p:nvPr>
            <p:ph type="body" idx="1"/>
          </p:nvPr>
        </p:nvSpPr>
        <p:spPr bwMode="auto">
          <a:xfrm>
            <a:off x="838200" y="1403585"/>
            <a:ext cx="471019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9"/>
          <p:cNvSpPr txBox="1"/>
          <p:nvPr>
            <p:ph type="body" idx="2"/>
          </p:nvPr>
        </p:nvSpPr>
        <p:spPr bwMode="auto">
          <a:xfrm>
            <a:off x="5819614" y="1403585"/>
            <a:ext cx="553418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ison" preserve="0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sr-Latn-R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1" name="Google Shape;31;p50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2" name="Google Shape;32;p50"/>
          <p:cNvSpPr txBox="1"/>
          <p:nvPr>
            <p:ph type="body" idx="1"/>
          </p:nvPr>
        </p:nvSpPr>
        <p:spPr bwMode="auto">
          <a:xfrm>
            <a:off x="838200" y="2364480"/>
            <a:ext cx="4710192" cy="31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0"/>
          <p:cNvSpPr txBox="1"/>
          <p:nvPr>
            <p:ph type="body" idx="2"/>
          </p:nvPr>
        </p:nvSpPr>
        <p:spPr bwMode="auto">
          <a:xfrm>
            <a:off x="5819614" y="2364480"/>
            <a:ext cx="5534185" cy="31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0"/>
          <p:cNvSpPr txBox="1"/>
          <p:nvPr>
            <p:ph type="body" idx="3"/>
          </p:nvPr>
        </p:nvSpPr>
        <p:spPr bwMode="auto">
          <a:xfrm>
            <a:off x="838200" y="1433513"/>
            <a:ext cx="471011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50"/>
          <p:cNvSpPr txBox="1"/>
          <p:nvPr>
            <p:ph type="body" idx="4"/>
          </p:nvPr>
        </p:nvSpPr>
        <p:spPr bwMode="auto">
          <a:xfrm>
            <a:off x="5819614" y="1433513"/>
            <a:ext cx="5534185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" name="Google Shape;37;p51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Google Shape;10;p45"/>
          <p:cNvPicPr/>
          <p:nvPr/>
        </p:nvPicPr>
        <p:blipFill>
          <a:blip r:embed="rId8">
            <a:alphaModFix/>
          </a:blip>
          <a:srcRect l="0" t="0" r="0" b="0"/>
          <a:stretch/>
        </p:blipFill>
        <p:spPr bwMode="auto">
          <a:xfrm>
            <a:off x="0" y="1777"/>
            <a:ext cx="12192000" cy="685444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/>
        </p:nvSpPr>
        <p:spPr bwMode="auto">
          <a:xfrm>
            <a:off x="2724831" y="3951679"/>
            <a:ext cx="6747738" cy="1943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sp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sr-Latn-R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Oznaka predmeta:</a:t>
            </a:r>
            <a:r>
              <a:rPr lang="sr-Latn-R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	CS230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sr-Latn-R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Naziv predmeta:</a:t>
            </a:r>
            <a:r>
              <a:rPr lang="sr-Latn-R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 	Distribuirani sistemi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sr-Latn-R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Vežbe:		</a:t>
            </a:r>
            <a:r>
              <a:rPr lang="sr-Latn-R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#08</a:t>
            </a:r>
            <a:r>
              <a:rPr lang="sr-Latn-R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sr-Latn-R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Predavač:		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sr-Latn-R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đela Grujić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sr-Latn-R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Školska godina:	</a:t>
            </a:r>
            <a:r>
              <a:rPr lang="sr-Latn-R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2023/2024. jesenji semestar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3" name="Google Shape;243;p32"/>
          <p:cNvSpPr/>
          <p:nvPr/>
        </p:nvSpPr>
        <p:spPr bwMode="auto">
          <a:xfrm>
            <a:off x="2063931" y="2768394"/>
            <a:ext cx="806413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sr-Latn-RS" sz="4400" b="1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Koordinacija</a:t>
            </a:r>
            <a:endParaRPr sz="4400" b="1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sr-Latn-RS" b="1"/>
              <a:t>Zadatak #7</a:t>
            </a:r>
            <a:endParaRPr b="1">
              <a:latin typeface="Courier New"/>
              <a:ea typeface="Courier New"/>
              <a:cs typeface="Courier New"/>
            </a:endParaRPr>
          </a:p>
        </p:txBody>
      </p:sp>
      <p:sp>
        <p:nvSpPr>
          <p:cNvPr id="318" name="Google Shape;318;p41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Tri procesa, P1, P2 i P3 imaju interne časovnike sa inkrementima od 2, 4 i 6, respektivno.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P1 šalje poruku m1 ka P2 u 4. taktu.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P2 šalje poruku m2 ka P3 posle obrade poruke od P1, koja traje 2 takta.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P3 obrađuje m2, šalje odgovor m2 ka P2 posle 3 takta, koji posle 1 takt prosleđuje ka P1.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Prenos P1⇔P2 traje 3 takta. Prenos P2⇔P3 traje 2 takta. Odrediti „vreme“ kod kojeg stiže poruka m4 na P1 bez ikakvog algoritma, i ako se koristi Lamportov algoritam.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sr-Latn-RS" b="1"/>
              <a:t>Zadatak #8</a:t>
            </a:r>
            <a:endParaRPr b="1">
              <a:latin typeface="Courier New"/>
              <a:ea typeface="Courier New"/>
              <a:cs typeface="Courier New"/>
            </a:endParaRPr>
          </a:p>
        </p:txBody>
      </p:sp>
      <p:sp>
        <p:nvSpPr>
          <p:cNvPr id="324" name="Google Shape;324;p42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Tri procesa, P1, P2 i P3 imaju interne časovnike sa inkrementima od 3, 8 i 6, respektivno.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P1 šalje poruku m1 ka P2 u 1. taktu.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P2 šalje poruku m2 ka P3 posle obrade poruke od P1, koja traje 3 takta.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P3 obrađuje m2, šalje odgovor m2 ka P2 posle 2 takta, koji posle 6 takta prosleđuje ka P1.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Prenos P1⇔P2 traje 2 takta. Prenos P2⇔P3 traje 4 takta. Odrediti „vreme“ kod kojeg stiže poruka m4 na P1 bez ikakvog algoritma, i ako se koristi Lamportov algoritam.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sr-Latn-RS" b="1"/>
              <a:t>Zadatak #9</a:t>
            </a:r>
            <a:endParaRPr b="1">
              <a:latin typeface="Courier New"/>
              <a:ea typeface="Courier New"/>
              <a:cs typeface="Courier New"/>
            </a:endParaRPr>
          </a:p>
        </p:txBody>
      </p:sp>
      <p:sp>
        <p:nvSpPr>
          <p:cNvPr id="330" name="Google Shape;330;p43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Tri procesa, P1, P2 i P3 imaju interne časovnike sa inkrementima od 4, 4 i 3, respektivno.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P1 šalje poruku m1 ka P2 u 3. taktu.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P2 šalje poruku m2 ka P3 posle obrade poruke od P1, koja traje 4 takta.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P3 obrađuje m2, šalje odgovor m2 ka P2 posle 5 takta, koji posle 2 takta prosleđuje ka P1.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Prenos P1⇔P2 traje 2 takta. Prenos P2⇔P3 traje 1 takt. Odrediti „vreme“ kod kojeg stiže poruka m4 na P1 bez ikakvog algoritma, i ako se koristi Lamportov algoritam.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sr-Latn-RS" b="1"/>
              <a:t>Zadatak #10</a:t>
            </a:r>
            <a:endParaRPr b="1">
              <a:latin typeface="Courier New"/>
              <a:ea typeface="Courier New"/>
              <a:cs typeface="Courier New"/>
            </a:endParaRPr>
          </a:p>
        </p:txBody>
      </p:sp>
      <p:sp>
        <p:nvSpPr>
          <p:cNvPr id="336" name="Google Shape;336;p44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Tri procesa, P1, P2 i P3 imaju interne časovnike sa inkrementima od 2, 2 i 2, respektivno.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P1 šalje poruku m1 ka P2 u 3. taktu.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P2 šalje poruku m2 ka P3 posle obrade poruke od P1, koja traje 2 takta.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P3 obrađuje m2, šalje odgovor m2 ka P2 posle 3 takta, koji posle 4 takta prosleđuje ka P1.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Prenos P1⇔P2 traje 2 takta. Prenos P2⇔P3 traje 1 takt. Odrediti „vreme“ kod kojeg stiže poruka m4 na P1 bez ikakvog algoritma, i ako se koristi Lamportov algoritam. Da li u ovom primeru imamo promene vremena?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" name="Google Shape;341;g2cacc0d2a8c_0_0"/>
          <p:cNvSpPr txBox="1"/>
          <p:nvPr>
            <p:ph type="title"/>
          </p:nvPr>
        </p:nvSpPr>
        <p:spPr bwMode="auto">
          <a:xfrm>
            <a:off x="838200" y="38419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sr-Latn-RS" b="1"/>
              <a:t>Zadatak #10</a:t>
            </a:r>
            <a:endParaRPr b="1">
              <a:latin typeface="Courier New"/>
              <a:ea typeface="Courier New"/>
              <a:cs typeface="Courier New"/>
            </a:endParaRPr>
          </a:p>
        </p:txBody>
      </p:sp>
      <p:sp>
        <p:nvSpPr>
          <p:cNvPr id="342" name="Google Shape;342;g2cacc0d2a8c_0_0"/>
          <p:cNvSpPr txBox="1"/>
          <p:nvPr>
            <p:ph type="body" idx="1"/>
          </p:nvPr>
        </p:nvSpPr>
        <p:spPr bwMode="auto">
          <a:xfrm>
            <a:off x="838200" y="140358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Z1 14, 14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Z2 19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Z3 18, 20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Z4 17, 20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Z5 14, 17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Z6 16, 18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Z7 13, 16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Z8 22, 24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Z9 16, 19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Z10 11, 13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2190990" name="Google Shape;180;p8"/>
          <p:cNvSpPr txBox="1">
            <a:spLocks noGrp="1"/>
          </p:cNvSpPr>
          <p:nvPr>
            <p:ph type="title"/>
          </p:nvPr>
        </p:nvSpPr>
        <p:spPr bwMode="auto">
          <a:xfrm>
            <a:off x="838199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lvl="0">
              <a:defRPr/>
            </a:pPr>
            <a:r>
              <a:rPr lang="sr-Latn-RS" b="1"/>
              <a:t>Domaći zadatak #8, nivo 1</a:t>
            </a:r>
            <a:endParaRPr b="1">
              <a:latin typeface="Courier New"/>
              <a:cs typeface="Courier New"/>
            </a:endParaRPr>
          </a:p>
        </p:txBody>
      </p:sp>
      <p:sp>
        <p:nvSpPr>
          <p:cNvPr id="2019586117" name="Google Shape;181;p8"/>
          <p:cNvSpPr txBox="1">
            <a:spLocks noGrp="1"/>
          </p:cNvSpPr>
          <p:nvPr>
            <p:ph type="body" idx="1"/>
          </p:nvPr>
        </p:nvSpPr>
        <p:spPr bwMode="auto">
          <a:xfrm>
            <a:off x="838199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sr-Latn-RS"/>
              <a:t>Svaki student radi jedan zadatak prema broju indeksa. Broj zadatka određuje se prema formuli broj_indeksa </a:t>
            </a:r>
            <a:r>
              <a:rPr lang="sr-Latn-RS" baseline="-25000"/>
              <a:t>mod5</a:t>
            </a:r>
            <a:r>
              <a:rPr lang="sr-Latn-RS"/>
              <a:t> + 1 Primer: broj indeksa = 1234, 1234 </a:t>
            </a:r>
            <a:r>
              <a:rPr lang="sr-Latn-RS" baseline="-25000"/>
              <a:t>mod5</a:t>
            </a:r>
            <a:r>
              <a:rPr lang="sr-Latn-RS"/>
              <a:t> + 1 = 4 + 1 = 5 -&gt; student radi 5. zadatak.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endParaRPr lang="sr-Latn-RS"/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sr-Latn-RS"/>
              <a:t>1. Tri procesa, P1, P2 i P3 imaju interne časovnike sa inkrementima od 6, 3 i 4, respektivno. P1 šalje poruku m1 ka P2 u 4. taktu. P2 šalje poruku m2 ka P3 posle obrade poruke od P1, koja traje 2 takta. P3 obrađuje m2, šalje odgovor m2 ka P2 posle 3 takta, koji posle 4 takta prosleđuje ka P1. Prenos P1⇔P2 traje 1 takt. Prenos P2⇔P3 traje 2 takta. Odrediti „vreme“ kod kojeg stiže poruka m4 na P1 bez ikakvog algoritma, i ako se koristi Lamportov algoritam.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sr-Latn-RS"/>
              <a:t>2. Tri procesa, P1, P2 i P3 imaju interne časovnike sa inkrementima od 2, 4 i 5, respektivno. P1 šalje poruku m1 ka P2 u 2. taktu. P2 šalje poruku m2 ka P3 posle obrade poruke od P1, koja traje 3 takta. P3 obrađuje m2, šalje odgovor m2 ka P2 posle 2 takta, koji posle 3 takta prosleđuje ka P1. Prenos P1⇔P2 traje 2 takta. Prenos P2⇔P3 traje 2 takta. Odrediti „vreme“ kod kojeg stiže poruka m4 na P1 bez ikakvog algoritma, i ako se koristi Lamportov algoritam.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sr-Latn-RS"/>
              <a:t>3. Tri procesa, P1, P2 i P3 imaju interne časovnike sa inkrementima od 4, 2 i 8, respektivno. P1 šalje poruku m1 ka P2 u 3. taktu. P2 šalje poruku m2 ka P3 posle obrade poruke od P1, koja traje 4 takta. P3 obrađuje m2, šalje odgovor m2 ka P2 posle 4 takta, koji posle 2 takta prosleđuje ka P1. Prenos P1⇔P2 traje 1 takt. Prenos P2⇔P3 traje 3 takta. Odrediti „vreme“ kod kojeg stiže poruka m4 na P1 bez ikakvog algoritma, i ako se koristi Lamportov algoritam.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sr-Latn-RS"/>
              <a:t>4. Tri procesa, P1, P2 i P3 imaju interne časovnike sa inkrementima od 3, 5 i 3, respektivno. P1 šalje poruku m1 ka P2 u 5. taktu. P2 šalje poruku m2 ka P3 posle obrade poruke od P1, koja traje 3 takta. P3 obrađuje m2, šalje odgovor m2 ka P2 posle 2 takta, koji posle 3 takta prosleđuje ka P1. Prenos P1⇔P2 traje 2 takta. Prenos P2⇔P3 traje 2 takta. Odrediti „vreme“ kod kojeg stiže poruka m4 na P1 bez ikakvog algoritma, i ako se koristi Lamportov algoritam.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sr-Latn-RS"/>
              <a:t>5. Tri procesa, P1, P2 i P3 imaju interne časovnike sa inkrementima od 5, 6 i 2, respektivno. P1 šalje poruku m1 ka P2 u 1. taktu. P2 šalje poruku m2 ka P3 posle obrade poruke od P1, koja traje 1 takt. P3 obrađuje m2, šalje odgovor m2 ka P2 posle 1 takt, koji posle 5 takta prosleđuje ka P1. Prenos P1⇔P2 traje 1 takt. Prenos P2⇔P3 traje 3 takta. Odrediti „vreme“ kod kojeg stiže poruka m4 na P1 bez ikakvog algoritma, i ako se koristi Lamportov algoritam.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030610" name="Google Shape;180;p8"/>
          <p:cNvSpPr txBox="1">
            <a:spLocks noGrp="1"/>
          </p:cNvSpPr>
          <p:nvPr>
            <p:ph type="title"/>
          </p:nvPr>
        </p:nvSpPr>
        <p:spPr bwMode="auto">
          <a:xfrm>
            <a:off x="838199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lvl="0">
              <a:defRPr/>
            </a:pPr>
            <a:r>
              <a:rPr lang="sr-Latn-RS" b="1"/>
              <a:t>Domaći zadatak #8, nivo 2</a:t>
            </a:r>
            <a:endParaRPr b="1">
              <a:latin typeface="Courier New"/>
              <a:cs typeface="Courier New"/>
            </a:endParaRPr>
          </a:p>
        </p:txBody>
      </p:sp>
      <p:sp>
        <p:nvSpPr>
          <p:cNvPr id="774707498" name="Google Shape;181;p8"/>
          <p:cNvSpPr txBox="1">
            <a:spLocks noGrp="1"/>
          </p:cNvSpPr>
          <p:nvPr>
            <p:ph type="body" idx="1"/>
          </p:nvPr>
        </p:nvSpPr>
        <p:spPr bwMode="auto">
          <a:xfrm>
            <a:off x="838199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rmAutofit fontScale="77500" lnSpcReduction="20000"/>
          </a:bodyPr>
          <a:lstStyle/>
          <a:p>
            <a:pPr>
              <a:defRPr/>
            </a:pPr>
            <a:r>
              <a:rPr lang="en-US"/>
              <a:t>Kreirajte datoteku  lampart_clock.py koja implementira Lampartov algoritam. Skripta treba da sadrži: </a:t>
            </a:r>
            <a:endParaRPr/>
          </a:p>
          <a:p>
            <a:pPr>
              <a:defRPr/>
            </a:pPr>
            <a:r>
              <a:rPr lang="en-US"/>
              <a:t>Klasu lampart_clock sa sledećim metodama: </a:t>
            </a:r>
            <a:endParaRPr/>
          </a:p>
          <a:p>
            <a:pPr lvl="1">
              <a:defRPr/>
            </a:pPr>
            <a:r>
              <a:rPr lang="en-US"/>
              <a:t>__init__(): Inicijalizuje sat. </a:t>
            </a:r>
            <a:endParaRPr/>
          </a:p>
          <a:p>
            <a:pPr lvl="1">
              <a:defRPr/>
            </a:pPr>
            <a:r>
              <a:rPr lang="en-US"/>
              <a:t>get_time(): Vraća trenutno logičko vreme. </a:t>
            </a:r>
            <a:endParaRPr/>
          </a:p>
          <a:p>
            <a:pPr lvl="1">
              <a:defRPr/>
            </a:pPr>
            <a:r>
              <a:rPr lang="en-US"/>
              <a:t>update_time(event_time): Ažurira logičko vreme na osnovu vremena događaja. </a:t>
            </a:r>
            <a:endParaRPr/>
          </a:p>
          <a:p>
            <a:pPr lvl="1">
              <a:defRPr/>
            </a:pPr>
            <a:r>
              <a:rPr lang="en-US"/>
              <a:t>send_message(destination, message): Šalje poruku sa trenutnim logičkim vremenom do destinacije destinacija. </a:t>
            </a:r>
            <a:endParaRPr/>
          </a:p>
          <a:p>
            <a:pPr lvl="1">
              <a:defRPr/>
            </a:pPr>
            <a:r>
              <a:rPr lang="en-US"/>
              <a:t>receive_message(sender, message): Prima poruku od pošiljalac sa logičkim vremenom pošiljaoca. </a:t>
            </a:r>
            <a:endParaRPr/>
          </a:p>
          <a:p>
            <a:pPr>
              <a:defRPr/>
            </a:pPr>
            <a:r>
              <a:rPr lang="en-US" b="1"/>
              <a:t>Kada proces šalje poruku</a:t>
            </a:r>
            <a:r>
              <a:rPr lang="en-US"/>
              <a:t>: Inkrementira svoje trenutno logičko vreme. Prilaze svoje logičko vreme poruci. </a:t>
            </a:r>
            <a:endParaRPr/>
          </a:p>
          <a:p>
            <a:pPr>
              <a:defRPr/>
            </a:pPr>
            <a:r>
              <a:rPr lang="en-US" b="1"/>
              <a:t>Kada proces prima poruku</a:t>
            </a:r>
            <a:r>
              <a:rPr lang="en-US"/>
              <a:t>: Ažurira svoje logičko vreme da bude maksimum između njegovog trenutnog vremena i primljenog vremena + 1. </a:t>
            </a:r>
            <a:endParaRPr/>
          </a:p>
          <a:p>
            <a:pPr>
              <a:defRPr/>
            </a:pPr>
            <a:br>
              <a:rPr lang="en-US"/>
            </a:br>
            <a:endParaRPr lang="en-US"/>
          </a:p>
          <a:p>
            <a:pPr>
              <a:defRPr/>
            </a:pPr>
            <a:r>
              <a:rPr lang="en-US"/>
              <a:t>Testirajte algoritam sa scenarijima koji uključuju uzročno povezane događaje i konkurentne događaje kroz datoteku </a:t>
            </a:r>
            <a:r>
              <a:rPr lang="en-US" b="1"/>
              <a:t>test_lampart_sat.py</a:t>
            </a:r>
            <a:r>
              <a:rPr lang="en-US"/>
              <a:t>. Proverite da li logički satovi procesa pravilno ažuriraju nakon slanja i primanja poruka.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6025792" name="Google Shape;180;p8"/>
          <p:cNvSpPr txBox="1">
            <a:spLocks noGrp="1"/>
          </p:cNvSpPr>
          <p:nvPr>
            <p:ph type="title"/>
          </p:nvPr>
        </p:nvSpPr>
        <p:spPr bwMode="auto">
          <a:xfrm>
            <a:off x="838199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lvl="0">
              <a:defRPr/>
            </a:pPr>
            <a:r>
              <a:rPr lang="sr-Latn-RS" b="1"/>
              <a:t>Domaći zadatak #8, nivo 3</a:t>
            </a:r>
            <a:endParaRPr b="1">
              <a:latin typeface="Courier New"/>
              <a:cs typeface="Courier New"/>
            </a:endParaRPr>
          </a:p>
        </p:txBody>
      </p:sp>
      <p:sp>
        <p:nvSpPr>
          <p:cNvPr id="1501532090" name="Google Shape;181;p8"/>
          <p:cNvSpPr txBox="1">
            <a:spLocks noGrp="1"/>
          </p:cNvSpPr>
          <p:nvPr>
            <p:ph type="body" idx="1"/>
          </p:nvPr>
        </p:nvSpPr>
        <p:spPr bwMode="auto">
          <a:xfrm>
            <a:off x="838199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rmAutofit/>
          </a:bodyPr>
          <a:lstStyle/>
          <a:p>
            <a:pPr>
              <a:defRPr/>
            </a:pPr>
            <a:r>
              <a:rPr lang="en-US"/>
              <a:t>Krenite od linka https://en.wikipedia.org/wiki/Clock_synchronization, i ukratko (kroz jedan pasus) opisati koje probleme rešavaju sledeći algoritmi sinhronizacije časovnika:</a:t>
            </a:r>
            <a:endParaRPr/>
          </a:p>
          <a:p>
            <a:pPr marL="571500" indent="-342900">
              <a:buFont typeface="Arial"/>
              <a:buChar char="•"/>
              <a:defRPr/>
            </a:pPr>
            <a:r>
              <a:rPr lang="en-US"/>
              <a:t>Precision Time Protocol</a:t>
            </a:r>
            <a:endParaRPr/>
          </a:p>
          <a:p>
            <a:pPr marL="571500" indent="-342900">
              <a:buFont typeface="Arial"/>
              <a:buChar char="•"/>
              <a:defRPr/>
            </a:pPr>
            <a:r>
              <a:rPr lang="en-US"/>
              <a:t>Reference broadcast synchronization </a:t>
            </a:r>
            <a:endParaRPr/>
          </a:p>
          <a:p>
            <a:pPr marL="571500" indent="-342900">
              <a:buFont typeface="Arial"/>
              <a:buChar char="•"/>
              <a:defRPr/>
            </a:pPr>
            <a:r>
              <a:rPr lang="en-US"/>
              <a:t>Synchronous Ethernet </a:t>
            </a:r>
            <a:endParaRPr/>
          </a:p>
          <a:p>
            <a:pPr marL="571500" indent="-342900">
              <a:buFont typeface="Arial"/>
              <a:buChar char="•"/>
              <a:defRPr/>
            </a:pPr>
            <a:r>
              <a:rPr lang="en-US"/>
              <a:t>Clock-sampling mutual network synchronization</a:t>
            </a:r>
            <a:endParaRPr/>
          </a:p>
          <a:p>
            <a:pPr marL="571500" indent="-342900">
              <a:buFont typeface="Arial"/>
              <a:buChar char="•"/>
              <a:defRPr/>
            </a:pPr>
            <a:r>
              <a:rPr lang="en-US"/>
              <a:t>Cristian‘s algorithm </a:t>
            </a:r>
            <a:endParaRPr/>
          </a:p>
          <a:p>
            <a:pPr>
              <a:defRPr/>
            </a:pPr>
            <a:r>
              <a:rPr lang="en-US"/>
              <a:t>Sve smestiti u jedan dokument i poslati kao domaći zadatak #8, nivoa 3.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sr-Latn-RS" b="1"/>
              <a:t>Zadatak #1</a:t>
            </a:r>
            <a:endParaRPr b="1">
              <a:latin typeface="Courier New"/>
              <a:ea typeface="Courier New"/>
              <a:cs typeface="Courier New"/>
            </a:endParaRPr>
          </a:p>
        </p:txBody>
      </p:sp>
      <p:sp>
        <p:nvSpPr>
          <p:cNvPr id="249" name="Google Shape;249;p33"/>
          <p:cNvSpPr txBox="1"/>
          <p:nvPr>
            <p:ph type="body" idx="1"/>
          </p:nvPr>
        </p:nvSpPr>
        <p:spPr bwMode="auto">
          <a:xfrm>
            <a:off x="838200" y="1403585"/>
            <a:ext cx="536230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Tri procesa, P1, P2 i P3 imaju interne časovnike sa inkrementima od 4, 5 i 8, respektivno.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P1 šalje poruku m1 ka P2 u 2. taktu.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P2 šalje poruku m2 ka P3 posle obrade poruke od P1, koja traje 3 takta.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P3 obrađuje m2, šalje odgovor m2 ka P2 posle 2 takta, koji posle 1 takta prosleđuje ka P1.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Svi prenosi traju 1 takt. Odrediti „vreme“ kod kojeg stiže poruka m4 na P1 bez ikakvog algoritma, i ako se koristi Lamportov algoritam.</a:t>
            </a:r>
            <a:endParaRPr/>
          </a:p>
        </p:txBody>
      </p:sp>
      <p:pic>
        <p:nvPicPr>
          <p:cNvPr id="250" name="Google Shape;250;p3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958147" y="852275"/>
            <a:ext cx="390525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sr-Latn-RS" b="1"/>
              <a:t>Zadatak #1</a:t>
            </a:r>
            <a:endParaRPr b="1">
              <a:latin typeface="Courier New"/>
              <a:ea typeface="Courier New"/>
              <a:cs typeface="Courier New"/>
            </a:endParaRPr>
          </a:p>
        </p:txBody>
      </p:sp>
      <p:sp>
        <p:nvSpPr>
          <p:cNvPr id="256" name="Google Shape;256;p34"/>
          <p:cNvSpPr txBox="1"/>
          <p:nvPr>
            <p:ph type="body" idx="1"/>
          </p:nvPr>
        </p:nvSpPr>
        <p:spPr bwMode="auto">
          <a:xfrm>
            <a:off x="838200" y="1403585"/>
            <a:ext cx="536230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Tri procesa, P1, P2 i P3 imaju interne časovnike sa inkrementima od 4, 5 i 8, respektivno.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P1 šalje poruku </a:t>
            </a:r>
            <a:r>
              <a:rPr lang="sr-Latn-RS">
                <a:solidFill>
                  <a:srgbClr val="FF0000"/>
                </a:solidFill>
              </a:rPr>
              <a:t>m1</a:t>
            </a:r>
            <a:r>
              <a:rPr lang="sr-Latn-RS"/>
              <a:t> ka P2 u 2. taktu.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P2 šalje poruku </a:t>
            </a:r>
            <a:r>
              <a:rPr lang="sr-Latn-RS">
                <a:solidFill>
                  <a:schemeClr val="accent1"/>
                </a:solidFill>
              </a:rPr>
              <a:t>m2</a:t>
            </a:r>
            <a:r>
              <a:rPr lang="sr-Latn-RS"/>
              <a:t> ka P3 posle obrade poruke od P1, koja traje 3 takta.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P3 obrađuje m2, šalje odgovor </a:t>
            </a:r>
            <a:r>
              <a:rPr lang="sr-Latn-RS">
                <a:solidFill>
                  <a:schemeClr val="accent6"/>
                </a:solidFill>
              </a:rPr>
              <a:t>m3</a:t>
            </a:r>
            <a:r>
              <a:rPr lang="sr-Latn-RS"/>
              <a:t> ka P2 posle 2 takta, koji posle 1 takta prosleđuje ka P1 (</a:t>
            </a:r>
            <a:r>
              <a:rPr lang="sr-Latn-RS">
                <a:solidFill>
                  <a:srgbClr val="7030A0"/>
                </a:solidFill>
              </a:rPr>
              <a:t>m4</a:t>
            </a:r>
            <a:r>
              <a:rPr lang="sr-Latn-RS"/>
              <a:t>), bez obrade.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Svi prenosi traju 1 takt. Odrediti „vreme“ kod kojeg stiže poruka m4 na P1 bez ikakvog algoritma, i ako se koristi Lamportov algoritam.</a:t>
            </a:r>
            <a:endParaRPr/>
          </a:p>
        </p:txBody>
      </p:sp>
      <p:pic>
        <p:nvPicPr>
          <p:cNvPr id="257" name="Google Shape;257;p34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958148" y="730160"/>
            <a:ext cx="3905250" cy="485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34"/>
          <p:cNvCxnSpPr>
            <a:cxnSpLocks/>
          </p:cNvCxnSpPr>
          <p:nvPr/>
        </p:nvCxnSpPr>
        <p:spPr bwMode="auto">
          <a:xfrm>
            <a:off x="7750629" y="1767840"/>
            <a:ext cx="775062" cy="3222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34"/>
          <p:cNvCxnSpPr>
            <a:cxnSpLocks/>
          </p:cNvCxnSpPr>
          <p:nvPr/>
        </p:nvCxnSpPr>
        <p:spPr bwMode="auto">
          <a:xfrm>
            <a:off x="9235440" y="2836818"/>
            <a:ext cx="775062" cy="3222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34"/>
          <p:cNvCxnSpPr>
            <a:cxnSpLocks/>
          </p:cNvCxnSpPr>
          <p:nvPr/>
        </p:nvCxnSpPr>
        <p:spPr bwMode="auto">
          <a:xfrm flipH="1">
            <a:off x="9235440" y="3698966"/>
            <a:ext cx="775062" cy="3222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p34"/>
          <p:cNvCxnSpPr>
            <a:cxnSpLocks/>
          </p:cNvCxnSpPr>
          <p:nvPr/>
        </p:nvCxnSpPr>
        <p:spPr bwMode="auto">
          <a:xfrm flipH="1">
            <a:off x="7750629" y="4225835"/>
            <a:ext cx="775062" cy="3222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" name="Google Shape;262;p34"/>
          <p:cNvSpPr txBox="1"/>
          <p:nvPr/>
        </p:nvSpPr>
        <p:spPr bwMode="auto">
          <a:xfrm>
            <a:off x="7921594" y="1613951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r-Latn-R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</a:rPr>
              <a:t>m1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63" name="Google Shape;263;p34"/>
          <p:cNvSpPr txBox="1"/>
          <p:nvPr/>
        </p:nvSpPr>
        <p:spPr bwMode="auto">
          <a:xfrm>
            <a:off x="9406405" y="2682929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r-Latn-R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</a:rPr>
              <a:t>m2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64" name="Google Shape;264;p34"/>
          <p:cNvSpPr txBox="1"/>
          <p:nvPr/>
        </p:nvSpPr>
        <p:spPr bwMode="auto">
          <a:xfrm>
            <a:off x="9406405" y="3545077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r-Latn-RS"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</a:rPr>
              <a:t>m3</a:t>
            </a:r>
            <a:endParaRPr sz="1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65" name="Google Shape;265;p34"/>
          <p:cNvSpPr txBox="1"/>
          <p:nvPr/>
        </p:nvSpPr>
        <p:spPr bwMode="auto">
          <a:xfrm>
            <a:off x="7921594" y="4021183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r-Latn-RS" sz="1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</a:rPr>
              <a:t>m4</a:t>
            </a:r>
            <a:endParaRPr sz="1400" b="0" i="0" u="none" strike="noStrike" cap="none">
              <a:solidFill>
                <a:srgbClr val="7030A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66" name="Google Shape;266;p34"/>
          <p:cNvSpPr/>
          <p:nvPr/>
        </p:nvSpPr>
        <p:spPr bwMode="auto">
          <a:xfrm>
            <a:off x="7027818" y="4404361"/>
            <a:ext cx="670560" cy="254725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1" name="Google Shape;271;p35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958695" y="753120"/>
            <a:ext cx="384810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sr-Latn-RS" b="1"/>
              <a:t>Zadatak #1: Lamport</a:t>
            </a:r>
            <a:endParaRPr b="1">
              <a:latin typeface="Courier New"/>
              <a:ea typeface="Courier New"/>
              <a:cs typeface="Courier New"/>
            </a:endParaRPr>
          </a:p>
        </p:txBody>
      </p:sp>
      <p:sp>
        <p:nvSpPr>
          <p:cNvPr id="273" name="Google Shape;273;p35"/>
          <p:cNvSpPr txBox="1"/>
          <p:nvPr>
            <p:ph type="body" idx="1"/>
          </p:nvPr>
        </p:nvSpPr>
        <p:spPr bwMode="auto">
          <a:xfrm>
            <a:off x="838200" y="1403585"/>
            <a:ext cx="536230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Tri procesa, P1, P2 i P3 imaju interne časovnike sa inkrementima od 4, 5 i 8, respektivno.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P1 šalje poruku </a:t>
            </a:r>
            <a:r>
              <a:rPr lang="sr-Latn-RS">
                <a:solidFill>
                  <a:srgbClr val="FF0000"/>
                </a:solidFill>
              </a:rPr>
              <a:t>m1</a:t>
            </a:r>
            <a:r>
              <a:rPr lang="sr-Latn-RS"/>
              <a:t> ka P2 u 2. taktu.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P2 šalje poruku </a:t>
            </a:r>
            <a:r>
              <a:rPr lang="sr-Latn-RS">
                <a:solidFill>
                  <a:schemeClr val="accent1"/>
                </a:solidFill>
              </a:rPr>
              <a:t>m2</a:t>
            </a:r>
            <a:r>
              <a:rPr lang="sr-Latn-RS"/>
              <a:t> ka P3 posle obrade poruke od P1, koja traje 3 takta.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P3 obrađuje m2, šalje odgovor </a:t>
            </a:r>
            <a:r>
              <a:rPr lang="sr-Latn-RS">
                <a:solidFill>
                  <a:schemeClr val="accent6"/>
                </a:solidFill>
              </a:rPr>
              <a:t>m3</a:t>
            </a:r>
            <a:r>
              <a:rPr lang="sr-Latn-RS"/>
              <a:t> ka P2 posle 2 takta, koji posle 1 takta prosleđuje ka P1 (</a:t>
            </a:r>
            <a:r>
              <a:rPr lang="sr-Latn-RS">
                <a:solidFill>
                  <a:srgbClr val="7030A0"/>
                </a:solidFill>
              </a:rPr>
              <a:t>m4</a:t>
            </a:r>
            <a:r>
              <a:rPr lang="sr-Latn-RS"/>
              <a:t>), bez obrade.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  <a:defRPr/>
            </a:pPr>
            <a:r>
              <a:rPr lang="sr-Latn-RS"/>
              <a:t>Svi prenosi traju 1 takt. Odrediti „vreme“ kod kojeg stiže poruka m4 na P1 bez ikakvog algoritma, i ako se koristi Lamportov algoritam.</a:t>
            </a:r>
            <a:endParaRPr/>
          </a:p>
        </p:txBody>
      </p:sp>
      <p:cxnSp>
        <p:nvCxnSpPr>
          <p:cNvPr id="274" name="Google Shape;274;p35"/>
          <p:cNvCxnSpPr>
            <a:cxnSpLocks/>
          </p:cNvCxnSpPr>
          <p:nvPr/>
        </p:nvCxnSpPr>
        <p:spPr bwMode="auto">
          <a:xfrm>
            <a:off x="7750629" y="1767840"/>
            <a:ext cx="775062" cy="3222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5" name="Google Shape;275;p35"/>
          <p:cNvCxnSpPr>
            <a:cxnSpLocks/>
          </p:cNvCxnSpPr>
          <p:nvPr/>
        </p:nvCxnSpPr>
        <p:spPr bwMode="auto">
          <a:xfrm>
            <a:off x="9235440" y="2836818"/>
            <a:ext cx="775062" cy="3222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" name="Google Shape;276;p35"/>
          <p:cNvCxnSpPr>
            <a:cxnSpLocks/>
          </p:cNvCxnSpPr>
          <p:nvPr/>
        </p:nvCxnSpPr>
        <p:spPr bwMode="auto">
          <a:xfrm flipH="1">
            <a:off x="9235440" y="3698966"/>
            <a:ext cx="775062" cy="3222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7" name="Google Shape;277;p35"/>
          <p:cNvCxnSpPr>
            <a:cxnSpLocks/>
          </p:cNvCxnSpPr>
          <p:nvPr/>
        </p:nvCxnSpPr>
        <p:spPr bwMode="auto">
          <a:xfrm flipH="1">
            <a:off x="7750629" y="4225835"/>
            <a:ext cx="775062" cy="3222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8" name="Google Shape;278;p35"/>
          <p:cNvSpPr txBox="1"/>
          <p:nvPr/>
        </p:nvSpPr>
        <p:spPr bwMode="auto">
          <a:xfrm>
            <a:off x="7921594" y="1613951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r-Latn-R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</a:rPr>
              <a:t>m1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79" name="Google Shape;279;p35"/>
          <p:cNvSpPr txBox="1"/>
          <p:nvPr/>
        </p:nvSpPr>
        <p:spPr bwMode="auto">
          <a:xfrm>
            <a:off x="9406405" y="2682929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r-Latn-R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</a:rPr>
              <a:t>m2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0" name="Google Shape;280;p35"/>
          <p:cNvSpPr txBox="1"/>
          <p:nvPr/>
        </p:nvSpPr>
        <p:spPr bwMode="auto">
          <a:xfrm>
            <a:off x="9406405" y="3545077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r-Latn-RS"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</a:rPr>
              <a:t>m3</a:t>
            </a:r>
            <a:endParaRPr sz="1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1" name="Google Shape;281;p35"/>
          <p:cNvSpPr txBox="1"/>
          <p:nvPr/>
        </p:nvSpPr>
        <p:spPr bwMode="auto">
          <a:xfrm>
            <a:off x="7921594" y="4021183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sr-Latn-RS" sz="1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</a:rPr>
              <a:t>m4</a:t>
            </a:r>
            <a:endParaRPr sz="1400" b="0" i="0" u="none" strike="noStrike" cap="none">
              <a:solidFill>
                <a:srgbClr val="7030A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2" name="Google Shape;282;p35"/>
          <p:cNvSpPr/>
          <p:nvPr/>
        </p:nvSpPr>
        <p:spPr bwMode="auto">
          <a:xfrm>
            <a:off x="7027818" y="4404361"/>
            <a:ext cx="670560" cy="254725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sr-Latn-RS" b="1"/>
              <a:t>Zadatak #2</a:t>
            </a:r>
            <a:endParaRPr b="1">
              <a:latin typeface="Courier New"/>
              <a:ea typeface="Courier New"/>
              <a:cs typeface="Courier New"/>
            </a:endParaRPr>
          </a:p>
        </p:txBody>
      </p:sp>
      <p:sp>
        <p:nvSpPr>
          <p:cNvPr id="288" name="Google Shape;288;p36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Tri procesa, P1, P2 i P3 imaju interne časovnike sa inkrementima od 4, 5 i 8, respektivno.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P1 šalje poruku m1 ka P2 u 5. taktu.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P2 šalje poruku m2 ka P3 posle obrade poruke od P1, koja traje 2 takta.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P3 obrađuje m2, šalje odgovor m2 ka P2 posle 3 takta, koji posle 2 takta prosleđuje ka P1.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Prenos P1⇔P2 traje 2 takta. Prenos P2⇔P3 traje 1 takt. Odrediti „vreme“ kod kojeg stiže poruka m4 na P1 bez ikakvog algoritma, i ako se koristi Lamportov algoritam.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sr-Latn-RS" b="1"/>
              <a:t>Zadatak #3</a:t>
            </a:r>
            <a:endParaRPr b="1">
              <a:latin typeface="Courier New"/>
              <a:ea typeface="Courier New"/>
              <a:cs typeface="Courier New"/>
            </a:endParaRPr>
          </a:p>
        </p:txBody>
      </p:sp>
      <p:sp>
        <p:nvSpPr>
          <p:cNvPr id="294" name="Google Shape;294;p37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Tri procesa, P1, P2 i P3 imaju interne časovnike sa inkrementima od 2, 3 i 2, respektivno.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P1 šalje poruku m1 ka P2 u 2. taktu.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P2 šalje poruku m2 ka P3 posle obrade poruke od P1, koja traje 3 takta.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P3 obrađuje m2, šalje odgovor m2 ka P2 posle 4 takta, koji posle 3 takta prosleđuje ka P1.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Prenos P1⇔P2 traje 1 takt. Prenos P2⇔P3 traje 2 takt. Odrediti „vreme“ kod kojeg stiže poruka m4 na P1 bez ikakvog algoritma, i ako se koristi Lamportov algoritam.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sr-Latn-RS" b="1"/>
              <a:t>Zadatak #4</a:t>
            </a:r>
            <a:endParaRPr b="1">
              <a:latin typeface="Courier New"/>
              <a:ea typeface="Courier New"/>
              <a:cs typeface="Courier New"/>
            </a:endParaRPr>
          </a:p>
        </p:txBody>
      </p:sp>
      <p:sp>
        <p:nvSpPr>
          <p:cNvPr id="300" name="Google Shape;300;p38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Tri procesa, P1, P2 i P3 imaju interne časovnike sa inkrementima od 4, 5 i 2, respektivno.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P1 šalje poruku m1 ka P2 u 3. taktu.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P2 šalje poruku m2 ka P3 posle obrade poruke od P1, koja traje 3 takta.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P3 obrađuje m2, šalje odgovor m2 ka P2 posle 4 takta, koji posle 1 takt prosleđuje ka P1.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Prenos P1⇔P2 traje 3 takta. Prenos P2⇔P3 traje 1 takt. Odrediti „vreme“ kod kojeg stiže poruka m4 na P1 bez ikakvog algoritma, i ako se koristi Lamportov algoritam.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sr-Latn-RS" b="1"/>
              <a:t>Zadatak #5</a:t>
            </a:r>
            <a:endParaRPr b="1">
              <a:latin typeface="Courier New"/>
              <a:ea typeface="Courier New"/>
              <a:cs typeface="Courier New"/>
            </a:endParaRPr>
          </a:p>
        </p:txBody>
      </p:sp>
      <p:sp>
        <p:nvSpPr>
          <p:cNvPr id="306" name="Google Shape;306;p39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Tri procesa, P1, P2 i P3 imaju interne časovnike sa inkrementima od 8, 4 i 3, respektivno.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P1 šalje poruku m1 ka P2 u 1. taktu.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P2 šalje poruku m2 ka P3 posle obrade poruke od P1, koja traje 5 takta.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P3 obrađuje m2, šalje odgovor m2 ka P2 posle 1 takta, koji posle 2 takta prosleđuje ka P1.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Prenos P1⇔P2 traje 2 takta. Prenos P2⇔P3 takođe traje 2 takta. Odrediti „vreme“ kod kojeg stiže poruka m4 na P1 bez ikakvog algoritma, i ako se koristi Lamportov algoritam.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sr-Latn-RS" b="1"/>
              <a:t>Zadatak #6</a:t>
            </a:r>
            <a:endParaRPr b="1">
              <a:latin typeface="Courier New"/>
              <a:ea typeface="Courier New"/>
              <a:cs typeface="Courier New"/>
            </a:endParaRPr>
          </a:p>
        </p:txBody>
      </p:sp>
      <p:sp>
        <p:nvSpPr>
          <p:cNvPr id="312" name="Google Shape;312;p40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Tri procesa, P1, P2 i P3 imaju interne časovnike sa inkrementima od 4, 4 i 6, respektivno.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P1 šalje poruku m1 ka P2 u 2. taktu.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P2 šalje poruku m2 ka P3 posle obrade poruke od P1, koja traje 4 takta.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P3 obrađuje m2, šalje odgovor m2 ka P2 posle 2 takta, koji posle 2 takta prosleđuje ka P1.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sr-Latn-RS"/>
              <a:t>Prenos P1⇔P2 traje 2 takta. Prenos P2⇔P3 traje 3 takta. Odrediti „vreme“ kod kojeg stiže poruka m4 na P1 bez ikakvog algoritma, i ako se koristi Lamportov algoritam.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dizajn sluzba;Nemanja Zdravkovic</dc:creator>
  <cp:keywords/>
  <dc:description/>
  <dc:identifier/>
  <dc:language/>
  <cp:lastModifiedBy/>
  <cp:revision>2</cp:revision>
  <dcterms:created xsi:type="dcterms:W3CDTF">2015-09-11T12:39:33Z</dcterms:created>
  <dcterms:modified xsi:type="dcterms:W3CDTF">2024-04-18T18:06:12Z</dcterms:modified>
  <cp:category/>
  <cp:contentStatus/>
  <cp:version/>
</cp:coreProperties>
</file>