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/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0" name="Google Shape;40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259652" name="Google Shape;133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537186" name="Google Shape;134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6" name="Google Shape;46;p2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9D12F5-9C57-42A7-1FC8-72E39CC9405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86C536-B420-0B50-9116-3A04367712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5479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70761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16435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41DC75-AECD-3ADE-CB84-B1220D812B6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28C38E-9555-B5B3-01A9-B06EE475A28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B3D8ED-06AF-AD25-6AF6-8606DE001EB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041062" name="Google Shape;133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5385540" name="Google Shape;134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096849" name="Google Shape;133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6701768" name="Google Shape;134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Google Shape;12;p19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1172"/>
            <a:ext cx="12192000" cy="685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0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0"/>
          <p:cNvSpPr/>
          <p:nvPr/>
        </p:nvSpPr>
        <p:spPr bwMode="auto">
          <a:xfrm>
            <a:off x="8764262" y="6252711"/>
            <a:ext cx="383988" cy="38398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17;p20"/>
          <p:cNvSpPr/>
          <p:nvPr/>
        </p:nvSpPr>
        <p:spPr bwMode="auto">
          <a:xfrm>
            <a:off x="8649789" y="6297695"/>
            <a:ext cx="6129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Google Shape;18;p20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Google Shape;19;p20"/>
          <p:cNvSpPr/>
          <p:nvPr/>
        </p:nvSpPr>
        <p:spPr bwMode="auto">
          <a:xfrm>
            <a:off x="3591855" y="6466972"/>
            <a:ext cx="38924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© UNIVERZITET METROPOLITAN,</a:t>
            </a: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Beograd   /   Kopiranje i umnožavanje nije dozvoljeno.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22;p21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Google Shape;23;p21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6" name="Google Shape;26;p22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" name="Google Shape;27;p22"/>
          <p:cNvSpPr txBox="1"/>
          <p:nvPr>
            <p:ph type="body" idx="1"/>
          </p:nvPr>
        </p:nvSpPr>
        <p:spPr bwMode="auto">
          <a:xfrm>
            <a:off x="838200" y="1403585"/>
            <a:ext cx="47101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22"/>
          <p:cNvSpPr txBox="1"/>
          <p:nvPr>
            <p:ph type="body" idx="2"/>
          </p:nvPr>
        </p:nvSpPr>
        <p:spPr bwMode="auto">
          <a:xfrm>
            <a:off x="5819614" y="1403585"/>
            <a:ext cx="55341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Google Shape;31;p23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Google Shape;32;p23"/>
          <p:cNvSpPr txBox="1"/>
          <p:nvPr>
            <p:ph type="body" idx="1"/>
          </p:nvPr>
        </p:nvSpPr>
        <p:spPr bwMode="auto">
          <a:xfrm>
            <a:off x="838200" y="2364480"/>
            <a:ext cx="4710192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3"/>
          <p:cNvSpPr txBox="1"/>
          <p:nvPr>
            <p:ph type="body" idx="2"/>
          </p:nvPr>
        </p:nvSpPr>
        <p:spPr bwMode="auto">
          <a:xfrm>
            <a:off x="5819614" y="2364480"/>
            <a:ext cx="5534185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3"/>
          <p:cNvSpPr txBox="1"/>
          <p:nvPr>
            <p:ph type="body" idx="3"/>
          </p:nvPr>
        </p:nvSpPr>
        <p:spPr bwMode="auto">
          <a:xfrm>
            <a:off x="838200" y="1433513"/>
            <a:ext cx="471011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3"/>
          <p:cNvSpPr txBox="1"/>
          <p:nvPr>
            <p:ph type="body" idx="4"/>
          </p:nvPr>
        </p:nvSpPr>
        <p:spPr bwMode="auto">
          <a:xfrm>
            <a:off x="5819614" y="1433513"/>
            <a:ext cx="5534185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37;p24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0" y="1777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rishcdbry.medium.com/the-art-of-designing-distributed-systems-tips-and-techniques-add1670fb31f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 bwMode="auto">
          <a:xfrm>
            <a:off x="1702524" y="3889968"/>
            <a:ext cx="8795278" cy="194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Oznaka predmeta: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	CS230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Naziv predmeta: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	Distribuirani sistemi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Predavanje:	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#0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Predavač:	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Anđela Grujić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Školska godina: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2023/2024. prolećni semestar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3" name="Google Shape;43;p1"/>
          <p:cNvSpPr/>
          <p:nvPr/>
        </p:nvSpPr>
        <p:spPr bwMode="auto">
          <a:xfrm>
            <a:off x="641164" y="2438274"/>
            <a:ext cx="10912957" cy="143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en-U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Python: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en-U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Distribuiran</a:t>
            </a:r>
            <a:r>
              <a:rPr lang="sr-Latn-R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i sistemi</a:t>
            </a:r>
            <a:endParaRPr sz="4400" b="1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518139" name="Google Shape;136;p1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/>
          </a:bodyPr>
          <a:lstStyle/>
          <a:p>
            <a:pPr lvl="0">
              <a:lnSpc>
                <a:spcPct val="100000"/>
              </a:lnSpc>
              <a:buClr>
                <a:srgbClr val="3F3F3F"/>
              </a:buClr>
              <a:buSzPts val="2400"/>
              <a:defRPr/>
            </a:pPr>
            <a:r>
              <a:rPr lang="sr-Latn-RS"/>
              <a:t>Domaći zadatak #6, nivo 3</a:t>
            </a:r>
            <a:endParaRPr/>
          </a:p>
        </p:txBody>
      </p:sp>
      <p:sp>
        <p:nvSpPr>
          <p:cNvPr id="1734129755" name="Google Shape;137;p1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9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/>
          </a:bodyPr>
          <a:lstStyle/>
          <a:p>
            <a:pPr>
              <a:defRPr/>
            </a:pPr>
            <a:r>
              <a:rPr lang="en-US"/>
              <a:t>Sa linka  </a:t>
            </a:r>
            <a:r>
              <a:rPr lang="en-US" u="sng">
                <a:hlinkClick r:id="rId3" tooltip="https://krishcdbry.medium.com/the-art-of-designing-distributed-systems-tips-and-techniques-add1670fb31f"/>
              </a:rPr>
              <a:t>https://krishcdbry.medium.com/the-art-of-designing-distributed-systems-tips-and-techniques-add1670fb31f</a:t>
            </a:r>
            <a:r>
              <a:rPr lang="en-US"/>
              <a:t> ukratko napisati po par rečenica o najvažnijim komponentama distribuiranih sistema: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Load balancer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Klaster baza podataka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Keširanje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Sistem redova za poruke</a:t>
            </a:r>
            <a:endParaRPr/>
          </a:p>
          <a:p>
            <a:pPr>
              <a:defRPr/>
            </a:pPr>
            <a:r>
              <a:rPr lang="en-US"/>
              <a:t>Sve smestiti u jedan dokument i poslati kao domaći zadatak #6, nivoa 3.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b="1"/>
              <a:t>Sadržaj:</a:t>
            </a:r>
            <a:endParaRPr b="1"/>
          </a:p>
        </p:txBody>
      </p:sp>
      <p:sp>
        <p:nvSpPr>
          <p:cNvPr id="49" name="Google Shape;49;p2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sr-Latn-RS" b="1"/>
              <a:t>Chat app</a:t>
            </a:r>
            <a:endParaRPr b="1"/>
          </a:p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en-US" b="1"/>
              <a:t>Load balancer</a:t>
            </a:r>
            <a:endParaRPr b="1"/>
          </a:p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en-US" b="1"/>
              <a:t>OOB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789567" name="Google Shape;14;p20"/>
          <p:cNvSpPr txBox="1"/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Chat app</a:t>
            </a:r>
            <a:endParaRPr/>
          </a:p>
        </p:txBody>
      </p:sp>
      <p:sp>
        <p:nvSpPr>
          <p:cNvPr id="605871585" name="Google Shape;15;p20"/>
          <p:cNvSpPr txBox="1"/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sr-Latn-RS"/>
              <a:t>Napraviti chat app koji će server povezati sa dva klijenta.</a:t>
            </a:r>
            <a:endParaRPr lang="sr-Latn-RS"/>
          </a:p>
          <a:p>
            <a:pPr>
              <a:defRPr/>
            </a:pPr>
            <a:r>
              <a:rPr lang="sr-Latn-RS"/>
              <a:t>Za bolju i pregledniju komunikaciju koristiti </a:t>
            </a: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tkinter GUI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993515" name="Google Shape;14;p20"/>
          <p:cNvSpPr txBox="1"/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/>
              <a:t>Load balancer</a:t>
            </a:r>
            <a:endParaRPr/>
          </a:p>
        </p:txBody>
      </p:sp>
      <p:sp>
        <p:nvSpPr>
          <p:cNvPr id="1055495571" name="Google Shape;15;p20"/>
          <p:cNvSpPr txBox="1"/>
          <p:nvPr>
            <p:ph type="body" idx="1"/>
          </p:nvPr>
        </p:nvSpPr>
        <p:spPr bwMode="auto">
          <a:xfrm>
            <a:off x="838198" y="11105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sz="2400" b="1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Load balancer</a:t>
            </a: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u Pythonu je softverska komponenta koja ravnomerno raspoređuje opterećenje između više serverskih instanci.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Može se implementirati kao samostalna aplikacija ili deo većeg sistema koristeći Python biblioteke poput Flask, Django ili standardne biblioteke </a:t>
            </a:r>
            <a:r>
              <a:rPr sz="2400" b="1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socket</a:t>
            </a: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ili </a:t>
            </a:r>
            <a:r>
              <a:rPr sz="2400" b="1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asyncio</a:t>
            </a: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Glavna uloga load balancera je prijem dolaznih zahteva od klijenata i prosleđivanje tih zahteva na dostupne serverske instance.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Load balancer donosi odluke o tome koji server će obraditi zahtev na osnovu različitih kriterijuma kao što su opterećenje, dostupnost ili nasumičan izbor.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Nakon odabira servera, load balancer prosleđuje zahteve na taj server i šalje odgovore nazad klijentima.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Implementacija load balancera u Pythonu prilagođena je potrebama specifičnog sistema i može uključivati dodatne funkcionalnosti kao što su praćenje statusa servera i skaliranje kapaciteta.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95085" name="Google Shape;14;p20"/>
          <p:cNvSpPr txBox="1"/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/>
              <a:t>Load balancer</a:t>
            </a:r>
            <a:endParaRPr/>
          </a:p>
        </p:txBody>
      </p:sp>
      <p:sp>
        <p:nvSpPr>
          <p:cNvPr id="772844215" name="Google Shape;15;p20"/>
          <p:cNvSpPr txBox="1"/>
          <p:nvPr>
            <p:ph type="body" idx="1"/>
          </p:nvPr>
        </p:nvSpPr>
        <p:spPr bwMode="auto">
          <a:xfrm>
            <a:off x="838198" y="11105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/>
              <a:t>Napraviti tri servera ( razli</a:t>
            </a:r>
            <a:r>
              <a:rPr lang="sr-Latn-RS"/>
              <a:t>čitih portova) i jednog klijenta.</a:t>
            </a:r>
            <a:endParaRPr lang="sr-Latn-RS"/>
          </a:p>
          <a:p>
            <a:pPr>
              <a:defRPr/>
            </a:pPr>
            <a:r>
              <a:rPr lang="sr-Latn-RS"/>
              <a:t>Napraviti load balancer-a koji će nam omogućiti vezu između klijenta i jednog servera.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127195" name="Google Shape;14;p20"/>
          <p:cNvSpPr txBox="1"/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/>
              <a:t>OOB</a:t>
            </a:r>
            <a:endParaRPr/>
          </a:p>
        </p:txBody>
      </p:sp>
      <p:sp>
        <p:nvSpPr>
          <p:cNvPr id="1715793689" name="Google Shape;15;p20"/>
          <p:cNvSpPr txBox="1"/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"OOB"</a:t>
            </a: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u Pythonu označava "Out-of-Band" podatke u kontekstu mrežnog programiranja.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OOB podaci su posebni podaci koji se šalju van glavnog toka podataka preko veze i često se koriste za hitne ili kontrolne informacije.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 Pythonu, za slanje OOB podataka koristi se flag MSG_OOB u funkcijama sendall() ili send() objekta socket.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OOB podaci se tretiraju kao hitni ili posebni na strani primaoca i obično zahtevaju brzu obradu ili odgovor.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Primena OOB podataka može varirati u zavisnosti od potreba aplikacije, ali često se koriste za slanje urgentnih obaveštenja, kontrolnih poruka ili posebnih zahteva.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800616" name="Google Shape;14;p20"/>
          <p:cNvSpPr txBox="1"/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OOB</a:t>
            </a:r>
            <a:endParaRPr/>
          </a:p>
        </p:txBody>
      </p:sp>
      <p:sp>
        <p:nvSpPr>
          <p:cNvPr id="1470109062" name="Google Shape;15;p20"/>
          <p:cNvSpPr txBox="1"/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sr-Latn-RS"/>
              <a:t>Napravi prostu klijent server aplikaciju gde ćeš koristiti </a:t>
            </a:r>
            <a:r>
              <a:rPr lang="sr-Latn-RS" b="1" i="1"/>
              <a:t>oob za hitne poruke</a:t>
            </a:r>
            <a:r>
              <a:rPr lang="sr-Latn-RS"/>
              <a:t> koje treba da se pojavljuju svakih 5 sekundi.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859000" name="Google Shape;136;p1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/>
          </a:bodyPr>
          <a:lstStyle/>
          <a:p>
            <a:pPr lvl="0">
              <a:lnSpc>
                <a:spcPct val="100000"/>
              </a:lnSpc>
              <a:buClr>
                <a:srgbClr val="3F3F3F"/>
              </a:buClr>
              <a:buSzPts val="2400"/>
              <a:defRPr/>
            </a:pPr>
            <a:r>
              <a:rPr lang="sr-Latn-RS"/>
              <a:t>Domaći zadatak #6, nivo 1</a:t>
            </a:r>
            <a:endParaRPr/>
          </a:p>
        </p:txBody>
      </p:sp>
      <p:sp>
        <p:nvSpPr>
          <p:cNvPr id="1426091707" name="Google Shape;137;p1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9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r>
              <a:rPr lang="sr-Latn-RS" sz="2000"/>
              <a:t>Svaki student radi jedan zadatak prema broju indeksa. Broj zadatka određuje se prema formuli broj_indeksa mod5 + 1 Primer: broj indeksa = 1234 1234 mod5 + 1 = 4 + 1 = 5 -&gt; student radi 5. zadatak.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endParaRPr lang="sr-Latn-RS" sz="2000"/>
          </a:p>
          <a:p>
            <a:pPr lvl="0" indent="-45720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sr-Latn-RS" sz="2000"/>
              <a:t>Napisati program gde server osluškuje tri endpoint-a, a klijent nasumično odlučuje ka kom se endpoint-u obraća slanjem poruke "Hello endpoint #". (zameniti # brojem 1,2 ili 3) Server u zavisnosti koji endpoint se kontaktira, vraća klijentu poruku "Received message from endpoint #" </a:t>
            </a:r>
            <a:endParaRPr/>
          </a:p>
          <a:p>
            <a:pPr lvl="0" indent="-45720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sr-Latn-RS" sz="2000"/>
              <a:t>Napisati klijentski program koji šalje out-of-band (OOB) podatke ka serveru, u vidu timeout upozorenja. Klijent treba najpre uspostaviti vezu sa serverom kroz socket (ne mora se vršiti nikakav prenos podataka), dok OOB podaci se šalju na svakih 5 sekundi krenuvši od poruke "10 sends remaining...", dekrementirajući sve do nule ("O sends remaining...") i tada klijent raskida vezu sa serverom. </a:t>
            </a:r>
            <a:endParaRPr/>
          </a:p>
          <a:p>
            <a:pPr lvl="0" indent="-45720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sr-Latn-RS" sz="2000"/>
              <a:t>Napisati serverski program koji ima dva thread-a: jedan osluškuje na jednom portu, drugi osluškuje na drugom portu. Zatim, napraviti klijentski program koji jednim thread-om šalje podatke ka prvom portu servera, a drugim thread-om šalje OOB podatke ka drugom portu, kroz konzolu. Ako korisnik klikne u konzoli "c", prekinuće se proces slanja podataka na prvom portu. </a:t>
            </a:r>
            <a:endParaRPr/>
          </a:p>
          <a:p>
            <a:pPr lvl="0" indent="-45720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sr-Latn-RS" sz="2000"/>
              <a:t>Napisati program koji loguje sav tektualni saobraćaj između klijenta i servera. Klijent uspostavlja vezu sa serverom, i šalje poruke sa konzole, a server šalje istu poruku, samo sa obrnutim redosledom reči (reči se razdvajaju razmakom). Server takođe svaku poruku primljenu od klijenta smešta u datoteku "client_log.txt", što čini posle svake primeljene poruke. Kada klijent pošalje tekst "end" završava se slanje i logovanje. </a:t>
            </a:r>
            <a:endParaRPr/>
          </a:p>
          <a:p>
            <a:pPr lvl="0" indent="-45720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sr-Latn-RS" sz="2000"/>
              <a:t>Napisati program koji pravi simulira klaster servera. Potrebno je kreirati klijenta i dva servera (ista IP adresa, različiti portovi), i load balancer koji će preusmeriti klijent na drugi server. Klijent zna portove servera i nasumično bire sa kojim serverom će uspostaviti konekciju. Load balancer će preusmeriti klijent na drugi server, a server na koji je preusmeren odgovoriće porukom "You have reacher server with port number #".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3449383" name="Google Shape;136;p1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/>
          </a:bodyPr>
          <a:lstStyle/>
          <a:p>
            <a:pPr lvl="0">
              <a:lnSpc>
                <a:spcPct val="100000"/>
              </a:lnSpc>
              <a:buClr>
                <a:srgbClr val="3F3F3F"/>
              </a:buClr>
              <a:buSzPts val="2400"/>
              <a:defRPr/>
            </a:pPr>
            <a:r>
              <a:rPr lang="sr-Latn-RS"/>
              <a:t>Domaći zadatak #6, nivo 2</a:t>
            </a:r>
            <a:endParaRPr/>
          </a:p>
        </p:txBody>
      </p:sp>
      <p:sp>
        <p:nvSpPr>
          <p:cNvPr id="732344405" name="Google Shape;137;p1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9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 fontScale="55000" lnSpcReduction="20000"/>
          </a:bodyPr>
          <a:lstStyle/>
          <a:p>
            <a:pPr>
              <a:defRPr/>
            </a:pPr>
            <a:r>
              <a:rPr lang="en-US"/>
              <a:t>Napisati program koji simulira iterativni server na sledeći način:</a:t>
            </a:r>
            <a:endParaRPr/>
          </a:p>
          <a:p>
            <a:pPr>
              <a:defRPr/>
            </a:pPr>
            <a:r>
              <a:rPr lang="en-US" b="1"/>
              <a:t>Serverska strana: </a:t>
            </a:r>
            <a:endParaRPr lang="en-US"/>
          </a:p>
          <a:p>
            <a:pPr>
              <a:defRPr/>
            </a:pPr>
            <a:r>
              <a:rPr lang="en-US"/>
              <a:t>Napisati program iterative_server.py koji treba da: </a:t>
            </a:r>
            <a:endParaRPr/>
          </a:p>
          <a:p>
            <a:pPr lvl="1">
              <a:defRPr/>
            </a:pPr>
            <a:r>
              <a:rPr lang="en-US"/>
              <a:t>Poveže se i osluškuje dolazne konekcije na specifičnom portu. </a:t>
            </a:r>
            <a:endParaRPr/>
          </a:p>
          <a:p>
            <a:pPr lvl="1">
              <a:defRPr/>
            </a:pPr>
            <a:r>
              <a:rPr lang="en-US"/>
              <a:t>Prihvata klijentsku konekciju. </a:t>
            </a:r>
            <a:endParaRPr/>
          </a:p>
          <a:p>
            <a:pPr lvl="1">
              <a:defRPr/>
            </a:pPr>
            <a:r>
              <a:rPr lang="en-US"/>
              <a:t>Primi poruku od klijenta. </a:t>
            </a:r>
            <a:endParaRPr/>
          </a:p>
          <a:p>
            <a:pPr lvl="1">
              <a:defRPr/>
            </a:pPr>
            <a:r>
              <a:rPr lang="en-US"/>
              <a:t>Konvertuje primljenu poruku u sva velika slova. </a:t>
            </a:r>
            <a:endParaRPr/>
          </a:p>
          <a:p>
            <a:pPr lvl="1">
              <a:defRPr/>
            </a:pPr>
            <a:r>
              <a:rPr lang="en-US"/>
              <a:t>Vrati modifikovanu poruku klijentu. </a:t>
            </a:r>
            <a:endParaRPr/>
          </a:p>
          <a:p>
            <a:pPr lvl="1">
              <a:defRPr/>
            </a:pPr>
            <a:r>
              <a:rPr lang="en-US"/>
              <a:t>Zatvori konekciju. </a:t>
            </a:r>
            <a:endParaRPr/>
          </a:p>
          <a:p>
            <a:pPr lvl="1">
              <a:defRPr/>
            </a:pPr>
            <a:r>
              <a:rPr lang="en-US"/>
              <a:t>Nastavlja sa slušanjem za nove konekcije.</a:t>
            </a:r>
            <a:endParaRPr/>
          </a:p>
          <a:p>
            <a:pPr>
              <a:defRPr/>
            </a:pPr>
            <a:r>
              <a:rPr lang="en-US"/>
              <a:t>Napomena: za svaku stavku server šalje poruku o tome šta radi u konzoli. </a:t>
            </a:r>
            <a:endParaRPr/>
          </a:p>
          <a:p>
            <a:pPr>
              <a:defRPr/>
            </a:pPr>
            <a:r>
              <a:rPr lang="en-US" b="1"/>
              <a:t>Klijentska strana:</a:t>
            </a:r>
            <a:r>
              <a:rPr lang="en-US"/>
              <a:t> </a:t>
            </a:r>
            <a:endParaRPr/>
          </a:p>
          <a:p>
            <a:pPr>
              <a:defRPr/>
            </a:pPr>
            <a:r>
              <a:rPr lang="en-US"/>
              <a:t>Napisati program client.py koji treba da: </a:t>
            </a:r>
            <a:endParaRPr/>
          </a:p>
          <a:p>
            <a:pPr lvl="1">
              <a:defRPr/>
            </a:pPr>
            <a:r>
              <a:rPr lang="en-US"/>
              <a:t>Poveže se sa serverom na određenoj IP adresi i portu. </a:t>
            </a:r>
            <a:endParaRPr/>
          </a:p>
          <a:p>
            <a:pPr lvl="1">
              <a:defRPr/>
            </a:pPr>
            <a:r>
              <a:rPr lang="en-US"/>
              <a:t>Traži od korisnika da unese poruku u konzoli. </a:t>
            </a:r>
            <a:endParaRPr/>
          </a:p>
          <a:p>
            <a:pPr lvl="1">
              <a:defRPr/>
            </a:pPr>
            <a:r>
              <a:rPr lang="en-US"/>
              <a:t>Pošalje poruku serveru. </a:t>
            </a:r>
            <a:endParaRPr/>
          </a:p>
          <a:p>
            <a:pPr lvl="1">
              <a:defRPr/>
            </a:pPr>
            <a:r>
              <a:rPr lang="en-US"/>
              <a:t>Primi modifikovanu poruku od servera. </a:t>
            </a:r>
            <a:endParaRPr/>
          </a:p>
          <a:p>
            <a:pPr lvl="1">
              <a:defRPr/>
            </a:pPr>
            <a:r>
              <a:rPr lang="en-US"/>
              <a:t>Prikaže modifikovanu poruku od servera. </a:t>
            </a:r>
            <a:endParaRPr/>
          </a:p>
          <a:p>
            <a:pPr>
              <a:defRPr/>
            </a:pPr>
            <a:r>
              <a:rPr lang="en-US"/>
              <a:t>Napomena: za svaku stavku klijent šalje poruku o tome šta radi u konzoli. </a:t>
            </a:r>
            <a:endParaRPr/>
          </a:p>
          <a:p>
            <a:pPr>
              <a:defRPr/>
            </a:pPr>
            <a:r>
              <a:rPr lang="en-US"/>
              <a:t>Testirati program sa više instanci klijenata i jednim serverom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dizajn sluzba;Nemanja Zdravkovic</dc:creator>
  <cp:keywords/>
  <dc:description/>
  <dc:identifier/>
  <dc:language/>
  <cp:lastModifiedBy/>
  <cp:revision>3</cp:revision>
  <dcterms:created xsi:type="dcterms:W3CDTF">2015-09-11T12:39:33Z</dcterms:created>
  <dcterms:modified xsi:type="dcterms:W3CDTF">2024-04-06T17:41:34Z</dcterms:modified>
  <cp:category/>
  <cp:contentStatus/>
  <cp:version/>
</cp:coreProperties>
</file>