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notesSlides/notesSlide3.xml" ContentType="application/vnd.openxmlformats-officedocument.presentationml.notesSlid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Lst>
  <p:notesMasterIdLst>
    <p:notesMasterId r:id="rId1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notesMaster" Target="notesMasters/notesMaster1.xml"/><Relationship Id="rId18" Type="http://schemas.openxmlformats.org/officeDocument/2006/relationships/presProps" Target="presProps.xml" /><Relationship Id="rId19" Type="http://schemas.openxmlformats.org/officeDocument/2006/relationships/tableStyles" Target="tableStyles.xml" /><Relationship Id="rId20"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Pr shadeToTitle="0">
        <a:solidFill>
          <a:schemeClr val="lt1"/>
        </a:solidFill>
      </p:bgPr>
    </p:bg>
    <p:spTree>
      <p:nvGrpSpPr>
        <p:cNvPr id="1" name=""/>
        <p:cNvGrpSpPr/>
        <p:nvPr/>
      </p:nvGrpSpPr>
      <p:grpSpPr bwMode="auto">
        <a:xfrm>
          <a:off x="0" y="0"/>
          <a:ext cx="0" cy="0"/>
          <a:chOff x="0" y="0"/>
          <a:chExt cx="0" cy="0"/>
        </a:xfrm>
      </p:grpSpPr>
      <p:sp>
        <p:nvSpPr>
          <p:cNvPr id="3" name="Google Shape;3;n"/>
          <p:cNvSpPr txBox="1"/>
          <p:nvPr>
            <p:ph type="hdr" idx="2"/>
          </p:nvPr>
        </p:nvSpPr>
        <p:spPr bwMode="auto">
          <a:xfrm>
            <a:off x="0" y="0"/>
            <a:ext cx="2971800" cy="458788"/>
          </a:xfrm>
          <a:prstGeom prst="rect">
            <a:avLst/>
          </a:prstGeom>
          <a:noFill/>
          <a:ln>
            <a:noFill/>
          </a:ln>
        </p:spPr>
        <p:txBody>
          <a:bodyPr spcFirstLastPara="1" wrap="square" lIns="91425" tIns="45700" rIns="91425" bIns="45700" anchor="t"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9pPr>
          </a:lstStyle>
          <a:p>
            <a:pPr>
              <a:defRPr/>
            </a:pPr>
            <a:endParaRPr/>
          </a:p>
        </p:txBody>
      </p:sp>
      <p:sp>
        <p:nvSpPr>
          <p:cNvPr id="4" name="Google Shape;4;n"/>
          <p:cNvSpPr txBox="1"/>
          <p:nvPr>
            <p:ph type="dt" idx="10"/>
          </p:nvPr>
        </p:nvSpPr>
        <p:spPr bwMode="auto">
          <a:xfrm>
            <a:off x="3884613" y="0"/>
            <a:ext cx="2971800" cy="458788"/>
          </a:xfrm>
          <a:prstGeom prst="rect">
            <a:avLst/>
          </a:prstGeom>
          <a:noFill/>
          <a:ln>
            <a:noFill/>
          </a:ln>
        </p:spPr>
        <p:txBody>
          <a:bodyPr spcFirstLastPara="1" wrap="square" lIns="91425" tIns="45700" rIns="91425" bIns="45700" anchor="t" anchorCtr="0">
            <a:noAutofit/>
          </a:bodyPr>
          <a:lstStyle>
            <a:lvl1pPr marR="0" lvl="0" algn="r">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9pPr>
          </a:lstStyle>
          <a:p>
            <a:pPr>
              <a:defRPr/>
            </a:pPr>
            <a:endParaRPr/>
          </a:p>
        </p:txBody>
      </p:sp>
      <p:sp>
        <p:nvSpPr>
          <p:cNvPr id="5" name="Google Shape;5;n"/>
          <p:cNvSpPr/>
          <p:nvPr>
            <p:ph type="sldImg" idx="3"/>
          </p:nvPr>
        </p:nvSpPr>
        <p:spPr bwMode="auto">
          <a:xfrm>
            <a:off x="685800" y="1143000"/>
            <a:ext cx="5486400" cy="30861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bwMode="auto">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5pPr>
            <a:lvl6pPr marL="2743200" marR="0" lvl="5"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6pPr>
            <a:lvl7pPr marL="3200400" marR="0" lvl="6"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7pPr>
            <a:lvl8pPr marL="3657600" marR="0" lvl="7"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8pPr>
            <a:lvl9pPr marL="4114800" marR="0" lvl="8"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9pPr>
          </a:lstStyle>
          <a:p>
            <a:pPr>
              <a:defRPr/>
            </a:pPr>
            <a:endParaRPr/>
          </a:p>
        </p:txBody>
      </p:sp>
      <p:sp>
        <p:nvSpPr>
          <p:cNvPr id="7" name="Google Shape;7;n"/>
          <p:cNvSpPr txBox="1"/>
          <p:nvPr>
            <p:ph type="ftr" idx="11"/>
          </p:nvPr>
        </p:nvSpPr>
        <p:spPr bwMode="auto">
          <a:xfrm>
            <a:off x="0" y="8685213"/>
            <a:ext cx="2971800" cy="458787"/>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defRPr>
            </a:lvl9pPr>
          </a:lstStyle>
          <a:p>
            <a:pPr>
              <a:defRPr/>
            </a:pPr>
            <a:endParaRPr/>
          </a:p>
        </p:txBody>
      </p:sp>
      <p:sp>
        <p:nvSpPr>
          <p:cNvPr id="8" name="Google Shape;8;n"/>
          <p:cNvSpPr txBox="1"/>
          <p:nvPr>
            <p:ph type="sldNum" idx="12"/>
          </p:nvPr>
        </p:nvSpPr>
        <p:spPr bwMode="auto">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a:lnSpc>
                <a:spcPct val="100000"/>
              </a:lnSpc>
              <a:spcBef>
                <a:spcPts val="0"/>
              </a:spcBef>
              <a:spcAft>
                <a:spcPts val="0"/>
              </a:spcAft>
              <a:buClr>
                <a:srgbClr val="000000"/>
              </a:buClr>
              <a:buSzPts val="1200"/>
              <a:buFont typeface="Arial"/>
              <a:buNone/>
              <a:defRPr/>
            </a:pPr>
            <a:fld id="{00000000-1234-1234-1234-123412341234}" type="slidenum">
              <a:rPr lang="en-US" sz="1200" b="0" i="0" u="none" strike="noStrike" cap="none">
                <a:solidFill>
                  <a:schemeClr val="dk1"/>
                </a:solidFill>
                <a:latin typeface="Calibri"/>
                <a:ea typeface="Calibri"/>
                <a:cs typeface="Calibri"/>
              </a:rPr>
              <a:t>‹#›</a:t>
            </a:fld>
            <a:endParaRPr sz="1200" b="0" i="0" u="none" strike="noStrike" cap="none">
              <a:solidFill>
                <a:schemeClr val="dk1"/>
              </a:solidFill>
              <a:latin typeface="Calibri"/>
              <a:ea typeface="Calibri"/>
              <a:cs typeface="Calibri"/>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33" name="Google Shape;133;p1:notes"/>
          <p:cNvSpPr txBox="1"/>
          <p:nvPr>
            <p:ph type="body" idx="1"/>
          </p:nvPr>
        </p:nvSpPr>
        <p:spPr bwMode="auto">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defRPr/>
            </a:pPr>
            <a:endParaRPr/>
          </a:p>
        </p:txBody>
      </p:sp>
      <p:sp>
        <p:nvSpPr>
          <p:cNvPr id="134" name="Google Shape;134;p1:notes"/>
          <p:cNvSpPr/>
          <p:nvPr>
            <p:ph type="sldImg" idx="2"/>
          </p:nvPr>
        </p:nvSpPr>
        <p:spPr bwMode="auto">
          <a:xfrm>
            <a:off x="685800" y="1143000"/>
            <a:ext cx="5486400" cy="30861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75" name="Google Shape;175;p65:notes"/>
          <p:cNvSpPr txBox="1"/>
          <p:nvPr>
            <p:ph type="body" idx="1"/>
          </p:nvPr>
        </p:nvSpPr>
        <p:spPr bwMode="auto">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defRPr/>
            </a:pPr>
            <a:endParaRPr/>
          </a:p>
        </p:txBody>
      </p:sp>
      <p:sp>
        <p:nvSpPr>
          <p:cNvPr id="176" name="Google Shape;176;p65:notes"/>
          <p:cNvSpPr/>
          <p:nvPr>
            <p:ph type="sldImg" idx="2"/>
          </p:nvPr>
        </p:nvSpPr>
        <p:spPr bwMode="auto">
          <a:xfrm>
            <a:off x="685800" y="1143000"/>
            <a:ext cx="5486400" cy="30861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2A16703-9502-875D-928E-9228D53589ED}"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4B2F205-8C3A-AFA5-C49C-34663EEDE0C7}"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440896F-6D3F-B73F-4EA3-7FFF5EFE1DEC}"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39" name="Google Shape;139;p2:notes"/>
          <p:cNvSpPr txBox="1"/>
          <p:nvPr>
            <p:ph type="body" idx="1"/>
          </p:nvPr>
        </p:nvSpPr>
        <p:spPr bwMode="auto">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defRPr/>
            </a:pPr>
            <a:endParaRPr/>
          </a:p>
        </p:txBody>
      </p:sp>
      <p:sp>
        <p:nvSpPr>
          <p:cNvPr id="140" name="Google Shape;140;p2:notes"/>
          <p:cNvSpPr/>
          <p:nvPr>
            <p:ph type="sldImg" idx="2"/>
          </p:nvPr>
        </p:nvSpPr>
        <p:spPr bwMode="auto">
          <a:xfrm>
            <a:off x="685800" y="1143000"/>
            <a:ext cx="5486400" cy="30861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F793516-95BA-8518-B562-EA5508B66853}"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45" name="Google Shape;145;p3:notes"/>
          <p:cNvSpPr txBox="1"/>
          <p:nvPr>
            <p:ph type="body" idx="1"/>
          </p:nvPr>
        </p:nvSpPr>
        <p:spPr bwMode="auto">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defRPr/>
            </a:pPr>
            <a:endParaRPr/>
          </a:p>
        </p:txBody>
      </p:sp>
      <p:sp>
        <p:nvSpPr>
          <p:cNvPr id="146" name="Google Shape;146;p3:notes"/>
          <p:cNvSpPr/>
          <p:nvPr>
            <p:ph type="sldImg" idx="2"/>
          </p:nvPr>
        </p:nvSpPr>
        <p:spPr bwMode="auto">
          <a:xfrm>
            <a:off x="685800" y="1143000"/>
            <a:ext cx="5486400" cy="30861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51" name="Google Shape;151;p61:notes"/>
          <p:cNvSpPr txBox="1"/>
          <p:nvPr>
            <p:ph type="body" idx="1"/>
          </p:nvPr>
        </p:nvSpPr>
        <p:spPr bwMode="auto">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defRPr/>
            </a:pPr>
            <a:endParaRPr/>
          </a:p>
        </p:txBody>
      </p:sp>
      <p:sp>
        <p:nvSpPr>
          <p:cNvPr id="152" name="Google Shape;152;p61:notes"/>
          <p:cNvSpPr/>
          <p:nvPr>
            <p:ph type="sldImg" idx="2"/>
          </p:nvPr>
        </p:nvSpPr>
        <p:spPr bwMode="auto">
          <a:xfrm>
            <a:off x="685800" y="1143000"/>
            <a:ext cx="5486400" cy="30861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5DAE559-FD46-03CA-EE75-73AD57202C02}"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57" name="Google Shape;157;p62:notes"/>
          <p:cNvSpPr txBox="1"/>
          <p:nvPr>
            <p:ph type="body" idx="1"/>
          </p:nvPr>
        </p:nvSpPr>
        <p:spPr bwMode="auto">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defRPr/>
            </a:pPr>
            <a:endParaRPr/>
          </a:p>
        </p:txBody>
      </p:sp>
      <p:sp>
        <p:nvSpPr>
          <p:cNvPr id="158" name="Google Shape;158;p62:notes"/>
          <p:cNvSpPr/>
          <p:nvPr>
            <p:ph type="sldImg" idx="2"/>
          </p:nvPr>
        </p:nvSpPr>
        <p:spPr bwMode="auto">
          <a:xfrm>
            <a:off x="685800" y="1143000"/>
            <a:ext cx="5486400" cy="30861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63" name="Google Shape;163;p63:notes"/>
          <p:cNvSpPr txBox="1"/>
          <p:nvPr>
            <p:ph type="body" idx="1"/>
          </p:nvPr>
        </p:nvSpPr>
        <p:spPr bwMode="auto">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a:lnSpc>
                <a:spcPct val="100000"/>
              </a:lnSpc>
              <a:spcBef>
                <a:spcPts val="0"/>
              </a:spcBef>
              <a:spcAft>
                <a:spcPts val="0"/>
              </a:spcAft>
              <a:buSzPts val="1400"/>
              <a:buNone/>
              <a:defRPr/>
            </a:pPr>
            <a:endParaRPr/>
          </a:p>
        </p:txBody>
      </p:sp>
      <p:sp>
        <p:nvSpPr>
          <p:cNvPr id="164" name="Google Shape;164;p63:notes"/>
          <p:cNvSpPr/>
          <p:nvPr>
            <p:ph type="sldImg" idx="2"/>
          </p:nvPr>
        </p:nvSpPr>
        <p:spPr bwMode="auto">
          <a:xfrm>
            <a:off x="685800" y="1143000"/>
            <a:ext cx="5486400" cy="30861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B5089C5-0963-5B61-5FEB-748ABF19E187}"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userDrawn="1">
  <p:cSld name="Title Slide">
    <p:spTree>
      <p:nvGrpSpPr>
        <p:cNvPr id="1" name=""/>
        <p:cNvGrpSpPr/>
        <p:nvPr/>
      </p:nvGrpSpPr>
      <p:grpSpPr bwMode="auto">
        <a:xfrm>
          <a:off x="0" y="0"/>
          <a:ext cx="0" cy="0"/>
          <a:chOff x="0" y="0"/>
          <a:chExt cx="0" cy="0"/>
        </a:xfrm>
      </p:grpSpPr>
      <p:pic>
        <p:nvPicPr>
          <p:cNvPr id="12" name="Google Shape;12;p38"/>
          <p:cNvPicPr/>
          <p:nvPr/>
        </p:nvPicPr>
        <p:blipFill>
          <a:blip r:embed="rId2">
            <a:alphaModFix/>
          </a:blip>
          <a:srcRect l="0" t="0" r="0" b="0"/>
          <a:stretch/>
        </p:blipFill>
        <p:spPr bwMode="auto">
          <a:xfrm>
            <a:off x="0" y="1172"/>
            <a:ext cx="12192000" cy="685565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Content" preserve="0" showMasterPhAnim="0" type="obj" userDrawn="1">
  <p:cSld name="OBJECT">
    <p:bg>
      <p:bgPr shadeToTitle="0">
        <a:solidFill>
          <a:schemeClr val="accent1"/>
        </a:solidFill>
      </p:bgPr>
    </p:bg>
    <p:spTree>
      <p:nvGrpSpPr>
        <p:cNvPr id="1" name=""/>
        <p:cNvGrpSpPr/>
        <p:nvPr/>
      </p:nvGrpSpPr>
      <p:grpSpPr bwMode="auto">
        <a:xfrm>
          <a:off x="0" y="0"/>
          <a:ext cx="0" cy="0"/>
          <a:chOff x="0" y="0"/>
          <a:chExt cx="0" cy="0"/>
        </a:xfrm>
      </p:grpSpPr>
      <p:sp>
        <p:nvSpPr>
          <p:cNvPr id="14" name="Google Shape;14;p39"/>
          <p:cNvSpPr txBox="1"/>
          <p:nvPr>
            <p:ph type="title"/>
          </p:nvPr>
        </p:nvSpPr>
        <p:spPr bwMode="auto">
          <a:xfrm>
            <a:off x="838200" y="384195"/>
            <a:ext cx="10515600" cy="842359"/>
          </a:xfrm>
          <a:prstGeom prst="rect">
            <a:avLst/>
          </a:prstGeom>
          <a:noFill/>
          <a:ln>
            <a:noFill/>
          </a:ln>
        </p:spPr>
        <p:txBody>
          <a:bodyPr spcFirstLastPara="1" wrap="square" lIns="91425" tIns="45700" rIns="91425" bIns="45700" anchor="t" anchorCtr="0">
            <a:noAutofit/>
          </a:bodyPr>
          <a:lstStyle>
            <a:lvl1pPr marR="0" lvl="0" algn="l">
              <a:lnSpc>
                <a:spcPct val="90000"/>
              </a:lnSpc>
              <a:spcBef>
                <a:spcPts val="0"/>
              </a:spcBef>
              <a:spcAft>
                <a:spcPts val="0"/>
              </a:spcAft>
              <a:buClr>
                <a:srgbClr val="A70431"/>
              </a:buClr>
              <a:buSzPts val="4400"/>
              <a:buFont typeface="Calibri"/>
              <a:buNone/>
              <a:defRPr sz="4400" b="0" i="0" u="none" strike="noStrike" cap="none">
                <a:solidFill>
                  <a:srgbClr val="A70431"/>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9pPr>
          </a:lstStyle>
          <a:p>
            <a:pPr>
              <a:defRPr/>
            </a:pPr>
            <a:endParaRPr/>
          </a:p>
        </p:txBody>
      </p:sp>
      <p:sp>
        <p:nvSpPr>
          <p:cNvPr id="15" name="Google Shape;15;p39"/>
          <p:cNvSpPr txBox="1"/>
          <p:nvPr>
            <p:ph type="body" idx="1"/>
          </p:nvPr>
        </p:nvSpPr>
        <p:spPr bwMode="auto">
          <a:xfrm>
            <a:off x="838200" y="1403585"/>
            <a:ext cx="10515600" cy="4351338"/>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rgbClr val="3F3F3F"/>
              </a:buClr>
              <a:buSzPts val="2400"/>
              <a:buFont typeface="Arial"/>
              <a:buNone/>
              <a:defRPr sz="2400" b="0" i="0" u="none" strike="noStrike" cap="none">
                <a:solidFill>
                  <a:srgbClr val="3F3F3F"/>
                </a:solidFill>
                <a:latin typeface="Calibri"/>
                <a:ea typeface="Calibri"/>
                <a:cs typeface="Calibri"/>
              </a:defRPr>
            </a:lvl1pPr>
            <a:lvl2pPr marL="914400" marR="0" lvl="1" indent="-355600" algn="l">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defRPr>
            </a:lvl2pPr>
            <a:lvl3pPr marL="1371600" marR="0" lvl="2" indent="-342900" algn="l">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defRPr>
            </a:lvl3pPr>
            <a:lvl4pPr marL="1828800" marR="0" lvl="3" indent="-330200" algn="l">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defRPr>
            </a:lvl4pPr>
            <a:lvl5pPr marL="2286000" marR="0" lvl="4" indent="-317500" algn="l">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endParaRPr/>
          </a:p>
        </p:txBody>
      </p:sp>
      <p:sp>
        <p:nvSpPr>
          <p:cNvPr id="16" name="Google Shape;16;p39"/>
          <p:cNvSpPr/>
          <p:nvPr/>
        </p:nvSpPr>
        <p:spPr bwMode="auto">
          <a:xfrm>
            <a:off x="8764262" y="6252711"/>
            <a:ext cx="383988" cy="383988"/>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Clr>
                <a:srgbClr val="000000"/>
              </a:buClr>
              <a:buSzPts val="1800"/>
              <a:buFont typeface="Arial"/>
              <a:buNone/>
              <a:defRPr/>
            </a:pPr>
            <a:endParaRPr sz="1800" b="0" i="0" u="none" strike="noStrike" cap="none">
              <a:solidFill>
                <a:schemeClr val="lt1"/>
              </a:solidFill>
              <a:latin typeface="Calibri"/>
              <a:ea typeface="Calibri"/>
              <a:cs typeface="Calibri"/>
            </a:endParaRPr>
          </a:p>
        </p:txBody>
      </p:sp>
      <p:sp>
        <p:nvSpPr>
          <p:cNvPr id="17" name="Google Shape;17;p39"/>
          <p:cNvSpPr/>
          <p:nvPr/>
        </p:nvSpPr>
        <p:spPr bwMode="auto">
          <a:xfrm>
            <a:off x="8649789" y="6297695"/>
            <a:ext cx="612935" cy="276999"/>
          </a:xfrm>
          <a:prstGeom prst="rect">
            <a:avLst/>
          </a:prstGeom>
          <a:noFill/>
          <a:ln>
            <a:noFill/>
          </a:ln>
        </p:spPr>
        <p:txBody>
          <a:bodyPr spcFirstLastPara="1" wrap="square" lIns="91425" tIns="45700" rIns="91425" bIns="45700" anchor="t" anchorCtr="0">
            <a:spAutoFit/>
          </a:bodyPr>
          <a:lstStyle/>
          <a:p>
            <a:pPr marL="0" marR="0" lvl="0" indent="0" algn="ctr">
              <a:lnSpc>
                <a:spcPct val="100000"/>
              </a:lnSpc>
              <a:spcBef>
                <a:spcPts val="0"/>
              </a:spcBef>
              <a:spcAft>
                <a:spcPts val="0"/>
              </a:spcAft>
              <a:buClr>
                <a:srgbClr val="000000"/>
              </a:buClr>
              <a:buSzPts val="1200"/>
              <a:buFont typeface="Arial"/>
              <a:buNone/>
              <a:defRPr/>
            </a:pPr>
            <a:fld id="{00000000-1234-1234-1234-123412341234}" type="slidenum">
              <a:rPr lang="en-US" sz="1200" b="0" i="0" u="none" strike="noStrike" cap="none">
                <a:solidFill>
                  <a:srgbClr val="A70431"/>
                </a:solidFill>
                <a:latin typeface="Calibri"/>
                <a:ea typeface="Calibri"/>
                <a:cs typeface="Calibri"/>
              </a:rPr>
              <a:t>‹#›</a:t>
            </a:fld>
            <a:endParaRPr sz="1200" b="0" i="0" u="none" strike="noStrike" cap="none">
              <a:solidFill>
                <a:srgbClr val="A70431"/>
              </a:solidFill>
              <a:latin typeface="Calibri"/>
              <a:ea typeface="Calibri"/>
              <a:cs typeface="Calibri"/>
            </a:endParaRPr>
          </a:p>
        </p:txBody>
      </p:sp>
      <p:sp>
        <p:nvSpPr>
          <p:cNvPr id="18" name="Google Shape;18;p39"/>
          <p:cNvSpPr/>
          <p:nvPr/>
        </p:nvSpPr>
        <p:spPr bwMode="auto">
          <a:xfrm>
            <a:off x="838200" y="1063621"/>
            <a:ext cx="10515600" cy="45719"/>
          </a:xfrm>
          <a:prstGeom prst="rect">
            <a:avLst/>
          </a:prstGeom>
          <a:solidFill>
            <a:srgbClr val="BFBFB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Clr>
                <a:srgbClr val="000000"/>
              </a:buClr>
              <a:buSzPts val="1800"/>
              <a:buFont typeface="Arial"/>
              <a:buNone/>
              <a:defRPr/>
            </a:pPr>
            <a:endParaRPr sz="1800" b="0" i="0" u="none" strike="noStrike" cap="none">
              <a:solidFill>
                <a:schemeClr val="lt1"/>
              </a:solidFill>
              <a:latin typeface="Calibri"/>
              <a:ea typeface="Calibri"/>
              <a:cs typeface="Calibri"/>
            </a:endParaRPr>
          </a:p>
        </p:txBody>
      </p:sp>
      <p:sp>
        <p:nvSpPr>
          <p:cNvPr id="19" name="Google Shape;19;p39"/>
          <p:cNvSpPr/>
          <p:nvPr/>
        </p:nvSpPr>
        <p:spPr bwMode="auto">
          <a:xfrm>
            <a:off x="3591855" y="6466972"/>
            <a:ext cx="3892412" cy="215444"/>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chemeClr val="lt1"/>
              </a:buClr>
              <a:buSzPts val="800"/>
              <a:buFont typeface="Calibri"/>
              <a:buNone/>
              <a:defRPr/>
            </a:pPr>
            <a:r>
              <a:rPr lang="en-US" sz="800" b="0" i="0" u="none" strike="noStrike" cap="none">
                <a:solidFill>
                  <a:schemeClr val="lt1"/>
                </a:solidFill>
                <a:latin typeface="Calibri"/>
                <a:ea typeface="Calibri"/>
                <a:cs typeface="Calibri"/>
              </a:rPr>
              <a:t>© UNIVERZITET METROPOLITAN,</a:t>
            </a:r>
            <a:r>
              <a:rPr lang="en-US" sz="800" b="0" i="0" u="none" strike="noStrike" cap="none">
                <a:solidFill>
                  <a:schemeClr val="dk1"/>
                </a:solidFill>
                <a:latin typeface="Calibri"/>
                <a:ea typeface="Calibri"/>
                <a:cs typeface="Calibri"/>
              </a:rPr>
              <a:t> </a:t>
            </a:r>
            <a:r>
              <a:rPr lang="en-US" sz="800" b="0" i="0" u="none" strike="noStrike" cap="none">
                <a:solidFill>
                  <a:schemeClr val="lt1"/>
                </a:solidFill>
                <a:latin typeface="Calibri"/>
                <a:ea typeface="Calibri"/>
                <a:cs typeface="Calibri"/>
              </a:rPr>
              <a:t>Beograd   /   Kopiranje i umnožavanje nije dozvoljeno.</a:t>
            </a:r>
            <a:endParaRPr sz="800" b="0" i="0" u="none" strike="noStrike" cap="none">
              <a:solidFill>
                <a:schemeClr val="lt1"/>
              </a:solidFill>
              <a:latin typeface="Calibri"/>
              <a:ea typeface="Calibri"/>
              <a:cs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userDrawn="1">
  <p:cSld name="Section Header">
    <p:spTree>
      <p:nvGrpSpPr>
        <p:cNvPr id="1" name=""/>
        <p:cNvGrpSpPr/>
        <p:nvPr/>
      </p:nvGrpSpPr>
      <p:grpSpPr bwMode="auto">
        <a:xfrm>
          <a:off x="0" y="0"/>
          <a:ext cx="0" cy="0"/>
          <a:chOff x="0" y="0"/>
          <a:chExt cx="0" cy="0"/>
        </a:xfrm>
      </p:grpSpPr>
      <p:sp>
        <p:nvSpPr>
          <p:cNvPr id="21" name="Google Shape;21;p40"/>
          <p:cNvSpPr txBox="1"/>
          <p:nvPr/>
        </p:nvSpPr>
        <p:spPr bwMode="auto">
          <a:xfrm>
            <a:off x="838200" y="384195"/>
            <a:ext cx="10515600" cy="842359"/>
          </a:xfrm>
          <a:prstGeom prst="rect">
            <a:avLst/>
          </a:prstGeom>
          <a:noFill/>
          <a:ln>
            <a:noFill/>
          </a:ln>
        </p:spPr>
        <p:txBody>
          <a:bodyPr spcFirstLastPara="1" wrap="square" lIns="91425" tIns="45700" rIns="91425" bIns="45700" anchor="t" anchorCtr="0">
            <a:noAutofit/>
          </a:bodyPr>
          <a:lstStyle/>
          <a:p>
            <a:pPr marL="0" marR="0" lvl="0" indent="0" algn="l">
              <a:lnSpc>
                <a:spcPct val="90000"/>
              </a:lnSpc>
              <a:spcBef>
                <a:spcPts val="0"/>
              </a:spcBef>
              <a:spcAft>
                <a:spcPts val="0"/>
              </a:spcAft>
              <a:buClr>
                <a:srgbClr val="A70431"/>
              </a:buClr>
              <a:buSzPts val="4400"/>
              <a:buFont typeface="Calibri"/>
              <a:buNone/>
              <a:defRPr/>
            </a:pPr>
            <a:r>
              <a:rPr lang="en-US" sz="4400" b="0" i="0" u="none" strike="noStrike" cap="none">
                <a:solidFill>
                  <a:srgbClr val="A70431"/>
                </a:solidFill>
                <a:latin typeface="Calibri"/>
                <a:ea typeface="Calibri"/>
                <a:cs typeface="Calibri"/>
              </a:rPr>
              <a:t>Click to edit Master title style</a:t>
            </a:r>
            <a:endParaRPr sz="4400" b="0" i="0" u="none" strike="noStrike" cap="none">
              <a:solidFill>
                <a:srgbClr val="A70431"/>
              </a:solidFill>
              <a:latin typeface="Calibri"/>
              <a:ea typeface="Calibri"/>
              <a:cs typeface="Calibri"/>
            </a:endParaRPr>
          </a:p>
        </p:txBody>
      </p:sp>
      <p:sp>
        <p:nvSpPr>
          <p:cNvPr id="22" name="Google Shape;22;p40"/>
          <p:cNvSpPr/>
          <p:nvPr/>
        </p:nvSpPr>
        <p:spPr bwMode="auto">
          <a:xfrm>
            <a:off x="838200" y="1063621"/>
            <a:ext cx="10515600" cy="45719"/>
          </a:xfrm>
          <a:prstGeom prst="rect">
            <a:avLst/>
          </a:prstGeom>
          <a:solidFill>
            <a:srgbClr val="BFBFB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Clr>
                <a:srgbClr val="000000"/>
              </a:buClr>
              <a:buSzPts val="1800"/>
              <a:buFont typeface="Arial"/>
              <a:buNone/>
              <a:defRPr/>
            </a:pPr>
            <a:endParaRPr sz="1800" b="0" i="0" u="none" strike="noStrike" cap="none">
              <a:solidFill>
                <a:schemeClr val="lt1"/>
              </a:solidFill>
              <a:latin typeface="Calibri"/>
              <a:ea typeface="Calibri"/>
              <a:cs typeface="Calibri"/>
            </a:endParaRPr>
          </a:p>
        </p:txBody>
      </p:sp>
      <p:sp>
        <p:nvSpPr>
          <p:cNvPr id="23" name="Google Shape;23;p40"/>
          <p:cNvSpPr txBox="1"/>
          <p:nvPr>
            <p:ph type="body" idx="1"/>
          </p:nvPr>
        </p:nvSpPr>
        <p:spPr bwMode="auto">
          <a:xfrm>
            <a:off x="838200" y="1403585"/>
            <a:ext cx="10515600" cy="4351338"/>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rgbClr val="3F3F3F"/>
              </a:buClr>
              <a:buSzPts val="2400"/>
              <a:buFont typeface="Arial"/>
              <a:buNone/>
              <a:defRPr sz="2400" b="0" i="0" u="none" strike="noStrike" cap="none">
                <a:solidFill>
                  <a:srgbClr val="3F3F3F"/>
                </a:solidFill>
                <a:latin typeface="Calibri"/>
                <a:ea typeface="Calibri"/>
                <a:cs typeface="Calibri"/>
              </a:defRPr>
            </a:lvl1pPr>
            <a:lvl2pPr marL="914400" marR="0" lvl="1" indent="-355600" algn="l">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defRPr>
            </a:lvl2pPr>
            <a:lvl3pPr marL="1371600" marR="0" lvl="2" indent="-342900" algn="l">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defRPr>
            </a:lvl3pPr>
            <a:lvl4pPr marL="1828800" marR="0" lvl="3" indent="-330200" algn="l">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defRPr>
            </a:lvl4pPr>
            <a:lvl5pPr marL="2286000" marR="0" lvl="4" indent="-317500" algn="l">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wo Content" preserve="0" showMasterPhAnim="0" userDrawn="1">
  <p:cSld name="Two Content">
    <p:spTree>
      <p:nvGrpSpPr>
        <p:cNvPr id="1" name=""/>
        <p:cNvGrpSpPr/>
        <p:nvPr/>
      </p:nvGrpSpPr>
      <p:grpSpPr bwMode="auto">
        <a:xfrm>
          <a:off x="0" y="0"/>
          <a:ext cx="0" cy="0"/>
          <a:chOff x="0" y="0"/>
          <a:chExt cx="0" cy="0"/>
        </a:xfrm>
      </p:grpSpPr>
      <p:sp>
        <p:nvSpPr>
          <p:cNvPr id="25" name="Google Shape;25;p41"/>
          <p:cNvSpPr txBox="1"/>
          <p:nvPr/>
        </p:nvSpPr>
        <p:spPr bwMode="auto">
          <a:xfrm>
            <a:off x="838200" y="384195"/>
            <a:ext cx="10515600" cy="842359"/>
          </a:xfrm>
          <a:prstGeom prst="rect">
            <a:avLst/>
          </a:prstGeom>
          <a:noFill/>
          <a:ln>
            <a:noFill/>
          </a:ln>
        </p:spPr>
        <p:txBody>
          <a:bodyPr spcFirstLastPara="1" wrap="square" lIns="91425" tIns="45700" rIns="91425" bIns="45700" anchor="t" anchorCtr="0">
            <a:noAutofit/>
          </a:bodyPr>
          <a:lstStyle/>
          <a:p>
            <a:pPr marL="0" marR="0" lvl="0" indent="0" algn="l">
              <a:lnSpc>
                <a:spcPct val="90000"/>
              </a:lnSpc>
              <a:spcBef>
                <a:spcPts val="0"/>
              </a:spcBef>
              <a:spcAft>
                <a:spcPts val="0"/>
              </a:spcAft>
              <a:buClr>
                <a:srgbClr val="A70431"/>
              </a:buClr>
              <a:buSzPts val="4400"/>
              <a:buFont typeface="Calibri"/>
              <a:buNone/>
              <a:defRPr/>
            </a:pPr>
            <a:r>
              <a:rPr lang="en-US" sz="4400" b="0" i="0" u="none" strike="noStrike" cap="none">
                <a:solidFill>
                  <a:srgbClr val="A70431"/>
                </a:solidFill>
                <a:latin typeface="Calibri"/>
                <a:ea typeface="Calibri"/>
                <a:cs typeface="Calibri"/>
              </a:rPr>
              <a:t>Click to edit Master title style</a:t>
            </a:r>
            <a:endParaRPr sz="4400" b="0" i="0" u="none" strike="noStrike" cap="none">
              <a:solidFill>
                <a:srgbClr val="A70431"/>
              </a:solidFill>
              <a:latin typeface="Calibri"/>
              <a:ea typeface="Calibri"/>
              <a:cs typeface="Calibri"/>
            </a:endParaRPr>
          </a:p>
        </p:txBody>
      </p:sp>
      <p:sp>
        <p:nvSpPr>
          <p:cNvPr id="26" name="Google Shape;26;p41"/>
          <p:cNvSpPr/>
          <p:nvPr/>
        </p:nvSpPr>
        <p:spPr bwMode="auto">
          <a:xfrm>
            <a:off x="838200" y="1063621"/>
            <a:ext cx="10515600" cy="45719"/>
          </a:xfrm>
          <a:prstGeom prst="rect">
            <a:avLst/>
          </a:prstGeom>
          <a:solidFill>
            <a:srgbClr val="BFBFB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Clr>
                <a:srgbClr val="000000"/>
              </a:buClr>
              <a:buSzPts val="1800"/>
              <a:buFont typeface="Arial"/>
              <a:buNone/>
              <a:defRPr/>
            </a:pPr>
            <a:endParaRPr sz="1800" b="0" i="0" u="none" strike="noStrike" cap="none">
              <a:solidFill>
                <a:schemeClr val="lt1"/>
              </a:solidFill>
              <a:latin typeface="Calibri"/>
              <a:ea typeface="Calibri"/>
              <a:cs typeface="Calibri"/>
            </a:endParaRPr>
          </a:p>
        </p:txBody>
      </p:sp>
      <p:sp>
        <p:nvSpPr>
          <p:cNvPr id="27" name="Google Shape;27;p41"/>
          <p:cNvSpPr txBox="1"/>
          <p:nvPr>
            <p:ph type="body" idx="1"/>
          </p:nvPr>
        </p:nvSpPr>
        <p:spPr bwMode="auto">
          <a:xfrm>
            <a:off x="838200" y="1403585"/>
            <a:ext cx="4710192" cy="4351338"/>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rgbClr val="3F3F3F"/>
              </a:buClr>
              <a:buSzPts val="2400"/>
              <a:buFont typeface="Arial"/>
              <a:buNone/>
              <a:defRPr sz="2400" b="0" i="0" u="none" strike="noStrike" cap="none">
                <a:solidFill>
                  <a:srgbClr val="3F3F3F"/>
                </a:solidFill>
                <a:latin typeface="Calibri"/>
                <a:ea typeface="Calibri"/>
                <a:cs typeface="Calibri"/>
              </a:defRPr>
            </a:lvl1pPr>
            <a:lvl2pPr marL="914400" marR="0" lvl="1" indent="-355600" algn="l">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defRPr>
            </a:lvl2pPr>
            <a:lvl3pPr marL="1371600" marR="0" lvl="2" indent="-342900" algn="l">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defRPr>
            </a:lvl3pPr>
            <a:lvl4pPr marL="1828800" marR="0" lvl="3" indent="-330200" algn="l">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defRPr>
            </a:lvl4pPr>
            <a:lvl5pPr marL="2286000" marR="0" lvl="4" indent="-317500" algn="l">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endParaRPr/>
          </a:p>
        </p:txBody>
      </p:sp>
      <p:sp>
        <p:nvSpPr>
          <p:cNvPr id="28" name="Google Shape;28;p41"/>
          <p:cNvSpPr txBox="1"/>
          <p:nvPr>
            <p:ph type="body" idx="2"/>
          </p:nvPr>
        </p:nvSpPr>
        <p:spPr bwMode="auto">
          <a:xfrm>
            <a:off x="5819614" y="1403585"/>
            <a:ext cx="5534185" cy="4351338"/>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rgbClr val="3F3F3F"/>
              </a:buClr>
              <a:buSzPts val="2400"/>
              <a:buFont typeface="Arial"/>
              <a:buNone/>
              <a:defRPr sz="2400" b="0" i="0" u="none" strike="noStrike" cap="none">
                <a:solidFill>
                  <a:srgbClr val="3F3F3F"/>
                </a:solidFill>
                <a:latin typeface="Calibri"/>
                <a:ea typeface="Calibri"/>
                <a:cs typeface="Calibri"/>
              </a:defRPr>
            </a:lvl1pPr>
            <a:lvl2pPr marL="914400" marR="0" lvl="1" indent="-355600" algn="l">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defRPr>
            </a:lvl2pPr>
            <a:lvl3pPr marL="1371600" marR="0" lvl="2" indent="-342900" algn="l">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defRPr>
            </a:lvl3pPr>
            <a:lvl4pPr marL="1828800" marR="0" lvl="3" indent="-330200" algn="l">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defRPr>
            </a:lvl4pPr>
            <a:lvl5pPr marL="2286000" marR="0" lvl="4" indent="-317500" algn="l">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omparison" preserve="0" showMasterPhAnim="0" userDrawn="1">
  <p:cSld name="Comparison">
    <p:spTree>
      <p:nvGrpSpPr>
        <p:cNvPr id="1" name=""/>
        <p:cNvGrpSpPr/>
        <p:nvPr/>
      </p:nvGrpSpPr>
      <p:grpSpPr bwMode="auto">
        <a:xfrm>
          <a:off x="0" y="0"/>
          <a:ext cx="0" cy="0"/>
          <a:chOff x="0" y="0"/>
          <a:chExt cx="0" cy="0"/>
        </a:xfrm>
      </p:grpSpPr>
      <p:sp>
        <p:nvSpPr>
          <p:cNvPr id="30" name="Google Shape;30;p42"/>
          <p:cNvSpPr txBox="1"/>
          <p:nvPr/>
        </p:nvSpPr>
        <p:spPr bwMode="auto">
          <a:xfrm>
            <a:off x="838200" y="384195"/>
            <a:ext cx="10515600" cy="842359"/>
          </a:xfrm>
          <a:prstGeom prst="rect">
            <a:avLst/>
          </a:prstGeom>
          <a:noFill/>
          <a:ln>
            <a:noFill/>
          </a:ln>
        </p:spPr>
        <p:txBody>
          <a:bodyPr spcFirstLastPara="1" wrap="square" lIns="91425" tIns="45700" rIns="91425" bIns="45700" anchor="t" anchorCtr="0">
            <a:noAutofit/>
          </a:bodyPr>
          <a:lstStyle/>
          <a:p>
            <a:pPr marL="0" marR="0" lvl="0" indent="0" algn="l">
              <a:lnSpc>
                <a:spcPct val="90000"/>
              </a:lnSpc>
              <a:spcBef>
                <a:spcPts val="0"/>
              </a:spcBef>
              <a:spcAft>
                <a:spcPts val="0"/>
              </a:spcAft>
              <a:buClr>
                <a:srgbClr val="A70431"/>
              </a:buClr>
              <a:buSzPts val="4400"/>
              <a:buFont typeface="Calibri"/>
              <a:buNone/>
              <a:defRPr/>
            </a:pPr>
            <a:r>
              <a:rPr lang="en-US" sz="4400" b="0" i="0" u="none" strike="noStrike" cap="none">
                <a:solidFill>
                  <a:srgbClr val="A70431"/>
                </a:solidFill>
                <a:latin typeface="Calibri"/>
                <a:ea typeface="Calibri"/>
                <a:cs typeface="Calibri"/>
              </a:rPr>
              <a:t>Click to edit Master title style</a:t>
            </a:r>
            <a:endParaRPr sz="4400" b="0" i="0" u="none" strike="noStrike" cap="none">
              <a:solidFill>
                <a:srgbClr val="A70431"/>
              </a:solidFill>
              <a:latin typeface="Calibri"/>
              <a:ea typeface="Calibri"/>
              <a:cs typeface="Calibri"/>
            </a:endParaRPr>
          </a:p>
        </p:txBody>
      </p:sp>
      <p:sp>
        <p:nvSpPr>
          <p:cNvPr id="31" name="Google Shape;31;p42"/>
          <p:cNvSpPr/>
          <p:nvPr/>
        </p:nvSpPr>
        <p:spPr bwMode="auto">
          <a:xfrm>
            <a:off x="838200" y="1063621"/>
            <a:ext cx="10515600" cy="45719"/>
          </a:xfrm>
          <a:prstGeom prst="rect">
            <a:avLst/>
          </a:prstGeom>
          <a:solidFill>
            <a:srgbClr val="BFBFB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Clr>
                <a:srgbClr val="000000"/>
              </a:buClr>
              <a:buSzPts val="1800"/>
              <a:buFont typeface="Arial"/>
              <a:buNone/>
              <a:defRPr/>
            </a:pPr>
            <a:endParaRPr sz="1800" b="0" i="0" u="none" strike="noStrike" cap="none">
              <a:solidFill>
                <a:schemeClr val="lt1"/>
              </a:solidFill>
              <a:latin typeface="Calibri"/>
              <a:ea typeface="Calibri"/>
              <a:cs typeface="Calibri"/>
            </a:endParaRPr>
          </a:p>
        </p:txBody>
      </p:sp>
      <p:sp>
        <p:nvSpPr>
          <p:cNvPr id="32" name="Google Shape;32;p42"/>
          <p:cNvSpPr txBox="1"/>
          <p:nvPr>
            <p:ph type="body" idx="1"/>
          </p:nvPr>
        </p:nvSpPr>
        <p:spPr bwMode="auto">
          <a:xfrm>
            <a:off x="838200" y="2364480"/>
            <a:ext cx="4710192" cy="3176164"/>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rgbClr val="3F3F3F"/>
              </a:buClr>
              <a:buSzPts val="2400"/>
              <a:buFont typeface="Arial"/>
              <a:buNone/>
              <a:defRPr sz="2400" b="0" i="0" u="none" strike="noStrike" cap="none">
                <a:solidFill>
                  <a:srgbClr val="3F3F3F"/>
                </a:solidFill>
                <a:latin typeface="Calibri"/>
                <a:ea typeface="Calibri"/>
                <a:cs typeface="Calibri"/>
              </a:defRPr>
            </a:lvl1pPr>
            <a:lvl2pPr marL="914400" marR="0" lvl="1" indent="-355600" algn="l">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defRPr>
            </a:lvl2pPr>
            <a:lvl3pPr marL="1371600" marR="0" lvl="2" indent="-342900" algn="l">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defRPr>
            </a:lvl3pPr>
            <a:lvl4pPr marL="1828800" marR="0" lvl="3" indent="-330200" algn="l">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defRPr>
            </a:lvl4pPr>
            <a:lvl5pPr marL="2286000" marR="0" lvl="4" indent="-317500" algn="l">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endParaRPr/>
          </a:p>
        </p:txBody>
      </p:sp>
      <p:sp>
        <p:nvSpPr>
          <p:cNvPr id="33" name="Google Shape;33;p42"/>
          <p:cNvSpPr txBox="1"/>
          <p:nvPr>
            <p:ph type="body" idx="2"/>
          </p:nvPr>
        </p:nvSpPr>
        <p:spPr bwMode="auto">
          <a:xfrm>
            <a:off x="5819614" y="2364480"/>
            <a:ext cx="5534185" cy="3176164"/>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rgbClr val="3F3F3F"/>
              </a:buClr>
              <a:buSzPts val="2400"/>
              <a:buFont typeface="Arial"/>
              <a:buNone/>
              <a:defRPr sz="2400" b="0" i="0" u="none" strike="noStrike" cap="none">
                <a:solidFill>
                  <a:srgbClr val="3F3F3F"/>
                </a:solidFill>
                <a:latin typeface="Calibri"/>
                <a:ea typeface="Calibri"/>
                <a:cs typeface="Calibri"/>
              </a:defRPr>
            </a:lvl1pPr>
            <a:lvl2pPr marL="914400" marR="0" lvl="1" indent="-355600" algn="l">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defRPr>
            </a:lvl2pPr>
            <a:lvl3pPr marL="1371600" marR="0" lvl="2" indent="-342900" algn="l">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defRPr>
            </a:lvl3pPr>
            <a:lvl4pPr marL="1828800" marR="0" lvl="3" indent="-330200" algn="l">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defRPr>
            </a:lvl4pPr>
            <a:lvl5pPr marL="2286000" marR="0" lvl="4" indent="-317500" algn="l">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endParaRPr/>
          </a:p>
        </p:txBody>
      </p:sp>
      <p:sp>
        <p:nvSpPr>
          <p:cNvPr id="34" name="Google Shape;34;p42"/>
          <p:cNvSpPr txBox="1"/>
          <p:nvPr>
            <p:ph type="body" idx="3"/>
          </p:nvPr>
        </p:nvSpPr>
        <p:spPr bwMode="auto">
          <a:xfrm>
            <a:off x="838200" y="1433513"/>
            <a:ext cx="4710113" cy="720724"/>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endParaRPr/>
          </a:p>
        </p:txBody>
      </p:sp>
      <p:sp>
        <p:nvSpPr>
          <p:cNvPr id="35" name="Google Shape;35;p42"/>
          <p:cNvSpPr txBox="1"/>
          <p:nvPr>
            <p:ph type="body" idx="4"/>
          </p:nvPr>
        </p:nvSpPr>
        <p:spPr bwMode="auto">
          <a:xfrm>
            <a:off x="5819614" y="1433513"/>
            <a:ext cx="5534185" cy="720724"/>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pic>
        <p:nvPicPr>
          <p:cNvPr id="37" name="Google Shape;37;p43"/>
          <p:cNvPicPr/>
          <p:nvPr/>
        </p:nvPicPr>
        <p:blipFill>
          <a:blip r:embed="rId2">
            <a:alphaModFix/>
          </a:blip>
          <a:srcRect l="0" t="0" r="0" b="0"/>
          <a:stretch/>
        </p:blipFill>
        <p:spPr bwMode="auto">
          <a:xfrm>
            <a:off x="0" y="0"/>
            <a:ext cx="12192000" cy="6854445"/>
          </a:xfrm>
          <a:prstGeom prst="rect">
            <a:avLst/>
          </a:prstGeom>
          <a:noFill/>
          <a:ln>
            <a:noFill/>
          </a:ln>
        </p:spPr>
      </p:pic>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lt1"/>
        </a:solidFill>
      </p:bgPr>
    </p:bg>
    <p:spTree>
      <p:nvGrpSpPr>
        <p:cNvPr id="1" name=""/>
        <p:cNvGrpSpPr/>
        <p:nvPr/>
      </p:nvGrpSpPr>
      <p:grpSpPr bwMode="auto">
        <a:xfrm>
          <a:off x="0" y="0"/>
          <a:ext cx="0" cy="0"/>
          <a:chOff x="0" y="0"/>
          <a:chExt cx="0" cy="0"/>
        </a:xfrm>
      </p:grpSpPr>
      <p:pic>
        <p:nvPicPr>
          <p:cNvPr id="10" name="Google Shape;10;p37"/>
          <p:cNvPicPr/>
          <p:nvPr/>
        </p:nvPicPr>
        <p:blipFill>
          <a:blip r:embed="rId8">
            <a:alphaModFix/>
          </a:blip>
          <a:srcRect l="0" t="0" r="0" b="0"/>
          <a:stretch/>
        </p:blipFill>
        <p:spPr bwMode="auto">
          <a:xfrm>
            <a:off x="0" y="1777"/>
            <a:ext cx="12192000" cy="685444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6" name="Google Shape;136;p1"/>
          <p:cNvSpPr txBox="1"/>
          <p:nvPr/>
        </p:nvSpPr>
        <p:spPr bwMode="auto">
          <a:xfrm>
            <a:off x="1702525" y="3890689"/>
            <a:ext cx="8796719" cy="1943079"/>
          </a:xfrm>
          <a:prstGeom prst="rect">
            <a:avLst/>
          </a:prstGeom>
          <a:noFill/>
          <a:ln>
            <a:noFill/>
          </a:ln>
        </p:spPr>
        <p:txBody>
          <a:bodyPr spcFirstLastPara="1" wrap="square" lIns="90000" tIns="46800" rIns="90000" bIns="46800" anchor="ctr" anchorCtr="0">
            <a:spAutoFit/>
          </a:bodyPr>
          <a:lstStyle/>
          <a:p>
            <a:pPr marL="0" marR="0" lvl="0" indent="0" algn="l">
              <a:lnSpc>
                <a:spcPct val="90000"/>
              </a:lnSpc>
              <a:spcBef>
                <a:spcPts val="0"/>
              </a:spcBef>
              <a:spcAft>
                <a:spcPts val="0"/>
              </a:spcAft>
              <a:buClr>
                <a:srgbClr val="333399"/>
              </a:buClr>
              <a:buSzPts val="2400"/>
              <a:buFont typeface="Arial"/>
              <a:buNone/>
              <a:defRPr/>
            </a:pPr>
            <a:r>
              <a:rPr lang="en-US" sz="2400" b="0" i="0" u="none" strike="noStrike" cap="none">
                <a:solidFill>
                  <a:schemeClr val="dk1"/>
                </a:solidFill>
                <a:latin typeface="Calibri"/>
                <a:ea typeface="Calibri"/>
                <a:cs typeface="Calibri"/>
              </a:rPr>
              <a:t>Oznaka predmeta:</a:t>
            </a:r>
            <a:r>
              <a:rPr lang="en-US" sz="2400" b="1" i="0" u="none" strike="noStrike" cap="none">
                <a:solidFill>
                  <a:schemeClr val="dk1"/>
                </a:solidFill>
                <a:latin typeface="Calibri"/>
                <a:ea typeface="Calibri"/>
                <a:cs typeface="Calibri"/>
              </a:rPr>
              <a:t> 	CS230</a:t>
            </a:r>
            <a:endParaRPr sz="2400" b="1" i="0" u="none" strike="noStrike" cap="none">
              <a:solidFill>
                <a:schemeClr val="dk1"/>
              </a:solidFill>
              <a:latin typeface="Calibri"/>
              <a:ea typeface="Calibri"/>
              <a:cs typeface="Calibri"/>
            </a:endParaRPr>
          </a:p>
          <a:p>
            <a:pPr marL="0" marR="0" lvl="0" indent="0" algn="l">
              <a:lnSpc>
                <a:spcPct val="90000"/>
              </a:lnSpc>
              <a:spcBef>
                <a:spcPts val="400"/>
              </a:spcBef>
              <a:spcAft>
                <a:spcPts val="0"/>
              </a:spcAft>
              <a:buClr>
                <a:srgbClr val="333399"/>
              </a:buClr>
              <a:buSzPts val="2400"/>
              <a:buFont typeface="Arial"/>
              <a:buNone/>
              <a:defRPr/>
            </a:pPr>
            <a:r>
              <a:rPr lang="en-US" sz="2400" b="0" i="0" u="none" strike="noStrike" cap="none">
                <a:solidFill>
                  <a:schemeClr val="dk1"/>
                </a:solidFill>
                <a:latin typeface="Calibri"/>
                <a:ea typeface="Calibri"/>
                <a:cs typeface="Calibri"/>
              </a:rPr>
              <a:t>Naziv predmeta:</a:t>
            </a:r>
            <a:r>
              <a:rPr lang="en-US" sz="2400" b="1" i="0" u="none" strike="noStrike" cap="none">
                <a:solidFill>
                  <a:schemeClr val="dk1"/>
                </a:solidFill>
                <a:latin typeface="Calibri"/>
                <a:ea typeface="Calibri"/>
                <a:cs typeface="Calibri"/>
              </a:rPr>
              <a:t>  	Distribuirani sistemi</a:t>
            </a:r>
            <a:endParaRPr sz="2400" b="1" i="0" u="none" strike="noStrike" cap="none">
              <a:solidFill>
                <a:schemeClr val="dk1"/>
              </a:solidFill>
              <a:latin typeface="Calibri"/>
              <a:ea typeface="Calibri"/>
              <a:cs typeface="Calibri"/>
            </a:endParaRPr>
          </a:p>
          <a:p>
            <a:pPr marL="0" marR="0" lvl="0" indent="0" algn="l">
              <a:lnSpc>
                <a:spcPct val="90000"/>
              </a:lnSpc>
              <a:spcBef>
                <a:spcPts val="400"/>
              </a:spcBef>
              <a:spcAft>
                <a:spcPts val="0"/>
              </a:spcAft>
              <a:buClr>
                <a:srgbClr val="333399"/>
              </a:buClr>
              <a:buSzPts val="2400"/>
              <a:buFont typeface="Arial"/>
              <a:buNone/>
              <a:defRPr/>
            </a:pPr>
            <a:r>
              <a:rPr lang="en-US" sz="2400" b="0" i="0" u="none" strike="noStrike" cap="none">
                <a:solidFill>
                  <a:schemeClr val="dk1"/>
                </a:solidFill>
                <a:latin typeface="Calibri"/>
                <a:ea typeface="Calibri"/>
                <a:cs typeface="Calibri"/>
              </a:rPr>
              <a:t>Predavanje:		</a:t>
            </a:r>
            <a:r>
              <a:rPr lang="en-US" sz="2400" b="1" i="0" u="none" strike="noStrike" cap="none">
                <a:solidFill>
                  <a:schemeClr val="dk1"/>
                </a:solidFill>
                <a:latin typeface="Calibri"/>
                <a:ea typeface="Calibri"/>
                <a:cs typeface="Calibri"/>
              </a:rPr>
              <a:t>#03</a:t>
            </a:r>
            <a:r>
              <a:rPr lang="en-US" sz="2400" b="0" i="0" u="none" strike="noStrike" cap="none">
                <a:solidFill>
                  <a:schemeClr val="dk1"/>
                </a:solidFill>
                <a:latin typeface="Calibri"/>
                <a:ea typeface="Calibri"/>
                <a:cs typeface="Calibri"/>
              </a:rPr>
              <a:t>	</a:t>
            </a:r>
            <a:endParaRPr sz="1400" b="0" i="0" u="none" strike="noStrike" cap="none">
              <a:solidFill>
                <a:srgbClr val="000000"/>
              </a:solidFill>
              <a:latin typeface="Arial"/>
              <a:ea typeface="Arial"/>
              <a:cs typeface="Arial"/>
            </a:endParaRPr>
          </a:p>
          <a:p>
            <a:pPr marL="0" marR="0" lvl="0" indent="0" algn="l">
              <a:lnSpc>
                <a:spcPct val="90000"/>
              </a:lnSpc>
              <a:spcBef>
                <a:spcPts val="400"/>
              </a:spcBef>
              <a:spcAft>
                <a:spcPts val="0"/>
              </a:spcAft>
              <a:buClr>
                <a:srgbClr val="333399"/>
              </a:buClr>
              <a:buSzPts val="2400"/>
              <a:buFont typeface="Arial"/>
              <a:buNone/>
              <a:defRPr/>
            </a:pPr>
            <a:r>
              <a:rPr lang="en-US" sz="2400" b="0" i="0" u="none" strike="noStrike" cap="none">
                <a:solidFill>
                  <a:schemeClr val="dk1"/>
                </a:solidFill>
                <a:latin typeface="Calibri"/>
                <a:ea typeface="Calibri"/>
                <a:cs typeface="Calibri"/>
              </a:rPr>
              <a:t>Predavač:		</a:t>
            </a:r>
            <a:r>
              <a:rPr lang="en-US" sz="2400" b="1">
                <a:solidFill>
                  <a:schemeClr val="dk1"/>
                </a:solidFill>
                <a:latin typeface="Calibri"/>
                <a:ea typeface="Calibri"/>
                <a:cs typeface="Calibri"/>
              </a:rPr>
              <a:t>An</a:t>
            </a:r>
            <a:r>
              <a:rPr lang="sr-Latn-RS" sz="2400" b="1">
                <a:solidFill>
                  <a:schemeClr val="dk1"/>
                </a:solidFill>
                <a:latin typeface="Calibri"/>
                <a:ea typeface="Calibri"/>
                <a:cs typeface="Calibri"/>
              </a:rPr>
              <a:t>đela Grujić</a:t>
            </a:r>
            <a:endParaRPr sz="2400" b="1" i="0" u="none" strike="noStrike" cap="none">
              <a:solidFill>
                <a:schemeClr val="dk1"/>
              </a:solidFill>
              <a:latin typeface="Calibri"/>
              <a:ea typeface="Calibri"/>
              <a:cs typeface="Calibri"/>
            </a:endParaRPr>
          </a:p>
          <a:p>
            <a:pPr marL="0" marR="0" lvl="0" indent="0" algn="l">
              <a:lnSpc>
                <a:spcPct val="90000"/>
              </a:lnSpc>
              <a:spcBef>
                <a:spcPts val="400"/>
              </a:spcBef>
              <a:spcAft>
                <a:spcPts val="0"/>
              </a:spcAft>
              <a:buClr>
                <a:srgbClr val="333399"/>
              </a:buClr>
              <a:buSzPts val="2400"/>
              <a:buFont typeface="Arial"/>
              <a:buNone/>
              <a:defRPr/>
            </a:pPr>
            <a:r>
              <a:rPr lang="en-US" sz="2400" b="0" i="0" u="none" strike="noStrike" cap="none">
                <a:solidFill>
                  <a:schemeClr val="dk1"/>
                </a:solidFill>
                <a:latin typeface="Calibri"/>
                <a:ea typeface="Calibri"/>
                <a:cs typeface="Calibri"/>
              </a:rPr>
              <a:t>Školska godina:	</a:t>
            </a:r>
            <a:r>
              <a:rPr lang="en-US" sz="2400" b="1" i="0" u="none" strike="noStrike" cap="none">
                <a:solidFill>
                  <a:schemeClr val="dk1"/>
                </a:solidFill>
                <a:latin typeface="Calibri"/>
                <a:ea typeface="Calibri"/>
                <a:cs typeface="Calibri"/>
              </a:rPr>
              <a:t>2023/2024. jesenji semestar</a:t>
            </a:r>
            <a:endParaRPr sz="2400" b="0" i="0" u="none" strike="noStrike" cap="none">
              <a:solidFill>
                <a:schemeClr val="dk1"/>
              </a:solidFill>
              <a:latin typeface="Calibri"/>
              <a:ea typeface="Calibri"/>
              <a:cs typeface="Calibri"/>
            </a:endParaRPr>
          </a:p>
        </p:txBody>
      </p:sp>
      <p:sp>
        <p:nvSpPr>
          <p:cNvPr id="137" name="Google Shape;137;p1"/>
          <p:cNvSpPr/>
          <p:nvPr/>
        </p:nvSpPr>
        <p:spPr bwMode="auto">
          <a:xfrm>
            <a:off x="641165" y="2429820"/>
            <a:ext cx="10909718" cy="1446550"/>
          </a:xfrm>
          <a:prstGeom prst="rect">
            <a:avLst/>
          </a:prstGeom>
          <a:noFill/>
          <a:ln>
            <a:noFill/>
          </a:ln>
        </p:spPr>
        <p:txBody>
          <a:bodyPr spcFirstLastPara="1" wrap="square" lIns="91425" tIns="45700" rIns="91425" bIns="45700" anchor="ctr" anchorCtr="0">
            <a:spAutoFit/>
          </a:bodyPr>
          <a:lstStyle/>
          <a:p>
            <a:pPr marL="0" marR="0" lvl="0" indent="0" algn="ctr">
              <a:lnSpc>
                <a:spcPct val="100000"/>
              </a:lnSpc>
              <a:spcBef>
                <a:spcPts val="0"/>
              </a:spcBef>
              <a:spcAft>
                <a:spcPts val="0"/>
              </a:spcAft>
              <a:buClr>
                <a:srgbClr val="000000"/>
              </a:buClr>
              <a:buSzPts val="4400"/>
              <a:buFont typeface="Arial"/>
              <a:buNone/>
              <a:defRPr/>
            </a:pPr>
            <a:r>
              <a:rPr lang="en-US" sz="4400" b="1" i="0" u="none" strike="noStrike" cap="none">
                <a:solidFill>
                  <a:srgbClr val="A70431"/>
                </a:solidFill>
                <a:latin typeface="Calibri"/>
                <a:ea typeface="Calibri"/>
                <a:cs typeface="Calibri"/>
              </a:rPr>
              <a:t>Python:</a:t>
            </a:r>
            <a:endParaRPr sz="1400" b="0" i="0" u="none" strike="noStrike" cap="none">
              <a:solidFill>
                <a:srgbClr val="000000"/>
              </a:solidFill>
              <a:latin typeface="Arial"/>
              <a:ea typeface="Arial"/>
              <a:cs typeface="Arial"/>
            </a:endParaRPr>
          </a:p>
          <a:p>
            <a:pPr marL="0" marR="0" lvl="0" indent="0" algn="ctr">
              <a:lnSpc>
                <a:spcPct val="100000"/>
              </a:lnSpc>
              <a:spcBef>
                <a:spcPts val="0"/>
              </a:spcBef>
              <a:spcAft>
                <a:spcPts val="0"/>
              </a:spcAft>
              <a:buClr>
                <a:srgbClr val="000000"/>
              </a:buClr>
              <a:buSzPts val="4400"/>
              <a:buFont typeface="Arial"/>
              <a:buNone/>
              <a:defRPr/>
            </a:pPr>
            <a:r>
              <a:rPr lang="en-US" sz="4400" b="1" i="0" u="none" strike="noStrike" cap="none">
                <a:solidFill>
                  <a:srgbClr val="A70431"/>
                </a:solidFill>
                <a:latin typeface="Calibri"/>
                <a:ea typeface="Calibri"/>
                <a:cs typeface="Calibri"/>
              </a:rPr>
              <a:t>Distribuirane arhitekture</a:t>
            </a:r>
            <a:endParaRPr sz="4400" b="1" i="0" u="none" strike="noStrike" cap="none">
              <a:solidFill>
                <a:srgbClr val="A70431"/>
              </a:solidFill>
              <a:latin typeface="Calibri"/>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8" name="Google Shape;178;p65"/>
          <p:cNvSpPr txBox="1"/>
          <p:nvPr>
            <p:ph type="title"/>
          </p:nvPr>
        </p:nvSpPr>
        <p:spPr bwMode="auto">
          <a:xfrm>
            <a:off x="838200" y="384195"/>
            <a:ext cx="10515600" cy="842359"/>
          </a:xfrm>
          <a:prstGeom prst="rect">
            <a:avLst/>
          </a:prstGeom>
          <a:noFill/>
          <a:ln>
            <a:noFill/>
          </a:ln>
        </p:spPr>
        <p:txBody>
          <a:bodyPr spcFirstLastPara="1" wrap="square" lIns="91425" tIns="45700" rIns="91425" bIns="45700" anchor="t" anchorCtr="0">
            <a:noAutofit/>
          </a:bodyPr>
          <a:lstStyle/>
          <a:p>
            <a:pPr marL="0" lvl="0" indent="0" algn="l">
              <a:lnSpc>
                <a:spcPct val="90000"/>
              </a:lnSpc>
              <a:spcBef>
                <a:spcPts val="0"/>
              </a:spcBef>
              <a:spcAft>
                <a:spcPts val="0"/>
              </a:spcAft>
              <a:buClr>
                <a:srgbClr val="A70431"/>
              </a:buClr>
              <a:buSzPts val="4400"/>
              <a:buFont typeface="Calibri"/>
              <a:buNone/>
              <a:defRPr/>
            </a:pPr>
            <a:r>
              <a:rPr lang="en-US" b="1"/>
              <a:t>Zadatak #6: Mailbox sistemi #1</a:t>
            </a:r>
            <a:endParaRPr b="1"/>
          </a:p>
        </p:txBody>
      </p:sp>
      <p:sp>
        <p:nvSpPr>
          <p:cNvPr id="179" name="Google Shape;179;p65"/>
          <p:cNvSpPr txBox="1"/>
          <p:nvPr>
            <p:ph type="body" idx="1"/>
          </p:nvPr>
        </p:nvSpPr>
        <p:spPr bwMode="auto">
          <a:xfrm>
            <a:off x="838200" y="1403585"/>
            <a:ext cx="10515600" cy="4351338"/>
          </a:xfrm>
          <a:prstGeom prst="rect">
            <a:avLst/>
          </a:prstGeom>
          <a:noFill/>
          <a:ln>
            <a:noFill/>
          </a:ln>
        </p:spPr>
        <p:txBody>
          <a:bodyPr spcFirstLastPara="1" wrap="square" lIns="91425" tIns="45700" rIns="91425" bIns="45700" anchor="t" anchorCtr="0">
            <a:normAutofit/>
          </a:bodyPr>
          <a:lstStyle/>
          <a:p>
            <a:pPr marL="0" lvl="0" indent="0" algn="l">
              <a:lnSpc>
                <a:spcPct val="100000"/>
              </a:lnSpc>
              <a:spcBef>
                <a:spcPts val="0"/>
              </a:spcBef>
              <a:spcAft>
                <a:spcPts val="0"/>
              </a:spcAft>
              <a:buSzPts val="2400"/>
              <a:buNone/>
              <a:defRPr/>
            </a:pPr>
            <a:r>
              <a:rPr lang="en-US" b="1"/>
              <a:t>Napisati program koji sadrži simulira mailbox sistem sa redovima čekanja. Producer komponenta stavlja poruke u red čekanja, a consumer komponente uzimaju iz reda čekanja poruke, što mogu uraditi nezavisno.</a:t>
            </a:r>
            <a:endParaRPr/>
          </a:p>
          <a:p>
            <a:pPr marL="0" lvl="0" indent="0" algn="l">
              <a:lnSpc>
                <a:spcPct val="100000"/>
              </a:lnSpc>
              <a:spcBef>
                <a:spcPts val="0"/>
              </a:spcBef>
              <a:spcAft>
                <a:spcPts val="0"/>
              </a:spcAft>
              <a:buSzPts val="2400"/>
              <a:buNone/>
              <a:defRPr/>
            </a:pPr>
            <a:endParaRPr b="1"/>
          </a:p>
          <a:p>
            <a:pPr marL="0" lvl="0" indent="0" algn="l">
              <a:lnSpc>
                <a:spcPct val="100000"/>
              </a:lnSpc>
              <a:spcBef>
                <a:spcPts val="0"/>
              </a:spcBef>
              <a:spcAft>
                <a:spcPts val="0"/>
              </a:spcAft>
              <a:buSzPts val="2400"/>
              <a:buNone/>
              <a:defRPr/>
            </a:pPr>
            <a:r>
              <a:rPr lang="en-US" b="1"/>
              <a:t>Koristiti module </a:t>
            </a:r>
            <a:r>
              <a:rPr lang="en-US" b="1">
                <a:latin typeface="Courier New"/>
                <a:ea typeface="Courier New"/>
                <a:cs typeface="Courier New"/>
              </a:rPr>
              <a:t>threading</a:t>
            </a:r>
            <a:r>
              <a:rPr lang="en-US" b="1"/>
              <a:t>, </a:t>
            </a:r>
            <a:r>
              <a:rPr lang="en-US" b="1">
                <a:latin typeface="Courier New"/>
                <a:ea typeface="Courier New"/>
                <a:cs typeface="Courier New"/>
              </a:rPr>
              <a:t>time</a:t>
            </a:r>
            <a:r>
              <a:rPr lang="en-US" b="1"/>
              <a:t>, </a:t>
            </a:r>
            <a:r>
              <a:rPr lang="en-US" b="1">
                <a:latin typeface="Courier New"/>
                <a:ea typeface="Courier New"/>
                <a:cs typeface="Courier New"/>
              </a:rPr>
              <a:t>queue</a:t>
            </a:r>
            <a:r>
              <a:rPr lang="en-US" b="1"/>
              <a:t> iz standardne biblioteke</a:t>
            </a:r>
            <a:endParaRPr/>
          </a:p>
          <a:p>
            <a:pPr marL="0" lvl="0" indent="0" algn="l">
              <a:lnSpc>
                <a:spcPct val="100000"/>
              </a:lnSpc>
              <a:spcBef>
                <a:spcPts val="0"/>
              </a:spcBef>
              <a:spcAft>
                <a:spcPts val="0"/>
              </a:spcAft>
              <a:buClr>
                <a:srgbClr val="3F3F3F"/>
              </a:buClr>
              <a:buSzPts val="2400"/>
              <a:buNone/>
              <a:defRPr/>
            </a:pPr>
            <a:endParaRPr b="1"/>
          </a:p>
          <a:p>
            <a:pPr marL="0" lvl="0" indent="0" algn="l">
              <a:lnSpc>
                <a:spcPct val="100000"/>
              </a:lnSpc>
              <a:spcBef>
                <a:spcPts val="0"/>
              </a:spcBef>
              <a:spcAft>
                <a:spcPts val="0"/>
              </a:spcAft>
              <a:buSzPts val="2400"/>
              <a:buNone/>
              <a:defRPr/>
            </a:pPr>
            <a:endParaRPr b="1"/>
          </a:p>
          <a:p>
            <a:pPr marL="0" lvl="0" indent="0" algn="l">
              <a:lnSpc>
                <a:spcPct val="100000"/>
              </a:lnSpc>
              <a:spcBef>
                <a:spcPts val="0"/>
              </a:spcBef>
              <a:spcAft>
                <a:spcPts val="0"/>
              </a:spcAft>
              <a:buSzPts val="2400"/>
              <a:buNone/>
              <a:defRPr/>
            </a:pPr>
            <a:r>
              <a:rPr lang="en-US" b="1"/>
              <a:t>(L03_primer_mailbox)</a:t>
            </a:r>
            <a:endParaRPr/>
          </a:p>
          <a:p>
            <a:pPr marL="0" lvl="0" indent="0" algn="l">
              <a:lnSpc>
                <a:spcPct val="100000"/>
              </a:lnSpc>
              <a:spcBef>
                <a:spcPts val="0"/>
              </a:spcBef>
              <a:spcAft>
                <a:spcPts val="0"/>
              </a:spcAft>
              <a:buClr>
                <a:srgbClr val="3F3F3F"/>
              </a:buClr>
              <a:buSzPts val="2400"/>
              <a:buNone/>
              <a:defRPr/>
            </a:pPr>
            <a:endParaRPr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dur="indefinite" restart="never" nodeType="tmRoot">
          <p:childTnLst>
            <p:seq concurrent="1" nextAc="seek">
              <p:cTn id="2" dur="indefinite" nodeType="mainSeq">
                <p:childTnLst>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79">
                                            <p:txEl>
                                              <p:pRg st="0" end="0"/>
                                            </p:txEl>
                                          </p:spTgt>
                                        </p:tgtEl>
                                        <p:attrNameLst>
                                          <p:attrName>style.visibility</p:attrName>
                                        </p:attrNameLst>
                                      </p:cBhvr>
                                      <p:to>
                                        <p:strVal val="visible"/>
                                      </p:to>
                                    </p:set>
                                    <p:animEffect transition="in" filter="fade">
                                      <p:cBhvr>
                                        <p:cTn dur="500"/>
                                        <p:tgtEl>
                                          <p:spTgt spid="179">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79">
                                            <p:txEl>
                                              <p:pRg st="1" end="1"/>
                                            </p:txEl>
                                          </p:spTgt>
                                        </p:tgtEl>
                                        <p:attrNameLst>
                                          <p:attrName>style.visibility</p:attrName>
                                        </p:attrNameLst>
                                      </p:cBhvr>
                                      <p:to>
                                        <p:strVal val="visible"/>
                                      </p:to>
                                    </p:set>
                                    <p:animEffect transition="in" filter="fade">
                                      <p:cBhvr>
                                        <p:cTn dur="500"/>
                                        <p:tgtEl>
                                          <p:spTgt spid="179">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79">
                                            <p:txEl>
                                              <p:pRg st="2" end="2"/>
                                            </p:txEl>
                                          </p:spTgt>
                                        </p:tgtEl>
                                        <p:attrNameLst>
                                          <p:attrName>style.visibility</p:attrName>
                                        </p:attrNameLst>
                                      </p:cBhvr>
                                      <p:to>
                                        <p:strVal val="visible"/>
                                      </p:to>
                                    </p:set>
                                    <p:animEffect transition="in" filter="fade">
                                      <p:cBhvr>
                                        <p:cTn dur="500"/>
                                        <p:tgtEl>
                                          <p:spTgt spid="179">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79">
                                            <p:txEl>
                                              <p:pRg st="3" end="3"/>
                                            </p:txEl>
                                          </p:spTgt>
                                        </p:tgtEl>
                                        <p:attrNameLst>
                                          <p:attrName>style.visibility</p:attrName>
                                        </p:attrNameLst>
                                      </p:cBhvr>
                                      <p:to>
                                        <p:strVal val="visible"/>
                                      </p:to>
                                    </p:set>
                                    <p:animEffect transition="in" filter="fade">
                                      <p:cBhvr>
                                        <p:cTn dur="500"/>
                                        <p:tgtEl>
                                          <p:spTgt spid="179">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79">
                                            <p:txEl>
                                              <p:pRg st="4" end="4"/>
                                            </p:txEl>
                                          </p:spTgt>
                                        </p:tgtEl>
                                        <p:attrNameLst>
                                          <p:attrName>style.visibility</p:attrName>
                                        </p:attrNameLst>
                                      </p:cBhvr>
                                      <p:to>
                                        <p:strVal val="visible"/>
                                      </p:to>
                                    </p:set>
                                    <p:animEffect transition="in" filter="fade">
                                      <p:cBhvr>
                                        <p:cTn dur="500"/>
                                        <p:tgtEl>
                                          <p:spTgt spid="179">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79">
                                            <p:txEl>
                                              <p:pRg st="5" end="5"/>
                                            </p:txEl>
                                          </p:spTgt>
                                        </p:tgtEl>
                                        <p:attrNameLst>
                                          <p:attrName>style.visibility</p:attrName>
                                        </p:attrNameLst>
                                      </p:cBhvr>
                                      <p:to>
                                        <p:strVal val="visible"/>
                                      </p:to>
                                    </p:set>
                                    <p:animEffect transition="in" filter="fade">
                                      <p:cBhvr>
                                        <p:cTn dur="500"/>
                                        <p:tgtEl>
                                          <p:spTgt spid="179">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79">
                                            <p:txEl>
                                              <p:pRg st="6" end="6"/>
                                            </p:txEl>
                                          </p:spTgt>
                                        </p:tgtEl>
                                        <p:attrNameLst>
                                          <p:attrName>style.visibility</p:attrName>
                                        </p:attrNameLst>
                                      </p:cBhvr>
                                      <p:to>
                                        <p:strVal val="visible"/>
                                      </p:to>
                                    </p:set>
                                    <p:animEffect transition="in" filter="fade">
                                      <p:cBhvr>
                                        <p:cTn dur="500"/>
                                        <p:tgtEl>
                                          <p:spTgt spid="179">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26071868" name="Google Shape;14;p39"/>
          <p:cNvSpPr txBox="1"/>
          <p:nvPr>
            <p:ph type="title"/>
          </p:nvPr>
        </p:nvSpPr>
        <p:spPr bwMode="auto">
          <a:xfrm>
            <a:off x="838199" y="384194"/>
            <a:ext cx="10515600" cy="842358"/>
          </a:xfrm>
          <a:prstGeom prst="rect">
            <a:avLst/>
          </a:prstGeom>
          <a:noFill/>
          <a:ln>
            <a:noFill/>
          </a:ln>
        </p:spPr>
        <p:txBody>
          <a:bodyPr spcFirstLastPara="1" wrap="square" lIns="91424" tIns="45699" rIns="91424" bIns="45699" anchor="t" anchorCtr="0">
            <a:noAutofit/>
          </a:bodyPr>
          <a:lstStyle>
            <a:lvl1pPr marR="0" lvl="0" algn="l">
              <a:lnSpc>
                <a:spcPct val="90000"/>
              </a:lnSpc>
              <a:spcBef>
                <a:spcPts val="0"/>
              </a:spcBef>
              <a:spcAft>
                <a:spcPts val="0"/>
              </a:spcAft>
              <a:buClr>
                <a:srgbClr val="A70431"/>
              </a:buClr>
              <a:buSzPts val="4400"/>
              <a:buFont typeface="Calibri"/>
              <a:buNone/>
              <a:defRPr sz="4400" b="0" i="0" u="none" strike="noStrike" cap="none">
                <a:solidFill>
                  <a:srgbClr val="A70431"/>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9pPr>
          </a:lstStyle>
          <a:p>
            <a:pPr>
              <a:defRPr/>
            </a:pPr>
            <a:r>
              <a:rPr sz="3200" b="1" i="0" u="none">
                <a:solidFill>
                  <a:srgbClr val="A70431"/>
                </a:solidFill>
                <a:latin typeface="Calibri"/>
                <a:ea typeface="Calibri"/>
                <a:cs typeface="Calibri"/>
              </a:rPr>
              <a:t>Domaći zadatak #03:  </a:t>
            </a:r>
            <a:r>
              <a:rPr sz="3200" b="1" i="0" u="none">
                <a:solidFill>
                  <a:srgbClr val="A70431"/>
                </a:solidFill>
                <a:latin typeface="Courier New"/>
                <a:ea typeface="Courier New"/>
                <a:cs typeface="Courier New"/>
              </a:rPr>
              <a:t>broj_indeksa mod5 + 1</a:t>
            </a:r>
            <a:br>
              <a:rPr sz="3200" b="1" i="0" u="none">
                <a:solidFill>
                  <a:srgbClr val="A70431"/>
                </a:solidFill>
                <a:latin typeface="Courier New"/>
                <a:ea typeface="Courier New"/>
                <a:cs typeface="Courier New"/>
              </a:rPr>
            </a:br>
            <a:endParaRPr/>
          </a:p>
        </p:txBody>
      </p:sp>
      <p:sp>
        <p:nvSpPr>
          <p:cNvPr id="1864233308" name="Google Shape;15;p39"/>
          <p:cNvSpPr txBox="1"/>
          <p:nvPr>
            <p:ph type="body" idx="1"/>
          </p:nvPr>
        </p:nvSpPr>
        <p:spPr bwMode="auto">
          <a:xfrm>
            <a:off x="754855" y="1119397"/>
            <a:ext cx="10515600" cy="4351338"/>
          </a:xfrm>
          <a:prstGeom prst="rect">
            <a:avLst/>
          </a:prstGeom>
          <a:noFill/>
          <a:ln>
            <a:noFill/>
          </a:ln>
        </p:spPr>
        <p:txBody>
          <a:bodyPr spcFirstLastPara="1" wrap="square" lIns="91424" tIns="45699" rIns="91424" bIns="45699" anchor="t" anchorCtr="0">
            <a:noAutofit/>
          </a:bodyPr>
          <a:lstStyle>
            <a:lvl1pPr marL="457200" marR="0" lvl="0" indent="-228600" algn="l">
              <a:lnSpc>
                <a:spcPct val="90000"/>
              </a:lnSpc>
              <a:spcBef>
                <a:spcPts val="999"/>
              </a:spcBef>
              <a:spcAft>
                <a:spcPts val="0"/>
              </a:spcAft>
              <a:buClr>
                <a:srgbClr val="3F3F3F"/>
              </a:buClr>
              <a:buSzPts val="2400"/>
              <a:buFont typeface="Arial"/>
              <a:buNone/>
              <a:defRPr sz="2400" b="0" i="0" u="none" strike="noStrike" cap="none">
                <a:solidFill>
                  <a:srgbClr val="3F3F3F"/>
                </a:solidFill>
                <a:latin typeface="Calibri"/>
                <a:ea typeface="Calibri"/>
                <a:cs typeface="Calibri"/>
              </a:defRPr>
            </a:lvl1pPr>
            <a:lvl2pPr marL="914400" marR="0" lvl="1" indent="-355599" algn="l">
              <a:lnSpc>
                <a:spcPct val="90000"/>
              </a:lnSpc>
              <a:spcBef>
                <a:spcPts val="499"/>
              </a:spcBef>
              <a:spcAft>
                <a:spcPts val="0"/>
              </a:spcAft>
              <a:buClr>
                <a:srgbClr val="3F3F3F"/>
              </a:buClr>
              <a:buSzPts val="2000"/>
              <a:buFont typeface="Arial"/>
              <a:buChar char="•"/>
              <a:defRPr sz="2000" b="0" i="0" u="none" strike="noStrike" cap="none">
                <a:solidFill>
                  <a:srgbClr val="3F3F3F"/>
                </a:solidFill>
                <a:latin typeface="Calibri"/>
                <a:ea typeface="Calibri"/>
                <a:cs typeface="Calibri"/>
              </a:defRPr>
            </a:lvl2pPr>
            <a:lvl3pPr marL="1371600" marR="0" lvl="2" indent="-342900" algn="l">
              <a:lnSpc>
                <a:spcPct val="90000"/>
              </a:lnSpc>
              <a:spcBef>
                <a:spcPts val="499"/>
              </a:spcBef>
              <a:spcAft>
                <a:spcPts val="0"/>
              </a:spcAft>
              <a:buClr>
                <a:srgbClr val="3F3F3F"/>
              </a:buClr>
              <a:buSzPts val="1800"/>
              <a:buFont typeface="Arial"/>
              <a:buChar char="•"/>
              <a:defRPr sz="1800" b="0" i="0" u="none" strike="noStrike" cap="none">
                <a:solidFill>
                  <a:srgbClr val="3F3F3F"/>
                </a:solidFill>
                <a:latin typeface="Calibri"/>
                <a:ea typeface="Calibri"/>
                <a:cs typeface="Calibri"/>
              </a:defRPr>
            </a:lvl3pPr>
            <a:lvl4pPr marL="1828800" marR="0" lvl="3" indent="-330199" algn="l">
              <a:lnSpc>
                <a:spcPct val="90000"/>
              </a:lnSpc>
              <a:spcBef>
                <a:spcPts val="499"/>
              </a:spcBef>
              <a:spcAft>
                <a:spcPts val="0"/>
              </a:spcAft>
              <a:buClr>
                <a:srgbClr val="3F3F3F"/>
              </a:buClr>
              <a:buSzPts val="1600"/>
              <a:buFont typeface="Arial"/>
              <a:buChar char="•"/>
              <a:defRPr sz="1600" b="0" i="0" u="none" strike="noStrike" cap="none">
                <a:solidFill>
                  <a:srgbClr val="3F3F3F"/>
                </a:solidFill>
                <a:latin typeface="Calibri"/>
                <a:ea typeface="Calibri"/>
                <a:cs typeface="Calibri"/>
              </a:defRPr>
            </a:lvl4pPr>
            <a:lvl5pPr marL="2286000" marR="0" lvl="4" indent="-317499" algn="l">
              <a:lnSpc>
                <a:spcPct val="90000"/>
              </a:lnSpc>
              <a:spcBef>
                <a:spcPts val="499"/>
              </a:spcBef>
              <a:spcAft>
                <a:spcPts val="0"/>
              </a:spcAft>
              <a:buClr>
                <a:srgbClr val="3F3F3F"/>
              </a:buClr>
              <a:buSzPts val="1400"/>
              <a:buFont typeface="Arial"/>
              <a:buChar char="•"/>
              <a:defRPr sz="1400" b="0" i="0" u="none" strike="noStrike" cap="none">
                <a:solidFill>
                  <a:srgbClr val="3F3F3F"/>
                </a:solidFill>
                <a:latin typeface="Calibri"/>
                <a:ea typeface="Calibri"/>
                <a:cs typeface="Calibri"/>
              </a:defRPr>
            </a:lvl5pPr>
            <a:lvl6pPr marL="2743200" marR="0" lvl="5"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r>
              <a:rPr sz="2400" b="1" i="0" u="none">
                <a:solidFill>
                  <a:srgbClr val="3F3F3F"/>
                </a:solidFill>
                <a:latin typeface="Calibri"/>
                <a:ea typeface="Calibri"/>
                <a:cs typeface="Calibri"/>
              </a:rPr>
              <a:t>Nivo 1:</a:t>
            </a:r>
            <a:endParaRPr/>
          </a:p>
          <a:p>
            <a:pPr>
              <a:defRPr/>
            </a:pPr>
            <a:r>
              <a:rPr sz="1800" b="0" i="0" u="none">
                <a:solidFill>
                  <a:srgbClr val="3F3F3F"/>
                </a:solidFill>
                <a:latin typeface="Calibri"/>
                <a:ea typeface="Calibri"/>
                <a:cs typeface="Calibri"/>
              </a:rPr>
              <a:t>1. Napisati program koji predstavlja interceptor za logovanje koristeći dekorator koji beleži ulazak i izlazak iz bilo koje funkcije koju dekoriše. Log treba da uključuje ime funkcije, prosleđene argumente i povratnu vrednost.</a:t>
            </a:r>
            <a:endParaRPr/>
          </a:p>
          <a:p>
            <a:pPr>
              <a:defRPr/>
            </a:pPr>
            <a:r>
              <a:rPr sz="1800" b="0" i="0" u="none">
                <a:solidFill>
                  <a:srgbClr val="3F3F3F"/>
                </a:solidFill>
                <a:latin typeface="Calibri"/>
                <a:ea typeface="Calibri"/>
                <a:cs typeface="Calibri"/>
              </a:rPr>
              <a:t>2. Napisati program koji predstavlja interceptor za praćenje performansi koji meri vreme izvršavanja funkcije. Koristite dekorator za omotavanje bilo koje date funkcije i ispišite vreme potrebno za izvršavanje funkcije. </a:t>
            </a:r>
            <a:endParaRPr/>
          </a:p>
          <a:p>
            <a:pPr>
              <a:defRPr/>
            </a:pPr>
            <a:r>
              <a:rPr sz="1800" b="0" i="0" u="none">
                <a:solidFill>
                  <a:srgbClr val="3F3F3F"/>
                </a:solidFill>
                <a:latin typeface="Calibri"/>
                <a:ea typeface="Calibri"/>
                <a:cs typeface="Calibri"/>
              </a:rPr>
              <a:t>3. Napisati program koji predstavlja interceptor za validaciju ulaznih argumenata koji se prosleđuju funkciji. Interceptor treba da bude realizovan kao dekorator koji može biti prilagođen sa pravilima validacije za različite funkcije. Primer: ulazni argumenti određenih tipova ili unutar određenih opsega, izazivajući izuzetak ili vraćajući grešku ako validacija ne uspe.</a:t>
            </a:r>
            <a:endParaRPr/>
          </a:p>
          <a:p>
            <a:pPr>
              <a:defRPr/>
            </a:pPr>
            <a:r>
              <a:rPr sz="1800" b="0" i="0" u="none">
                <a:solidFill>
                  <a:srgbClr val="3F3F3F"/>
                </a:solidFill>
                <a:latin typeface="Calibri"/>
                <a:ea typeface="Calibri"/>
                <a:cs typeface="Calibri"/>
              </a:rPr>
              <a:t>4. Napisati program koji predstavlja interceptor koji kešira rezultate skupih poziva funkcija. Interceptor treba da čuva rezultate poziva funkcija zajedno sa njihovim argumentima u kešu. Ako se funkcija ponovo pozove sa istim argumentima, interceptor treba da vrati keširani rezultat umesto da ponovo izvršava funkciju. </a:t>
            </a:r>
            <a:endParaRPr/>
          </a:p>
          <a:p>
            <a:pPr>
              <a:defRPr/>
            </a:pPr>
            <a:r>
              <a:rPr sz="1800" b="0" i="0" u="none">
                <a:solidFill>
                  <a:srgbClr val="3F3F3F"/>
                </a:solidFill>
                <a:latin typeface="Calibri"/>
                <a:ea typeface="Calibri"/>
                <a:cs typeface="Calibri"/>
              </a:rPr>
              <a:t>5.  Napisati program koji predstavljam interceptor za izuzetaka koji hvata izuzetke bačene od bilo koje funkcije koju dekoriše. Interceptor treba da zabeleži izuzetak, a zatim ga ponovo podigne ili vrati podrazumevanu vrednost. </a:t>
            </a:r>
            <a:br>
              <a:rPr sz="1800" b="0" i="0" u="none">
                <a:solidFill>
                  <a:srgbClr val="3F3F3F"/>
                </a:solidFill>
                <a:latin typeface="Calibri"/>
                <a:ea typeface="Calibri"/>
                <a:cs typeface="Calibri"/>
              </a:rPr>
            </a:b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29226058" name="Google Shape;14;p39"/>
          <p:cNvSpPr txBox="1"/>
          <p:nvPr>
            <p:ph type="title"/>
          </p:nvPr>
        </p:nvSpPr>
        <p:spPr bwMode="auto">
          <a:xfrm>
            <a:off x="838199" y="384194"/>
            <a:ext cx="10515600" cy="842358"/>
          </a:xfrm>
          <a:prstGeom prst="rect">
            <a:avLst/>
          </a:prstGeom>
          <a:noFill/>
          <a:ln>
            <a:noFill/>
          </a:ln>
        </p:spPr>
        <p:txBody>
          <a:bodyPr spcFirstLastPara="1" wrap="square" lIns="91424" tIns="45699" rIns="91424" bIns="45699" anchor="t" anchorCtr="0">
            <a:noAutofit/>
          </a:bodyPr>
          <a:lstStyle>
            <a:lvl1pPr marR="0" lvl="0" algn="l">
              <a:lnSpc>
                <a:spcPct val="90000"/>
              </a:lnSpc>
              <a:spcBef>
                <a:spcPts val="0"/>
              </a:spcBef>
              <a:spcAft>
                <a:spcPts val="0"/>
              </a:spcAft>
              <a:buClr>
                <a:srgbClr val="A70431"/>
              </a:buClr>
              <a:buSzPts val="4400"/>
              <a:buFont typeface="Calibri"/>
              <a:buNone/>
              <a:defRPr sz="4400" b="0" i="0" u="none" strike="noStrike" cap="none">
                <a:solidFill>
                  <a:srgbClr val="A70431"/>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9pPr>
          </a:lstStyle>
          <a:p>
            <a:pPr>
              <a:defRPr/>
            </a:pPr>
            <a:r>
              <a:rPr sz="4400" b="1" i="0" u="none">
                <a:solidFill>
                  <a:srgbClr val="A70431"/>
                </a:solidFill>
                <a:latin typeface="Calibri"/>
                <a:ea typeface="Calibri"/>
                <a:cs typeface="Calibri"/>
              </a:rPr>
              <a:t>Domaći zadatak #03</a:t>
            </a:r>
            <a:br>
              <a:rPr sz="4400" b="1" i="0" u="none">
                <a:solidFill>
                  <a:srgbClr val="A70431"/>
                </a:solidFill>
                <a:latin typeface="Calibri"/>
                <a:ea typeface="Calibri"/>
                <a:cs typeface="Calibri"/>
              </a:rPr>
            </a:br>
            <a:endParaRPr/>
          </a:p>
        </p:txBody>
      </p:sp>
      <p:sp>
        <p:nvSpPr>
          <p:cNvPr id="1631547921" name="Google Shape;15;p39"/>
          <p:cNvSpPr txBox="1"/>
          <p:nvPr>
            <p:ph type="body" idx="1"/>
          </p:nvPr>
        </p:nvSpPr>
        <p:spPr bwMode="auto">
          <a:xfrm>
            <a:off x="838199" y="1070209"/>
            <a:ext cx="10515600" cy="4351338"/>
          </a:xfrm>
          <a:prstGeom prst="rect">
            <a:avLst/>
          </a:prstGeom>
          <a:noFill/>
          <a:ln>
            <a:noFill/>
          </a:ln>
        </p:spPr>
        <p:txBody>
          <a:bodyPr spcFirstLastPara="1" wrap="square" lIns="91424" tIns="45699" rIns="91424" bIns="45699" anchor="t" anchorCtr="0">
            <a:noAutofit/>
          </a:bodyPr>
          <a:lstStyle>
            <a:lvl1pPr marL="457200" marR="0" lvl="0" indent="-228600" algn="l">
              <a:lnSpc>
                <a:spcPct val="90000"/>
              </a:lnSpc>
              <a:spcBef>
                <a:spcPts val="999"/>
              </a:spcBef>
              <a:spcAft>
                <a:spcPts val="0"/>
              </a:spcAft>
              <a:buClr>
                <a:srgbClr val="3F3F3F"/>
              </a:buClr>
              <a:buSzPts val="2400"/>
              <a:buFont typeface="Arial"/>
              <a:buNone/>
              <a:defRPr sz="2400" b="0" i="0" u="none" strike="noStrike" cap="none">
                <a:solidFill>
                  <a:srgbClr val="3F3F3F"/>
                </a:solidFill>
                <a:latin typeface="Calibri"/>
                <a:ea typeface="Calibri"/>
                <a:cs typeface="Calibri"/>
              </a:defRPr>
            </a:lvl1pPr>
            <a:lvl2pPr marL="914400" marR="0" lvl="1" indent="-355599" algn="l">
              <a:lnSpc>
                <a:spcPct val="90000"/>
              </a:lnSpc>
              <a:spcBef>
                <a:spcPts val="499"/>
              </a:spcBef>
              <a:spcAft>
                <a:spcPts val="0"/>
              </a:spcAft>
              <a:buClr>
                <a:srgbClr val="3F3F3F"/>
              </a:buClr>
              <a:buSzPts val="2000"/>
              <a:buFont typeface="Arial"/>
              <a:buChar char="•"/>
              <a:defRPr sz="2000" b="0" i="0" u="none" strike="noStrike" cap="none">
                <a:solidFill>
                  <a:srgbClr val="3F3F3F"/>
                </a:solidFill>
                <a:latin typeface="Calibri"/>
                <a:ea typeface="Calibri"/>
                <a:cs typeface="Calibri"/>
              </a:defRPr>
            </a:lvl2pPr>
            <a:lvl3pPr marL="1371600" marR="0" lvl="2" indent="-342900" algn="l">
              <a:lnSpc>
                <a:spcPct val="90000"/>
              </a:lnSpc>
              <a:spcBef>
                <a:spcPts val="499"/>
              </a:spcBef>
              <a:spcAft>
                <a:spcPts val="0"/>
              </a:spcAft>
              <a:buClr>
                <a:srgbClr val="3F3F3F"/>
              </a:buClr>
              <a:buSzPts val="1800"/>
              <a:buFont typeface="Arial"/>
              <a:buChar char="•"/>
              <a:defRPr sz="1800" b="0" i="0" u="none" strike="noStrike" cap="none">
                <a:solidFill>
                  <a:srgbClr val="3F3F3F"/>
                </a:solidFill>
                <a:latin typeface="Calibri"/>
                <a:ea typeface="Calibri"/>
                <a:cs typeface="Calibri"/>
              </a:defRPr>
            </a:lvl3pPr>
            <a:lvl4pPr marL="1828800" marR="0" lvl="3" indent="-330199" algn="l">
              <a:lnSpc>
                <a:spcPct val="90000"/>
              </a:lnSpc>
              <a:spcBef>
                <a:spcPts val="499"/>
              </a:spcBef>
              <a:spcAft>
                <a:spcPts val="0"/>
              </a:spcAft>
              <a:buClr>
                <a:srgbClr val="3F3F3F"/>
              </a:buClr>
              <a:buSzPts val="1600"/>
              <a:buFont typeface="Arial"/>
              <a:buChar char="•"/>
              <a:defRPr sz="1600" b="0" i="0" u="none" strike="noStrike" cap="none">
                <a:solidFill>
                  <a:srgbClr val="3F3F3F"/>
                </a:solidFill>
                <a:latin typeface="Calibri"/>
                <a:ea typeface="Calibri"/>
                <a:cs typeface="Calibri"/>
              </a:defRPr>
            </a:lvl4pPr>
            <a:lvl5pPr marL="2286000" marR="0" lvl="4" indent="-317499" algn="l">
              <a:lnSpc>
                <a:spcPct val="90000"/>
              </a:lnSpc>
              <a:spcBef>
                <a:spcPts val="499"/>
              </a:spcBef>
              <a:spcAft>
                <a:spcPts val="0"/>
              </a:spcAft>
              <a:buClr>
                <a:srgbClr val="3F3F3F"/>
              </a:buClr>
              <a:buSzPts val="1400"/>
              <a:buFont typeface="Arial"/>
              <a:buChar char="•"/>
              <a:defRPr sz="1400" b="0" i="0" u="none" strike="noStrike" cap="none">
                <a:solidFill>
                  <a:srgbClr val="3F3F3F"/>
                </a:solidFill>
                <a:latin typeface="Calibri"/>
                <a:ea typeface="Calibri"/>
                <a:cs typeface="Calibri"/>
              </a:defRPr>
            </a:lvl5pPr>
            <a:lvl6pPr marL="2743200" marR="0" lvl="5"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r>
              <a:rPr sz="1800" b="1" i="0" u="none">
                <a:solidFill>
                  <a:srgbClr val="3F3F3F"/>
                </a:solidFill>
                <a:latin typeface="Calibri"/>
                <a:ea typeface="Calibri"/>
                <a:cs typeface="Calibri"/>
              </a:rPr>
              <a:t>Nivo 2:</a:t>
            </a:r>
            <a:endParaRPr sz="1800"/>
          </a:p>
          <a:p>
            <a:pPr>
              <a:defRPr/>
            </a:pPr>
            <a:r>
              <a:rPr sz="1800" b="0" i="0" u="none">
                <a:solidFill>
                  <a:srgbClr val="3F3F3F"/>
                </a:solidFill>
                <a:latin typeface="Calibri"/>
                <a:ea typeface="Calibri"/>
                <a:cs typeface="Calibri"/>
              </a:rPr>
              <a:t>Razviti jednostavnu aplikaciju za čet koja radi unutar jednog sistema koristeći dva terminala: jedan za slanje poruka (klijent) i drugi za prijem poruka (server). Implementirati interceptor na strani servera koji loguje sve dolazne poruke pre nego što ih prikaže na terminalu. Interceptor bi trebao takođe da dodaje vremensku oznaku svakoj poruci.</a:t>
            </a:r>
            <a:endParaRPr sz="1800"/>
          </a:p>
          <a:p>
            <a:pPr>
              <a:defRPr/>
            </a:pPr>
            <a:r>
              <a:rPr sz="1800" b="0" i="0" u="none">
                <a:solidFill>
                  <a:srgbClr val="3F3F3F"/>
                </a:solidFill>
                <a:latin typeface="Calibri"/>
                <a:ea typeface="Calibri"/>
                <a:cs typeface="Calibri"/>
              </a:rPr>
              <a:t>Koristiti </a:t>
            </a:r>
            <a:r>
              <a:rPr sz="1800" b="1" i="0" u="none">
                <a:solidFill>
                  <a:srgbClr val="3F3F3F"/>
                </a:solidFill>
                <a:latin typeface="Calibri"/>
                <a:ea typeface="Calibri"/>
                <a:cs typeface="Calibri"/>
              </a:rPr>
              <a:t>socket</a:t>
            </a:r>
            <a:r>
              <a:rPr sz="1800" b="0" i="0" u="none">
                <a:solidFill>
                  <a:srgbClr val="3F3F3F"/>
                </a:solidFill>
                <a:latin typeface="Calibri"/>
                <a:ea typeface="Calibri"/>
                <a:cs typeface="Calibri"/>
              </a:rPr>
              <a:t> modul za komunikaciju između klijenta i servera. Interceptor može biti implementiran kao funkcija ili dekorator koji omotava funkciju za obradu poruka na serveru.Za dodavanje vremenske oznake koristite Pythonov modul </a:t>
            </a:r>
            <a:r>
              <a:rPr sz="1800" b="1" i="0" u="none">
                <a:solidFill>
                  <a:srgbClr val="3F3F3F"/>
                </a:solidFill>
                <a:latin typeface="Calibri"/>
                <a:ea typeface="Calibri"/>
                <a:cs typeface="Calibri"/>
              </a:rPr>
              <a:t>datetime</a:t>
            </a:r>
            <a:r>
              <a:rPr sz="1800" b="0" i="0" u="none">
                <a:solidFill>
                  <a:srgbClr val="3F3F3F"/>
                </a:solidFill>
                <a:latin typeface="Calibri"/>
                <a:ea typeface="Calibri"/>
                <a:cs typeface="Calibri"/>
              </a:rPr>
              <a:t>.</a:t>
            </a:r>
            <a:endParaRPr sz="1800"/>
          </a:p>
          <a:p>
            <a:pPr>
              <a:defRPr/>
            </a:pPr>
            <a:r>
              <a:rPr sz="1800" b="1" i="0" u="none">
                <a:solidFill>
                  <a:srgbClr val="3F3F3F"/>
                </a:solidFill>
                <a:latin typeface="Calibri"/>
                <a:ea typeface="Calibri"/>
                <a:cs typeface="Calibri"/>
              </a:rPr>
              <a:t>Primer:</a:t>
            </a:r>
            <a:endParaRPr sz="1800"/>
          </a:p>
          <a:p>
            <a:pPr>
              <a:defRPr/>
            </a:pPr>
            <a:r>
              <a:rPr sz="1800" b="0" i="0" u="none">
                <a:solidFill>
                  <a:srgbClr val="3F3F3F"/>
                </a:solidFill>
                <a:latin typeface="Calibri"/>
                <a:ea typeface="Calibri"/>
                <a:cs typeface="Calibri"/>
              </a:rPr>
              <a:t>Terminal Servera:</a:t>
            </a:r>
            <a:endParaRPr sz="1800"/>
          </a:p>
          <a:p>
            <a:pPr>
              <a:defRPr/>
            </a:pPr>
            <a:r>
              <a:rPr sz="1800" b="0" i="0" u="none">
                <a:solidFill>
                  <a:srgbClr val="3F3F3F"/>
                </a:solidFill>
                <a:latin typeface="Calibri"/>
                <a:ea typeface="Calibri"/>
                <a:cs typeface="Calibri"/>
              </a:rPr>
              <a:t>Pokreće server.</a:t>
            </a:r>
            <a:endParaRPr sz="1800"/>
          </a:p>
          <a:p>
            <a:pPr>
              <a:defRPr/>
            </a:pPr>
            <a:r>
              <a:rPr sz="1800" b="0" i="0" u="none">
                <a:solidFill>
                  <a:srgbClr val="3F3F3F"/>
                </a:solidFill>
                <a:latin typeface="Calibri"/>
                <a:ea typeface="Calibri"/>
                <a:cs typeface="Calibri"/>
              </a:rPr>
              <a:t>Prikazuje logovane poruke sa vremenskim oznakama kako se obrađuju.</a:t>
            </a:r>
            <a:endParaRPr sz="1800"/>
          </a:p>
          <a:p>
            <a:pPr>
              <a:defRPr/>
            </a:pPr>
            <a:r>
              <a:rPr sz="1800" b="0" i="0" u="none">
                <a:solidFill>
                  <a:srgbClr val="3F3F3F"/>
                </a:solidFill>
                <a:latin typeface="Calibri"/>
                <a:ea typeface="Calibri"/>
                <a:cs typeface="Calibri"/>
              </a:rPr>
              <a:t>Terminal Klijenta:</a:t>
            </a:r>
            <a:endParaRPr sz="1800"/>
          </a:p>
          <a:p>
            <a:pPr>
              <a:defRPr/>
            </a:pPr>
            <a:r>
              <a:rPr sz="1800" b="0" i="0" u="none">
                <a:solidFill>
                  <a:srgbClr val="3F3F3F"/>
                </a:solidFill>
                <a:latin typeface="Calibri"/>
                <a:ea typeface="Calibri"/>
                <a:cs typeface="Calibri"/>
              </a:rPr>
              <a:t>Šalje poruke serveru.</a:t>
            </a:r>
            <a:endParaRPr sz="1800"/>
          </a:p>
          <a:p>
            <a:pPr>
              <a:defRPr/>
            </a:pPr>
            <a:r>
              <a:rPr sz="1800" b="0" i="0" u="none">
                <a:solidFill>
                  <a:srgbClr val="3F3F3F"/>
                </a:solidFill>
                <a:latin typeface="Calibri"/>
                <a:ea typeface="Calibri"/>
                <a:cs typeface="Calibri"/>
              </a:rPr>
              <a:t>Server loguje i prikazuje poruke sa dodatom vremenskom oznakom.</a:t>
            </a:r>
            <a:br>
              <a:rPr sz="1600" b="0" i="0" u="none">
                <a:solidFill>
                  <a:srgbClr val="3F3F3F"/>
                </a:solidFill>
                <a:latin typeface="Calibri"/>
                <a:ea typeface="Calibri"/>
                <a:cs typeface="Calibri"/>
              </a:rPr>
            </a:br>
            <a:endParaRPr sz="16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02521506" name="Google Shape;14;p39"/>
          <p:cNvSpPr txBox="1"/>
          <p:nvPr>
            <p:ph type="title"/>
          </p:nvPr>
        </p:nvSpPr>
        <p:spPr bwMode="auto">
          <a:xfrm>
            <a:off x="838199" y="384194"/>
            <a:ext cx="10515600" cy="842358"/>
          </a:xfrm>
          <a:prstGeom prst="rect">
            <a:avLst/>
          </a:prstGeom>
          <a:noFill/>
          <a:ln>
            <a:noFill/>
          </a:ln>
        </p:spPr>
        <p:txBody>
          <a:bodyPr spcFirstLastPara="1" wrap="square" lIns="91424" tIns="45699" rIns="91424" bIns="45699" anchor="t" anchorCtr="0">
            <a:noAutofit/>
          </a:bodyPr>
          <a:lstStyle>
            <a:lvl1pPr marR="0" lvl="0" algn="l">
              <a:lnSpc>
                <a:spcPct val="90000"/>
              </a:lnSpc>
              <a:spcBef>
                <a:spcPts val="0"/>
              </a:spcBef>
              <a:spcAft>
                <a:spcPts val="0"/>
              </a:spcAft>
              <a:buClr>
                <a:srgbClr val="A70431"/>
              </a:buClr>
              <a:buSzPts val="4400"/>
              <a:buFont typeface="Calibri"/>
              <a:buNone/>
              <a:defRPr sz="4400" b="0" i="0" u="none" strike="noStrike" cap="none">
                <a:solidFill>
                  <a:srgbClr val="A70431"/>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9pPr>
          </a:lstStyle>
          <a:p>
            <a:pPr>
              <a:defRPr/>
            </a:pPr>
            <a:r>
              <a:rPr sz="4400" b="1" i="0" u="none">
                <a:solidFill>
                  <a:srgbClr val="A70431"/>
                </a:solidFill>
                <a:latin typeface="Calibri"/>
                <a:ea typeface="Calibri"/>
                <a:cs typeface="Calibri"/>
              </a:rPr>
              <a:t>Domaći zadatak #03</a:t>
            </a:r>
            <a:br>
              <a:rPr sz="4400" b="1" i="0" u="none">
                <a:solidFill>
                  <a:srgbClr val="A70431"/>
                </a:solidFill>
                <a:latin typeface="Calibri"/>
                <a:ea typeface="Calibri"/>
                <a:cs typeface="Calibri"/>
              </a:rPr>
            </a:br>
            <a:endParaRPr/>
          </a:p>
        </p:txBody>
      </p:sp>
      <p:sp>
        <p:nvSpPr>
          <p:cNvPr id="2072807531" name="Google Shape;15;p39"/>
          <p:cNvSpPr txBox="1"/>
          <p:nvPr>
            <p:ph type="body" idx="1"/>
          </p:nvPr>
        </p:nvSpPr>
        <p:spPr bwMode="auto">
          <a:xfrm>
            <a:off x="838199" y="1403584"/>
            <a:ext cx="10515600" cy="4351338"/>
          </a:xfrm>
          <a:prstGeom prst="rect">
            <a:avLst/>
          </a:prstGeom>
          <a:noFill/>
          <a:ln>
            <a:noFill/>
          </a:ln>
        </p:spPr>
        <p:txBody>
          <a:bodyPr spcFirstLastPara="1" wrap="square" lIns="91424" tIns="45699" rIns="91424" bIns="45699" anchor="t" anchorCtr="0">
            <a:noAutofit/>
          </a:bodyPr>
          <a:lstStyle>
            <a:lvl1pPr marL="457200" marR="0" lvl="0" indent="-228600" algn="l">
              <a:lnSpc>
                <a:spcPct val="90000"/>
              </a:lnSpc>
              <a:spcBef>
                <a:spcPts val="999"/>
              </a:spcBef>
              <a:spcAft>
                <a:spcPts val="0"/>
              </a:spcAft>
              <a:buClr>
                <a:srgbClr val="3F3F3F"/>
              </a:buClr>
              <a:buSzPts val="2400"/>
              <a:buFont typeface="Arial"/>
              <a:buNone/>
              <a:defRPr sz="2400" b="0" i="0" u="none" strike="noStrike" cap="none">
                <a:solidFill>
                  <a:srgbClr val="3F3F3F"/>
                </a:solidFill>
                <a:latin typeface="Calibri"/>
                <a:ea typeface="Calibri"/>
                <a:cs typeface="Calibri"/>
              </a:defRPr>
            </a:lvl1pPr>
            <a:lvl2pPr marL="914400" marR="0" lvl="1" indent="-355599" algn="l">
              <a:lnSpc>
                <a:spcPct val="90000"/>
              </a:lnSpc>
              <a:spcBef>
                <a:spcPts val="499"/>
              </a:spcBef>
              <a:spcAft>
                <a:spcPts val="0"/>
              </a:spcAft>
              <a:buClr>
                <a:srgbClr val="3F3F3F"/>
              </a:buClr>
              <a:buSzPts val="2000"/>
              <a:buFont typeface="Arial"/>
              <a:buChar char="•"/>
              <a:defRPr sz="2000" b="0" i="0" u="none" strike="noStrike" cap="none">
                <a:solidFill>
                  <a:srgbClr val="3F3F3F"/>
                </a:solidFill>
                <a:latin typeface="Calibri"/>
                <a:ea typeface="Calibri"/>
                <a:cs typeface="Calibri"/>
              </a:defRPr>
            </a:lvl2pPr>
            <a:lvl3pPr marL="1371600" marR="0" lvl="2" indent="-342900" algn="l">
              <a:lnSpc>
                <a:spcPct val="90000"/>
              </a:lnSpc>
              <a:spcBef>
                <a:spcPts val="499"/>
              </a:spcBef>
              <a:spcAft>
                <a:spcPts val="0"/>
              </a:spcAft>
              <a:buClr>
                <a:srgbClr val="3F3F3F"/>
              </a:buClr>
              <a:buSzPts val="1800"/>
              <a:buFont typeface="Arial"/>
              <a:buChar char="•"/>
              <a:defRPr sz="1800" b="0" i="0" u="none" strike="noStrike" cap="none">
                <a:solidFill>
                  <a:srgbClr val="3F3F3F"/>
                </a:solidFill>
                <a:latin typeface="Calibri"/>
                <a:ea typeface="Calibri"/>
                <a:cs typeface="Calibri"/>
              </a:defRPr>
            </a:lvl3pPr>
            <a:lvl4pPr marL="1828800" marR="0" lvl="3" indent="-330199" algn="l">
              <a:lnSpc>
                <a:spcPct val="90000"/>
              </a:lnSpc>
              <a:spcBef>
                <a:spcPts val="499"/>
              </a:spcBef>
              <a:spcAft>
                <a:spcPts val="0"/>
              </a:spcAft>
              <a:buClr>
                <a:srgbClr val="3F3F3F"/>
              </a:buClr>
              <a:buSzPts val="1600"/>
              <a:buFont typeface="Arial"/>
              <a:buChar char="•"/>
              <a:defRPr sz="1600" b="0" i="0" u="none" strike="noStrike" cap="none">
                <a:solidFill>
                  <a:srgbClr val="3F3F3F"/>
                </a:solidFill>
                <a:latin typeface="Calibri"/>
                <a:ea typeface="Calibri"/>
                <a:cs typeface="Calibri"/>
              </a:defRPr>
            </a:lvl4pPr>
            <a:lvl5pPr marL="2286000" marR="0" lvl="4" indent="-317499" algn="l">
              <a:lnSpc>
                <a:spcPct val="90000"/>
              </a:lnSpc>
              <a:spcBef>
                <a:spcPts val="499"/>
              </a:spcBef>
              <a:spcAft>
                <a:spcPts val="0"/>
              </a:spcAft>
              <a:buClr>
                <a:srgbClr val="3F3F3F"/>
              </a:buClr>
              <a:buSzPts val="1400"/>
              <a:buFont typeface="Arial"/>
              <a:buChar char="•"/>
              <a:defRPr sz="1400" b="0" i="0" u="none" strike="noStrike" cap="none">
                <a:solidFill>
                  <a:srgbClr val="3F3F3F"/>
                </a:solidFill>
                <a:latin typeface="Calibri"/>
                <a:ea typeface="Calibri"/>
                <a:cs typeface="Calibri"/>
              </a:defRPr>
            </a:lvl5pPr>
            <a:lvl6pPr marL="2743200" marR="0" lvl="5"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r>
              <a:rPr sz="2400" b="1" i="0" u="none">
                <a:solidFill>
                  <a:srgbClr val="3F3F3F"/>
                </a:solidFill>
                <a:latin typeface="Calibri"/>
                <a:ea typeface="Calibri"/>
                <a:cs typeface="Calibri"/>
              </a:rPr>
              <a:t>Nivo 3:</a:t>
            </a:r>
            <a:br>
              <a:rPr sz="2400" b="1" i="0" u="none">
                <a:solidFill>
                  <a:srgbClr val="3F3F3F"/>
                </a:solidFill>
                <a:latin typeface="Calibri"/>
                <a:ea typeface="Calibri"/>
                <a:cs typeface="Calibri"/>
              </a:rPr>
            </a:br>
            <a:endParaRPr/>
          </a:p>
          <a:p>
            <a:pPr>
              <a:defRPr/>
            </a:pPr>
            <a:r>
              <a:rPr sz="2400" b="0" i="0" u="none">
                <a:solidFill>
                  <a:srgbClr val="3F3F3F"/>
                </a:solidFill>
                <a:latin typeface="Calibri"/>
                <a:ea typeface="Calibri"/>
                <a:cs typeface="Calibri"/>
              </a:rPr>
              <a:t>Pronaći primer implementacije interceptora u drugom programskom jeziku (Java, C#, C++ i sl.) i opisati sličnosti I razlike </a:t>
            </a:r>
            <a:endParaRPr/>
          </a:p>
          <a:p>
            <a:pPr>
              <a:defRPr/>
            </a:pPr>
            <a:r>
              <a:rPr sz="2400" b="1" i="0" u="none">
                <a:solidFill>
                  <a:srgbClr val="3F3F3F"/>
                </a:solidFill>
                <a:latin typeface="Calibri"/>
                <a:ea typeface="Calibri"/>
                <a:cs typeface="Calibri"/>
              </a:rPr>
              <a:t>Napomena</a:t>
            </a:r>
            <a:r>
              <a:rPr sz="2400" b="0" i="0" u="none">
                <a:solidFill>
                  <a:srgbClr val="3F3F3F"/>
                </a:solidFill>
                <a:latin typeface="Calibri"/>
                <a:ea typeface="Calibri"/>
                <a:cs typeface="Calibri"/>
              </a:rPr>
              <a:t>: Nije dozvoljeno koristiti kao izvor alate generativne veštačke inteligencije.</a:t>
            </a:r>
            <a:br>
              <a:rPr sz="2400" b="0" i="0" u="none">
                <a:solidFill>
                  <a:srgbClr val="3F3F3F"/>
                </a:solidFill>
                <a:latin typeface="Calibri"/>
                <a:ea typeface="Calibri"/>
                <a:cs typeface="Calibri"/>
              </a:rPr>
            </a:b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2" name="Google Shape;142;p2"/>
          <p:cNvSpPr txBox="1"/>
          <p:nvPr>
            <p:ph type="title"/>
          </p:nvPr>
        </p:nvSpPr>
        <p:spPr bwMode="auto">
          <a:xfrm>
            <a:off x="838200" y="384195"/>
            <a:ext cx="10515600" cy="842359"/>
          </a:xfrm>
          <a:prstGeom prst="rect">
            <a:avLst/>
          </a:prstGeom>
          <a:noFill/>
          <a:ln>
            <a:noFill/>
          </a:ln>
        </p:spPr>
        <p:txBody>
          <a:bodyPr spcFirstLastPara="1" wrap="square" lIns="91425" tIns="45700" rIns="91425" bIns="45700" anchor="t" anchorCtr="0">
            <a:noAutofit/>
          </a:bodyPr>
          <a:lstStyle/>
          <a:p>
            <a:pPr marL="0" lvl="0" indent="0" algn="l">
              <a:lnSpc>
                <a:spcPct val="90000"/>
              </a:lnSpc>
              <a:spcBef>
                <a:spcPts val="0"/>
              </a:spcBef>
              <a:spcAft>
                <a:spcPts val="0"/>
              </a:spcAft>
              <a:buClr>
                <a:srgbClr val="A70431"/>
              </a:buClr>
              <a:buSzPts val="4400"/>
              <a:buFont typeface="Calibri"/>
              <a:buNone/>
              <a:defRPr/>
            </a:pPr>
            <a:r>
              <a:rPr lang="en-US" b="1"/>
              <a:t>Sadržaj:</a:t>
            </a:r>
            <a:endParaRPr b="1"/>
          </a:p>
        </p:txBody>
      </p:sp>
      <p:sp>
        <p:nvSpPr>
          <p:cNvPr id="143" name="Google Shape;143;p2"/>
          <p:cNvSpPr txBox="1"/>
          <p:nvPr>
            <p:ph type="body" idx="1"/>
          </p:nvPr>
        </p:nvSpPr>
        <p:spPr bwMode="auto">
          <a:xfrm>
            <a:off x="838200" y="1403585"/>
            <a:ext cx="10515600" cy="4351338"/>
          </a:xfrm>
          <a:prstGeom prst="rect">
            <a:avLst/>
          </a:prstGeom>
          <a:noFill/>
          <a:ln>
            <a:noFill/>
          </a:ln>
        </p:spPr>
        <p:txBody>
          <a:bodyPr spcFirstLastPara="1" wrap="square" lIns="91425" tIns="45700" rIns="91425" bIns="45700" anchor="t" anchorCtr="0">
            <a:normAutofit/>
          </a:bodyPr>
          <a:lstStyle/>
          <a:p>
            <a:pPr marL="457200" lvl="0" indent="-457200" algn="l">
              <a:lnSpc>
                <a:spcPct val="100000"/>
              </a:lnSpc>
              <a:spcBef>
                <a:spcPts val="0"/>
              </a:spcBef>
              <a:spcAft>
                <a:spcPts val="0"/>
              </a:spcAft>
              <a:buClr>
                <a:srgbClr val="3F3F3F"/>
              </a:buClr>
              <a:buSzPts val="2400"/>
              <a:buFont typeface="Calibri"/>
              <a:buAutoNum type="arabicPeriod"/>
              <a:defRPr/>
            </a:pPr>
            <a:r>
              <a:rPr lang="en-US" b="1"/>
              <a:t>Dekoratori/brokeri</a:t>
            </a:r>
            <a:endParaRPr/>
          </a:p>
          <a:p>
            <a:pPr marL="457200" lvl="0" indent="-457200" algn="l">
              <a:lnSpc>
                <a:spcPct val="100000"/>
              </a:lnSpc>
              <a:spcBef>
                <a:spcPts val="0"/>
              </a:spcBef>
              <a:spcAft>
                <a:spcPts val="0"/>
              </a:spcAft>
              <a:buClr>
                <a:srgbClr val="3F3F3F"/>
              </a:buClr>
              <a:buSzPts val="2400"/>
              <a:buFont typeface="Calibri"/>
              <a:buAutoNum type="arabicPeriod"/>
              <a:defRPr/>
            </a:pPr>
            <a:r>
              <a:rPr lang="en-US" b="1"/>
              <a:t>Interceptori</a:t>
            </a:r>
            <a:endParaRPr/>
          </a:p>
          <a:p>
            <a:pPr marL="457200" lvl="0" indent="-457200" algn="l">
              <a:lnSpc>
                <a:spcPct val="100000"/>
              </a:lnSpc>
              <a:spcBef>
                <a:spcPts val="0"/>
              </a:spcBef>
              <a:spcAft>
                <a:spcPts val="0"/>
              </a:spcAft>
              <a:buClr>
                <a:srgbClr val="3F3F3F"/>
              </a:buClr>
              <a:buSzPts val="2400"/>
              <a:buFont typeface="Calibri"/>
              <a:buAutoNum type="arabicPeriod"/>
              <a:defRPr/>
            </a:pPr>
            <a:r>
              <a:rPr lang="en-US" b="1"/>
              <a:t>Mailbox sistemi</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dur="indefinite" restart="never" nodeType="tmRoot">
          <p:childTnLst>
            <p:seq concurrent="1" nextAc="seek">
              <p:cTn id="2" dur="indefinite" nodeType="mainSeq">
                <p:childTnLst>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43">
                                            <p:txEl>
                                              <p:pRg st="0" end="0"/>
                                            </p:txEl>
                                          </p:spTgt>
                                        </p:tgtEl>
                                        <p:attrNameLst>
                                          <p:attrName>style.visibility</p:attrName>
                                        </p:attrNameLst>
                                      </p:cBhvr>
                                      <p:to>
                                        <p:strVal val="visible"/>
                                      </p:to>
                                    </p:set>
                                    <p:animEffect transition="in" filter="fade">
                                      <p:cBhvr>
                                        <p:cTn dur="500"/>
                                        <p:tgtEl>
                                          <p:spTgt spid="143">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43">
                                            <p:txEl>
                                              <p:pRg st="1" end="1"/>
                                            </p:txEl>
                                          </p:spTgt>
                                        </p:tgtEl>
                                        <p:attrNameLst>
                                          <p:attrName>style.visibility</p:attrName>
                                        </p:attrNameLst>
                                      </p:cBhvr>
                                      <p:to>
                                        <p:strVal val="visible"/>
                                      </p:to>
                                    </p:set>
                                    <p:animEffect transition="in" filter="fade">
                                      <p:cBhvr>
                                        <p:cTn dur="500"/>
                                        <p:tgtEl>
                                          <p:spTgt spid="143">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43">
                                            <p:txEl>
                                              <p:pRg st="2" end="2"/>
                                            </p:txEl>
                                          </p:spTgt>
                                        </p:tgtEl>
                                        <p:attrNameLst>
                                          <p:attrName>style.visibility</p:attrName>
                                        </p:attrNameLst>
                                      </p:cBhvr>
                                      <p:to>
                                        <p:strVal val="visible"/>
                                      </p:to>
                                    </p:set>
                                    <p:animEffect transition="in" filter="fade">
                                      <p:cBhvr>
                                        <p:cTn dur="500"/>
                                        <p:tgtEl>
                                          <p:spTgt spid="143">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10011441" name="Google Shape;14;p39"/>
          <p:cNvSpPr txBox="1"/>
          <p:nvPr>
            <p:ph type="title"/>
          </p:nvPr>
        </p:nvSpPr>
        <p:spPr bwMode="auto">
          <a:xfrm>
            <a:off x="838198" y="384194"/>
            <a:ext cx="10515600" cy="842358"/>
          </a:xfrm>
          <a:prstGeom prst="rect">
            <a:avLst/>
          </a:prstGeom>
          <a:noFill/>
          <a:ln>
            <a:noFill/>
          </a:ln>
        </p:spPr>
        <p:txBody>
          <a:bodyPr spcFirstLastPara="1" wrap="square" lIns="91423" tIns="45699" rIns="91423" bIns="45699" anchor="t" anchorCtr="0">
            <a:noAutofit/>
          </a:bodyPr>
          <a:lstStyle>
            <a:lvl1pPr marR="0" lvl="0" algn="l">
              <a:lnSpc>
                <a:spcPct val="90000"/>
              </a:lnSpc>
              <a:spcBef>
                <a:spcPts val="0"/>
              </a:spcBef>
              <a:spcAft>
                <a:spcPts val="0"/>
              </a:spcAft>
              <a:buClr>
                <a:srgbClr val="A70431"/>
              </a:buClr>
              <a:buSzPts val="4400"/>
              <a:buFont typeface="Calibri"/>
              <a:buNone/>
              <a:defRPr sz="4400" b="0" i="0" u="none" strike="noStrike" cap="none">
                <a:solidFill>
                  <a:srgbClr val="A70431"/>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9pPr>
          </a:lstStyle>
          <a:p>
            <a:pPr>
              <a:defRPr/>
            </a:pPr>
            <a:r>
              <a:rPr lang="en-US" sz="4400" b="0" i="0" u="none" strike="noStrike" cap="none" spc="0">
                <a:solidFill>
                  <a:srgbClr val="A70431"/>
                </a:solidFill>
                <a:latin typeface="Calibri"/>
                <a:ea typeface="Calibri"/>
                <a:cs typeface="Calibri"/>
              </a:rPr>
              <a:t>Brokeri</a:t>
            </a:r>
            <a:r>
              <a:rPr lang="sr-Latn-RS"/>
              <a:t> (</a:t>
            </a:r>
            <a:r>
              <a:rPr lang="sr-Latn-RS" sz="4400" b="0" i="0" u="none" strike="noStrike" cap="none" spc="0">
                <a:solidFill>
                  <a:srgbClr val="A70431"/>
                </a:solidFill>
                <a:latin typeface="Calibri"/>
                <a:ea typeface="Calibri"/>
                <a:cs typeface="Calibri"/>
              </a:rPr>
              <a:t>eng.Brokers</a:t>
            </a:r>
            <a:r>
              <a:rPr lang="sr-Latn-RS"/>
              <a:t>)</a:t>
            </a:r>
            <a:endParaRPr/>
          </a:p>
        </p:txBody>
      </p:sp>
      <p:sp>
        <p:nvSpPr>
          <p:cNvPr id="1548204582" name="Google Shape;15;p39"/>
          <p:cNvSpPr txBox="1"/>
          <p:nvPr>
            <p:ph type="body" idx="1"/>
          </p:nvPr>
        </p:nvSpPr>
        <p:spPr bwMode="auto">
          <a:xfrm>
            <a:off x="838198" y="1403584"/>
            <a:ext cx="10515600" cy="4351338"/>
          </a:xfrm>
          <a:prstGeom prst="rect">
            <a:avLst/>
          </a:prstGeom>
          <a:noFill/>
          <a:ln>
            <a:noFill/>
          </a:ln>
        </p:spPr>
        <p:txBody>
          <a:bodyPr spcFirstLastPara="1" wrap="square" lIns="91423" tIns="45699" rIns="91423" bIns="45699" anchor="t" anchorCtr="0">
            <a:noAutofit/>
          </a:bodyPr>
          <a:lstStyle>
            <a:lvl1pPr marL="457200" marR="0" lvl="0" indent="-228600" algn="l">
              <a:lnSpc>
                <a:spcPct val="90000"/>
              </a:lnSpc>
              <a:spcBef>
                <a:spcPts val="999"/>
              </a:spcBef>
              <a:spcAft>
                <a:spcPts val="0"/>
              </a:spcAft>
              <a:buClr>
                <a:srgbClr val="3F3F3F"/>
              </a:buClr>
              <a:buSzPts val="2400"/>
              <a:buFont typeface="Arial"/>
              <a:buNone/>
              <a:defRPr sz="2400" b="0" i="0" u="none" strike="noStrike" cap="none">
                <a:solidFill>
                  <a:srgbClr val="3F3F3F"/>
                </a:solidFill>
                <a:latin typeface="Calibri"/>
                <a:ea typeface="Calibri"/>
                <a:cs typeface="Calibri"/>
              </a:defRPr>
            </a:lvl1pPr>
            <a:lvl2pPr marL="914400" marR="0" lvl="1" indent="-355599" algn="l">
              <a:lnSpc>
                <a:spcPct val="90000"/>
              </a:lnSpc>
              <a:spcBef>
                <a:spcPts val="499"/>
              </a:spcBef>
              <a:spcAft>
                <a:spcPts val="0"/>
              </a:spcAft>
              <a:buClr>
                <a:srgbClr val="3F3F3F"/>
              </a:buClr>
              <a:buSzPts val="2000"/>
              <a:buFont typeface="Arial"/>
              <a:buChar char="•"/>
              <a:defRPr sz="2000" b="0" i="0" u="none" strike="noStrike" cap="none">
                <a:solidFill>
                  <a:srgbClr val="3F3F3F"/>
                </a:solidFill>
                <a:latin typeface="Calibri"/>
                <a:ea typeface="Calibri"/>
                <a:cs typeface="Calibri"/>
              </a:defRPr>
            </a:lvl2pPr>
            <a:lvl3pPr marL="1371600" marR="0" lvl="2" indent="-342900" algn="l">
              <a:lnSpc>
                <a:spcPct val="90000"/>
              </a:lnSpc>
              <a:spcBef>
                <a:spcPts val="499"/>
              </a:spcBef>
              <a:spcAft>
                <a:spcPts val="0"/>
              </a:spcAft>
              <a:buClr>
                <a:srgbClr val="3F3F3F"/>
              </a:buClr>
              <a:buSzPts val="1800"/>
              <a:buFont typeface="Arial"/>
              <a:buChar char="•"/>
              <a:defRPr sz="1800" b="0" i="0" u="none" strike="noStrike" cap="none">
                <a:solidFill>
                  <a:srgbClr val="3F3F3F"/>
                </a:solidFill>
                <a:latin typeface="Calibri"/>
                <a:ea typeface="Calibri"/>
                <a:cs typeface="Calibri"/>
              </a:defRPr>
            </a:lvl3pPr>
            <a:lvl4pPr marL="1828800" marR="0" lvl="3" indent="-330199" algn="l">
              <a:lnSpc>
                <a:spcPct val="90000"/>
              </a:lnSpc>
              <a:spcBef>
                <a:spcPts val="499"/>
              </a:spcBef>
              <a:spcAft>
                <a:spcPts val="0"/>
              </a:spcAft>
              <a:buClr>
                <a:srgbClr val="3F3F3F"/>
              </a:buClr>
              <a:buSzPts val="1600"/>
              <a:buFont typeface="Arial"/>
              <a:buChar char="•"/>
              <a:defRPr sz="1600" b="0" i="0" u="none" strike="noStrike" cap="none">
                <a:solidFill>
                  <a:srgbClr val="3F3F3F"/>
                </a:solidFill>
                <a:latin typeface="Calibri"/>
                <a:ea typeface="Calibri"/>
                <a:cs typeface="Calibri"/>
              </a:defRPr>
            </a:lvl4pPr>
            <a:lvl5pPr marL="2286000" marR="0" lvl="4" indent="-317499" algn="l">
              <a:lnSpc>
                <a:spcPct val="90000"/>
              </a:lnSpc>
              <a:spcBef>
                <a:spcPts val="499"/>
              </a:spcBef>
              <a:spcAft>
                <a:spcPts val="0"/>
              </a:spcAft>
              <a:buClr>
                <a:srgbClr val="3F3F3F"/>
              </a:buClr>
              <a:buSzPts val="1400"/>
              <a:buFont typeface="Arial"/>
              <a:buChar char="•"/>
              <a:defRPr sz="1400" b="0" i="0" u="none" strike="noStrike" cap="none">
                <a:solidFill>
                  <a:srgbClr val="3F3F3F"/>
                </a:solidFill>
                <a:latin typeface="Calibri"/>
                <a:ea typeface="Calibri"/>
                <a:cs typeface="Calibri"/>
              </a:defRPr>
            </a:lvl5pPr>
            <a:lvl6pPr marL="2743200" marR="0" lvl="5"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r>
              <a:rPr lang="en-US" sz="2400" b="1" i="0" u="none" strike="noStrike" cap="none" spc="0">
                <a:solidFill>
                  <a:srgbClr val="3F3F3F"/>
                </a:solidFill>
                <a:latin typeface="Calibri"/>
                <a:ea typeface="Calibri"/>
                <a:cs typeface="Calibri"/>
              </a:rPr>
              <a:t>Brokeri</a:t>
            </a:r>
            <a:r>
              <a:rPr lang="en-US" sz="2400" b="0" i="0" u="none" strike="noStrike" cap="none" spc="0">
                <a:solidFill>
                  <a:srgbClr val="3F3F3F"/>
                </a:solidFill>
                <a:latin typeface="Calibri"/>
                <a:ea typeface="Calibri"/>
                <a:cs typeface="Calibri"/>
              </a:rPr>
              <a:t> su centralizovani entiteti ili usluge koje posreduju u komunikaciji između</a:t>
            </a:r>
            <a:r>
              <a:rPr lang="sr-Latn-RS" sz="2400" b="0" i="0" u="none" strike="noStrike" cap="none" spc="0">
                <a:solidFill>
                  <a:srgbClr val="3F3F3F"/>
                </a:solidFill>
                <a:latin typeface="Calibri"/>
                <a:ea typeface="Calibri"/>
                <a:cs typeface="Calibri"/>
              </a:rPr>
              <a:t> </a:t>
            </a:r>
            <a:r>
              <a:rPr lang="en-US" sz="2400" b="0" i="0" u="none" strike="noStrike" cap="none" spc="0">
                <a:solidFill>
                  <a:srgbClr val="3F3F3F"/>
                </a:solidFill>
                <a:latin typeface="Calibri"/>
                <a:ea typeface="Calibri"/>
                <a:cs typeface="Calibri"/>
              </a:rPr>
              <a:t>različitih sistema ili aplikacija</a:t>
            </a:r>
            <a:r>
              <a:rPr lang="sr-Latn-RS"/>
              <a:t>.</a:t>
            </a:r>
            <a:endParaRPr lang="sr-Latn-RS"/>
          </a:p>
          <a:p>
            <a:pPr>
              <a:defRPr/>
            </a:pPr>
            <a:endParaRPr lang="sr-Latn-RS"/>
          </a:p>
          <a:p>
            <a:pPr>
              <a:defRPr/>
            </a:pPr>
            <a:r>
              <a:rPr lang="sr-Latn-RS" sz="2400" b="0" i="0" u="none" strike="noStrike" cap="none" spc="0">
                <a:solidFill>
                  <a:srgbClr val="3F3F3F"/>
                </a:solidFill>
                <a:latin typeface="Calibri"/>
                <a:ea typeface="Calibri"/>
                <a:cs typeface="Calibri"/>
              </a:rPr>
              <a:t>Brokeri pružaju </a:t>
            </a:r>
            <a:r>
              <a:rPr lang="sr-Latn-RS" sz="2400" b="1" i="0" u="none" strike="noStrike" cap="none" spc="0">
                <a:solidFill>
                  <a:srgbClr val="3F3F3F"/>
                </a:solidFill>
                <a:latin typeface="Calibri"/>
                <a:ea typeface="Calibri"/>
                <a:cs typeface="Calibri"/>
              </a:rPr>
              <a:t>različite funkcionalnosti</a:t>
            </a:r>
            <a:r>
              <a:rPr lang="sr-Latn-RS" sz="2400" b="0" i="0" u="none" strike="noStrike" cap="none" spc="0">
                <a:solidFill>
                  <a:srgbClr val="3F3F3F"/>
                </a:solidFill>
                <a:latin typeface="Calibri"/>
                <a:ea typeface="Calibri"/>
                <a:cs typeface="Calibri"/>
              </a:rPr>
              <a:t> kao što su filtriranje poruka, rutiranje poruka na osnovu određenih kriterijuma, upravljanje redom poruka i još mnogo toga</a:t>
            </a:r>
            <a:r>
              <a:rPr lang="sr-Latn-RS"/>
              <a:t>.</a:t>
            </a:r>
            <a:endParaRPr lang="sr-Latn-RS"/>
          </a:p>
          <a:p>
            <a:pPr>
              <a:defRPr/>
            </a:pPr>
            <a:endParaRPr lang="sr-Latn-RS"/>
          </a:p>
          <a:p>
            <a:pPr>
              <a:defRPr/>
            </a:pPr>
            <a:r>
              <a:rPr lang="sr-Latn-RS" sz="2400" b="0" i="0" u="none" strike="noStrike" cap="none" spc="0">
                <a:solidFill>
                  <a:srgbClr val="3F3F3F"/>
                </a:solidFill>
                <a:latin typeface="Calibri"/>
                <a:ea typeface="Calibri"/>
                <a:cs typeface="Calibri"/>
              </a:rPr>
              <a:t>Brokeri se često koriste u arhitekturama baziranim na mikroservisima, IoT (Internet of Things) sistemima, komunikacionim sistemima među različitim aplikacijama i drugim kontekstima gde je potrebno asinhrono slanje i primanje poruka između različitih komponenti sistema.</a:t>
            </a:r>
            <a:endParaRPr lang="sr-Latn-RS"/>
          </a:p>
          <a:p>
            <a:pPr>
              <a:defRPr/>
            </a:pPr>
            <a:endParaRPr lang="sr-Latn-RS"/>
          </a:p>
          <a:p>
            <a:pPr>
              <a:defRPr/>
            </a:pPr>
            <a:endParaRPr lang="sr-Latn-RS"/>
          </a:p>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8" name="Google Shape;148;p3"/>
          <p:cNvSpPr txBox="1"/>
          <p:nvPr>
            <p:ph type="title"/>
          </p:nvPr>
        </p:nvSpPr>
        <p:spPr bwMode="auto">
          <a:xfrm>
            <a:off x="838200" y="384195"/>
            <a:ext cx="10515600" cy="842359"/>
          </a:xfrm>
          <a:prstGeom prst="rect">
            <a:avLst/>
          </a:prstGeom>
          <a:noFill/>
          <a:ln>
            <a:noFill/>
          </a:ln>
        </p:spPr>
        <p:txBody>
          <a:bodyPr spcFirstLastPara="1" wrap="square" lIns="91425" tIns="45700" rIns="91425" bIns="45700" anchor="t" anchorCtr="0">
            <a:noAutofit/>
          </a:bodyPr>
          <a:lstStyle/>
          <a:p>
            <a:pPr marL="0" lvl="0" indent="0" algn="l">
              <a:lnSpc>
                <a:spcPct val="90000"/>
              </a:lnSpc>
              <a:spcBef>
                <a:spcPts val="0"/>
              </a:spcBef>
              <a:spcAft>
                <a:spcPts val="0"/>
              </a:spcAft>
              <a:buClr>
                <a:srgbClr val="A70431"/>
              </a:buClr>
              <a:buSzPts val="4400"/>
              <a:buFont typeface="Calibri"/>
              <a:buNone/>
              <a:defRPr/>
            </a:pPr>
            <a:r>
              <a:rPr lang="en-US" b="1"/>
              <a:t>Zadatak #1: Brokeri #1</a:t>
            </a:r>
            <a:endParaRPr b="1"/>
          </a:p>
        </p:txBody>
      </p:sp>
      <p:sp>
        <p:nvSpPr>
          <p:cNvPr id="149" name="Google Shape;149;p3"/>
          <p:cNvSpPr txBox="1"/>
          <p:nvPr>
            <p:ph type="body" idx="1"/>
          </p:nvPr>
        </p:nvSpPr>
        <p:spPr bwMode="auto">
          <a:xfrm>
            <a:off x="838200" y="1403585"/>
            <a:ext cx="10515600" cy="4351338"/>
          </a:xfrm>
          <a:prstGeom prst="rect">
            <a:avLst/>
          </a:prstGeom>
          <a:noFill/>
          <a:ln>
            <a:noFill/>
          </a:ln>
        </p:spPr>
        <p:txBody>
          <a:bodyPr spcFirstLastPara="1" wrap="square" lIns="91425" tIns="45700" rIns="91425" bIns="45700" anchor="t" anchorCtr="0">
            <a:normAutofit/>
          </a:bodyPr>
          <a:lstStyle/>
          <a:p>
            <a:pPr marL="0" lvl="0" indent="0" algn="l">
              <a:lnSpc>
                <a:spcPct val="100000"/>
              </a:lnSpc>
              <a:spcBef>
                <a:spcPts val="0"/>
              </a:spcBef>
              <a:spcAft>
                <a:spcPts val="0"/>
              </a:spcAft>
              <a:buClr>
                <a:srgbClr val="3F3F3F"/>
              </a:buClr>
              <a:buSzPts val="2400"/>
              <a:buNone/>
              <a:defRPr/>
            </a:pPr>
            <a:r>
              <a:rPr lang="en-US" b="1"/>
              <a:t>Napisati program koji sadrži broker koji dozvoljava da više publisher-a šalju poruke brokeru, i više subscriber-a koji se mogu preplatiti na broker.</a:t>
            </a:r>
            <a:endParaRPr/>
          </a:p>
          <a:p>
            <a:pPr marL="0" lvl="0" indent="0" algn="l">
              <a:lnSpc>
                <a:spcPct val="100000"/>
              </a:lnSpc>
              <a:spcBef>
                <a:spcPts val="0"/>
              </a:spcBef>
              <a:spcAft>
                <a:spcPts val="0"/>
              </a:spcAft>
              <a:buClr>
                <a:srgbClr val="3F3F3F"/>
              </a:buClr>
              <a:buSzPts val="2400"/>
              <a:buNone/>
              <a:defRPr/>
            </a:pPr>
            <a:endParaRPr b="1"/>
          </a:p>
          <a:p>
            <a:pPr marL="0" lvl="0" indent="0" algn="l">
              <a:lnSpc>
                <a:spcPct val="100000"/>
              </a:lnSpc>
              <a:spcBef>
                <a:spcPts val="0"/>
              </a:spcBef>
              <a:spcAft>
                <a:spcPts val="0"/>
              </a:spcAft>
              <a:buClr>
                <a:srgbClr val="3F3F3F"/>
              </a:buClr>
              <a:buSzPts val="2400"/>
              <a:buNone/>
              <a:defRPr/>
            </a:pPr>
            <a:r>
              <a:rPr lang="en-US" b="1"/>
              <a:t>Zadatak uraditi u OOP paradigmi, sa SimpleBroker i Subscriber klasama.</a:t>
            </a:r>
            <a:endParaRPr/>
          </a:p>
          <a:p>
            <a:pPr marL="0" lvl="0" indent="0" algn="l">
              <a:lnSpc>
                <a:spcPct val="100000"/>
              </a:lnSpc>
              <a:spcBef>
                <a:spcPts val="0"/>
              </a:spcBef>
              <a:spcAft>
                <a:spcPts val="0"/>
              </a:spcAft>
              <a:buClr>
                <a:srgbClr val="3F3F3F"/>
              </a:buClr>
              <a:buSzPts val="2400"/>
              <a:buNone/>
              <a:defRPr/>
            </a:pPr>
            <a:endParaRPr b="1"/>
          </a:p>
          <a:p>
            <a:pPr marL="0" lvl="0" indent="0" algn="l">
              <a:lnSpc>
                <a:spcPct val="100000"/>
              </a:lnSpc>
              <a:spcBef>
                <a:spcPts val="0"/>
              </a:spcBef>
              <a:spcAft>
                <a:spcPts val="0"/>
              </a:spcAft>
              <a:buClr>
                <a:srgbClr val="3F3F3F"/>
              </a:buClr>
              <a:buSzPts val="2400"/>
              <a:buNone/>
              <a:defRPr/>
            </a:pPr>
            <a:endParaRPr b="1"/>
          </a:p>
          <a:p>
            <a:pPr marL="0" lvl="0" indent="0" algn="l">
              <a:lnSpc>
                <a:spcPct val="100000"/>
              </a:lnSpc>
              <a:spcBef>
                <a:spcPts val="0"/>
              </a:spcBef>
              <a:spcAft>
                <a:spcPts val="0"/>
              </a:spcAft>
              <a:buSzPts val="2400"/>
              <a:buNone/>
              <a:defRPr/>
            </a:pPr>
            <a:r>
              <a:rPr lang="en-US" b="1"/>
              <a:t>(L03_primer_broker_01)</a:t>
            </a:r>
            <a:endParaRPr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dur="indefinite" restart="never" nodeType="tmRoot">
          <p:childTnLst>
            <p:seq concurrent="1" nextAc="seek">
              <p:cTn id="2" dur="indefinite" nodeType="mainSeq">
                <p:childTnLst>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49">
                                            <p:txEl>
                                              <p:pRg st="0" end="0"/>
                                            </p:txEl>
                                          </p:spTgt>
                                        </p:tgtEl>
                                        <p:attrNameLst>
                                          <p:attrName>style.visibility</p:attrName>
                                        </p:attrNameLst>
                                      </p:cBhvr>
                                      <p:to>
                                        <p:strVal val="visible"/>
                                      </p:to>
                                    </p:set>
                                    <p:animEffect transition="in" filter="fade">
                                      <p:cBhvr>
                                        <p:cTn dur="500"/>
                                        <p:tgtEl>
                                          <p:spTgt spid="149">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49">
                                            <p:txEl>
                                              <p:pRg st="1" end="1"/>
                                            </p:txEl>
                                          </p:spTgt>
                                        </p:tgtEl>
                                        <p:attrNameLst>
                                          <p:attrName>style.visibility</p:attrName>
                                        </p:attrNameLst>
                                      </p:cBhvr>
                                      <p:to>
                                        <p:strVal val="visible"/>
                                      </p:to>
                                    </p:set>
                                    <p:animEffect transition="in" filter="fade">
                                      <p:cBhvr>
                                        <p:cTn dur="500"/>
                                        <p:tgtEl>
                                          <p:spTgt spid="149">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49">
                                            <p:txEl>
                                              <p:pRg st="2" end="2"/>
                                            </p:txEl>
                                          </p:spTgt>
                                        </p:tgtEl>
                                        <p:attrNameLst>
                                          <p:attrName>style.visibility</p:attrName>
                                        </p:attrNameLst>
                                      </p:cBhvr>
                                      <p:to>
                                        <p:strVal val="visible"/>
                                      </p:to>
                                    </p:set>
                                    <p:animEffect transition="in" filter="fade">
                                      <p:cBhvr>
                                        <p:cTn dur="500"/>
                                        <p:tgtEl>
                                          <p:spTgt spid="149">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49">
                                            <p:txEl>
                                              <p:pRg st="3" end="3"/>
                                            </p:txEl>
                                          </p:spTgt>
                                        </p:tgtEl>
                                        <p:attrNameLst>
                                          <p:attrName>style.visibility</p:attrName>
                                        </p:attrNameLst>
                                      </p:cBhvr>
                                      <p:to>
                                        <p:strVal val="visible"/>
                                      </p:to>
                                    </p:set>
                                    <p:animEffect transition="in" filter="fade">
                                      <p:cBhvr>
                                        <p:cTn dur="500"/>
                                        <p:tgtEl>
                                          <p:spTgt spid="149">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49">
                                            <p:txEl>
                                              <p:pRg st="4" end="4"/>
                                            </p:txEl>
                                          </p:spTgt>
                                        </p:tgtEl>
                                        <p:attrNameLst>
                                          <p:attrName>style.visibility</p:attrName>
                                        </p:attrNameLst>
                                      </p:cBhvr>
                                      <p:to>
                                        <p:strVal val="visible"/>
                                      </p:to>
                                    </p:set>
                                    <p:animEffect transition="in" filter="fade">
                                      <p:cBhvr>
                                        <p:cTn dur="500"/>
                                        <p:tgtEl>
                                          <p:spTgt spid="149">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49">
                                            <p:txEl>
                                              <p:pRg st="5" end="5"/>
                                            </p:txEl>
                                          </p:spTgt>
                                        </p:tgtEl>
                                        <p:attrNameLst>
                                          <p:attrName>style.visibility</p:attrName>
                                        </p:attrNameLst>
                                      </p:cBhvr>
                                      <p:to>
                                        <p:strVal val="visible"/>
                                      </p:to>
                                    </p:set>
                                    <p:animEffect transition="in" filter="fade">
                                      <p:cBhvr>
                                        <p:cTn dur="500"/>
                                        <p:tgtEl>
                                          <p:spTgt spid="149">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4" name="Google Shape;154;p61"/>
          <p:cNvSpPr txBox="1"/>
          <p:nvPr>
            <p:ph type="title"/>
          </p:nvPr>
        </p:nvSpPr>
        <p:spPr bwMode="auto">
          <a:xfrm>
            <a:off x="838200" y="384195"/>
            <a:ext cx="10515600" cy="842359"/>
          </a:xfrm>
          <a:prstGeom prst="rect">
            <a:avLst/>
          </a:prstGeom>
          <a:noFill/>
          <a:ln>
            <a:noFill/>
          </a:ln>
        </p:spPr>
        <p:txBody>
          <a:bodyPr spcFirstLastPara="1" wrap="square" lIns="91425" tIns="45700" rIns="91425" bIns="45700" anchor="t" anchorCtr="0">
            <a:noAutofit/>
          </a:bodyPr>
          <a:lstStyle/>
          <a:p>
            <a:pPr marL="0" lvl="0" indent="0" algn="l">
              <a:lnSpc>
                <a:spcPct val="90000"/>
              </a:lnSpc>
              <a:spcBef>
                <a:spcPts val="0"/>
              </a:spcBef>
              <a:spcAft>
                <a:spcPts val="0"/>
              </a:spcAft>
              <a:buClr>
                <a:srgbClr val="A70431"/>
              </a:buClr>
              <a:buSzPts val="4400"/>
              <a:buFont typeface="Calibri"/>
              <a:buNone/>
              <a:defRPr/>
            </a:pPr>
            <a:r>
              <a:rPr lang="en-US" b="1"/>
              <a:t>Zadatak #2: Brokeri #2</a:t>
            </a:r>
            <a:endParaRPr b="1"/>
          </a:p>
        </p:txBody>
      </p:sp>
      <p:sp>
        <p:nvSpPr>
          <p:cNvPr id="155" name="Google Shape;155;p61"/>
          <p:cNvSpPr txBox="1"/>
          <p:nvPr>
            <p:ph type="body" idx="1"/>
          </p:nvPr>
        </p:nvSpPr>
        <p:spPr bwMode="auto">
          <a:xfrm>
            <a:off x="838200" y="1403585"/>
            <a:ext cx="10515600" cy="4351338"/>
          </a:xfrm>
          <a:prstGeom prst="rect">
            <a:avLst/>
          </a:prstGeom>
          <a:noFill/>
          <a:ln>
            <a:noFill/>
          </a:ln>
        </p:spPr>
        <p:txBody>
          <a:bodyPr spcFirstLastPara="1" wrap="square" lIns="91425" tIns="45700" rIns="91425" bIns="45700" anchor="t" anchorCtr="0">
            <a:normAutofit/>
          </a:bodyPr>
          <a:lstStyle/>
          <a:p>
            <a:pPr marL="0" lvl="0" indent="0" algn="l">
              <a:lnSpc>
                <a:spcPct val="100000"/>
              </a:lnSpc>
              <a:spcBef>
                <a:spcPts val="0"/>
              </a:spcBef>
              <a:spcAft>
                <a:spcPts val="0"/>
              </a:spcAft>
              <a:buClr>
                <a:srgbClr val="3F3F3F"/>
              </a:buClr>
              <a:buSzPts val="2400"/>
              <a:buNone/>
              <a:defRPr/>
            </a:pPr>
            <a:r>
              <a:rPr lang="en-US" b="1"/>
              <a:t>Napisati program koji sadrži broker koji dozvoljava da više publisher-a šalju poruke brokeru, i više subscriber-a koji se mogu preplatiti na broker. Ovog puta pretplatnici se mogu preplatiti na određenu temu.</a:t>
            </a:r>
            <a:endParaRPr/>
          </a:p>
          <a:p>
            <a:pPr marL="0" lvl="0" indent="0" algn="l">
              <a:lnSpc>
                <a:spcPct val="100000"/>
              </a:lnSpc>
              <a:spcBef>
                <a:spcPts val="0"/>
              </a:spcBef>
              <a:spcAft>
                <a:spcPts val="0"/>
              </a:spcAft>
              <a:buClr>
                <a:srgbClr val="3F3F3F"/>
              </a:buClr>
              <a:buSzPts val="2400"/>
              <a:buNone/>
              <a:defRPr/>
            </a:pPr>
            <a:endParaRPr b="1"/>
          </a:p>
          <a:p>
            <a:pPr marL="0" lvl="0" indent="0" algn="l">
              <a:lnSpc>
                <a:spcPct val="100000"/>
              </a:lnSpc>
              <a:spcBef>
                <a:spcPts val="0"/>
              </a:spcBef>
              <a:spcAft>
                <a:spcPts val="0"/>
              </a:spcAft>
              <a:buSzPts val="2400"/>
              <a:buNone/>
              <a:defRPr/>
            </a:pPr>
            <a:r>
              <a:rPr lang="en-US" b="1"/>
              <a:t>Zadatak uraditi u OOP paradigmi, sa TopicBroker i Subscriber klasama.</a:t>
            </a:r>
            <a:endParaRPr b="1"/>
          </a:p>
          <a:p>
            <a:pPr marL="0" lvl="0" indent="0" algn="l">
              <a:lnSpc>
                <a:spcPct val="100000"/>
              </a:lnSpc>
              <a:spcBef>
                <a:spcPts val="0"/>
              </a:spcBef>
              <a:spcAft>
                <a:spcPts val="0"/>
              </a:spcAft>
              <a:buClr>
                <a:srgbClr val="3F3F3F"/>
              </a:buClr>
              <a:buSzPts val="2400"/>
              <a:buNone/>
              <a:defRPr/>
            </a:pPr>
            <a:endParaRPr b="1"/>
          </a:p>
          <a:p>
            <a:pPr marL="0" lvl="0" indent="0" algn="l">
              <a:lnSpc>
                <a:spcPct val="100000"/>
              </a:lnSpc>
              <a:spcBef>
                <a:spcPts val="0"/>
              </a:spcBef>
              <a:spcAft>
                <a:spcPts val="0"/>
              </a:spcAft>
              <a:buClr>
                <a:srgbClr val="3F3F3F"/>
              </a:buClr>
              <a:buSzPts val="2400"/>
              <a:buNone/>
              <a:defRPr/>
            </a:pPr>
            <a:endParaRPr b="1"/>
          </a:p>
          <a:p>
            <a:pPr marL="0" lvl="0" indent="0" algn="l">
              <a:lnSpc>
                <a:spcPct val="100000"/>
              </a:lnSpc>
              <a:spcBef>
                <a:spcPts val="0"/>
              </a:spcBef>
              <a:spcAft>
                <a:spcPts val="0"/>
              </a:spcAft>
              <a:buSzPts val="2400"/>
              <a:buNone/>
              <a:defRPr/>
            </a:pPr>
            <a:r>
              <a:rPr lang="en-US" b="1"/>
              <a:t>(L03_primer_broker_02)</a:t>
            </a:r>
            <a:endParaRPr/>
          </a:p>
          <a:p>
            <a:pPr marL="0" lvl="0" indent="0" algn="l">
              <a:lnSpc>
                <a:spcPct val="100000"/>
              </a:lnSpc>
              <a:spcBef>
                <a:spcPts val="0"/>
              </a:spcBef>
              <a:spcAft>
                <a:spcPts val="0"/>
              </a:spcAft>
              <a:buClr>
                <a:srgbClr val="3F3F3F"/>
              </a:buClr>
              <a:buSzPts val="2400"/>
              <a:buNone/>
              <a:defRPr/>
            </a:pPr>
            <a:endParaRPr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dur="indefinite" restart="never" nodeType="tmRoot">
          <p:childTnLst>
            <p:seq concurrent="1" nextAc="seek">
              <p:cTn id="2" dur="indefinite" nodeType="mainSeq">
                <p:childTnLst>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55">
                                            <p:txEl>
                                              <p:pRg st="0" end="0"/>
                                            </p:txEl>
                                          </p:spTgt>
                                        </p:tgtEl>
                                        <p:attrNameLst>
                                          <p:attrName>style.visibility</p:attrName>
                                        </p:attrNameLst>
                                      </p:cBhvr>
                                      <p:to>
                                        <p:strVal val="visible"/>
                                      </p:to>
                                    </p:set>
                                    <p:animEffect transition="in" filter="fade">
                                      <p:cBhvr>
                                        <p:cTn dur="500"/>
                                        <p:tgtEl>
                                          <p:spTgt spid="155">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55">
                                            <p:txEl>
                                              <p:pRg st="1" end="1"/>
                                            </p:txEl>
                                          </p:spTgt>
                                        </p:tgtEl>
                                        <p:attrNameLst>
                                          <p:attrName>style.visibility</p:attrName>
                                        </p:attrNameLst>
                                      </p:cBhvr>
                                      <p:to>
                                        <p:strVal val="visible"/>
                                      </p:to>
                                    </p:set>
                                    <p:animEffect transition="in" filter="fade">
                                      <p:cBhvr>
                                        <p:cTn dur="500"/>
                                        <p:tgtEl>
                                          <p:spTgt spid="155">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55">
                                            <p:txEl>
                                              <p:pRg st="2" end="2"/>
                                            </p:txEl>
                                          </p:spTgt>
                                        </p:tgtEl>
                                        <p:attrNameLst>
                                          <p:attrName>style.visibility</p:attrName>
                                        </p:attrNameLst>
                                      </p:cBhvr>
                                      <p:to>
                                        <p:strVal val="visible"/>
                                      </p:to>
                                    </p:set>
                                    <p:animEffect transition="in" filter="fade">
                                      <p:cBhvr>
                                        <p:cTn dur="500"/>
                                        <p:tgtEl>
                                          <p:spTgt spid="155">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55">
                                            <p:txEl>
                                              <p:pRg st="3" end="3"/>
                                            </p:txEl>
                                          </p:spTgt>
                                        </p:tgtEl>
                                        <p:attrNameLst>
                                          <p:attrName>style.visibility</p:attrName>
                                        </p:attrNameLst>
                                      </p:cBhvr>
                                      <p:to>
                                        <p:strVal val="visible"/>
                                      </p:to>
                                    </p:set>
                                    <p:animEffect transition="in" filter="fade">
                                      <p:cBhvr>
                                        <p:cTn dur="500"/>
                                        <p:tgtEl>
                                          <p:spTgt spid="155">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55">
                                            <p:txEl>
                                              <p:pRg st="4" end="4"/>
                                            </p:txEl>
                                          </p:spTgt>
                                        </p:tgtEl>
                                        <p:attrNameLst>
                                          <p:attrName>style.visibility</p:attrName>
                                        </p:attrNameLst>
                                      </p:cBhvr>
                                      <p:to>
                                        <p:strVal val="visible"/>
                                      </p:to>
                                    </p:set>
                                    <p:animEffect transition="in" filter="fade">
                                      <p:cBhvr>
                                        <p:cTn dur="500"/>
                                        <p:tgtEl>
                                          <p:spTgt spid="155">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55">
                                            <p:txEl>
                                              <p:pRg st="5" end="5"/>
                                            </p:txEl>
                                          </p:spTgt>
                                        </p:tgtEl>
                                        <p:attrNameLst>
                                          <p:attrName>style.visibility</p:attrName>
                                        </p:attrNameLst>
                                      </p:cBhvr>
                                      <p:to>
                                        <p:strVal val="visible"/>
                                      </p:to>
                                    </p:set>
                                    <p:animEffect transition="in" filter="fade">
                                      <p:cBhvr>
                                        <p:cTn dur="500"/>
                                        <p:tgtEl>
                                          <p:spTgt spid="155">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55">
                                            <p:txEl>
                                              <p:pRg st="6" end="6"/>
                                            </p:txEl>
                                          </p:spTgt>
                                        </p:tgtEl>
                                        <p:attrNameLst>
                                          <p:attrName>style.visibility</p:attrName>
                                        </p:attrNameLst>
                                      </p:cBhvr>
                                      <p:to>
                                        <p:strVal val="visible"/>
                                      </p:to>
                                    </p:set>
                                    <p:animEffect transition="in" filter="fade">
                                      <p:cBhvr>
                                        <p:cTn dur="500"/>
                                        <p:tgtEl>
                                          <p:spTgt spid="155">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89285378" name="Google Shape;14;p39"/>
          <p:cNvSpPr txBox="1"/>
          <p:nvPr>
            <p:ph type="title"/>
          </p:nvPr>
        </p:nvSpPr>
        <p:spPr bwMode="auto">
          <a:xfrm>
            <a:off x="838198" y="384194"/>
            <a:ext cx="10515600" cy="842358"/>
          </a:xfrm>
          <a:prstGeom prst="rect">
            <a:avLst/>
          </a:prstGeom>
          <a:noFill/>
          <a:ln>
            <a:noFill/>
          </a:ln>
        </p:spPr>
        <p:txBody>
          <a:bodyPr spcFirstLastPara="1" wrap="square" lIns="91423" tIns="45699" rIns="91423" bIns="45699" anchor="t" anchorCtr="0">
            <a:noAutofit/>
          </a:bodyPr>
          <a:lstStyle>
            <a:lvl1pPr marR="0" lvl="0" algn="l">
              <a:lnSpc>
                <a:spcPct val="90000"/>
              </a:lnSpc>
              <a:spcBef>
                <a:spcPts val="0"/>
              </a:spcBef>
              <a:spcAft>
                <a:spcPts val="0"/>
              </a:spcAft>
              <a:buClr>
                <a:srgbClr val="A70431"/>
              </a:buClr>
              <a:buSzPts val="4400"/>
              <a:buFont typeface="Calibri"/>
              <a:buNone/>
              <a:defRPr sz="4400" b="0" i="0" u="none" strike="noStrike" cap="none">
                <a:solidFill>
                  <a:srgbClr val="A70431"/>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9pPr>
          </a:lstStyle>
          <a:p>
            <a:pPr>
              <a:defRPr/>
            </a:pPr>
            <a:r>
              <a:rPr lang="en-US" sz="4400" b="1" i="0" u="none" strike="noStrike" cap="none" spc="0">
                <a:solidFill>
                  <a:srgbClr val="A70431"/>
                </a:solidFill>
                <a:latin typeface="Calibri"/>
                <a:ea typeface="Calibri"/>
                <a:cs typeface="Calibri"/>
              </a:rPr>
              <a:t>Interceptori</a:t>
            </a:r>
            <a:endParaRPr/>
          </a:p>
        </p:txBody>
      </p:sp>
      <p:sp>
        <p:nvSpPr>
          <p:cNvPr id="630857417" name="Google Shape;15;p39"/>
          <p:cNvSpPr txBox="1"/>
          <p:nvPr>
            <p:ph type="body" idx="1"/>
          </p:nvPr>
        </p:nvSpPr>
        <p:spPr bwMode="auto">
          <a:xfrm>
            <a:off x="838198" y="1403584"/>
            <a:ext cx="10515600" cy="4351338"/>
          </a:xfrm>
          <a:prstGeom prst="rect">
            <a:avLst/>
          </a:prstGeom>
          <a:noFill/>
          <a:ln>
            <a:noFill/>
          </a:ln>
        </p:spPr>
        <p:txBody>
          <a:bodyPr spcFirstLastPara="1" wrap="square" lIns="91423" tIns="45699" rIns="91423" bIns="45699" anchor="t" anchorCtr="0">
            <a:noAutofit/>
          </a:bodyPr>
          <a:lstStyle>
            <a:lvl1pPr marL="457200" marR="0" lvl="0" indent="-228600" algn="l">
              <a:lnSpc>
                <a:spcPct val="90000"/>
              </a:lnSpc>
              <a:spcBef>
                <a:spcPts val="999"/>
              </a:spcBef>
              <a:spcAft>
                <a:spcPts val="0"/>
              </a:spcAft>
              <a:buClr>
                <a:srgbClr val="3F3F3F"/>
              </a:buClr>
              <a:buSzPts val="2400"/>
              <a:buFont typeface="Arial"/>
              <a:buNone/>
              <a:defRPr sz="2400" b="0" i="0" u="none" strike="noStrike" cap="none">
                <a:solidFill>
                  <a:srgbClr val="3F3F3F"/>
                </a:solidFill>
                <a:latin typeface="Calibri"/>
                <a:ea typeface="Calibri"/>
                <a:cs typeface="Calibri"/>
              </a:defRPr>
            </a:lvl1pPr>
            <a:lvl2pPr marL="914400" marR="0" lvl="1" indent="-355599" algn="l">
              <a:lnSpc>
                <a:spcPct val="90000"/>
              </a:lnSpc>
              <a:spcBef>
                <a:spcPts val="499"/>
              </a:spcBef>
              <a:spcAft>
                <a:spcPts val="0"/>
              </a:spcAft>
              <a:buClr>
                <a:srgbClr val="3F3F3F"/>
              </a:buClr>
              <a:buSzPts val="2000"/>
              <a:buFont typeface="Arial"/>
              <a:buChar char="•"/>
              <a:defRPr sz="2000" b="0" i="0" u="none" strike="noStrike" cap="none">
                <a:solidFill>
                  <a:srgbClr val="3F3F3F"/>
                </a:solidFill>
                <a:latin typeface="Calibri"/>
                <a:ea typeface="Calibri"/>
                <a:cs typeface="Calibri"/>
              </a:defRPr>
            </a:lvl2pPr>
            <a:lvl3pPr marL="1371600" marR="0" lvl="2" indent="-342900" algn="l">
              <a:lnSpc>
                <a:spcPct val="90000"/>
              </a:lnSpc>
              <a:spcBef>
                <a:spcPts val="499"/>
              </a:spcBef>
              <a:spcAft>
                <a:spcPts val="0"/>
              </a:spcAft>
              <a:buClr>
                <a:srgbClr val="3F3F3F"/>
              </a:buClr>
              <a:buSzPts val="1800"/>
              <a:buFont typeface="Arial"/>
              <a:buChar char="•"/>
              <a:defRPr sz="1800" b="0" i="0" u="none" strike="noStrike" cap="none">
                <a:solidFill>
                  <a:srgbClr val="3F3F3F"/>
                </a:solidFill>
                <a:latin typeface="Calibri"/>
                <a:ea typeface="Calibri"/>
                <a:cs typeface="Calibri"/>
              </a:defRPr>
            </a:lvl3pPr>
            <a:lvl4pPr marL="1828800" marR="0" lvl="3" indent="-330199" algn="l">
              <a:lnSpc>
                <a:spcPct val="90000"/>
              </a:lnSpc>
              <a:spcBef>
                <a:spcPts val="499"/>
              </a:spcBef>
              <a:spcAft>
                <a:spcPts val="0"/>
              </a:spcAft>
              <a:buClr>
                <a:srgbClr val="3F3F3F"/>
              </a:buClr>
              <a:buSzPts val="1600"/>
              <a:buFont typeface="Arial"/>
              <a:buChar char="•"/>
              <a:defRPr sz="1600" b="0" i="0" u="none" strike="noStrike" cap="none">
                <a:solidFill>
                  <a:srgbClr val="3F3F3F"/>
                </a:solidFill>
                <a:latin typeface="Calibri"/>
                <a:ea typeface="Calibri"/>
                <a:cs typeface="Calibri"/>
              </a:defRPr>
            </a:lvl4pPr>
            <a:lvl5pPr marL="2286000" marR="0" lvl="4" indent="-317499" algn="l">
              <a:lnSpc>
                <a:spcPct val="90000"/>
              </a:lnSpc>
              <a:spcBef>
                <a:spcPts val="499"/>
              </a:spcBef>
              <a:spcAft>
                <a:spcPts val="0"/>
              </a:spcAft>
              <a:buClr>
                <a:srgbClr val="3F3F3F"/>
              </a:buClr>
              <a:buSzPts val="1400"/>
              <a:buFont typeface="Arial"/>
              <a:buChar char="•"/>
              <a:defRPr sz="1400" b="0" i="0" u="none" strike="noStrike" cap="none">
                <a:solidFill>
                  <a:srgbClr val="3F3F3F"/>
                </a:solidFill>
                <a:latin typeface="Calibri"/>
                <a:ea typeface="Calibri"/>
                <a:cs typeface="Calibri"/>
              </a:defRPr>
            </a:lvl5pPr>
            <a:lvl6pPr marL="2743200" marR="0" lvl="5"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r>
              <a:rPr lang="en-US" sz="2400" b="1" i="0" u="none" strike="noStrike" cap="none" spc="0">
                <a:solidFill>
                  <a:srgbClr val="3F3F3F"/>
                </a:solidFill>
                <a:latin typeface="Calibri"/>
                <a:ea typeface="Calibri"/>
                <a:cs typeface="Calibri"/>
              </a:rPr>
              <a:t>Interceptors</a:t>
            </a:r>
            <a:r>
              <a:rPr lang="en-US" sz="2400" b="0" i="0" u="none" strike="noStrike" cap="none" spc="0">
                <a:solidFill>
                  <a:srgbClr val="3F3F3F"/>
                </a:solidFill>
                <a:latin typeface="Calibri"/>
                <a:ea typeface="Calibri"/>
                <a:cs typeface="Calibri"/>
              </a:rPr>
              <a:t> su komponente softvera koje se koriste za izvršavanje dodatnih akcija ili operacija pre, posle ili tokom izvršenja određenih zahteva ili akcija.</a:t>
            </a:r>
            <a:endParaRPr/>
          </a:p>
          <a:p>
            <a:pPr>
              <a:defRPr/>
            </a:pPr>
            <a:r>
              <a:rPr lang="en-US" sz="2400" b="0" i="0" u="none" strike="noStrike" cap="none" spc="0">
                <a:solidFill>
                  <a:srgbClr val="3F3F3F"/>
                </a:solidFill>
                <a:latin typeface="Calibri"/>
                <a:ea typeface="Calibri"/>
                <a:cs typeface="Calibri"/>
              </a:rPr>
              <a:t> Interceptors omogućavaju kontrolu, filtriranje, modifikovanje ili nadgledanje različitih delova sistema ili aplikacije, čime poboljšavaju fleksibilnost, modularnost i ponovno korišćenje koda.</a:t>
            </a:r>
            <a:endParaRPr/>
          </a:p>
          <a:p>
            <a:pPr>
              <a:defRPr/>
            </a:pPr>
            <a:r>
              <a:rPr lang="en-US" sz="2400" b="0" i="0" u="none" strike="noStrike" cap="none" spc="0">
                <a:solidFill>
                  <a:srgbClr val="3F3F3F"/>
                </a:solidFill>
                <a:latin typeface="Calibri"/>
                <a:ea typeface="Calibri"/>
                <a:cs typeface="Calibri"/>
              </a:rPr>
              <a:t> Interceptori se koriste u različitim kontekstima kao što su HTTP zahtevi i odgovori, praćenje izvršenja kroz distribuirane sisteme, implementacija aspekata softverske funkcionalnosti, primena bezbednosnih politika i još mnogo toga.</a:t>
            </a:r>
            <a:endParaRPr/>
          </a:p>
          <a:p>
            <a:pPr>
              <a:defRPr/>
            </a:pPr>
            <a:r>
              <a:rPr lang="en-US" sz="2400" b="0" i="0" u="none" strike="noStrike" cap="none" spc="0">
                <a:solidFill>
                  <a:srgbClr val="3F3F3F"/>
                </a:solidFill>
                <a:latin typeface="Calibri"/>
                <a:ea typeface="Calibri"/>
                <a:cs typeface="Calibri"/>
              </a:rPr>
              <a:t> Interceptori mogu obavljati </a:t>
            </a:r>
            <a:r>
              <a:rPr lang="en-US" sz="2400" b="1" i="0" u="none" strike="noStrike" cap="none" spc="0">
                <a:solidFill>
                  <a:srgbClr val="3F3F3F"/>
                </a:solidFill>
                <a:latin typeface="Calibri"/>
                <a:ea typeface="Calibri"/>
                <a:cs typeface="Calibri"/>
              </a:rPr>
              <a:t>različite funkcionalnosti</a:t>
            </a:r>
            <a:r>
              <a:rPr lang="en-US" sz="2400" b="0" i="0" u="none" strike="noStrike" cap="none" spc="0">
                <a:solidFill>
                  <a:srgbClr val="3F3F3F"/>
                </a:solidFill>
                <a:latin typeface="Calibri"/>
                <a:ea typeface="Calibri"/>
                <a:cs typeface="Calibri"/>
              </a:rPr>
              <a:t> kao što su provera autentifikacije korisnika, logovanje zahteva, manipulacija podacima, primena bezbednosnih politika, praćenje izvršenja itd.</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0" name="Google Shape;160;p62"/>
          <p:cNvSpPr txBox="1"/>
          <p:nvPr>
            <p:ph type="title"/>
          </p:nvPr>
        </p:nvSpPr>
        <p:spPr bwMode="auto">
          <a:xfrm>
            <a:off x="838200" y="384195"/>
            <a:ext cx="10515600" cy="842359"/>
          </a:xfrm>
          <a:prstGeom prst="rect">
            <a:avLst/>
          </a:prstGeom>
          <a:noFill/>
          <a:ln>
            <a:noFill/>
          </a:ln>
        </p:spPr>
        <p:txBody>
          <a:bodyPr spcFirstLastPara="1" wrap="square" lIns="91425" tIns="45700" rIns="91425" bIns="45700" anchor="t" anchorCtr="0">
            <a:noAutofit/>
          </a:bodyPr>
          <a:lstStyle/>
          <a:p>
            <a:pPr marL="0" lvl="0" indent="0" algn="l">
              <a:lnSpc>
                <a:spcPct val="90000"/>
              </a:lnSpc>
              <a:spcBef>
                <a:spcPts val="0"/>
              </a:spcBef>
              <a:spcAft>
                <a:spcPts val="0"/>
              </a:spcAft>
              <a:buClr>
                <a:srgbClr val="A70431"/>
              </a:buClr>
              <a:buSzPts val="4400"/>
              <a:buFont typeface="Calibri"/>
              <a:buNone/>
              <a:defRPr/>
            </a:pPr>
            <a:r>
              <a:rPr lang="en-US" b="1"/>
              <a:t>Zadatak #3: Interceptor #1</a:t>
            </a:r>
            <a:endParaRPr b="1"/>
          </a:p>
        </p:txBody>
      </p:sp>
      <p:sp>
        <p:nvSpPr>
          <p:cNvPr id="161" name="Google Shape;161;p62"/>
          <p:cNvSpPr txBox="1"/>
          <p:nvPr>
            <p:ph type="body" idx="1"/>
          </p:nvPr>
        </p:nvSpPr>
        <p:spPr bwMode="auto">
          <a:xfrm>
            <a:off x="838200" y="1403585"/>
            <a:ext cx="10515600" cy="4351338"/>
          </a:xfrm>
          <a:prstGeom prst="rect">
            <a:avLst/>
          </a:prstGeom>
          <a:noFill/>
          <a:ln>
            <a:noFill/>
          </a:ln>
        </p:spPr>
        <p:txBody>
          <a:bodyPr spcFirstLastPara="1" wrap="square" lIns="91425" tIns="45700" rIns="91425" bIns="45700" anchor="t" anchorCtr="0">
            <a:normAutofit/>
          </a:bodyPr>
          <a:lstStyle/>
          <a:p>
            <a:pPr marL="0" lvl="0" indent="0" algn="l">
              <a:lnSpc>
                <a:spcPct val="100000"/>
              </a:lnSpc>
              <a:spcBef>
                <a:spcPts val="0"/>
              </a:spcBef>
              <a:spcAft>
                <a:spcPts val="0"/>
              </a:spcAft>
              <a:buClr>
                <a:srgbClr val="3F3F3F"/>
              </a:buClr>
              <a:buSzPts val="2400"/>
              <a:buNone/>
              <a:defRPr/>
            </a:pPr>
            <a:r>
              <a:rPr lang="en-US" b="1"/>
              <a:t>Napisati program koji sadrži sadrži interceptor koji pravi logove kada se neka funkcija poziva. Koristiti </a:t>
            </a:r>
            <a:r>
              <a:rPr lang="en-US" b="1">
                <a:latin typeface="Courier New"/>
                <a:ea typeface="Courier New"/>
                <a:cs typeface="Courier New"/>
              </a:rPr>
              <a:t>functools</a:t>
            </a:r>
            <a:r>
              <a:rPr lang="en-US" b="1"/>
              <a:t> i </a:t>
            </a:r>
            <a:r>
              <a:rPr lang="en-US" b="1">
                <a:latin typeface="Courier New"/>
                <a:ea typeface="Courier New"/>
                <a:cs typeface="Courier New"/>
              </a:rPr>
              <a:t>logging</a:t>
            </a:r>
            <a:r>
              <a:rPr lang="en-US" b="1"/>
              <a:t> module iz standardne biblioteke.</a:t>
            </a:r>
            <a:endParaRPr b="1"/>
          </a:p>
          <a:p>
            <a:pPr marL="0" lvl="0" indent="0" algn="l">
              <a:lnSpc>
                <a:spcPct val="100000"/>
              </a:lnSpc>
              <a:spcBef>
                <a:spcPts val="0"/>
              </a:spcBef>
              <a:spcAft>
                <a:spcPts val="0"/>
              </a:spcAft>
              <a:buClr>
                <a:srgbClr val="3F3F3F"/>
              </a:buClr>
              <a:buSzPts val="2400"/>
              <a:buNone/>
              <a:defRPr/>
            </a:pPr>
            <a:endParaRPr b="1"/>
          </a:p>
          <a:p>
            <a:pPr marL="0" lvl="0" indent="0" algn="l">
              <a:lnSpc>
                <a:spcPct val="100000"/>
              </a:lnSpc>
              <a:spcBef>
                <a:spcPts val="0"/>
              </a:spcBef>
              <a:spcAft>
                <a:spcPts val="0"/>
              </a:spcAft>
              <a:buClr>
                <a:srgbClr val="3F3F3F"/>
              </a:buClr>
              <a:buSzPts val="2400"/>
              <a:buNone/>
              <a:defRPr/>
            </a:pPr>
            <a:endParaRPr b="1"/>
          </a:p>
          <a:p>
            <a:pPr marL="0" lvl="0" indent="0" algn="l">
              <a:lnSpc>
                <a:spcPct val="100000"/>
              </a:lnSpc>
              <a:spcBef>
                <a:spcPts val="0"/>
              </a:spcBef>
              <a:spcAft>
                <a:spcPts val="0"/>
              </a:spcAft>
              <a:buSzPts val="2400"/>
              <a:buNone/>
              <a:defRPr/>
            </a:pPr>
            <a:r>
              <a:rPr lang="en-US" b="1"/>
              <a:t>(L03_primer_01)</a:t>
            </a:r>
            <a:endParaRPr/>
          </a:p>
          <a:p>
            <a:pPr marL="0" lvl="0" indent="0" algn="l">
              <a:lnSpc>
                <a:spcPct val="100000"/>
              </a:lnSpc>
              <a:spcBef>
                <a:spcPts val="0"/>
              </a:spcBef>
              <a:spcAft>
                <a:spcPts val="0"/>
              </a:spcAft>
              <a:buClr>
                <a:srgbClr val="3F3F3F"/>
              </a:buClr>
              <a:buSzPts val="2400"/>
              <a:buNone/>
              <a:defRPr/>
            </a:pPr>
            <a:endParaRPr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dur="indefinite" restart="never" nodeType="tmRoot">
          <p:childTnLst>
            <p:seq concurrent="1" nextAc="seek">
              <p:cTn id="2" dur="indefinite" nodeType="mainSeq">
                <p:childTnLst>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61">
                                            <p:txEl>
                                              <p:pRg st="0" end="0"/>
                                            </p:txEl>
                                          </p:spTgt>
                                        </p:tgtEl>
                                        <p:attrNameLst>
                                          <p:attrName>style.visibility</p:attrName>
                                        </p:attrNameLst>
                                      </p:cBhvr>
                                      <p:to>
                                        <p:strVal val="visible"/>
                                      </p:to>
                                    </p:set>
                                    <p:animEffect transition="in" filter="fade">
                                      <p:cBhvr>
                                        <p:cTn dur="500"/>
                                        <p:tgtEl>
                                          <p:spTgt spid="161">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61">
                                            <p:txEl>
                                              <p:pRg st="1" end="1"/>
                                            </p:txEl>
                                          </p:spTgt>
                                        </p:tgtEl>
                                        <p:attrNameLst>
                                          <p:attrName>style.visibility</p:attrName>
                                        </p:attrNameLst>
                                      </p:cBhvr>
                                      <p:to>
                                        <p:strVal val="visible"/>
                                      </p:to>
                                    </p:set>
                                    <p:animEffect transition="in" filter="fade">
                                      <p:cBhvr>
                                        <p:cTn dur="500"/>
                                        <p:tgtEl>
                                          <p:spTgt spid="161">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61">
                                            <p:txEl>
                                              <p:pRg st="2" end="2"/>
                                            </p:txEl>
                                          </p:spTgt>
                                        </p:tgtEl>
                                        <p:attrNameLst>
                                          <p:attrName>style.visibility</p:attrName>
                                        </p:attrNameLst>
                                      </p:cBhvr>
                                      <p:to>
                                        <p:strVal val="visible"/>
                                      </p:to>
                                    </p:set>
                                    <p:animEffect transition="in" filter="fade">
                                      <p:cBhvr>
                                        <p:cTn dur="500"/>
                                        <p:tgtEl>
                                          <p:spTgt spid="161">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61">
                                            <p:txEl>
                                              <p:pRg st="3" end="3"/>
                                            </p:txEl>
                                          </p:spTgt>
                                        </p:tgtEl>
                                        <p:attrNameLst>
                                          <p:attrName>style.visibility</p:attrName>
                                        </p:attrNameLst>
                                      </p:cBhvr>
                                      <p:to>
                                        <p:strVal val="visible"/>
                                      </p:to>
                                    </p:set>
                                    <p:animEffect transition="in" filter="fade">
                                      <p:cBhvr>
                                        <p:cTn dur="500"/>
                                        <p:tgtEl>
                                          <p:spTgt spid="161">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61">
                                            <p:txEl>
                                              <p:pRg st="4" end="4"/>
                                            </p:txEl>
                                          </p:spTgt>
                                        </p:tgtEl>
                                        <p:attrNameLst>
                                          <p:attrName>style.visibility</p:attrName>
                                        </p:attrNameLst>
                                      </p:cBhvr>
                                      <p:to>
                                        <p:strVal val="visible"/>
                                      </p:to>
                                    </p:set>
                                    <p:animEffect transition="in" filter="fade">
                                      <p:cBhvr>
                                        <p:cTn dur="500"/>
                                        <p:tgtEl>
                                          <p:spTgt spid="161">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6" name="Google Shape;166;p63"/>
          <p:cNvSpPr txBox="1"/>
          <p:nvPr>
            <p:ph type="title"/>
          </p:nvPr>
        </p:nvSpPr>
        <p:spPr bwMode="auto">
          <a:xfrm>
            <a:off x="838200" y="384195"/>
            <a:ext cx="10515600" cy="842359"/>
          </a:xfrm>
          <a:prstGeom prst="rect">
            <a:avLst/>
          </a:prstGeom>
          <a:noFill/>
          <a:ln>
            <a:noFill/>
          </a:ln>
        </p:spPr>
        <p:txBody>
          <a:bodyPr spcFirstLastPara="1" wrap="square" lIns="91425" tIns="45700" rIns="91425" bIns="45700" anchor="t" anchorCtr="0">
            <a:noAutofit/>
          </a:bodyPr>
          <a:lstStyle/>
          <a:p>
            <a:pPr marL="0" lvl="0" indent="0" algn="l">
              <a:lnSpc>
                <a:spcPct val="90000"/>
              </a:lnSpc>
              <a:spcBef>
                <a:spcPts val="0"/>
              </a:spcBef>
              <a:spcAft>
                <a:spcPts val="0"/>
              </a:spcAft>
              <a:buClr>
                <a:srgbClr val="A70431"/>
              </a:buClr>
              <a:buSzPts val="4400"/>
              <a:buFont typeface="Calibri"/>
              <a:buNone/>
              <a:defRPr/>
            </a:pPr>
            <a:r>
              <a:rPr lang="en-US" b="1"/>
              <a:t>Zadatak #4: Interceptor #2</a:t>
            </a:r>
            <a:endParaRPr b="1"/>
          </a:p>
        </p:txBody>
      </p:sp>
      <p:sp>
        <p:nvSpPr>
          <p:cNvPr id="167" name="Google Shape;167;p63"/>
          <p:cNvSpPr txBox="1"/>
          <p:nvPr>
            <p:ph type="body" idx="1"/>
          </p:nvPr>
        </p:nvSpPr>
        <p:spPr bwMode="auto">
          <a:xfrm>
            <a:off x="838200" y="1403585"/>
            <a:ext cx="10515600" cy="4351338"/>
          </a:xfrm>
          <a:prstGeom prst="rect">
            <a:avLst/>
          </a:prstGeom>
          <a:noFill/>
          <a:ln>
            <a:noFill/>
          </a:ln>
        </p:spPr>
        <p:txBody>
          <a:bodyPr spcFirstLastPara="1" wrap="square" lIns="91425" tIns="45700" rIns="91425" bIns="45700" anchor="t" anchorCtr="0">
            <a:normAutofit/>
          </a:bodyPr>
          <a:lstStyle/>
          <a:p>
            <a:pPr marL="0" lvl="0" indent="0" algn="l">
              <a:lnSpc>
                <a:spcPct val="100000"/>
              </a:lnSpc>
              <a:spcBef>
                <a:spcPts val="0"/>
              </a:spcBef>
              <a:spcAft>
                <a:spcPts val="0"/>
              </a:spcAft>
              <a:buSzPts val="2400"/>
              <a:buNone/>
              <a:defRPr/>
            </a:pPr>
            <a:r>
              <a:rPr lang="en-US" b="1"/>
              <a:t>Napisati program koji sadrži sadrži interceptor proverava autentikaciju, iz skupa dozvoljenih tokena. Dati primer za neuspešnu i uspešnu autentikaciju. Koristiti </a:t>
            </a:r>
            <a:r>
              <a:rPr lang="en-US" b="1">
                <a:latin typeface="Courier New"/>
                <a:ea typeface="Courier New"/>
                <a:cs typeface="Courier New"/>
              </a:rPr>
              <a:t>functools</a:t>
            </a:r>
            <a:r>
              <a:rPr lang="en-US" b="1"/>
              <a:t> modul iz standardne biblioteke.</a:t>
            </a:r>
            <a:endParaRPr/>
          </a:p>
          <a:p>
            <a:pPr marL="0" lvl="0" indent="0" algn="l">
              <a:lnSpc>
                <a:spcPct val="100000"/>
              </a:lnSpc>
              <a:spcBef>
                <a:spcPts val="0"/>
              </a:spcBef>
              <a:spcAft>
                <a:spcPts val="0"/>
              </a:spcAft>
              <a:buClr>
                <a:srgbClr val="3F3F3F"/>
              </a:buClr>
              <a:buSzPts val="2400"/>
              <a:buNone/>
              <a:defRPr/>
            </a:pPr>
            <a:endParaRPr b="1"/>
          </a:p>
          <a:p>
            <a:pPr marL="0" lvl="0" indent="0" algn="l">
              <a:lnSpc>
                <a:spcPct val="100000"/>
              </a:lnSpc>
              <a:spcBef>
                <a:spcPts val="0"/>
              </a:spcBef>
              <a:spcAft>
                <a:spcPts val="0"/>
              </a:spcAft>
              <a:buSzPts val="2400"/>
              <a:buNone/>
              <a:defRPr/>
            </a:pPr>
            <a:r>
              <a:rPr lang="en-US" b="1"/>
              <a:t>(L03_primer_02)</a:t>
            </a:r>
            <a:endParaRPr/>
          </a:p>
          <a:p>
            <a:pPr marL="0" lvl="0" indent="0" algn="l">
              <a:lnSpc>
                <a:spcPct val="100000"/>
              </a:lnSpc>
              <a:spcBef>
                <a:spcPts val="0"/>
              </a:spcBef>
              <a:spcAft>
                <a:spcPts val="0"/>
              </a:spcAft>
              <a:buClr>
                <a:srgbClr val="3F3F3F"/>
              </a:buClr>
              <a:buSzPts val="2400"/>
              <a:buNone/>
              <a:defRPr/>
            </a:pPr>
            <a:endParaRPr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dur="indefinite" restart="never" nodeType="tmRoot">
          <p:childTnLst>
            <p:seq concurrent="1" nextAc="seek">
              <p:cTn id="2" dur="indefinite" nodeType="mainSeq">
                <p:childTnLst>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67">
                                            <p:txEl>
                                              <p:pRg st="0" end="0"/>
                                            </p:txEl>
                                          </p:spTgt>
                                        </p:tgtEl>
                                        <p:attrNameLst>
                                          <p:attrName>style.visibility</p:attrName>
                                        </p:attrNameLst>
                                      </p:cBhvr>
                                      <p:to>
                                        <p:strVal val="visible"/>
                                      </p:to>
                                    </p:set>
                                    <p:animEffect transition="in" filter="fade">
                                      <p:cBhvr>
                                        <p:cTn dur="500"/>
                                        <p:tgtEl>
                                          <p:spTgt spid="167">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67">
                                            <p:txEl>
                                              <p:pRg st="1" end="1"/>
                                            </p:txEl>
                                          </p:spTgt>
                                        </p:tgtEl>
                                        <p:attrNameLst>
                                          <p:attrName>style.visibility</p:attrName>
                                        </p:attrNameLst>
                                      </p:cBhvr>
                                      <p:to>
                                        <p:strVal val="visible"/>
                                      </p:to>
                                    </p:set>
                                    <p:animEffect transition="in" filter="fade">
                                      <p:cBhvr>
                                        <p:cTn dur="500"/>
                                        <p:tgtEl>
                                          <p:spTgt spid="167">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67">
                                            <p:txEl>
                                              <p:pRg st="2" end="2"/>
                                            </p:txEl>
                                          </p:spTgt>
                                        </p:tgtEl>
                                        <p:attrNameLst>
                                          <p:attrName>style.visibility</p:attrName>
                                        </p:attrNameLst>
                                      </p:cBhvr>
                                      <p:to>
                                        <p:strVal val="visible"/>
                                      </p:to>
                                    </p:set>
                                    <p:animEffect transition="in" filter="fade">
                                      <p:cBhvr>
                                        <p:cTn dur="500"/>
                                        <p:tgtEl>
                                          <p:spTgt spid="167">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presetClass="entr" presetSubtype="0" fill="hold" nodeType="clickEffect">
                                  <p:stCondLst>
                                    <p:cond delay="0"/>
                                  </p:stCondLst>
                                  <p:childTnLst>
                                    <p:set>
                                      <p:cBhvr>
                                        <p:cTn dur="1" fill="hold">
                                          <p:stCondLst>
                                            <p:cond delay="0"/>
                                          </p:stCondLst>
                                        </p:cTn>
                                        <p:tgtEl>
                                          <p:spTgt spid="167">
                                            <p:txEl>
                                              <p:pRg st="3" end="3"/>
                                            </p:txEl>
                                          </p:spTgt>
                                        </p:tgtEl>
                                        <p:attrNameLst>
                                          <p:attrName>style.visibility</p:attrName>
                                        </p:attrNameLst>
                                      </p:cBhvr>
                                      <p:to>
                                        <p:strVal val="visible"/>
                                      </p:to>
                                    </p:set>
                                    <p:animEffect transition="in" filter="fade">
                                      <p:cBhvr>
                                        <p:cTn dur="500"/>
                                        <p:tgtEl>
                                          <p:spTgt spid="167">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06721802" name="Google Shape;14;p39"/>
          <p:cNvSpPr txBox="1"/>
          <p:nvPr>
            <p:ph type="title"/>
          </p:nvPr>
        </p:nvSpPr>
        <p:spPr bwMode="auto">
          <a:xfrm>
            <a:off x="838198" y="384194"/>
            <a:ext cx="10515600" cy="842358"/>
          </a:xfrm>
          <a:prstGeom prst="rect">
            <a:avLst/>
          </a:prstGeom>
          <a:noFill/>
          <a:ln>
            <a:noFill/>
          </a:ln>
        </p:spPr>
        <p:txBody>
          <a:bodyPr spcFirstLastPara="1" wrap="square" lIns="91423" tIns="45699" rIns="91423" bIns="45699" anchor="t" anchorCtr="0">
            <a:noAutofit/>
          </a:bodyPr>
          <a:lstStyle>
            <a:lvl1pPr marR="0" lvl="0" algn="l">
              <a:lnSpc>
                <a:spcPct val="90000"/>
              </a:lnSpc>
              <a:spcBef>
                <a:spcPts val="0"/>
              </a:spcBef>
              <a:spcAft>
                <a:spcPts val="0"/>
              </a:spcAft>
              <a:buClr>
                <a:srgbClr val="A70431"/>
              </a:buClr>
              <a:buSzPts val="4400"/>
              <a:buFont typeface="Calibri"/>
              <a:buNone/>
              <a:defRPr sz="4400" b="0" i="0" u="none" strike="noStrike" cap="none">
                <a:solidFill>
                  <a:srgbClr val="A70431"/>
                </a:solidFill>
                <a:latin typeface="Calibri"/>
                <a:ea typeface="Calibri"/>
                <a:cs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defRPr>
            </a:lvl9pPr>
          </a:lstStyle>
          <a:p>
            <a:pPr lvl="0" algn="l">
              <a:lnSpc>
                <a:spcPct val="100000"/>
              </a:lnSpc>
              <a:spcBef>
                <a:spcPts val="0"/>
              </a:spcBef>
              <a:spcAft>
                <a:spcPts val="0"/>
              </a:spcAft>
              <a:defRPr/>
            </a:pPr>
            <a:r>
              <a:rPr lang="en-US" sz="4400" b="1" i="0" u="none" strike="noStrike" cap="none" spc="0">
                <a:solidFill>
                  <a:srgbClr val="A70431"/>
                </a:solidFill>
                <a:latin typeface="Calibri"/>
                <a:ea typeface="Calibri"/>
                <a:cs typeface="Calibri"/>
              </a:rPr>
              <a:t>Mailbox sistemi</a:t>
            </a:r>
            <a:endParaRPr sz="4400"/>
          </a:p>
          <a:p>
            <a:pPr>
              <a:defRPr/>
            </a:pPr>
            <a:endParaRPr/>
          </a:p>
        </p:txBody>
      </p:sp>
      <p:sp>
        <p:nvSpPr>
          <p:cNvPr id="932511725" name="Google Shape;15;p39"/>
          <p:cNvSpPr txBox="1"/>
          <p:nvPr>
            <p:ph type="body" idx="1"/>
          </p:nvPr>
        </p:nvSpPr>
        <p:spPr bwMode="auto">
          <a:xfrm>
            <a:off x="838198" y="1403584"/>
            <a:ext cx="10515600" cy="4351338"/>
          </a:xfrm>
          <a:prstGeom prst="rect">
            <a:avLst/>
          </a:prstGeom>
          <a:noFill/>
          <a:ln>
            <a:noFill/>
          </a:ln>
        </p:spPr>
        <p:txBody>
          <a:bodyPr spcFirstLastPara="1" wrap="square" lIns="91423" tIns="45699" rIns="91423" bIns="45699" anchor="t" anchorCtr="0">
            <a:noAutofit/>
          </a:bodyPr>
          <a:lstStyle>
            <a:lvl1pPr marL="457200" marR="0" lvl="0" indent="-228600" algn="l">
              <a:lnSpc>
                <a:spcPct val="90000"/>
              </a:lnSpc>
              <a:spcBef>
                <a:spcPts val="999"/>
              </a:spcBef>
              <a:spcAft>
                <a:spcPts val="0"/>
              </a:spcAft>
              <a:buClr>
                <a:srgbClr val="3F3F3F"/>
              </a:buClr>
              <a:buSzPts val="2400"/>
              <a:buFont typeface="Arial"/>
              <a:buNone/>
              <a:defRPr sz="2400" b="0" i="0" u="none" strike="noStrike" cap="none">
                <a:solidFill>
                  <a:srgbClr val="3F3F3F"/>
                </a:solidFill>
                <a:latin typeface="Calibri"/>
                <a:ea typeface="Calibri"/>
                <a:cs typeface="Calibri"/>
              </a:defRPr>
            </a:lvl1pPr>
            <a:lvl2pPr marL="914400" marR="0" lvl="1" indent="-355599" algn="l">
              <a:lnSpc>
                <a:spcPct val="90000"/>
              </a:lnSpc>
              <a:spcBef>
                <a:spcPts val="499"/>
              </a:spcBef>
              <a:spcAft>
                <a:spcPts val="0"/>
              </a:spcAft>
              <a:buClr>
                <a:srgbClr val="3F3F3F"/>
              </a:buClr>
              <a:buSzPts val="2000"/>
              <a:buFont typeface="Arial"/>
              <a:buChar char="•"/>
              <a:defRPr sz="2000" b="0" i="0" u="none" strike="noStrike" cap="none">
                <a:solidFill>
                  <a:srgbClr val="3F3F3F"/>
                </a:solidFill>
                <a:latin typeface="Calibri"/>
                <a:ea typeface="Calibri"/>
                <a:cs typeface="Calibri"/>
              </a:defRPr>
            </a:lvl2pPr>
            <a:lvl3pPr marL="1371600" marR="0" lvl="2" indent="-342900" algn="l">
              <a:lnSpc>
                <a:spcPct val="90000"/>
              </a:lnSpc>
              <a:spcBef>
                <a:spcPts val="499"/>
              </a:spcBef>
              <a:spcAft>
                <a:spcPts val="0"/>
              </a:spcAft>
              <a:buClr>
                <a:srgbClr val="3F3F3F"/>
              </a:buClr>
              <a:buSzPts val="1800"/>
              <a:buFont typeface="Arial"/>
              <a:buChar char="•"/>
              <a:defRPr sz="1800" b="0" i="0" u="none" strike="noStrike" cap="none">
                <a:solidFill>
                  <a:srgbClr val="3F3F3F"/>
                </a:solidFill>
                <a:latin typeface="Calibri"/>
                <a:ea typeface="Calibri"/>
                <a:cs typeface="Calibri"/>
              </a:defRPr>
            </a:lvl3pPr>
            <a:lvl4pPr marL="1828800" marR="0" lvl="3" indent="-330199" algn="l">
              <a:lnSpc>
                <a:spcPct val="90000"/>
              </a:lnSpc>
              <a:spcBef>
                <a:spcPts val="499"/>
              </a:spcBef>
              <a:spcAft>
                <a:spcPts val="0"/>
              </a:spcAft>
              <a:buClr>
                <a:srgbClr val="3F3F3F"/>
              </a:buClr>
              <a:buSzPts val="1600"/>
              <a:buFont typeface="Arial"/>
              <a:buChar char="•"/>
              <a:defRPr sz="1600" b="0" i="0" u="none" strike="noStrike" cap="none">
                <a:solidFill>
                  <a:srgbClr val="3F3F3F"/>
                </a:solidFill>
                <a:latin typeface="Calibri"/>
                <a:ea typeface="Calibri"/>
                <a:cs typeface="Calibri"/>
              </a:defRPr>
            </a:lvl4pPr>
            <a:lvl5pPr marL="2286000" marR="0" lvl="4" indent="-317499" algn="l">
              <a:lnSpc>
                <a:spcPct val="90000"/>
              </a:lnSpc>
              <a:spcBef>
                <a:spcPts val="499"/>
              </a:spcBef>
              <a:spcAft>
                <a:spcPts val="0"/>
              </a:spcAft>
              <a:buClr>
                <a:srgbClr val="3F3F3F"/>
              </a:buClr>
              <a:buSzPts val="1400"/>
              <a:buFont typeface="Arial"/>
              <a:buChar char="•"/>
              <a:defRPr sz="1400" b="0" i="0" u="none" strike="noStrike" cap="none">
                <a:solidFill>
                  <a:srgbClr val="3F3F3F"/>
                </a:solidFill>
                <a:latin typeface="Calibri"/>
                <a:ea typeface="Calibri"/>
                <a:cs typeface="Calibri"/>
              </a:defRPr>
            </a:lvl5pPr>
            <a:lvl6pPr marL="2743200" marR="0" lvl="5"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499"/>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r>
              <a:rPr lang="en-US" sz="2400" b="1" i="0" u="none" strike="noStrike" cap="none" spc="0">
                <a:solidFill>
                  <a:srgbClr val="3F3F3F"/>
                </a:solidFill>
                <a:latin typeface="Calibri"/>
                <a:ea typeface="Calibri"/>
                <a:cs typeface="Calibri"/>
              </a:rPr>
              <a:t>Mailbox sistemi</a:t>
            </a:r>
            <a:r>
              <a:rPr lang="en-US" sz="2400" b="0" i="0" u="none" strike="noStrike" cap="none" spc="0">
                <a:solidFill>
                  <a:srgbClr val="3F3F3F"/>
                </a:solidFill>
                <a:latin typeface="Calibri"/>
                <a:ea typeface="Calibri"/>
                <a:cs typeface="Calibri"/>
              </a:rPr>
              <a:t> su mehanizmi koji omogućavaju komunikaciju između različitih procesa ili niti u softverskim aplikacijama.</a:t>
            </a:r>
            <a:endParaRPr/>
          </a:p>
          <a:p>
            <a:pPr>
              <a:defRPr/>
            </a:pPr>
            <a:r>
              <a:rPr lang="en-US" sz="2400" b="0" i="0" u="none" strike="noStrike" cap="none" spc="0">
                <a:solidFill>
                  <a:srgbClr val="3F3F3F"/>
                </a:solidFill>
                <a:latin typeface="Calibri"/>
                <a:ea typeface="Calibri"/>
                <a:cs typeface="Calibri"/>
              </a:rPr>
              <a:t>Svaki proces ili nit poseduje svoj mailbox, koji funkcioniše kao kutija za poštu.</a:t>
            </a:r>
            <a:endParaRPr lang="en-US" sz="2400" b="0" i="0" u="none" strike="noStrike" cap="none" spc="0">
              <a:solidFill>
                <a:srgbClr val="3F3F3F"/>
              </a:solidFill>
              <a:latin typeface="Calibri"/>
              <a:cs typeface="Calibri"/>
            </a:endParaRPr>
          </a:p>
          <a:p>
            <a:pPr>
              <a:defRPr/>
            </a:pPr>
            <a:r>
              <a:rPr lang="en-US" sz="2400" b="0" i="0" u="none" strike="noStrike" cap="none" spc="0">
                <a:solidFill>
                  <a:srgbClr val="3F3F3F"/>
                </a:solidFill>
                <a:latin typeface="Calibri"/>
                <a:ea typeface="Calibri"/>
                <a:cs typeface="Calibri"/>
              </a:rPr>
              <a:t>Niti mogu slati poruke u mailboxe drugih procesa ili niti, a zatim primati te poruke iz svojih mailboxa</a:t>
            </a:r>
            <a:r>
              <a:rPr/>
              <a:t>.</a:t>
            </a:r>
            <a:endParaRPr/>
          </a:p>
          <a:p>
            <a:pPr>
              <a:defRPr/>
            </a:pPr>
            <a:r>
              <a:rPr lang="en-US" sz="2400" b="0" i="0" u="none" strike="noStrike" cap="none" spc="0">
                <a:solidFill>
                  <a:srgbClr val="3F3F3F"/>
                </a:solidFill>
                <a:latin typeface="Calibri"/>
                <a:ea typeface="Calibri"/>
                <a:cs typeface="Calibri"/>
              </a:rPr>
              <a:t>Mailbox sistemi omogućavaju asinhronu komunikaciju između različitih delova aplikacije.</a:t>
            </a:r>
            <a:endParaRPr lang="en-US" sz="2400" b="0" i="0" u="none" strike="noStrike" cap="none" spc="0">
              <a:solidFill>
                <a:srgbClr val="3F3F3F"/>
              </a:solidFill>
              <a:latin typeface="Calibri"/>
              <a:cs typeface="Calibri"/>
            </a:endParaRPr>
          </a:p>
          <a:p>
            <a:pPr>
              <a:defRPr/>
            </a:pPr>
            <a:r>
              <a:rPr lang="en-US" sz="2400" b="0" i="0" u="none" strike="noStrike" cap="none" spc="0">
                <a:solidFill>
                  <a:srgbClr val="3F3F3F"/>
                </a:solidFill>
                <a:latin typeface="Calibri"/>
                <a:ea typeface="Calibri"/>
                <a:cs typeface="Calibri"/>
              </a:rPr>
              <a:t>Procesi ili niti mogu nastaviti sa radom dok čekaju na poruke u mailboxu, čime se efikasno koriste resursi sistema</a:t>
            </a:r>
            <a:r>
              <a:rPr/>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ONLYOFFICE/7.5.1.23</Application>
  <DocSecurity>0</DocSecurity>
  <PresentationFormat>On-screen Show (4:3)</PresentationFormat>
  <Paragraphs>0</Paragraphs>
  <Slides>13</Slides>
  <Notes>13</Notes>
  <HiddenSlides>0</HiddenSlides>
  <MMClips>2</MMClips>
  <ScaleCrop>0</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dizajn sluzba;Nemanja Zdravkovic</dc:creator>
  <cp:keywords/>
  <dc:description/>
  <dc:identifier/>
  <dc:language/>
  <cp:lastModifiedBy/>
  <cp:revision>2</cp:revision>
  <dcterms:created xsi:type="dcterms:W3CDTF">2015-09-11T12:39:33Z</dcterms:created>
  <dcterms:modified xsi:type="dcterms:W3CDTF">2024-03-08T16:05:10Z</dcterms:modified>
  <cp:category/>
  <cp:contentStatus/>
  <cp:version/>
</cp:coreProperties>
</file>