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/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0" name="Google Shape;40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5124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52385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50014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006384-DBCE-872E-FE37-5AE0B72A41B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0470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17673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67907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01EB6C-BA28-9495-BB6C-C95544916F9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41813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80588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97444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8D709-DD35-52A7-3A59-48D6081A552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0248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89620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68748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27E2D-6ED8-DFAB-B033-DEE60C0803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6" name="Google Shape;46;p2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9D12F5-9C57-42A7-1FC8-72E39CC9405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7986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96445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4519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FBDC3E-97BC-DD3C-DF7D-1505422EFD6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86C536-B420-0B50-9116-3A043677124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456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11266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43139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B80C9-7E7A-C17F-ECA2-9DD879E8405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7282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09254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8625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E5603D-4E67-CE4F-1C08-CC0FAB6F869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6755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0082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7765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D19EC1-0B48-3A09-1020-3C23D921366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12340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27138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27070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6EF3BD-81BF-4E8A-5DDA-726BA7EDB3B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Google Shape;12;p19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1172"/>
            <a:ext cx="12192000" cy="685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0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0"/>
          <p:cNvSpPr/>
          <p:nvPr/>
        </p:nvSpPr>
        <p:spPr bwMode="auto">
          <a:xfrm>
            <a:off x="8764262" y="6252711"/>
            <a:ext cx="383988" cy="38398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17;p20"/>
          <p:cNvSpPr/>
          <p:nvPr/>
        </p:nvSpPr>
        <p:spPr bwMode="auto">
          <a:xfrm>
            <a:off x="8649789" y="6297695"/>
            <a:ext cx="6129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Google Shape;18;p20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Google Shape;19;p20"/>
          <p:cNvSpPr/>
          <p:nvPr/>
        </p:nvSpPr>
        <p:spPr bwMode="auto">
          <a:xfrm>
            <a:off x="3591855" y="6466972"/>
            <a:ext cx="38924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© UNIVERZITET METROPOLITAN,</a:t>
            </a: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Beograd   /   Kopiranje i umnožavanje nije dozvoljeno.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22;p21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Google Shape;23;p21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6" name="Google Shape;26;p22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" name="Google Shape;27;p22"/>
          <p:cNvSpPr txBox="1"/>
          <p:nvPr>
            <p:ph type="body" idx="1"/>
          </p:nvPr>
        </p:nvSpPr>
        <p:spPr bwMode="auto">
          <a:xfrm>
            <a:off x="838200" y="1403585"/>
            <a:ext cx="47101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22"/>
          <p:cNvSpPr txBox="1"/>
          <p:nvPr>
            <p:ph type="body" idx="2"/>
          </p:nvPr>
        </p:nvSpPr>
        <p:spPr bwMode="auto">
          <a:xfrm>
            <a:off x="5819614" y="1403585"/>
            <a:ext cx="55341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1" name="Google Shape;31;p23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Google Shape;32;p23"/>
          <p:cNvSpPr txBox="1"/>
          <p:nvPr>
            <p:ph type="body" idx="1"/>
          </p:nvPr>
        </p:nvSpPr>
        <p:spPr bwMode="auto">
          <a:xfrm>
            <a:off x="838200" y="2364480"/>
            <a:ext cx="4710192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23"/>
          <p:cNvSpPr txBox="1"/>
          <p:nvPr>
            <p:ph type="body" idx="2"/>
          </p:nvPr>
        </p:nvSpPr>
        <p:spPr bwMode="auto">
          <a:xfrm>
            <a:off x="5819614" y="2364480"/>
            <a:ext cx="5534185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3"/>
          <p:cNvSpPr txBox="1"/>
          <p:nvPr>
            <p:ph type="body" idx="3"/>
          </p:nvPr>
        </p:nvSpPr>
        <p:spPr bwMode="auto">
          <a:xfrm>
            <a:off x="838200" y="1433513"/>
            <a:ext cx="471011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23"/>
          <p:cNvSpPr txBox="1"/>
          <p:nvPr>
            <p:ph type="body" idx="4"/>
          </p:nvPr>
        </p:nvSpPr>
        <p:spPr bwMode="auto">
          <a:xfrm>
            <a:off x="5819614" y="1433513"/>
            <a:ext cx="5534185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37;p24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/>
          <p:nvPr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0" y="1777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/>
        </p:nvSpPr>
        <p:spPr bwMode="auto">
          <a:xfrm>
            <a:off x="1702523" y="3890327"/>
            <a:ext cx="8795997" cy="194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Oznaka predmeta: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	CS230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Naziv predmeta: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	Distribuirani sistemi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Predavanje:	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#0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Predavač:	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Anđela Grujić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Školska godina: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2023/2024. prolećni semestar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3" name="Google Shape;43;p1"/>
          <p:cNvSpPr/>
          <p:nvPr/>
        </p:nvSpPr>
        <p:spPr bwMode="auto">
          <a:xfrm>
            <a:off x="641163" y="2440433"/>
            <a:ext cx="10917276" cy="143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en-U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Python: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sr-Latn-R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Komunikacija</a:t>
            </a:r>
            <a:endParaRPr sz="4400" b="1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69251596" name=""/>
          <p:cNvSpPr/>
          <p:nvPr/>
        </p:nvSpPr>
        <p:spPr bwMode="auto">
          <a:xfrm>
            <a:off x="5968559" y="3322319"/>
            <a:ext cx="255240" cy="30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466482" name="Google Shape;14;p20"/>
          <p:cNvSpPr txBox="1"/>
          <p:nvPr>
            <p:ph type="title"/>
          </p:nvPr>
        </p:nvSpPr>
        <p:spPr bwMode="auto">
          <a:xfrm>
            <a:off x="838198" y="384193"/>
            <a:ext cx="10515600" cy="84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en-U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RPC – Remote Procedure Call</a:t>
            </a:r>
            <a:r>
              <a:rPr/>
              <a:t> – zadatak 4</a:t>
            </a:r>
            <a:endParaRPr/>
          </a:p>
        </p:txBody>
      </p:sp>
      <p:sp>
        <p:nvSpPr>
          <p:cNvPr id="868058616" name="Google Shape;15;p20"/>
          <p:cNvSpPr txBox="1"/>
          <p:nvPr>
            <p:ph type="body" idx="1"/>
          </p:nvPr>
        </p:nvSpPr>
        <p:spPr bwMode="auto">
          <a:xfrm>
            <a:off x="838198" y="11105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</a:t>
            </a:r>
            <a:endParaRPr b="1" i="1"/>
          </a:p>
        </p:txBody>
      </p:sp>
      <p:sp>
        <p:nvSpPr>
          <p:cNvPr id="784421055" name=""/>
          <p:cNvSpPr txBox="1"/>
          <p:nvPr/>
        </p:nvSpPr>
        <p:spPr bwMode="auto">
          <a:xfrm flipH="0" flipV="0">
            <a:off x="838198" y="1226551"/>
            <a:ext cx="10519199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Implementacija asinhronog servera za RPC komunikaciju</a:t>
            </a:r>
            <a:endParaRPr lang="en-US" sz="2400" b="1" i="1" u="none" strike="noStrike" cap="none" spc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algn="l">
              <a:defRPr/>
            </a:pPr>
            <a:endParaRPr lang="en-US" sz="2400" b="1" i="1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Potrebno je implementirati asinhroni server koji će primati RPC  zahteve od klijenata i odgovarati na njih. Server će podržavati samo jednu vrstu metode </a:t>
            </a: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"get_data"</a:t>
            </a: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. Kada se primi zahtev sa tom metodom, server će odgovoriti sa odgovarajućim podacima. U suprotnom, server će poslati grešku "Invalid method".</a:t>
            </a:r>
            <a:endParaRPr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30873603" name=""/>
          <p:cNvSpPr/>
          <p:nvPr/>
        </p:nvSpPr>
        <p:spPr bwMode="auto">
          <a:xfrm>
            <a:off x="5968559" y="3322319"/>
            <a:ext cx="255240" cy="30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124475966" name=""/>
          <p:cNvSpPr/>
          <p:nvPr/>
        </p:nvSpPr>
        <p:spPr bwMode="auto">
          <a:xfrm>
            <a:off x="5968559" y="3322319"/>
            <a:ext cx="255240" cy="30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1232043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7" y="384192"/>
            <a:ext cx="10515600" cy="84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Domaći zadatak #7, nivo 1</a:t>
            </a:r>
            <a:endParaRPr/>
          </a:p>
        </p:txBody>
      </p:sp>
      <p:sp>
        <p:nvSpPr>
          <p:cNvPr id="850405337" name="TextBox 1"/>
          <p:cNvSpPr txBox="1"/>
          <p:nvPr/>
        </p:nvSpPr>
        <p:spPr bwMode="auto">
          <a:xfrm>
            <a:off x="838197" y="1226549"/>
            <a:ext cx="10515600" cy="418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Svaki student radi jedan zadatak prema broju indeksa. Broj zadatka određuje se prema formuli broj_indeksa mod5 + 1 Primer: broj indeksa = 1234 1234 mod5 + 1 = 4 + 1 = 5 -&gt; student radi 5. zadatak.</a:t>
            </a:r>
            <a:endParaRPr lang="sr-Latn-R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U svakom zadatku treba napraviti klijenti i serverski program koji prenose "Hello world!" poruku od klijenta, i server da vrati istu poruku. Pojedinačni zadaci razlikuju se u implementaciji middleware-a, osim tamo gde je naglašeno. 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sr-Latn-RS"/>
              <a:t>1. </a:t>
            </a:r>
            <a:r>
              <a:rPr lang="en-US"/>
              <a:t>Napisati middleware koji podržava sinhroni tip komunikacije: klijent je blokiran do trenutka dok ne dobije poruku od middleware-a da je poruka poslata ka serveru. </a:t>
            </a:r>
            <a:endParaRPr/>
          </a:p>
          <a:p>
            <a:pPr>
              <a:defRPr/>
            </a:pPr>
            <a:r>
              <a:rPr lang="sr-Latn-RS"/>
              <a:t>2. </a:t>
            </a:r>
            <a:r>
              <a:rPr lang="en-US"/>
              <a:t>Napisati middleware koji podržava sinhroni tip komunikacije: klijent je blokiran do trenutka dok ne dobije poruku od middleware-a da je poruka stigla na middleware. U ovom zadatku implamentirati da nije moguće obratiti poruku od klijenta na serveru, ali da klijent ne ostane blokiran neograničeno dugo. </a:t>
            </a:r>
            <a:endParaRPr/>
          </a:p>
          <a:p>
            <a:pPr>
              <a:defRPr/>
            </a:pPr>
            <a:r>
              <a:rPr lang="sr-Latn-RS"/>
              <a:t>3. </a:t>
            </a:r>
            <a:r>
              <a:rPr lang="en-US"/>
              <a:t>Napisati middleware koji podržava persistant tip komunikacije: kada klijent pošalje poruku, middleware smešta u svojoj privremenoj memoriji, i šalje serveru kada se server aktivira (jer osluškuje port servera). U ovom programu pokrenuti middleware, pa klijenta, pa server. </a:t>
            </a:r>
            <a:endParaRPr/>
          </a:p>
          <a:p>
            <a:pPr>
              <a:defRPr/>
            </a:pPr>
            <a:r>
              <a:rPr lang="sr-Latn-RS"/>
              <a:t>4. </a:t>
            </a:r>
            <a:r>
              <a:rPr lang="en-US"/>
              <a:t>Napisati middleware koji podržava asinhroni tip komunikacije: klijent po slanju zahteva serveru obrađuje druge podatke (neka to bude štampanje poruke "Klijent nastavlja sa radom iako je poslao poruku."), a middleware prodleđuje poruku serveru. Kada server obradi poruku, klijent koji osluškuje i na drugom portu middleware, dobija poruku od servera i štampa je. </a:t>
            </a:r>
            <a:endParaRPr/>
          </a:p>
          <a:p>
            <a:pPr>
              <a:defRPr/>
            </a:pPr>
            <a:r>
              <a:rPr lang="sr-Latn-RS"/>
              <a:t>5. </a:t>
            </a:r>
            <a:r>
              <a:rPr lang="en-US"/>
              <a:t>Napisati middleware koji podržava transient tip komunikacije: kada klijent pošalje poruku, middleware javlja klijentu da server ne može da primi poruku ako server nije aktivan. U ovom programu pokrenuti middleware, pa klijenta, pa server.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8981986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7" y="384192"/>
            <a:ext cx="10515600" cy="84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Domaći zadatak #7, nivo 2</a:t>
            </a:r>
            <a:endParaRPr/>
          </a:p>
        </p:txBody>
      </p:sp>
      <p:sp>
        <p:nvSpPr>
          <p:cNvPr id="1083173510" name="TextBox 1"/>
          <p:cNvSpPr txBox="1"/>
          <p:nvPr/>
        </p:nvSpPr>
        <p:spPr bwMode="auto">
          <a:xfrm>
            <a:off x="838197" y="1226549"/>
            <a:ext cx="10515600" cy="444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Napisati program koji podržava pet RPC operacija (sabiranje dva cela broja, oduzimanje dva cela broja, množenje dva realna broja, deljenje dva realna broja, konkatenacija stringova). 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Na klijentskoj strani na konzoli napraviti meni gde korisnik ubacuje redni broj operacije, a zatim i operande. 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Nakon toga, klijent šalje RPC poziv ka serveru, koji prepoznaje tip operacije i operande, lokalno ih računa i vraća rezultat klijentu. 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Na klijentu se prikazuje rezultat u konzoli.</a:t>
            </a:r>
            <a:endParaRPr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Primer:</a:t>
            </a:r>
            <a:endParaRPr lang="sr-Latn-RS" b="1"/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RPC Client Menu:</a:t>
            </a:r>
            <a:endParaRPr/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1. Add Integers</a:t>
            </a:r>
            <a:endParaRPr/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2. Subtract Integers</a:t>
            </a:r>
            <a:endParaRPr/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3. Multiply Floats</a:t>
            </a:r>
            <a:endParaRPr/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4. Divide Floats</a:t>
            </a:r>
            <a:endParaRPr/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5. Concatenate Strings</a:t>
            </a:r>
            <a:endParaRPr/>
          </a:p>
          <a:p>
            <a:pPr>
              <a:defRPr/>
            </a:pPr>
            <a:endParaRPr lang="en-US" sz="1100" b="1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Enter your choice (1-5): 3</a:t>
            </a:r>
            <a:endParaRPr/>
          </a:p>
          <a:p>
            <a:pPr>
              <a:defRPr/>
            </a:pPr>
            <a:endParaRPr lang="en-US" sz="1100" b="1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Enter the first float: 3.14</a:t>
            </a:r>
            <a:endParaRPr/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Enter the second float: 2.5</a:t>
            </a:r>
            <a:endParaRPr/>
          </a:p>
          <a:p>
            <a:pPr>
              <a:defRPr/>
            </a:pPr>
            <a:endParaRPr lang="en-US" sz="1100" b="1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100" b="1">
                <a:latin typeface="Courier New"/>
                <a:cs typeface="Courier New"/>
              </a:rPr>
              <a:t>Result of multiplication: 7.85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506739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7" y="384192"/>
            <a:ext cx="10515600" cy="84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Domaći zadatak #7, nivo 3</a:t>
            </a:r>
            <a:endParaRPr/>
          </a:p>
        </p:txBody>
      </p:sp>
      <p:sp>
        <p:nvSpPr>
          <p:cNvPr id="1916284291" name="TextBox 1"/>
          <p:cNvSpPr txBox="1"/>
          <p:nvPr/>
        </p:nvSpPr>
        <p:spPr bwMode="auto">
          <a:xfrm>
            <a:off x="838197" y="1226549"/>
            <a:ext cx="10515600" cy="181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Sa linka https://www.geeksforgeeks.org/remote-procedure-call-rpc-in-operating-system/ (i referencama u dokumentu) ukratko napisati po par rečenica temama: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O čemu treba voditi računa prilikom korišćenja RPC-a</a:t>
            </a:r>
            <a:endParaRPr lang="sr-Latn-R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Koji su nedostaci RPC-a</a:t>
            </a:r>
            <a:endParaRPr lang="sr-Latn-R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Koje su prednosti RPC-a</a:t>
            </a:r>
            <a:endParaRPr lang="sr-Latn-RS"/>
          </a:p>
          <a:p>
            <a:pPr marL="285750" indent="-285750">
              <a:buFont typeface="Arial"/>
              <a:buChar char="•"/>
              <a:defRPr/>
            </a:pPr>
            <a:endParaRPr lang="sr-Latn-R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Sve smestiti u jedan dokument i poslati kao domaći zadatak #7, nivoa 3.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b="1"/>
              <a:t>Sadržaj:</a:t>
            </a:r>
            <a:endParaRPr b="1"/>
          </a:p>
        </p:txBody>
      </p:sp>
      <p:sp>
        <p:nvSpPr>
          <p:cNvPr id="49" name="Google Shape;49;p2"/>
          <p:cNvSpPr txBox="1"/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/>
              <a:defRPr/>
            </a:pPr>
            <a:r>
              <a:rPr lang="sr-Latn-RS" b="1"/>
              <a:t>Asinhrona komunikacija</a:t>
            </a:r>
            <a:endParaRPr b="1"/>
          </a:p>
          <a:p>
            <a: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/>
              <a:defRPr/>
            </a:pPr>
            <a:r>
              <a:rPr lang="sr-Latn-RS" b="1"/>
              <a:t>RPC – </a:t>
            </a:r>
            <a:r>
              <a:rPr lang="sr-Latn-RS" sz="2400" b="1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Remote Procedure Call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5789567" name="Google Shape;14;p20"/>
          <p:cNvSpPr txBox="1"/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Asinhrona komunikacija</a:t>
            </a:r>
            <a:endParaRPr/>
          </a:p>
        </p:txBody>
      </p:sp>
      <p:sp>
        <p:nvSpPr>
          <p:cNvPr id="605871585" name="Google Shape;15;p20"/>
          <p:cNvSpPr txBox="1"/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sr-Latn-R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Asinhrona komunikacija</a:t>
            </a: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omogućava izvršavanje funkcija koje ne blokiraju glavnu nit izvršavanja, čime se poboljšava efikasnost i performanse programa.</a:t>
            </a:r>
            <a:endParaRPr lang="sr-Latn-R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Korišćenje asinhronih funkcija u programskom jeziku poput Pythona omogućava se da efikasno upravljaju sporošću operacija poput čitanja podataka sa diska ili mrežne komunikacije, bez potrebe za ručnim upravljanjem nitima.</a:t>
            </a:r>
            <a:endParaRPr lang="sr-Latn-R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Ključne reči </a:t>
            </a:r>
            <a:r>
              <a:rPr lang="sr-Latn-RS" sz="2400" b="1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async</a:t>
            </a: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i </a:t>
            </a:r>
            <a:r>
              <a:rPr lang="sr-Latn-RS" sz="2400" b="1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await </a:t>
            </a: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omogućavaju definisanje asinhronih funkcija i čekanje na završetak asinhronih operacija, čime se pojednostavljuje kodiranje i održavanje asinhronih programa.</a:t>
            </a:r>
            <a:endParaRPr lang="sr-Latn-R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endParaRPr lang="sr-Latn-R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446772" name="Google Shape;14;p20"/>
          <p:cNvSpPr txBox="1"/>
          <p:nvPr>
            <p:ph type="title"/>
          </p:nvPr>
        </p:nvSpPr>
        <p:spPr bwMode="auto">
          <a:xfrm>
            <a:off x="838198" y="384193"/>
            <a:ext cx="10515600" cy="84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Asinhrona komunikacija</a:t>
            </a:r>
            <a:r>
              <a:rPr lang="sr-Latn-RS"/>
              <a:t> - zadatak</a:t>
            </a:r>
            <a:endParaRPr/>
          </a:p>
        </p:txBody>
      </p:sp>
      <p:sp>
        <p:nvSpPr>
          <p:cNvPr id="1070757905" name="Google Shape;15;p20"/>
          <p:cNvSpPr txBox="1"/>
          <p:nvPr>
            <p:ph type="body" idx="1"/>
          </p:nvPr>
        </p:nvSpPr>
        <p:spPr bwMode="auto">
          <a:xfrm>
            <a:off x="838198" y="140358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sr-Latn-RS" b="1" i="1"/>
              <a:t>Napraviti mini klijent server zadatak u Pythonu koristeći asinhrono programiranje.</a:t>
            </a:r>
            <a:endParaRPr lang="sr-Latn-RS"/>
          </a:p>
          <a:p>
            <a:pPr>
              <a:defRPr/>
            </a:pP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Cilj ovog zadatka je implementirati jednostavan TCP server i klijenta u Pythonu koristeći </a:t>
            </a:r>
            <a:r>
              <a:rPr lang="sr-Latn-RS" sz="2400" b="1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asinhrono programiranje</a:t>
            </a: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pomoću modula </a:t>
            </a:r>
            <a:r>
              <a:rPr lang="sr-Latn-RS" sz="2400" b="1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asyncio</a:t>
            </a:r>
            <a:r>
              <a:rPr lang="sr-Latn-R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. TCP server će prihvatiti dolazne konekcije klijenata i odgovoriti na njihove zahteve, dok će klijent slati poruke serveru i čekati na odgovor.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993515" name="Google Shape;14;p20"/>
          <p:cNvSpPr txBox="1"/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en-U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RPC – Remote Procedure Call</a:t>
            </a:r>
            <a:endParaRPr/>
          </a:p>
        </p:txBody>
      </p:sp>
      <p:sp>
        <p:nvSpPr>
          <p:cNvPr id="1055495571" name="Google Shape;15;p20"/>
          <p:cNvSpPr txBox="1"/>
          <p:nvPr>
            <p:ph type="body" idx="1"/>
          </p:nvPr>
        </p:nvSpPr>
        <p:spPr bwMode="auto">
          <a:xfrm>
            <a:off x="838198" y="111050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RPC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je mehanizam koji omogućava izvršavanje funkcija ili procedura na udaljenom računaru ili serveru, kao da se one izvršavaju lokalno.</a:t>
            </a:r>
            <a:endParaRPr lang="en-US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Uloga RPC-a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u distribuiranim sistemima</a:t>
            </a:r>
            <a:r>
              <a:rPr lang="sr-Latn-R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je takva da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omogućava komunikaciju između različitih delova distribuiranih sistema preko mreže, čime se omogućava izgradnja skalabilnih i efikasnih arhitektura sistema.</a:t>
            </a:r>
            <a:endParaRPr lang="en-US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RPC zahteva definisanje interfejsa koji opisuje dostupne funkcije ili procedure, kao i mehanizme za serijalizaciju i transport poruka preko mreže.</a:t>
            </a:r>
            <a:endParaRPr lang="en-US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307727" name="Google Shape;14;p20"/>
          <p:cNvSpPr txBox="1"/>
          <p:nvPr>
            <p:ph type="title"/>
          </p:nvPr>
        </p:nvSpPr>
        <p:spPr bwMode="auto">
          <a:xfrm>
            <a:off x="838198" y="384193"/>
            <a:ext cx="10515600" cy="84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en-U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RPC – Remote Procedure Call</a:t>
            </a:r>
            <a:endParaRPr/>
          </a:p>
        </p:txBody>
      </p:sp>
      <p:sp>
        <p:nvSpPr>
          <p:cNvPr id="477567549" name="Google Shape;15;p20"/>
          <p:cNvSpPr txBox="1"/>
          <p:nvPr>
            <p:ph type="body" idx="1"/>
          </p:nvPr>
        </p:nvSpPr>
        <p:spPr bwMode="auto">
          <a:xfrm>
            <a:off x="838198" y="11105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Prednosti RPC-a: RPC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omogućava programerima da pozivaju funkcije ili procedure na udaljenim računarima kao da se one izvršavaju lokalno, čime se pojednostavljuje razvoj distribuiranih sistema.</a:t>
            </a:r>
            <a:endParaRPr lang="en-US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Implementacije RPC-a: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Postoje različite implementacije RPC protokola, kao što su gRPC, JSON-RPC, XML-RPC, CORBA, koje pružaju različite karakteristike i performanse u zavisnosti od konkretnih zahteva sistema.</a:t>
            </a:r>
            <a:endParaRPr lang="en-US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Primena RPC-a: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RPC se često koristi u razvoju mrežnih aplikacija, web servisa, arhitektura mikroservisa i distribuiranih sistema gde je potrebna efikasna komunikacija između različitih delova sistema.</a:t>
            </a:r>
            <a:endParaRPr sz="24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876590" name="Google Shape;14;p20"/>
          <p:cNvSpPr txBox="1"/>
          <p:nvPr>
            <p:ph type="title"/>
          </p:nvPr>
        </p:nvSpPr>
        <p:spPr bwMode="auto">
          <a:xfrm>
            <a:off x="838198" y="384193"/>
            <a:ext cx="10515600" cy="84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en-U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RPC – Remote Procedure Call</a:t>
            </a:r>
            <a:r>
              <a:rPr/>
              <a:t> – zadatak 1</a:t>
            </a:r>
            <a:endParaRPr/>
          </a:p>
        </p:txBody>
      </p:sp>
      <p:sp>
        <p:nvSpPr>
          <p:cNvPr id="649974869" name="Google Shape;15;p20"/>
          <p:cNvSpPr txBox="1"/>
          <p:nvPr>
            <p:ph type="body" idx="1"/>
          </p:nvPr>
        </p:nvSpPr>
        <p:spPr bwMode="auto">
          <a:xfrm>
            <a:off x="838198" y="11105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Implementacija RPC servera za sabiranje i množenje brojeva</a:t>
            </a:r>
            <a:r>
              <a:rPr b="1" i="1"/>
              <a:t> </a:t>
            </a: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koristeći JSON</a:t>
            </a:r>
            <a:endParaRPr b="1" i="1"/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Cilj ovog zadatka je implementirati jednostavan RPC server koji može obrađivati RPC zahteve za sabiranje i množenje brojeva. Kada klijent pošalje zahtev sa odgovarajućim metodama i parametrima, server će izvršiti odgovarajuću operaciju i vratiti rezultat nazad klijentu.</a:t>
            </a:r>
            <a:endParaRPr b="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061875" name="Google Shape;14;p20"/>
          <p:cNvSpPr txBox="1"/>
          <p:nvPr>
            <p:ph type="title"/>
          </p:nvPr>
        </p:nvSpPr>
        <p:spPr bwMode="auto">
          <a:xfrm>
            <a:off x="838198" y="384193"/>
            <a:ext cx="10515600" cy="84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en-U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RPC – Remote Procedure Call</a:t>
            </a:r>
            <a:r>
              <a:rPr/>
              <a:t> – zadatak 2</a:t>
            </a:r>
            <a:endParaRPr/>
          </a:p>
        </p:txBody>
      </p:sp>
      <p:sp>
        <p:nvSpPr>
          <p:cNvPr id="1294587785" name="Google Shape;15;p20"/>
          <p:cNvSpPr txBox="1"/>
          <p:nvPr>
            <p:ph type="body" idx="1"/>
          </p:nvPr>
        </p:nvSpPr>
        <p:spPr bwMode="auto">
          <a:xfrm>
            <a:off x="838198" y="11105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</a:t>
            </a:r>
            <a:endParaRPr b="1" i="1"/>
          </a:p>
        </p:txBody>
      </p:sp>
      <p:sp>
        <p:nvSpPr>
          <p:cNvPr id="45673229" name=""/>
          <p:cNvSpPr txBox="1"/>
          <p:nvPr/>
        </p:nvSpPr>
        <p:spPr bwMode="auto">
          <a:xfrm flipH="0" flipV="0">
            <a:off x="941538" y="1226551"/>
            <a:ext cx="10421619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Komunikacija sa middleware-om korišćenjem RPC</a:t>
            </a:r>
            <a:endParaRPr lang="en-US" sz="2400" b="1" i="1" u="none" strike="noStrike" cap="none" spc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algn="l">
              <a:defRPr/>
            </a:pPr>
            <a:endParaRPr lang="en-US" sz="2400" b="1" i="1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Potrebno je implementirati asinhronu aplikaciju koja će koristiti RPC za komunikaciju sa middleware-om. Middleware predstavlja posrednika između klijenata i servera, i omogućava čuvanje i prosleđivanje podataka između njih.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 algn="l">
              <a:defRPr/>
            </a:pPr>
            <a:endParaRPr lang="en-US" sz="2400" b="1" i="1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1600" b="1" i="1" u="none" strike="noStrike" cap="none" spc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lang="en-US" sz="1600" b="1" i="1" u="none" strike="noStrike" cap="none" spc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Middleware je softverski sloj ili komponenta koja se koristi za obradu zahteva između klijenata i servera u distribuiranim sistemima.</a:t>
            </a:r>
            <a:endParaRPr sz="1600" b="1" i="1" u="none" strike="noStrike" cap="none" spc="0">
              <a:solidFill>
                <a:srgbClr val="C00000"/>
              </a:solidFill>
              <a:latin typeface="Calibri"/>
              <a:cs typeface="Calibri"/>
            </a:endParaRPr>
          </a:p>
          <a:p>
            <a:pPr algn="l">
              <a:defRPr/>
            </a:pPr>
            <a:endParaRPr lang="en-US" sz="2400" b="1" i="1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 algn="l">
              <a:defRPr/>
            </a:pPr>
            <a:endParaRPr lang="en-US" sz="2400" b="1" i="1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517640" name="Google Shape;14;p20"/>
          <p:cNvSpPr txBox="1"/>
          <p:nvPr>
            <p:ph type="title"/>
          </p:nvPr>
        </p:nvSpPr>
        <p:spPr bwMode="auto">
          <a:xfrm>
            <a:off x="838198" y="384193"/>
            <a:ext cx="10515600" cy="84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en-U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RPC – Remote Procedure Call</a:t>
            </a:r>
            <a:r>
              <a:rPr/>
              <a:t> – zadatak 3</a:t>
            </a:r>
            <a:endParaRPr/>
          </a:p>
        </p:txBody>
      </p:sp>
      <p:sp>
        <p:nvSpPr>
          <p:cNvPr id="75110319" name="Google Shape;15;p20"/>
          <p:cNvSpPr txBox="1"/>
          <p:nvPr>
            <p:ph type="body" idx="1"/>
          </p:nvPr>
        </p:nvSpPr>
        <p:spPr bwMode="auto">
          <a:xfrm>
            <a:off x="838198" y="11105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8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 </a:t>
            </a:r>
            <a:endParaRPr b="1" i="1"/>
          </a:p>
        </p:txBody>
      </p:sp>
      <p:sp>
        <p:nvSpPr>
          <p:cNvPr id="375646865" name=""/>
          <p:cNvSpPr txBox="1"/>
          <p:nvPr/>
        </p:nvSpPr>
        <p:spPr bwMode="auto">
          <a:xfrm flipH="0" flipV="0">
            <a:off x="838198" y="1226551"/>
            <a:ext cx="10518479" cy="1920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400" b="1" i="1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Asinhroni server za obradu RPC zahteva</a:t>
            </a:r>
            <a:endParaRPr lang="en-US" sz="2400" b="1" i="1" u="none" strike="noStrike" cap="none" spc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algn="l">
              <a:defRPr/>
            </a:pPr>
            <a:endParaRPr lang="en-US" sz="2400" b="1" i="1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Potrebno je implementirati asinhroni server koji će primati RPC  zahteve od klijenata i odgovarati na njih. Server će biti u mogućnosti da obradi zahteve sa različitim metodama i da vrati odgovarajuće rezultate ili greške.</a:t>
            </a:r>
            <a:endParaRPr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dizajn sluzba;Nemanja Zdravkovic</dc:creator>
  <cp:keywords/>
  <dc:description/>
  <dc:identifier/>
  <dc:language/>
  <cp:lastModifiedBy/>
  <cp:revision>4</cp:revision>
  <dcterms:created xsi:type="dcterms:W3CDTF">2015-09-11T12:39:33Z</dcterms:created>
  <dcterms:modified xsi:type="dcterms:W3CDTF">2024-04-07T20:04:28Z</dcterms:modified>
  <cp:category/>
  <cp:contentStatus/>
  <cp:version/>
</cp:coreProperties>
</file>