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ChangeAspect="1" noGrp="1" noRot="1"/>
          </p:cNvSpPr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0" name="Google Shape;40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00740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89030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862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3F0230-4DA8-3741-B1AC-C39E09CDE1DA}" type="slidenum">
              <a:rPr/>
              <a:t>10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49812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54565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81147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9BF026-F97C-4BFE-10ED-1DDD13477571}" type="slidenum">
              <a:rPr/>
              <a:t>11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40875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76660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79524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A98A35-5E89-7495-EDAB-B9648C1AB3CB}" type="slidenum">
              <a:rPr/>
              <a:t>12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567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298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81014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04BA1D-707C-38C5-E2DE-94B41728A31D}" type="slidenum">
              <a:rPr/>
              <a:t>13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567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298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81014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04BA1D-707C-38C5-E2DE-94B41728A31D}" type="slidenum">
              <a:rPr/>
              <a:t>14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567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298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81014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04BA1D-707C-38C5-E2DE-94B41728A31D}" type="slidenum">
              <a:rPr/>
              <a:t>15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567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298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81014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04BA1D-707C-38C5-E2DE-94B41728A31D}" type="slidenum">
              <a:rPr/>
              <a:t>16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6" name="Google Shape;46;p2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5D833B-B742-4B1D-1839-1B245774EFDD}" type="slidenum">
              <a:rPr/>
              <a:t>3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3020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162814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89445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C9F877-BBF5-7CEA-16AA-3193185162B2}" type="slidenum">
              <a:rPr/>
              <a:t>4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C25E4F-A6CE-38D3-A078-7A6D7FAFFCCF}" type="slidenum">
              <a:rPr/>
              <a:t>5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021ABE-65D0-6825-CC30-A3C679E39D0F}" type="slidenum">
              <a:rPr/>
              <a:t>6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3830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74069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04877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38D426-8DAC-32A5-FC93-C3C1B56029D5}" type="slidenum">
              <a:rPr/>
              <a:t>7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4829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04354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17973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5BF116-83FF-0B86-2755-CE25975CC0B2}" type="slidenum">
              <a:rPr/>
              <a:t>8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1033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24902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10527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9A6995-A9EA-536B-D39F-B85B79B3C87B}" type="slidenum">
              <a:rPr/>
              <a:t>9</a:t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Google Shape;12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1172"/>
            <a:ext cx="12192000" cy="685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0"/>
          <p:cNvSpPr/>
          <p:nvPr/>
        </p:nvSpPr>
        <p:spPr bwMode="auto">
          <a:xfrm>
            <a:off x="8764262" y="6252711"/>
            <a:ext cx="383988" cy="383988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Google Shape;17;p20"/>
          <p:cNvSpPr/>
          <p:nvPr/>
        </p:nvSpPr>
        <p:spPr bwMode="auto">
          <a:xfrm>
            <a:off x="8649789" y="6297695"/>
            <a:ext cx="6129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" name="Google Shape;18;p20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" name="Google Shape;19;p20"/>
          <p:cNvSpPr/>
          <p:nvPr/>
        </p:nvSpPr>
        <p:spPr bwMode="auto">
          <a:xfrm>
            <a:off x="3591855" y="6466972"/>
            <a:ext cx="38924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  <a:defRPr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© UNIVERZITET METROPOLITAN,</a:t>
            </a: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Beograd   /   Kopiranje i umnožavanje nije dozvoljeno.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22;p21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6" name="Google Shape;26;p22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 bwMode="auto">
          <a:xfrm>
            <a:off x="838200" y="1403585"/>
            <a:ext cx="47101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2"/>
          </p:nvPr>
        </p:nvSpPr>
        <p:spPr bwMode="auto">
          <a:xfrm>
            <a:off x="5819614" y="1403585"/>
            <a:ext cx="553418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/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Click to edit Master title style</a:t>
            </a:r>
            <a:endParaRPr sz="4400" b="0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1" name="Google Shape;31;p23"/>
          <p:cNvSpPr/>
          <p:nvPr/>
        </p:nvSpPr>
        <p:spPr bwMode="auto">
          <a:xfrm>
            <a:off x="838200" y="1063621"/>
            <a:ext cx="10515600" cy="45719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1"/>
          </p:nvPr>
        </p:nvSpPr>
        <p:spPr bwMode="auto">
          <a:xfrm>
            <a:off x="838200" y="2364480"/>
            <a:ext cx="4710192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2"/>
          </p:nvPr>
        </p:nvSpPr>
        <p:spPr bwMode="auto">
          <a:xfrm>
            <a:off x="5819614" y="2364480"/>
            <a:ext cx="5534185" cy="317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3"/>
          </p:nvPr>
        </p:nvSpPr>
        <p:spPr bwMode="auto">
          <a:xfrm>
            <a:off x="838200" y="1433513"/>
            <a:ext cx="4710113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4"/>
          </p:nvPr>
        </p:nvSpPr>
        <p:spPr bwMode="auto">
          <a:xfrm>
            <a:off x="5819614" y="1433513"/>
            <a:ext cx="5534185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37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/>
          <p:nvPr/>
        </p:nvPicPr>
        <p:blipFill>
          <a:blip r:embed="rId8">
            <a:alphaModFix/>
          </a:blip>
          <a:stretch/>
        </p:blipFill>
        <p:spPr bwMode="auto">
          <a:xfrm>
            <a:off x="0" y="1777"/>
            <a:ext cx="12192000" cy="685444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virtualbox.org/wiki/Download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/>
        </p:nvSpPr>
        <p:spPr bwMode="auto">
          <a:xfrm>
            <a:off x="1702524" y="3889968"/>
            <a:ext cx="8795278" cy="194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sp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Oznaka predmeta: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	CS230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Naziv predmeta: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 	Distribuirani sistemi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Predavanje:	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#0</a:t>
            </a:r>
            <a:r>
              <a:rPr lang="sr-Latn-R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Predavač:	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Anđela Grujić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None/>
              <a:defRPr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Školska godina:	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2023/2024. prolećni semestar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3" name="Google Shape;43;p1"/>
          <p:cNvSpPr/>
          <p:nvPr/>
        </p:nvSpPr>
        <p:spPr bwMode="auto">
          <a:xfrm>
            <a:off x="641164" y="2445474"/>
            <a:ext cx="10927357" cy="143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en-US" sz="4400" b="1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Python: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en-US" sz="4400" b="1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Virtualizacija i virtual ma</a:t>
            </a:r>
            <a:r>
              <a:rPr lang="sr-Latn-RS" sz="4400" b="1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šine</a:t>
            </a:r>
            <a:endParaRPr sz="4400" b="1" i="0" u="none" strike="noStrike" cap="none">
              <a:solidFill>
                <a:srgbClr val="A7043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06523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Pokretanje virtualne mašine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061021426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441204960" name="Picture 44120495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178092"/>
            <a:ext cx="6187199" cy="3052010"/>
          </a:xfrm>
          <a:prstGeom prst="rect">
            <a:avLst/>
          </a:prstGeom>
        </p:spPr>
      </p:pic>
      <p:pic>
        <p:nvPicPr>
          <p:cNvPr id="1075109533" name="Picture 107510953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838779" y="2401031"/>
            <a:ext cx="6294345" cy="3658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972374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Pokretanje virtualne mašine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430518509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25807602" name="Picture 52580760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226553"/>
            <a:ext cx="6338048" cy="3736807"/>
          </a:xfrm>
          <a:prstGeom prst="rect">
            <a:avLst/>
          </a:prstGeom>
        </p:spPr>
      </p:pic>
      <p:pic>
        <p:nvPicPr>
          <p:cNvPr id="730081411" name="Picture 73008141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84938" y="2757236"/>
            <a:ext cx="5689514" cy="3278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303776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Pokretanje virtualne mašine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846084720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33640417" name="Picture 13336404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226553"/>
            <a:ext cx="5416997" cy="4147954"/>
          </a:xfrm>
          <a:prstGeom prst="rect">
            <a:avLst/>
          </a:prstGeom>
        </p:spPr>
      </p:pic>
      <p:pic>
        <p:nvPicPr>
          <p:cNvPr id="24189179" name="Picture 2418917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843636" y="2531644"/>
            <a:ext cx="5798882" cy="345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181865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Pokretanje virtualne mašine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583116176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910968203" name="Picture 191096820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172185"/>
            <a:ext cx="5329266" cy="3246334"/>
          </a:xfrm>
          <a:prstGeom prst="rect">
            <a:avLst/>
          </a:prstGeom>
        </p:spPr>
      </p:pic>
      <p:pic>
        <p:nvPicPr>
          <p:cNvPr id="1893523268" name="Picture 189352326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24331" y="1799348"/>
            <a:ext cx="6361389" cy="4178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181865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Domaći zadatak #5, nivo 1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583116176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rmAutofit fontScale="70000" lnSpcReduction="20000"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/>
              <a:t>Svaki student radi jedan zadatak prema broju indeksa. Broj zadatka određuje se prema formuli broj_indeksa mod5 + 1 Primer: broj indeksa = 1234 1234 mod5 + 1 = 4 + 1 = 5 -&gt; student radi 5. zadatak.</a:t>
            </a:r>
            <a:endParaRPr/>
          </a:p>
          <a:p>
            <a:pPr>
              <a:defRPr/>
            </a:pPr>
            <a:endParaRPr lang="en-US"/>
          </a:p>
          <a:p>
            <a:pPr marL="685800" indent="-457200">
              <a:buFont typeface="+mj-lt"/>
              <a:buAutoNum type="arabicPeriod"/>
              <a:defRPr/>
            </a:pPr>
            <a:r>
              <a:rPr lang="en-US"/>
              <a:t>Koristeći VirtualBox softver napraviti virtuelnu mašinu na kojoj će biti kao guest OS instaliran Kali Linux. Opisati proces instalacije, kao i glavne funkcionalnosti koji nudi Kali Linux u odnosu na druge Linux distribucije.</a:t>
            </a:r>
            <a:endParaRPr lang="sr-Latn-RS"/>
          </a:p>
          <a:p>
            <a:pPr marL="685800" indent="-457200">
              <a:buFont typeface="+mj-lt"/>
              <a:buAutoNum type="arabicPeriod"/>
              <a:defRPr/>
            </a:pPr>
            <a:r>
              <a:rPr lang="en-US"/>
              <a:t>Koristeći VirtualBox softver napraviti virtuelnu mašinu na kojoj će biti kao guest OS instaliran CenOS Linux. Opisati proces instalacije, kao i glavne funkcionalnosti koji nudi CenOS Linux u odnosu na druge Linux distribucije.</a:t>
            </a:r>
            <a:endParaRPr lang="sr-Latn-RS"/>
          </a:p>
          <a:p>
            <a:pPr marL="685800" indent="-457200">
              <a:buFont typeface="+mj-lt"/>
              <a:buAutoNum type="arabicPeriod"/>
              <a:defRPr/>
            </a:pPr>
            <a:r>
              <a:rPr lang="en-US"/>
              <a:t>Koristeći VirtualBox softver napraviti virtuelnu mašinu na kojoj će biti kao guest OS instaliran Kubuntu Linux. Opisati proces instalacije, kao i glavne funkcionalnosti koji nudi Kubintu Linux u odnosu na druge Linux distribucije, posebno u odnosu na Ubuntu Linux.</a:t>
            </a:r>
            <a:endParaRPr lang="sr-Latn-RS"/>
          </a:p>
          <a:p>
            <a:pPr marL="685800" indent="-457200">
              <a:buFont typeface="+mj-lt"/>
              <a:buAutoNum type="arabicPeriod"/>
              <a:defRPr/>
            </a:pPr>
            <a:r>
              <a:rPr lang="en-US"/>
              <a:t>Koristeći VirtualBox softver napraviti virtuelnu mašinu na kojoj će biti kao guest OS instaliran Fedora Linux. Opisati proces instalacije, kao i glavne funkcionalnosti koji nudi Fedora Linux u odnosu na druge Linux distribucije.</a:t>
            </a:r>
            <a:endParaRPr lang="sr-Latn-RS"/>
          </a:p>
          <a:p>
            <a:pPr marL="685800" indent="-457200">
              <a:buFont typeface="+mj-lt"/>
              <a:buAutoNum type="arabicPeriod"/>
              <a:defRPr/>
            </a:pPr>
            <a:r>
              <a:rPr lang="en-US"/>
              <a:t>Koristeći VirtualBox softver napraviti virtuelnu mašinu na kojoj će biti kao guest OS instaliran Pop OS! Linux. Opisati proces instalacije, kao i glavne funkcionalnosti koji nudi Pop OS! Linux u odnosu na druge Linux distribucije.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181865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Domaći zadatak #5, nivo 2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583116176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rmAutofit fontScale="55000" lnSpcReduction="20000"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/>
              <a:t>Koristeći VirtualBox softver, pokrenuti dve odvojene virtuelne mašine sa Ubuntu Linux sistemom kao guest OS.</a:t>
            </a:r>
            <a:endParaRPr/>
          </a:p>
          <a:p>
            <a:pPr>
              <a:defRPr/>
            </a:pPr>
            <a:r>
              <a:rPr lang="en-US"/>
              <a:t>Na ovim virtuelnim mašinama isključiti mogućnost izlaska na internet tako što nećete dozvoliti povezivanje preko virtuelne mreže sa host računarom (isključiti NAT opciju kod mrežnog adaptera). </a:t>
            </a:r>
            <a:endParaRPr lang="sr-Latn-RS"/>
          </a:p>
          <a:p>
            <a:pPr>
              <a:defRPr/>
            </a:pPr>
            <a:r>
              <a:rPr lang="en-US"/>
              <a:t>Pre toga proveriti da li postoji podrška za Python3, i ako nema, instalirati interpreter i razvojno okruženje po želji.</a:t>
            </a:r>
            <a:endParaRPr/>
          </a:p>
          <a:p>
            <a:pPr>
              <a:defRPr/>
            </a:pPr>
            <a:r>
              <a:rPr lang="en-US"/>
              <a:t>Zatim, podesiti sledeće statičke IP adrese na virtuelnim mašinama:</a:t>
            </a:r>
            <a:endParaRPr/>
          </a:p>
          <a:p>
            <a:pPr>
              <a:defRPr/>
            </a:pPr>
            <a:r>
              <a:rPr lang="en-US" b="1"/>
              <a:t>Virtuelna mašina #1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IP adresa: 192.168.1.1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Subnet Maska: 255.255.255.0</a:t>
            </a:r>
            <a:endParaRPr/>
          </a:p>
          <a:p>
            <a:pPr>
              <a:defRPr/>
            </a:pPr>
            <a:r>
              <a:rPr lang="en-US" b="1"/>
              <a:t>Virtuelna mašina #2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IP adresa: 192.168.1.2</a:t>
            </a:r>
            <a:endParaRPr/>
          </a:p>
          <a:p>
            <a:pPr marL="571500" indent="-342900">
              <a:buFont typeface="Arial"/>
              <a:buChar char="•"/>
              <a:defRPr/>
            </a:pPr>
            <a:r>
              <a:rPr lang="en-US"/>
              <a:t>Subnet Maska: 255.255.255.0</a:t>
            </a:r>
            <a:endParaRPr/>
          </a:p>
          <a:p>
            <a:pPr>
              <a:defRPr/>
            </a:pPr>
            <a:r>
              <a:rPr lang="en-US"/>
              <a:t>Povezati dve virtuelne mašine u virtuelnu mreži tako da mogu da se ping-uju. </a:t>
            </a:r>
            <a:endParaRPr/>
          </a:p>
          <a:p>
            <a:pPr>
              <a:defRPr/>
            </a:pPr>
            <a:r>
              <a:rPr lang="en-US"/>
              <a:t>Konačno, isprobati zadatak koji ste dobili u lekciji #2 tako da je jedan računar server, a drugi klijent, imajući u vidu IP adrese klijenta i servera.</a:t>
            </a:r>
            <a:endParaRPr/>
          </a:p>
          <a:p>
            <a:pPr>
              <a:defRPr/>
            </a:pPr>
            <a:r>
              <a:rPr lang="en-US" b="1"/>
              <a:t>Dodatna uputstva:</a:t>
            </a:r>
            <a:endParaRPr/>
          </a:p>
          <a:p>
            <a:pPr>
              <a:defRPr/>
            </a:pPr>
            <a:r>
              <a:rPr lang="en-US"/>
              <a:t>https://www.virtualbox.org/manual/ch06.html</a:t>
            </a:r>
            <a:endParaRPr/>
          </a:p>
          <a:p>
            <a:pPr>
              <a:defRPr/>
            </a:pPr>
            <a:r>
              <a:rPr lang="en-US"/>
              <a:t>https://www.nakivo.com/blog/virtualbox-network-setting-guide/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181865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Domaći zadatak #5, nivo 3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583116176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rmAutofit fontScale="92500" lnSpcReduction="10000"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 lang="en-US"/>
              <a:t>Na virtuelnoj mašini na kojoj je instaliran Ubuntu OS, instalirati docker.</a:t>
            </a:r>
            <a:endParaRPr/>
          </a:p>
          <a:p>
            <a:pPr>
              <a:defRPr/>
            </a:pPr>
            <a:r>
              <a:rPr lang="sv-SE" sz="2200" b="1">
                <a:latin typeface="Courier New"/>
                <a:cs typeface="Courier New"/>
              </a:rPr>
              <a:t>sudo apt install docker.io</a:t>
            </a:r>
            <a:endParaRPr lang="sr-Latn-RS" sz="2200" b="1">
              <a:latin typeface="Courier New"/>
              <a:cs typeface="Courier New"/>
            </a:endParaRPr>
          </a:p>
          <a:p>
            <a:pPr>
              <a:defRPr/>
            </a:pPr>
            <a:r>
              <a:rPr lang="en-US"/>
              <a:t>Zatim, pokrenuti Docker sa opcijom da se pokreće prilikom statoravanja OS-a</a:t>
            </a:r>
            <a:endParaRPr lang="sr-Latn-RS"/>
          </a:p>
          <a:p>
            <a:pPr>
              <a:defRPr/>
            </a:pPr>
            <a:r>
              <a:rPr lang="sr-Latn-RS" sz="2200" b="1">
                <a:latin typeface="Courier New"/>
                <a:cs typeface="Courier New"/>
              </a:rPr>
              <a:t>sudo systemctl start docker</a:t>
            </a:r>
            <a:endParaRPr/>
          </a:p>
          <a:p>
            <a:pPr>
              <a:defRPr/>
            </a:pPr>
            <a:r>
              <a:rPr lang="sr-Latn-RS" sz="2200" b="1">
                <a:latin typeface="Courier New"/>
                <a:cs typeface="Courier New"/>
              </a:rPr>
              <a:t>sudo systemctl enable docker</a:t>
            </a:r>
            <a:endParaRPr/>
          </a:p>
          <a:p>
            <a:pPr>
              <a:defRPr/>
            </a:pPr>
            <a:r>
              <a:rPr lang="en-US"/>
              <a:t>Pokrenuti jednostavni "hello world" kontejner</a:t>
            </a:r>
            <a:endParaRPr lang="sr-Latn-RS"/>
          </a:p>
          <a:p>
            <a:pPr>
              <a:defRPr/>
            </a:pPr>
            <a:r>
              <a:rPr lang="sr-Latn-RS" sz="2200" b="1">
                <a:latin typeface="Courier New"/>
                <a:cs typeface="Courier New"/>
              </a:rPr>
              <a:t>docker run hello-world</a:t>
            </a:r>
            <a:endParaRPr/>
          </a:p>
          <a:p>
            <a:pPr>
              <a:defRPr/>
            </a:pPr>
            <a:r>
              <a:rPr lang="en-US"/>
              <a:t>Konačno, pokrenuti jednostanu distribuciju Linux OS-a Apline i istražiti okruženje koje se dobija.</a:t>
            </a:r>
            <a:endParaRPr lang="sr-Latn-RS"/>
          </a:p>
          <a:p>
            <a:pPr>
              <a:defRPr/>
            </a:pPr>
            <a:r>
              <a:rPr lang="sr-Latn-RS" sz="2200" b="1">
                <a:latin typeface="Courier New"/>
                <a:cs typeface="Courier New"/>
              </a:rPr>
              <a:t>docker run -it alpine /bin/sh</a:t>
            </a:r>
            <a:endParaRPr/>
          </a:p>
          <a:p>
            <a:pPr>
              <a:defRPr/>
            </a:pPr>
            <a:r>
              <a:rPr lang="en-US" b="1"/>
              <a:t>Sve korake screenshot-ovati</a:t>
            </a:r>
            <a:r>
              <a:rPr lang="sr-Latn-RS" b="1"/>
              <a:t> i dostaviti u dokument</a:t>
            </a:r>
            <a:r>
              <a:rPr lang="sr-Latn-RS" b="1"/>
              <a:t>!!!!!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 bwMode="auto">
          <a:xfrm>
            <a:off x="838200" y="384195"/>
            <a:ext cx="10515600" cy="8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/>
            </a:pPr>
            <a:r>
              <a:rPr lang="en-US" b="1"/>
              <a:t>Sadržaj:</a:t>
            </a:r>
            <a:endParaRPr b="1"/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 bwMode="auto">
          <a:xfrm>
            <a:off x="838200" y="140358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AutoNum type="arabicPeriod"/>
              <a:defRPr/>
            </a:pPr>
            <a:r>
              <a:rPr lang="sr-Latn-RS" b="1"/>
              <a:t>Instalacija vbox-a</a:t>
            </a:r>
            <a:endParaRPr/>
          </a:p>
          <a:p>
            <a: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AutoNum type="arabicPeriod"/>
              <a:defRPr/>
            </a:pPr>
            <a:r>
              <a:rPr lang="en-US" b="1"/>
              <a:t>Pravljenje virtualne ma</a:t>
            </a:r>
            <a:r>
              <a:rPr lang="sr-Latn-RS" b="1"/>
              <a:t>šine</a:t>
            </a:r>
            <a:endParaRPr/>
          </a:p>
          <a:p>
            <a:pPr marL="45720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AutoNum type="arabicPeriod"/>
              <a:defRPr/>
            </a:pPr>
            <a:r>
              <a:rPr lang="sr-Latn-RS" b="1"/>
              <a:t>Pokretanje virtualne mašine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572973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/>
              <a:t>Preuzimanje VirtualBox-a</a:t>
            </a:r>
            <a:endParaRPr/>
          </a:p>
        </p:txBody>
      </p:sp>
      <p:sp>
        <p:nvSpPr>
          <p:cNvPr id="199338278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r>
              <a:rPr/>
              <a:t>Sa linka preuzimamo vb za na</a:t>
            </a:r>
            <a:r>
              <a:rPr lang="sr-Latn-RS"/>
              <a:t>š operatvni sistem:</a:t>
            </a:r>
            <a:endParaRPr/>
          </a:p>
          <a:p>
            <a:pPr>
              <a:defRPr/>
            </a:pPr>
            <a:r>
              <a:rPr lang="sr-Latn-RS" u="sng">
                <a:hlinkClick r:id="rId3" tooltip="https://www.virtualbox.org/wiki/Downloads"/>
              </a:rPr>
              <a:t>https://www.virtualbox.org/wiki/Downloads</a:t>
            </a:r>
            <a:endParaRPr lang="sr-Latn-RS"/>
          </a:p>
          <a:p>
            <a:pPr>
              <a:defRPr/>
            </a:pPr>
            <a:endParaRPr lang="sr-Latn-RS"/>
          </a:p>
        </p:txBody>
      </p:sp>
      <p:pic>
        <p:nvPicPr>
          <p:cNvPr id="851731398" name="Picture 85173139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01057" y="2417884"/>
            <a:ext cx="6777436" cy="3337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583900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/>
              <a:t>Instalacija</a:t>
            </a:r>
            <a:r>
              <a:rPr/>
              <a:t> VirtualBox-a</a:t>
            </a:r>
            <a:endParaRPr/>
          </a:p>
        </p:txBody>
      </p:sp>
      <p:sp>
        <p:nvSpPr>
          <p:cNvPr id="1316008990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 lang="sr-Latn-RS"/>
          </a:p>
        </p:txBody>
      </p:sp>
      <p:pic>
        <p:nvPicPr>
          <p:cNvPr id="362702814" name="Picture 3627028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226553"/>
            <a:ext cx="3339396" cy="2624204"/>
          </a:xfrm>
          <a:prstGeom prst="rect">
            <a:avLst/>
          </a:prstGeom>
        </p:spPr>
      </p:pic>
      <p:pic>
        <p:nvPicPr>
          <p:cNvPr id="1703747109" name="Picture 170374710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385224" y="1180827"/>
            <a:ext cx="3421549" cy="2669930"/>
          </a:xfrm>
          <a:prstGeom prst="rect">
            <a:avLst/>
          </a:prstGeom>
        </p:spPr>
      </p:pic>
      <p:pic>
        <p:nvPicPr>
          <p:cNvPr id="1484555344" name="Picture 148455534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047403" y="1162754"/>
            <a:ext cx="3517899" cy="2706076"/>
          </a:xfrm>
          <a:prstGeom prst="rect">
            <a:avLst/>
          </a:prstGeom>
        </p:spPr>
      </p:pic>
      <p:pic>
        <p:nvPicPr>
          <p:cNvPr id="2073692044" name="Picture 2073692043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38198" y="3980961"/>
            <a:ext cx="3421549" cy="2673085"/>
          </a:xfrm>
          <a:prstGeom prst="rect">
            <a:avLst/>
          </a:prstGeom>
        </p:spPr>
      </p:pic>
      <p:pic>
        <p:nvPicPr>
          <p:cNvPr id="822286373" name="Picture 822286372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4358542" y="3980961"/>
            <a:ext cx="3474914" cy="2730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662114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/>
              <a:t>Pravljenje virtualne mašine</a:t>
            </a:r>
            <a:endParaRPr/>
          </a:p>
        </p:txBody>
      </p:sp>
      <p:sp>
        <p:nvSpPr>
          <p:cNvPr id="138652892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31359026" name="Picture 13313590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134930"/>
            <a:ext cx="5147676" cy="3043961"/>
          </a:xfrm>
          <a:prstGeom prst="rect">
            <a:avLst/>
          </a:prstGeom>
        </p:spPr>
      </p:pic>
      <p:pic>
        <p:nvPicPr>
          <p:cNvPr id="888409063" name="Picture 88840906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497415" y="2881922"/>
            <a:ext cx="5658269" cy="309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195579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Pravljenje virtualne mašine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736424987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347360144" name="Picture 134736014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226553"/>
            <a:ext cx="5265918" cy="2852099"/>
          </a:xfrm>
          <a:prstGeom prst="rect">
            <a:avLst/>
          </a:prstGeom>
        </p:spPr>
      </p:pic>
      <p:pic>
        <p:nvPicPr>
          <p:cNvPr id="337430239" name="Picture 33743023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937249" y="3168187"/>
            <a:ext cx="5257800" cy="2845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340503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Pravljenje virtualne mašine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534368880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65911930" name="Picture 56591192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147884"/>
            <a:ext cx="5698362" cy="3101730"/>
          </a:xfrm>
          <a:prstGeom prst="rect">
            <a:avLst/>
          </a:prstGeom>
        </p:spPr>
      </p:pic>
      <p:pic>
        <p:nvPicPr>
          <p:cNvPr id="805983600" name="Picture 80598359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79172" y="1464994"/>
            <a:ext cx="5571554" cy="4500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836957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Pokretanje virtualne mašine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353672313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668735849" name="Picture 166873584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178092"/>
            <a:ext cx="5642589" cy="3798502"/>
          </a:xfrm>
          <a:prstGeom prst="rect">
            <a:avLst/>
          </a:prstGeom>
        </p:spPr>
      </p:pic>
      <p:pic>
        <p:nvPicPr>
          <p:cNvPr id="687007254" name="Picture 68700725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06643" y="2220327"/>
            <a:ext cx="5673538" cy="3814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246107" name="Google Shape;14;p20"/>
          <p:cNvSpPr txBox="1">
            <a:spLocks noGrp="1"/>
          </p:cNvSpPr>
          <p:nvPr>
            <p:ph type="title"/>
          </p:nvPr>
        </p:nvSpPr>
        <p:spPr bwMode="auto">
          <a:xfrm>
            <a:off x="838198" y="384194"/>
            <a:ext cx="10515600" cy="84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043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A7043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r>
              <a:rPr lang="sr-Latn-RS" sz="4400" b="0" i="0" u="none" strike="noStrike" cap="none" spc="0">
                <a:solidFill>
                  <a:srgbClr val="A70431"/>
                </a:solidFill>
                <a:latin typeface="Calibri"/>
                <a:ea typeface="Calibri"/>
                <a:cs typeface="Calibri"/>
              </a:rPr>
              <a:t>Pokretanje virtualne mašine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629477695" name="Google Shape;15;p20"/>
          <p:cNvSpPr txBox="1">
            <a:spLocks noGrp="1"/>
          </p:cNvSpPr>
          <p:nvPr>
            <p:ph type="body" idx="1"/>
          </p:nvPr>
        </p:nvSpPr>
        <p:spPr bwMode="auto">
          <a:xfrm>
            <a:off x="838198" y="140358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555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301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7499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1697014697" name="Picture 169701469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165459"/>
            <a:ext cx="5257800" cy="4492423"/>
          </a:xfrm>
          <a:prstGeom prst="rect">
            <a:avLst/>
          </a:prstGeom>
        </p:spPr>
      </p:pic>
      <p:pic>
        <p:nvPicPr>
          <p:cNvPr id="717506335" name="Picture 71750633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78226" y="2017796"/>
            <a:ext cx="6041573" cy="3953241"/>
          </a:xfrm>
          <a:prstGeom prst="rect">
            <a:avLst/>
          </a:prstGeom>
        </p:spPr>
      </p:pic>
      <p:sp>
        <p:nvSpPr>
          <p:cNvPr id="788535945" name="Freeform: Shape 788535944"/>
          <p:cNvSpPr/>
          <p:nvPr/>
        </p:nvSpPr>
        <p:spPr bwMode="auto">
          <a:xfrm>
            <a:off x="9526282" y="4185986"/>
            <a:ext cx="902368" cy="22559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399" y="0"/>
                  <a:pt x="5399" y="0"/>
                  <a:pt x="7799" y="0"/>
                </a:cubicBezTo>
                <a:cubicBezTo>
                  <a:pt x="9600" y="0"/>
                  <a:pt x="11999" y="0"/>
                  <a:pt x="15599" y="0"/>
                </a:cubicBezTo>
                <a:cubicBezTo>
                  <a:pt x="17399" y="0"/>
                  <a:pt x="19799" y="0"/>
                  <a:pt x="23400" y="0"/>
                </a:cubicBezTo>
                <a:cubicBezTo>
                  <a:pt x="26399" y="0"/>
                  <a:pt x="29399" y="0"/>
                  <a:pt x="31799" y="0"/>
                </a:cubicBezTo>
                <a:cubicBezTo>
                  <a:pt x="34199" y="0"/>
                  <a:pt x="37199" y="0"/>
                  <a:pt x="40799" y="0"/>
                </a:cubicBezTo>
                <a:cubicBezTo>
                  <a:pt x="43200" y="0"/>
                  <a:pt x="43200" y="7200"/>
                  <a:pt x="42599" y="14400"/>
                </a:cubicBezTo>
                <a:cubicBezTo>
                  <a:pt x="42599" y="21599"/>
                  <a:pt x="41999" y="28800"/>
                  <a:pt x="41399" y="38400"/>
                </a:cubicBezTo>
                <a:cubicBezTo>
                  <a:pt x="39599" y="43200"/>
                  <a:pt x="37799" y="43200"/>
                  <a:pt x="35399" y="43200"/>
                </a:cubicBezTo>
                <a:cubicBezTo>
                  <a:pt x="33600" y="43200"/>
                  <a:pt x="31199" y="43200"/>
                  <a:pt x="28199" y="43200"/>
                </a:cubicBezTo>
                <a:cubicBezTo>
                  <a:pt x="26399" y="43200"/>
                  <a:pt x="24000" y="43200"/>
                  <a:pt x="21599" y="43200"/>
                </a:cubicBezTo>
                <a:cubicBezTo>
                  <a:pt x="19799" y="43200"/>
                  <a:pt x="17999" y="43200"/>
                  <a:pt x="14400" y="43200"/>
                </a:cubicBezTo>
                <a:cubicBezTo>
                  <a:pt x="11999" y="43200"/>
                  <a:pt x="9600" y="43200"/>
                  <a:pt x="7799" y="43200"/>
                </a:cubicBezTo>
                <a:cubicBezTo>
                  <a:pt x="5999" y="43200"/>
                  <a:pt x="4200" y="43200"/>
                  <a:pt x="2399" y="43200"/>
                </a:cubicBezTo>
                <a:cubicBezTo>
                  <a:pt x="599" y="43200"/>
                  <a:pt x="599" y="35999"/>
                  <a:pt x="1199" y="26399"/>
                </a:cubicBezTo>
                <a:cubicBezTo>
                  <a:pt x="1199" y="19200"/>
                  <a:pt x="1799" y="12000"/>
                  <a:pt x="2399" y="4800"/>
                </a:cubic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dizajn sluzba;Nemanja Zdravkovic</dc:creator>
  <cp:keywords/>
  <dc:description/>
  <dc:identifier/>
  <dc:language/>
  <cp:lastModifiedBy/>
  <cp:revision>3</cp:revision>
  <dcterms:created xsi:type="dcterms:W3CDTF">2015-09-11T12:39:33Z</dcterms:created>
  <dcterms:modified xsi:type="dcterms:W3CDTF">2024-04-01T20:45:20Z</dcterms:modified>
  <cp:category/>
  <cp:contentStatus/>
  <cp:version/>
</cp:coreProperties>
</file>