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3" roundtripDataSignature="AMtx7mja9H3Uh1D2BtQIJxQr25On7aEY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112" name="Google Shape;11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131" name="Google Shape;13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138" name="Google Shape;13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145" name="Google Shape;14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53" name="Google Shape;5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60" name="Google Shape;6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67" name="Google Shape;6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74" name="Google Shape;7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81" name="Google Shape;8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id="12" name="Google Shape;12;p19"/>
          <p:cNvPicPr preferRelativeResize="0"/>
          <p:nvPr/>
        </p:nvPicPr>
        <p:blipFill rotWithShape="1">
          <a:blip r:embed="rId2">
            <a:alphaModFix/>
          </a:blip>
          <a:srcRect b="0" l="0" r="0" t="0"/>
          <a:stretch/>
        </p:blipFill>
        <p:spPr>
          <a:xfrm>
            <a:off x="0" y="1172"/>
            <a:ext cx="12192000" cy="68556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accent1"/>
        </a:solidFill>
      </p:bgPr>
    </p:bg>
    <p:spTree>
      <p:nvGrpSpPr>
        <p:cNvPr id="13" name="Shape 13"/>
        <p:cNvGrpSpPr/>
        <p:nvPr/>
      </p:nvGrpSpPr>
      <p:grpSpPr>
        <a:xfrm>
          <a:off x="0" y="0"/>
          <a:ext cx="0" cy="0"/>
          <a:chOff x="0" y="0"/>
          <a:chExt cx="0" cy="0"/>
        </a:xfrm>
      </p:grpSpPr>
      <p:sp>
        <p:nvSpPr>
          <p:cNvPr id="14" name="Google Shape;14;p20"/>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A70431"/>
              </a:buClr>
              <a:buSzPts val="4400"/>
              <a:buFont typeface="Calibri"/>
              <a:buNone/>
              <a:defRPr b="0" i="0" sz="4400" u="none" cap="none" strike="noStrike">
                <a:solidFill>
                  <a:srgbClr val="A7043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20"/>
          <p:cNvSpPr txBox="1"/>
          <p:nvPr>
            <p:ph idx="1" type="body"/>
          </p:nvPr>
        </p:nvSpPr>
        <p:spPr>
          <a:xfrm>
            <a:off x="838200" y="1403585"/>
            <a:ext cx="105156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indent="-355600" lvl="1" marL="9144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20"/>
          <p:cNvSpPr/>
          <p:nvPr/>
        </p:nvSpPr>
        <p:spPr>
          <a:xfrm>
            <a:off x="8764262" y="6252711"/>
            <a:ext cx="383988" cy="383988"/>
          </a:xfrm>
          <a:prstGeom prst="ellipse">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20"/>
          <p:cNvSpPr/>
          <p:nvPr/>
        </p:nvSpPr>
        <p:spPr>
          <a:xfrm>
            <a:off x="8649789" y="6297695"/>
            <a:ext cx="61293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A70431"/>
                </a:solidFill>
                <a:latin typeface="Calibri"/>
                <a:ea typeface="Calibri"/>
                <a:cs typeface="Calibri"/>
                <a:sym typeface="Calibri"/>
              </a:rPr>
              <a:t>‹#›</a:t>
            </a:fld>
            <a:endParaRPr b="0" i="0" sz="1200" u="none" cap="none" strike="noStrike">
              <a:solidFill>
                <a:srgbClr val="A70431"/>
              </a:solidFill>
              <a:latin typeface="Calibri"/>
              <a:ea typeface="Calibri"/>
              <a:cs typeface="Calibri"/>
              <a:sym typeface="Calibri"/>
            </a:endParaRPr>
          </a:p>
        </p:txBody>
      </p:sp>
      <p:sp>
        <p:nvSpPr>
          <p:cNvPr id="18" name="Google Shape;18;p20"/>
          <p:cNvSpPr/>
          <p:nvPr/>
        </p:nvSpPr>
        <p:spPr>
          <a:xfrm>
            <a:off x="838200" y="1063621"/>
            <a:ext cx="10515600" cy="45719"/>
          </a:xfrm>
          <a:prstGeom prst="rect">
            <a:avLst/>
          </a:prstGeom>
          <a:solidFill>
            <a:srgbClr val="BFBFB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20"/>
          <p:cNvSpPr/>
          <p:nvPr/>
        </p:nvSpPr>
        <p:spPr>
          <a:xfrm>
            <a:off x="3591855" y="6466972"/>
            <a:ext cx="389241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Calibri"/>
              <a:buNone/>
            </a:pPr>
            <a:r>
              <a:rPr b="0" i="0" lang="en-US" sz="800" u="none" cap="none" strike="noStrike">
                <a:solidFill>
                  <a:schemeClr val="lt1"/>
                </a:solidFill>
                <a:latin typeface="Calibri"/>
                <a:ea typeface="Calibri"/>
                <a:cs typeface="Calibri"/>
                <a:sym typeface="Calibri"/>
              </a:rPr>
              <a:t>© UNIVERZITET METROPOLITAN,</a:t>
            </a:r>
            <a:r>
              <a:rPr b="0" i="0" lang="en-US" sz="800" u="none" cap="none" strike="noStrike">
                <a:solidFill>
                  <a:schemeClr val="dk1"/>
                </a:solidFill>
                <a:latin typeface="Calibri"/>
                <a:ea typeface="Calibri"/>
                <a:cs typeface="Calibri"/>
                <a:sym typeface="Calibri"/>
              </a:rPr>
              <a:t> </a:t>
            </a:r>
            <a:r>
              <a:rPr b="0" i="0" lang="en-US" sz="800" u="none" cap="none" strike="noStrike">
                <a:solidFill>
                  <a:schemeClr val="lt1"/>
                </a:solidFill>
                <a:latin typeface="Calibri"/>
                <a:ea typeface="Calibri"/>
                <a:cs typeface="Calibri"/>
                <a:sym typeface="Calibri"/>
              </a:rPr>
              <a:t>Beograd   /   Kopiranje i umnožavanje nije dozvoljeno.</a:t>
            </a:r>
            <a:endParaRPr b="0" i="0" sz="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 name="Shape 20"/>
        <p:cNvGrpSpPr/>
        <p:nvPr/>
      </p:nvGrpSpPr>
      <p:grpSpPr>
        <a:xfrm>
          <a:off x="0" y="0"/>
          <a:ext cx="0" cy="0"/>
          <a:chOff x="0" y="0"/>
          <a:chExt cx="0" cy="0"/>
        </a:xfrm>
      </p:grpSpPr>
      <p:sp>
        <p:nvSpPr>
          <p:cNvPr id="21" name="Google Shape;21;p21"/>
          <p:cNvSpPr txBox="1"/>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Click to edit Master title style</a:t>
            </a:r>
            <a:endParaRPr b="0" i="0" sz="4400" u="none" cap="none" strike="noStrike">
              <a:solidFill>
                <a:srgbClr val="A70431"/>
              </a:solidFill>
              <a:latin typeface="Calibri"/>
              <a:ea typeface="Calibri"/>
              <a:cs typeface="Calibri"/>
              <a:sym typeface="Calibri"/>
            </a:endParaRPr>
          </a:p>
        </p:txBody>
      </p:sp>
      <p:sp>
        <p:nvSpPr>
          <p:cNvPr id="22" name="Google Shape;22;p21"/>
          <p:cNvSpPr/>
          <p:nvPr/>
        </p:nvSpPr>
        <p:spPr>
          <a:xfrm>
            <a:off x="838200" y="1063621"/>
            <a:ext cx="10515600" cy="45719"/>
          </a:xfrm>
          <a:prstGeom prst="rect">
            <a:avLst/>
          </a:prstGeom>
          <a:solidFill>
            <a:srgbClr val="BFBFB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21"/>
          <p:cNvSpPr txBox="1"/>
          <p:nvPr>
            <p:ph idx="1" type="body"/>
          </p:nvPr>
        </p:nvSpPr>
        <p:spPr>
          <a:xfrm>
            <a:off x="838200" y="1403585"/>
            <a:ext cx="105156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indent="-355600" lvl="1" marL="9144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22"/>
          <p:cNvSpPr txBox="1"/>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Click to edit Master title style</a:t>
            </a:r>
            <a:endParaRPr b="0" i="0" sz="4400" u="none" cap="none" strike="noStrike">
              <a:solidFill>
                <a:srgbClr val="A70431"/>
              </a:solidFill>
              <a:latin typeface="Calibri"/>
              <a:ea typeface="Calibri"/>
              <a:cs typeface="Calibri"/>
              <a:sym typeface="Calibri"/>
            </a:endParaRPr>
          </a:p>
        </p:txBody>
      </p:sp>
      <p:sp>
        <p:nvSpPr>
          <p:cNvPr id="26" name="Google Shape;26;p22"/>
          <p:cNvSpPr/>
          <p:nvPr/>
        </p:nvSpPr>
        <p:spPr>
          <a:xfrm>
            <a:off x="838200" y="1063621"/>
            <a:ext cx="10515600" cy="45719"/>
          </a:xfrm>
          <a:prstGeom prst="rect">
            <a:avLst/>
          </a:prstGeom>
          <a:solidFill>
            <a:srgbClr val="BFBFB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22"/>
          <p:cNvSpPr txBox="1"/>
          <p:nvPr>
            <p:ph idx="1" type="body"/>
          </p:nvPr>
        </p:nvSpPr>
        <p:spPr>
          <a:xfrm>
            <a:off x="838200" y="1403585"/>
            <a:ext cx="4710192"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indent="-355600" lvl="1" marL="9144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22"/>
          <p:cNvSpPr txBox="1"/>
          <p:nvPr>
            <p:ph idx="2" type="body"/>
          </p:nvPr>
        </p:nvSpPr>
        <p:spPr>
          <a:xfrm>
            <a:off x="5819614" y="1403585"/>
            <a:ext cx="5534185"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indent="-355600" lvl="1" marL="9144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23"/>
          <p:cNvSpPr txBox="1"/>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Click to edit Master title style</a:t>
            </a:r>
            <a:endParaRPr b="0" i="0" sz="4400" u="none" cap="none" strike="noStrike">
              <a:solidFill>
                <a:srgbClr val="A70431"/>
              </a:solidFill>
              <a:latin typeface="Calibri"/>
              <a:ea typeface="Calibri"/>
              <a:cs typeface="Calibri"/>
              <a:sym typeface="Calibri"/>
            </a:endParaRPr>
          </a:p>
        </p:txBody>
      </p:sp>
      <p:sp>
        <p:nvSpPr>
          <p:cNvPr id="31" name="Google Shape;31;p23"/>
          <p:cNvSpPr/>
          <p:nvPr/>
        </p:nvSpPr>
        <p:spPr>
          <a:xfrm>
            <a:off x="838200" y="1063621"/>
            <a:ext cx="10515600" cy="45719"/>
          </a:xfrm>
          <a:prstGeom prst="rect">
            <a:avLst/>
          </a:prstGeom>
          <a:solidFill>
            <a:srgbClr val="BFBFB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23"/>
          <p:cNvSpPr txBox="1"/>
          <p:nvPr>
            <p:ph idx="1" type="body"/>
          </p:nvPr>
        </p:nvSpPr>
        <p:spPr>
          <a:xfrm>
            <a:off x="838200" y="2364480"/>
            <a:ext cx="4710192" cy="31761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indent="-355600" lvl="1" marL="9144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23"/>
          <p:cNvSpPr txBox="1"/>
          <p:nvPr>
            <p:ph idx="2" type="body"/>
          </p:nvPr>
        </p:nvSpPr>
        <p:spPr>
          <a:xfrm>
            <a:off x="5819614" y="2364480"/>
            <a:ext cx="5534185" cy="31761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indent="-355600" lvl="1" marL="914400" marR="0" rtl="0" algn="l">
              <a:lnSpc>
                <a:spcPct val="90000"/>
              </a:lnSpc>
              <a:spcBef>
                <a:spcPts val="5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23"/>
          <p:cNvSpPr txBox="1"/>
          <p:nvPr>
            <p:ph idx="3" type="body"/>
          </p:nvPr>
        </p:nvSpPr>
        <p:spPr>
          <a:xfrm>
            <a:off x="838200" y="1433513"/>
            <a:ext cx="4710113" cy="72072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23"/>
          <p:cNvSpPr txBox="1"/>
          <p:nvPr>
            <p:ph idx="4" type="body"/>
          </p:nvPr>
        </p:nvSpPr>
        <p:spPr>
          <a:xfrm>
            <a:off x="5819614" y="1433513"/>
            <a:ext cx="5534185" cy="72072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pic>
        <p:nvPicPr>
          <p:cNvPr id="37" name="Google Shape;37;p24"/>
          <p:cNvPicPr preferRelativeResize="0"/>
          <p:nvPr/>
        </p:nvPicPr>
        <p:blipFill rotWithShape="1">
          <a:blip r:embed="rId2">
            <a:alphaModFix/>
          </a:blip>
          <a:srcRect b="0" l="0" r="0" t="0"/>
          <a:stretch/>
        </p:blipFill>
        <p:spPr>
          <a:xfrm>
            <a:off x="0" y="0"/>
            <a:ext cx="12192000" cy="68544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8"/>
          <p:cNvPicPr preferRelativeResize="0"/>
          <p:nvPr/>
        </p:nvPicPr>
        <p:blipFill rotWithShape="1">
          <a:blip r:embed="rId1">
            <a:alphaModFix/>
          </a:blip>
          <a:srcRect b="0" l="0" r="0" t="0"/>
          <a:stretch/>
        </p:blipFill>
        <p:spPr>
          <a:xfrm>
            <a:off x="0" y="1777"/>
            <a:ext cx="12192000" cy="685444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nvSpPr>
        <p:spPr>
          <a:xfrm>
            <a:off x="1702525" y="3889609"/>
            <a:ext cx="8794559" cy="1943079"/>
          </a:xfrm>
          <a:prstGeom prst="rect">
            <a:avLst/>
          </a:prstGeom>
          <a:noFill/>
          <a:ln>
            <a:noFill/>
          </a:ln>
        </p:spPr>
        <p:txBody>
          <a:bodyPr anchorCtr="0" anchor="ctr" bIns="46800" lIns="90000" spcFirstLastPara="1" rIns="90000" wrap="square" tIns="46800">
            <a:spAutoFit/>
          </a:bodyPr>
          <a:lstStyle/>
          <a:p>
            <a:pPr indent="0" lvl="0" marL="0" marR="0" rtl="0" algn="l">
              <a:lnSpc>
                <a:spcPct val="90000"/>
              </a:lnSpc>
              <a:spcBef>
                <a:spcPts val="0"/>
              </a:spcBef>
              <a:spcAft>
                <a:spcPts val="0"/>
              </a:spcAft>
              <a:buClr>
                <a:srgbClr val="333399"/>
              </a:buClr>
              <a:buSzPts val="2400"/>
              <a:buFont typeface="Arial"/>
              <a:buNone/>
            </a:pPr>
            <a:r>
              <a:rPr b="0" i="0" lang="en-US" sz="2400" u="none" cap="none" strike="noStrike">
                <a:solidFill>
                  <a:schemeClr val="dk1"/>
                </a:solidFill>
                <a:latin typeface="Calibri"/>
                <a:ea typeface="Calibri"/>
                <a:cs typeface="Calibri"/>
                <a:sym typeface="Calibri"/>
              </a:rPr>
              <a:t>Oznaka predmeta:</a:t>
            </a:r>
            <a:r>
              <a:rPr b="1" i="0" lang="en-US" sz="2400" u="none" cap="none" strike="noStrike">
                <a:solidFill>
                  <a:schemeClr val="dk1"/>
                </a:solidFill>
                <a:latin typeface="Calibri"/>
                <a:ea typeface="Calibri"/>
                <a:cs typeface="Calibri"/>
                <a:sym typeface="Calibri"/>
              </a:rPr>
              <a:t> 	CS230</a:t>
            </a:r>
            <a:endParaRPr b="1" i="0" sz="24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333399"/>
              </a:buClr>
              <a:buSzPts val="2400"/>
              <a:buFont typeface="Arial"/>
              <a:buNone/>
            </a:pPr>
            <a:r>
              <a:rPr b="0" i="0" lang="en-US" sz="2400" u="none" cap="none" strike="noStrike">
                <a:solidFill>
                  <a:schemeClr val="dk1"/>
                </a:solidFill>
                <a:latin typeface="Calibri"/>
                <a:ea typeface="Calibri"/>
                <a:cs typeface="Calibri"/>
                <a:sym typeface="Calibri"/>
              </a:rPr>
              <a:t>Naziv predmeta:</a:t>
            </a:r>
            <a:r>
              <a:rPr b="1" i="0" lang="en-US" sz="2400" u="none" cap="none" strike="noStrike">
                <a:solidFill>
                  <a:schemeClr val="dk1"/>
                </a:solidFill>
                <a:latin typeface="Calibri"/>
                <a:ea typeface="Calibri"/>
                <a:cs typeface="Calibri"/>
                <a:sym typeface="Calibri"/>
              </a:rPr>
              <a:t>  	Distribuirani sistemi</a:t>
            </a:r>
            <a:endParaRPr b="1" i="0" sz="24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333399"/>
              </a:buClr>
              <a:buSzPts val="2400"/>
              <a:buFont typeface="Arial"/>
              <a:buNone/>
            </a:pPr>
            <a:r>
              <a:rPr b="0" i="0" lang="en-US" sz="2400" u="none" cap="none" strike="noStrike">
                <a:solidFill>
                  <a:schemeClr val="dk1"/>
                </a:solidFill>
                <a:latin typeface="Calibri"/>
                <a:ea typeface="Calibri"/>
                <a:cs typeface="Calibri"/>
                <a:sym typeface="Calibri"/>
              </a:rPr>
              <a:t>Predavanje:		</a:t>
            </a:r>
            <a:r>
              <a:rPr b="1"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rgbClr val="333399"/>
              </a:buClr>
              <a:buSzPts val="2400"/>
              <a:buFont typeface="Arial"/>
              <a:buNone/>
            </a:pPr>
            <a:r>
              <a:rPr b="0" i="0" lang="en-US" sz="2400" u="none" cap="none" strike="noStrike">
                <a:solidFill>
                  <a:schemeClr val="dk1"/>
                </a:solidFill>
                <a:latin typeface="Calibri"/>
                <a:ea typeface="Calibri"/>
                <a:cs typeface="Calibri"/>
                <a:sym typeface="Calibri"/>
              </a:rPr>
              <a:t>Predavač:		</a:t>
            </a:r>
            <a:r>
              <a:rPr b="1" i="0" lang="en-US" sz="2400" u="none" cap="none" strike="noStrike">
                <a:solidFill>
                  <a:schemeClr val="dk1"/>
                </a:solidFill>
                <a:latin typeface="Calibri"/>
                <a:ea typeface="Calibri"/>
                <a:cs typeface="Calibri"/>
                <a:sym typeface="Calibri"/>
              </a:rPr>
              <a:t>Anđela Grujić</a:t>
            </a:r>
            <a:endParaRPr b="1" i="0" sz="24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333399"/>
              </a:buClr>
              <a:buSzPts val="2400"/>
              <a:buFont typeface="Arial"/>
              <a:buNone/>
            </a:pPr>
            <a:r>
              <a:rPr b="0" i="0" lang="en-US" sz="2400" u="none" cap="none" strike="noStrike">
                <a:solidFill>
                  <a:schemeClr val="dk1"/>
                </a:solidFill>
                <a:latin typeface="Calibri"/>
                <a:ea typeface="Calibri"/>
                <a:cs typeface="Calibri"/>
                <a:sym typeface="Calibri"/>
              </a:rPr>
              <a:t>Školska godina:	</a:t>
            </a:r>
            <a:r>
              <a:rPr b="1" i="0" lang="en-US" sz="2400" u="none" cap="none" strike="noStrike">
                <a:solidFill>
                  <a:schemeClr val="dk1"/>
                </a:solidFill>
                <a:latin typeface="Calibri"/>
                <a:ea typeface="Calibri"/>
                <a:cs typeface="Calibri"/>
                <a:sym typeface="Calibri"/>
              </a:rPr>
              <a:t>2023/2024. prolećni semestar</a:t>
            </a:r>
            <a:endParaRPr b="0" i="0" sz="2400" u="none" cap="none" strike="noStrike">
              <a:solidFill>
                <a:schemeClr val="dk1"/>
              </a:solidFill>
              <a:latin typeface="Calibri"/>
              <a:ea typeface="Calibri"/>
              <a:cs typeface="Calibri"/>
              <a:sym typeface="Calibri"/>
            </a:endParaRPr>
          </a:p>
        </p:txBody>
      </p:sp>
      <p:sp>
        <p:nvSpPr>
          <p:cNvPr id="43" name="Google Shape;43;p1"/>
          <p:cNvSpPr/>
          <p:nvPr/>
        </p:nvSpPr>
        <p:spPr>
          <a:xfrm>
            <a:off x="641165" y="2429820"/>
            <a:ext cx="10909718" cy="144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A70431"/>
                </a:solidFill>
                <a:latin typeface="Calibri"/>
                <a:ea typeface="Calibri"/>
                <a:cs typeface="Calibri"/>
                <a:sym typeface="Calibri"/>
              </a:rPr>
              <a:t>Python: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A70431"/>
                </a:solidFill>
                <a:latin typeface="Calibri"/>
                <a:ea typeface="Calibri"/>
                <a:cs typeface="Calibri"/>
                <a:sym typeface="Calibri"/>
              </a:rPr>
              <a:t>Distribuirane arhitekture</a:t>
            </a:r>
            <a:endParaRPr b="1" i="0" sz="4400" u="none" cap="none" strike="noStrike">
              <a:solidFill>
                <a:srgbClr val="A7043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70431"/>
              </a:buClr>
              <a:buSzPts val="4400"/>
              <a:buFont typeface="Calibri"/>
              <a:buNone/>
            </a:pPr>
            <a:r>
              <a:rPr b="1" lang="en-US"/>
              <a:t>Zadatak #3: Multithreading with Shared Variable (Race Condition)</a:t>
            </a:r>
            <a:endParaRPr b="1"/>
          </a:p>
        </p:txBody>
      </p:sp>
      <p:sp>
        <p:nvSpPr>
          <p:cNvPr id="102" name="Google Shape;102;p10"/>
          <p:cNvSpPr txBox="1"/>
          <p:nvPr>
            <p:ph idx="1" type="body"/>
          </p:nvPr>
        </p:nvSpPr>
        <p:spPr>
          <a:xfrm>
            <a:off x="838200" y="2304175"/>
            <a:ext cx="10515600" cy="345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None/>
            </a:pPr>
            <a:r>
              <a:rPr b="0" lang="en-US"/>
              <a:t>U ovom primeru ćemo demonstrirati uobičajen problem u višenitnom radu koji se zove “Race Condition“ kada niti modifikuju zajedničku promenljivu.</a:t>
            </a:r>
            <a:endParaRPr b="0"/>
          </a:p>
          <a:p>
            <a:pPr indent="0" lvl="0" marL="0" rtl="0" algn="l">
              <a:lnSpc>
                <a:spcPct val="100000"/>
              </a:lnSpc>
              <a:spcBef>
                <a:spcPts val="0"/>
              </a:spcBef>
              <a:spcAft>
                <a:spcPts val="0"/>
              </a:spcAft>
              <a:buClr>
                <a:srgbClr val="3F3F3F"/>
              </a:buClr>
              <a:buSzPts val="2400"/>
              <a:buNone/>
            </a:pPr>
            <a:r>
              <a:t/>
            </a:r>
            <a:endParaRPr b="0"/>
          </a:p>
          <a:p>
            <a:pPr indent="0" lvl="0" marL="0" rtl="0" algn="l">
              <a:lnSpc>
                <a:spcPct val="100000"/>
              </a:lnSpc>
              <a:spcBef>
                <a:spcPts val="0"/>
              </a:spcBef>
              <a:spcAft>
                <a:spcPts val="0"/>
              </a:spcAft>
              <a:buClr>
                <a:srgbClr val="3F3F3F"/>
              </a:buClr>
              <a:buSzPts val="2400"/>
              <a:buNone/>
            </a:pPr>
            <a:r>
              <a:rPr b="0" lang="en-US"/>
              <a:t>Ovde, dve niti (thread1 i thread2) obe povećavaju zajedničku promenljivu brojača 1.000.000 puta svaka. </a:t>
            </a:r>
            <a:endParaRPr b="0"/>
          </a:p>
          <a:p>
            <a:pPr indent="0" lvl="0" marL="0" rtl="0" algn="l">
              <a:lnSpc>
                <a:spcPct val="100000"/>
              </a:lnSpc>
              <a:spcBef>
                <a:spcPts val="0"/>
              </a:spcBef>
              <a:spcAft>
                <a:spcPts val="0"/>
              </a:spcAft>
              <a:buClr>
                <a:srgbClr val="3F3F3F"/>
              </a:buClr>
              <a:buSzPts val="2400"/>
              <a:buNone/>
            </a:pPr>
            <a:r>
              <a:t/>
            </a:r>
            <a:endParaRPr b="0"/>
          </a:p>
          <a:p>
            <a:pPr indent="0" lvl="0" marL="0" rtl="0" algn="l">
              <a:lnSpc>
                <a:spcPct val="100000"/>
              </a:lnSpc>
              <a:spcBef>
                <a:spcPts val="0"/>
              </a:spcBef>
              <a:spcAft>
                <a:spcPts val="0"/>
              </a:spcAft>
              <a:buClr>
                <a:srgbClr val="3F3F3F"/>
              </a:buClr>
              <a:buSzPts val="2400"/>
              <a:buNone/>
            </a:pPr>
            <a:r>
              <a:rPr b="0" lang="en-US"/>
              <a:t>Pošto oni menjaju istu promenljivu bez sinhronizacije, ovaj kod može dovesti do Race Condition-a gde je konačna vrednost brojača nepredvidljiva.</a:t>
            </a:r>
            <a:endParaRPr b="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5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5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5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500"/>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500"/>
                                        <p:tgtEl>
                                          <p:spTgt spid="1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1"/>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70431"/>
              </a:buClr>
              <a:buSzPts val="4400"/>
              <a:buFont typeface="Calibri"/>
              <a:buNone/>
            </a:pPr>
            <a:r>
              <a:rPr b="1" lang="en-US"/>
              <a:t>Zadatak #4: Multithreading with Locks (Preventing Race Condition)</a:t>
            </a:r>
            <a:endParaRPr b="1"/>
          </a:p>
        </p:txBody>
      </p:sp>
      <p:sp>
        <p:nvSpPr>
          <p:cNvPr id="108" name="Google Shape;108;p11"/>
          <p:cNvSpPr txBox="1"/>
          <p:nvPr>
            <p:ph idx="1" type="body"/>
          </p:nvPr>
        </p:nvSpPr>
        <p:spPr>
          <a:xfrm>
            <a:off x="838200" y="1840625"/>
            <a:ext cx="10515600" cy="391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0" lang="en-US"/>
              <a:t>Da bismo rešili problem sa uslovima trke, možemo da koristimo brave da bismo sinhronizovali pristup deljenoj promenljivoj:</a:t>
            </a:r>
            <a:endParaRPr b="0"/>
          </a:p>
          <a:p>
            <a:pPr indent="0" lvl="0" marL="0" rtl="0" algn="l">
              <a:lnSpc>
                <a:spcPct val="100000"/>
              </a:lnSpc>
              <a:spcBef>
                <a:spcPts val="0"/>
              </a:spcBef>
              <a:spcAft>
                <a:spcPts val="0"/>
              </a:spcAft>
              <a:buClr>
                <a:schemeClr val="dk1"/>
              </a:buClr>
              <a:buSzPts val="1100"/>
              <a:buFont typeface="Arial"/>
              <a:buNone/>
            </a:pPr>
            <a:r>
              <a:t/>
            </a:r>
            <a:endParaRPr b="0"/>
          </a:p>
          <a:p>
            <a:pPr indent="0" lvl="0" marL="0" rtl="0" algn="l">
              <a:lnSpc>
                <a:spcPct val="100000"/>
              </a:lnSpc>
              <a:spcBef>
                <a:spcPts val="0"/>
              </a:spcBef>
              <a:spcAft>
                <a:spcPts val="0"/>
              </a:spcAft>
              <a:buClr>
                <a:schemeClr val="dk1"/>
              </a:buClr>
              <a:buSzPts val="1100"/>
              <a:buFont typeface="Arial"/>
              <a:buNone/>
            </a:pPr>
            <a:r>
              <a:rPr b="0" lang="en-US"/>
              <a:t>Ovde smo dodali objekat zaključavanja kako bismo osigurali da samo jedna nit može istovremeno da modifikuje promenljivu brojača, sprečavajući stanje trke.</a:t>
            </a:r>
            <a:endParaRPr b="0"/>
          </a:p>
          <a:p>
            <a:pPr indent="0" lvl="0" marL="0" rtl="0" algn="l">
              <a:lnSpc>
                <a:spcPct val="100000"/>
              </a:lnSpc>
              <a:spcBef>
                <a:spcPts val="0"/>
              </a:spcBef>
              <a:spcAft>
                <a:spcPts val="0"/>
              </a:spcAft>
              <a:buClr>
                <a:srgbClr val="3F3F3F"/>
              </a:buClr>
              <a:buSzPts val="2400"/>
              <a:buNone/>
            </a:pPr>
            <a:r>
              <a:t/>
            </a:r>
            <a:endParaRPr b="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2"/>
          <p:cNvSpPr txBox="1"/>
          <p:nvPr>
            <p:ph type="title"/>
          </p:nvPr>
        </p:nvSpPr>
        <p:spPr>
          <a:xfrm>
            <a:off x="838198"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MapReduce</a:t>
            </a:r>
            <a:endParaRPr b="0" i="0" sz="4400" u="none" cap="none" strike="noStrike">
              <a:solidFill>
                <a:srgbClr val="A70431"/>
              </a:solidFill>
              <a:latin typeface="Calibri"/>
              <a:ea typeface="Calibri"/>
              <a:cs typeface="Calibri"/>
              <a:sym typeface="Calibri"/>
            </a:endParaRPr>
          </a:p>
        </p:txBody>
      </p:sp>
      <p:sp>
        <p:nvSpPr>
          <p:cNvPr id="115" name="Google Shape;115;p12"/>
          <p:cNvSpPr txBox="1"/>
          <p:nvPr>
            <p:ph idx="1" type="body"/>
          </p:nvPr>
        </p:nvSpPr>
        <p:spPr>
          <a:xfrm>
            <a:off x="838198" y="1403584"/>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MapReduce </a:t>
            </a:r>
            <a:r>
              <a:rPr b="0" i="0" lang="en-US" sz="2400" u="none" cap="none" strike="noStrike">
                <a:solidFill>
                  <a:srgbClr val="3F3F3F"/>
                </a:solidFill>
                <a:latin typeface="Calibri"/>
                <a:ea typeface="Calibri"/>
                <a:cs typeface="Calibri"/>
                <a:sym typeface="Calibri"/>
              </a:rPr>
              <a:t>je efikasan za obradu velikih količina podataka zbog svoje mogućnosti distribuirane obrade, paralelnog izvršavanja i automatske tolerancije na greške. </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Osnovna ideja MapReduce paradigme je podela obrade podataka na dve osnovne faze: mapiranje (mapping) i reduciranje (reducing). </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Faza mapiranja (Map):</a:t>
            </a:r>
            <a:r>
              <a:rPr b="0" i="0" lang="en-US" sz="2400" u="none" cap="none" strike="noStrike">
                <a:solidFill>
                  <a:srgbClr val="3F3F3F"/>
                </a:solidFill>
                <a:latin typeface="Calibri"/>
                <a:ea typeface="Calibri"/>
                <a:cs typeface="Calibri"/>
                <a:sym typeface="Calibri"/>
              </a:rPr>
              <a:t> U ovoj fazi, ulazni podaci se obrađuju i transformišu u parove ključ-vrednost. Svaki par ključ-vrednost se zatim šalje na određeni računar gde se izvršava funkcija mapiranja.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Faza redukcije (Reduce): </a:t>
            </a:r>
            <a:r>
              <a:rPr b="0" i="0" lang="en-US" sz="2400" u="none" cap="none" strike="noStrike">
                <a:solidFill>
                  <a:srgbClr val="3F3F3F"/>
                </a:solidFill>
                <a:latin typeface="Calibri"/>
                <a:ea typeface="Calibri"/>
                <a:cs typeface="Calibri"/>
                <a:sym typeface="Calibri"/>
              </a:rPr>
              <a:t>U ovoj fazi, parovi ključ-vrednost generisani u prethodnoj fazi se grupišu po ključu, a zatim se primenjuje funkcija redukcije nad svakom grupom kako bi se generisali konačni rezultati obrade.</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70431"/>
              </a:buClr>
              <a:buSzPts val="4400"/>
              <a:buFont typeface="Calibri"/>
              <a:buNone/>
            </a:pPr>
            <a:r>
              <a:rPr b="1" lang="en-US"/>
              <a:t>Zadatak #5: MapReduce Simulation (Distributed Systems)</a:t>
            </a:r>
            <a:endParaRPr b="1"/>
          </a:p>
          <a:p>
            <a:pPr indent="0" lvl="0" marL="0" rtl="0" algn="l">
              <a:lnSpc>
                <a:spcPct val="90000"/>
              </a:lnSpc>
              <a:spcBef>
                <a:spcPts val="0"/>
              </a:spcBef>
              <a:spcAft>
                <a:spcPts val="0"/>
              </a:spcAft>
              <a:buClr>
                <a:schemeClr val="dk1"/>
              </a:buClr>
              <a:buSzPts val="1100"/>
              <a:buFont typeface="Arial"/>
              <a:buNone/>
            </a:pPr>
            <a:r>
              <a:t/>
            </a:r>
            <a:endParaRPr b="1"/>
          </a:p>
          <a:p>
            <a:pPr indent="0" lvl="0" marL="0" rtl="0" algn="l">
              <a:lnSpc>
                <a:spcPct val="90000"/>
              </a:lnSpc>
              <a:spcBef>
                <a:spcPts val="0"/>
              </a:spcBef>
              <a:spcAft>
                <a:spcPts val="0"/>
              </a:spcAft>
              <a:buClr>
                <a:srgbClr val="A70431"/>
              </a:buClr>
              <a:buSzPts val="4400"/>
              <a:buFont typeface="Calibri"/>
              <a:buNone/>
            </a:pPr>
            <a:r>
              <a:t/>
            </a:r>
            <a:endParaRPr b="1"/>
          </a:p>
        </p:txBody>
      </p:sp>
      <p:sp>
        <p:nvSpPr>
          <p:cNvPr id="121" name="Google Shape;121;p13"/>
          <p:cNvSpPr txBox="1"/>
          <p:nvPr>
            <p:ph idx="1" type="body"/>
          </p:nvPr>
        </p:nvSpPr>
        <p:spPr>
          <a:xfrm>
            <a:off x="838200" y="1963325"/>
            <a:ext cx="10515600" cy="3791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0" lang="en-US"/>
              <a:t>Evo pojednostavljene simulacije programskog modela MapReduce, ​​koji se obično koristi u distribuiranim sistemima za obradu velikih skupova podataka:</a:t>
            </a:r>
            <a:endParaRPr b="0"/>
          </a:p>
          <a:p>
            <a:pPr indent="0" lvl="0" marL="0" rtl="0" algn="l">
              <a:lnSpc>
                <a:spcPct val="100000"/>
              </a:lnSpc>
              <a:spcBef>
                <a:spcPts val="0"/>
              </a:spcBef>
              <a:spcAft>
                <a:spcPts val="0"/>
              </a:spcAft>
              <a:buClr>
                <a:schemeClr val="dk1"/>
              </a:buClr>
              <a:buSzPts val="1100"/>
              <a:buFont typeface="Arial"/>
              <a:buNone/>
            </a:pPr>
            <a:r>
              <a:t/>
            </a:r>
            <a:endParaRPr b="0"/>
          </a:p>
          <a:p>
            <a:pPr indent="0" lvl="0" marL="0" rtl="0" algn="l">
              <a:lnSpc>
                <a:spcPct val="100000"/>
              </a:lnSpc>
              <a:spcBef>
                <a:spcPts val="0"/>
              </a:spcBef>
              <a:spcAft>
                <a:spcPts val="0"/>
              </a:spcAft>
              <a:buClr>
                <a:schemeClr val="dk1"/>
              </a:buClr>
              <a:buSzPts val="1100"/>
              <a:buFont typeface="Arial"/>
              <a:buNone/>
            </a:pPr>
            <a:r>
              <a:rPr b="0" lang="en-US"/>
              <a:t>U ovom primeru, funkcija mapiranja množi svaku stavku sa 2, simulirajući fazu „mape“ MapReduce-a. Funkcija reduktora jednostavno štampa obrađene stavke, simulirajući fazu "smanji". Više niti mapera radi istovremeno za obradu podataka, a jedna reduktorska nit kombinuje rezultate.</a:t>
            </a:r>
            <a:endParaRPr b="0"/>
          </a:p>
          <a:p>
            <a:pPr indent="0" lvl="0" marL="0" rtl="0" algn="l">
              <a:lnSpc>
                <a:spcPct val="100000"/>
              </a:lnSpc>
              <a:spcBef>
                <a:spcPts val="0"/>
              </a:spcBef>
              <a:spcAft>
                <a:spcPts val="0"/>
              </a:spcAft>
              <a:buClr>
                <a:srgbClr val="3F3F3F"/>
              </a:buClr>
              <a:buSzPts val="2400"/>
              <a:buNone/>
            </a:pPr>
            <a:r>
              <a:t/>
            </a:r>
            <a:endParaRPr b="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500"/>
                                        <p:tgtEl>
                                          <p:spTgt spid="1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70431"/>
              </a:buClr>
              <a:buSzPts val="4400"/>
              <a:buFont typeface="Calibri"/>
              <a:buNone/>
            </a:pPr>
            <a:r>
              <a:rPr b="1" lang="en-US"/>
              <a:t>Zadatak #6: </a:t>
            </a:r>
            <a:endParaRPr b="1"/>
          </a:p>
        </p:txBody>
      </p:sp>
      <p:sp>
        <p:nvSpPr>
          <p:cNvPr id="127" name="Google Shape;127;p14"/>
          <p:cNvSpPr txBox="1"/>
          <p:nvPr>
            <p:ph idx="1" type="body"/>
          </p:nvPr>
        </p:nvSpPr>
        <p:spPr>
          <a:xfrm>
            <a:off x="838200" y="140358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b="1" lang="en-US"/>
              <a:t>Ovaj primer će simulirati osnovni distribuirani sistem za obradu datoteka, gde centralni server distribuira datoteke na više radnih čvorova radi obrade.</a:t>
            </a:r>
            <a:endParaRPr/>
          </a:p>
          <a:p>
            <a:pPr indent="0" lvl="0" marL="0" rtl="0" algn="l">
              <a:lnSpc>
                <a:spcPct val="100000"/>
              </a:lnSpc>
              <a:spcBef>
                <a:spcPts val="0"/>
              </a:spcBef>
              <a:spcAft>
                <a:spcPts val="0"/>
              </a:spcAft>
              <a:buSzPct val="100000"/>
              <a:buNone/>
            </a:pPr>
            <a:r>
              <a:t/>
            </a:r>
            <a:endParaRPr b="1"/>
          </a:p>
          <a:p>
            <a:pPr indent="-369570" lvl="0" marL="457200" rtl="0" algn="l">
              <a:lnSpc>
                <a:spcPct val="100000"/>
              </a:lnSpc>
              <a:spcBef>
                <a:spcPts val="0"/>
              </a:spcBef>
              <a:spcAft>
                <a:spcPts val="0"/>
              </a:spcAft>
              <a:buSzPct val="100000"/>
              <a:buChar char="●"/>
            </a:pPr>
            <a:r>
              <a:rPr b="0" lang="en-US"/>
              <a:t>Server sluša na portu 8888 za dolazne veze sa radnih čvorova.</a:t>
            </a:r>
            <a:endParaRPr b="0"/>
          </a:p>
          <a:p>
            <a:pPr indent="-369570" lvl="0" marL="457200" rtl="0" algn="l">
              <a:lnSpc>
                <a:spcPct val="100000"/>
              </a:lnSpc>
              <a:spcBef>
                <a:spcPts val="0"/>
              </a:spcBef>
              <a:spcAft>
                <a:spcPts val="0"/>
              </a:spcAft>
              <a:buSzPct val="100000"/>
              <a:buChar char="●"/>
            </a:pPr>
            <a:r>
              <a:rPr b="0" lang="en-US"/>
              <a:t>Server održava listu datoteka (file_list) koje treba obraditi.</a:t>
            </a:r>
            <a:endParaRPr b="0"/>
          </a:p>
          <a:p>
            <a:pPr indent="-369570" lvl="0" marL="457200" rtl="0" algn="l">
              <a:lnSpc>
                <a:spcPct val="100000"/>
              </a:lnSpc>
              <a:spcBef>
                <a:spcPts val="0"/>
              </a:spcBef>
              <a:spcAft>
                <a:spcPts val="0"/>
              </a:spcAft>
              <a:buSzPct val="100000"/>
              <a:buChar char="●"/>
            </a:pPr>
            <a:r>
              <a:rPr b="0" lang="en-US"/>
              <a:t>Svaki radni čvor se povezuje sa serverom i zahteva datoteku za obradu.</a:t>
            </a:r>
            <a:endParaRPr b="0"/>
          </a:p>
          <a:p>
            <a:pPr indent="-369570" lvl="0" marL="457200" rtl="0" algn="l">
              <a:lnSpc>
                <a:spcPct val="100000"/>
              </a:lnSpc>
              <a:spcBef>
                <a:spcPts val="0"/>
              </a:spcBef>
              <a:spcAft>
                <a:spcPts val="0"/>
              </a:spcAft>
              <a:buSzPct val="100000"/>
              <a:buChar char="●"/>
            </a:pPr>
            <a:r>
              <a:rPr b="0" lang="en-US"/>
              <a:t>Server distribuira fajlove iz file_list radnicima.</a:t>
            </a:r>
            <a:endParaRPr b="0"/>
          </a:p>
          <a:p>
            <a:pPr indent="-369570" lvl="0" marL="457200" rtl="0" algn="l">
              <a:lnSpc>
                <a:spcPct val="100000"/>
              </a:lnSpc>
              <a:spcBef>
                <a:spcPts val="0"/>
              </a:spcBef>
              <a:spcAft>
                <a:spcPts val="0"/>
              </a:spcAft>
              <a:buSzPct val="100000"/>
              <a:buChar char="●"/>
            </a:pPr>
            <a:r>
              <a:rPr b="0" lang="en-US"/>
              <a:t>Svaki radnik prima datoteku, obrađuje je (u ovom slučaju štampa njen sadržaj) i zahteva sledeću datoteku sve dok više nema datoteka.</a:t>
            </a:r>
            <a:endParaRPr b="0"/>
          </a:p>
          <a:p>
            <a:pPr indent="-369570" lvl="0" marL="457200" rtl="0" algn="l">
              <a:lnSpc>
                <a:spcPct val="100000"/>
              </a:lnSpc>
              <a:spcBef>
                <a:spcPts val="0"/>
              </a:spcBef>
              <a:spcAft>
                <a:spcPts val="0"/>
              </a:spcAft>
              <a:buSzPct val="100000"/>
              <a:buChar char="●"/>
            </a:pPr>
            <a:r>
              <a:rPr b="0" lang="en-US"/>
              <a:t>Server istovremeno rukuje više konekcija radnika koristeći višenitno.</a:t>
            </a:r>
            <a:endParaRPr b="0"/>
          </a:p>
          <a:p>
            <a:pPr indent="-369570" lvl="0" marL="457200" rtl="0" algn="l">
              <a:lnSpc>
                <a:spcPct val="100000"/>
              </a:lnSpc>
              <a:spcBef>
                <a:spcPts val="0"/>
              </a:spcBef>
              <a:spcAft>
                <a:spcPts val="0"/>
              </a:spcAft>
              <a:buSzPct val="100000"/>
              <a:buChar char="●"/>
            </a:pPr>
            <a:r>
              <a:rPr b="0" lang="en-US"/>
              <a:t>Da biste testirali ovaj primer, kreirajte neke tekstualne datoteke pod nazivom file1.txt, file2.txt i file3.txt u istom direktorijumu kao i skripte. Stavite nešto sadržaja u svaku datoteku.</a:t>
            </a:r>
            <a:endParaRPr b="1"/>
          </a:p>
          <a:p>
            <a:pPr indent="0" lvl="0" marL="0" rtl="0" algn="l">
              <a:lnSpc>
                <a:spcPct val="100000"/>
              </a:lnSpc>
              <a:spcBef>
                <a:spcPts val="0"/>
              </a:spcBef>
              <a:spcAft>
                <a:spcPts val="0"/>
              </a:spcAft>
              <a:buSzPct val="100000"/>
              <a:buNone/>
            </a:pPr>
            <a:r>
              <a:t/>
            </a:r>
            <a:endParaRPr b="1"/>
          </a:p>
          <a:p>
            <a:pPr indent="0" lvl="0" marL="0" rtl="0" algn="l">
              <a:lnSpc>
                <a:spcPct val="100000"/>
              </a:lnSpc>
              <a:spcBef>
                <a:spcPts val="0"/>
              </a:spcBef>
              <a:spcAft>
                <a:spcPts val="0"/>
              </a:spcAft>
              <a:buClr>
                <a:srgbClr val="3F3F3F"/>
              </a:buClr>
              <a:buSzPct val="100000"/>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500"/>
                                        <p:tgtEl>
                                          <p:spTgt spid="1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500"/>
                                        <p:tgtEl>
                                          <p:spTgt spid="1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500"/>
                                        <p:tgtEl>
                                          <p:spTgt spid="1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9" st="9"/>
                                            </p:txEl>
                                          </p:spTgt>
                                        </p:tgtEl>
                                        <p:attrNameLst>
                                          <p:attrName>style.visibility</p:attrName>
                                        </p:attrNameLst>
                                      </p:cBhvr>
                                      <p:to>
                                        <p:strVal val="visible"/>
                                      </p:to>
                                    </p:set>
                                    <p:animEffect filter="fade" transition="in">
                                      <p:cBhvr>
                                        <p:cTn dur="500"/>
                                        <p:tgtEl>
                                          <p:spTgt spid="1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0" st="10"/>
                                            </p:txEl>
                                          </p:spTgt>
                                        </p:tgtEl>
                                        <p:attrNameLst>
                                          <p:attrName>style.visibility</p:attrName>
                                        </p:attrNameLst>
                                      </p:cBhvr>
                                      <p:to>
                                        <p:strVal val="visible"/>
                                      </p:to>
                                    </p:set>
                                    <p:animEffect filter="fade" transition="in">
                                      <p:cBhvr>
                                        <p:cTn dur="500"/>
                                        <p:tgtEl>
                                          <p:spTgt spid="12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title"/>
          </p:nvPr>
        </p:nvSpPr>
        <p:spPr>
          <a:xfrm>
            <a:off x="838199"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1" i="0" lang="en-US" sz="3200" u="none" cap="none" strike="noStrike">
                <a:solidFill>
                  <a:srgbClr val="A70431"/>
                </a:solidFill>
                <a:latin typeface="Calibri"/>
                <a:ea typeface="Calibri"/>
                <a:cs typeface="Calibri"/>
                <a:sym typeface="Calibri"/>
              </a:rPr>
              <a:t>Domaći zadatak #04:  </a:t>
            </a:r>
            <a:r>
              <a:rPr b="1" i="0" lang="en-US" sz="3200" u="none" cap="none" strike="noStrike">
                <a:solidFill>
                  <a:srgbClr val="A70431"/>
                </a:solidFill>
                <a:latin typeface="Courier New"/>
                <a:ea typeface="Courier New"/>
                <a:cs typeface="Courier New"/>
                <a:sym typeface="Courier New"/>
              </a:rPr>
              <a:t>broj_indeksa mod5 + 1</a:t>
            </a:r>
            <a:br>
              <a:rPr b="1" i="0" lang="en-US" sz="3200" u="none" cap="none" strike="noStrike">
                <a:solidFill>
                  <a:srgbClr val="A70431"/>
                </a:solidFill>
                <a:latin typeface="Courier New"/>
                <a:ea typeface="Courier New"/>
                <a:cs typeface="Courier New"/>
                <a:sym typeface="Courier New"/>
              </a:rPr>
            </a:br>
            <a:endParaRPr b="0" i="0" sz="4400" u="none" cap="none" strike="noStrike">
              <a:solidFill>
                <a:srgbClr val="A70431"/>
              </a:solidFill>
              <a:latin typeface="Calibri"/>
              <a:ea typeface="Calibri"/>
              <a:cs typeface="Calibri"/>
              <a:sym typeface="Calibri"/>
            </a:endParaRPr>
          </a:p>
        </p:txBody>
      </p:sp>
      <p:sp>
        <p:nvSpPr>
          <p:cNvPr id="134" name="Google Shape;134;p15"/>
          <p:cNvSpPr txBox="1"/>
          <p:nvPr>
            <p:ph idx="1" type="body"/>
          </p:nvPr>
        </p:nvSpPr>
        <p:spPr>
          <a:xfrm>
            <a:off x="838199" y="1156640"/>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000" u="none" cap="none" strike="noStrike">
                <a:solidFill>
                  <a:srgbClr val="3F3F3F"/>
                </a:solidFill>
                <a:latin typeface="Calibri"/>
                <a:ea typeface="Calibri"/>
                <a:cs typeface="Calibri"/>
                <a:sym typeface="Calibri"/>
              </a:rPr>
              <a:t>Nivo 1:</a:t>
            </a:r>
            <a:endParaRPr b="0" i="0" sz="20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000" u="none" cap="none" strike="noStrike">
                <a:solidFill>
                  <a:srgbClr val="3F3F3F"/>
                </a:solidFill>
                <a:latin typeface="Calibri"/>
                <a:ea typeface="Calibri"/>
                <a:cs typeface="Calibri"/>
                <a:sym typeface="Calibri"/>
              </a:rPr>
              <a:t>Napisati program koji predstavlja jednostavan preuzimač datoteka koji paralelno preuzima više fajlova sa različitih URL-ova koristeći višenitni rad (multithreading). Svaka nit (thread) treba da obradi preuzimanje jedne datoteke.</a:t>
            </a:r>
            <a:endParaRPr b="0" i="0" sz="20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000" u="none" cap="none" strike="noStrike">
                <a:solidFill>
                  <a:srgbClr val="3F3F3F"/>
                </a:solidFill>
                <a:latin typeface="Calibri"/>
                <a:ea typeface="Calibri"/>
                <a:cs typeface="Calibri"/>
                <a:sym typeface="Calibri"/>
              </a:rPr>
              <a:t>Napisati program koji predstavlja distribuirani logger poruka gde više klijenata može slati log poruke ka centralnom serveru. Server treba da koristi višenitnost (multithreading) da bi beležio poruke istovremeno od više klijenata.</a:t>
            </a:r>
            <a:endParaRPr b="0" i="0" sz="20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000" u="none" cap="none" strike="noStrike">
                <a:solidFill>
                  <a:srgbClr val="3F3F3F"/>
                </a:solidFill>
                <a:latin typeface="Calibri"/>
                <a:ea typeface="Calibri"/>
                <a:cs typeface="Calibri"/>
                <a:sym typeface="Calibri"/>
              </a:rPr>
              <a:t>Napisati program koji predstavlja raspoređivač (en. scheduler) zadataka koji distribuira listu zadataka ka više radnih niti (en. worker threads) koristeći red (en. queue). Svaka radna nit treba da preuzima zadatke iz reda i da ih obrađuje.</a:t>
            </a:r>
            <a:endParaRPr b="0" i="0" sz="20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000" u="none" cap="none" strike="noStrike">
                <a:solidFill>
                  <a:srgbClr val="3F3F3F"/>
                </a:solidFill>
                <a:latin typeface="Calibri"/>
                <a:ea typeface="Calibri"/>
                <a:cs typeface="Calibri"/>
                <a:sym typeface="Calibri"/>
              </a:rPr>
              <a:t>Napisati program koji predstavlja skrejper web stranica koji paralelno prikuplja sadržaj sa više web stranica koristeći višenitni rad (multithreading). Svaka nit (thread) treba da obradi skrejping jedne web stranice.</a:t>
            </a:r>
            <a:endParaRPr b="0" i="0" sz="20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000" u="none" cap="none" strike="noStrike">
                <a:solidFill>
                  <a:srgbClr val="3F3F3F"/>
                </a:solidFill>
                <a:latin typeface="Calibri"/>
                <a:ea typeface="Calibri"/>
                <a:cs typeface="Calibri"/>
                <a:sym typeface="Calibri"/>
              </a:rPr>
              <a:t>Napisati program koji predstavlja jednostavan chat server gde više klijenata može da se poveže i razmenjuje poruke (kroz konzolu). Koristite višenitni rad za obradu više klijentskih konekcija istovremeno.</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type="title"/>
          </p:nvPr>
        </p:nvSpPr>
        <p:spPr>
          <a:xfrm>
            <a:off x="838199"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1" i="0" lang="en-US" sz="4400" u="none" cap="none" strike="noStrike">
                <a:solidFill>
                  <a:srgbClr val="A70431"/>
                </a:solidFill>
                <a:latin typeface="Calibri"/>
                <a:ea typeface="Calibri"/>
                <a:cs typeface="Calibri"/>
                <a:sym typeface="Calibri"/>
              </a:rPr>
              <a:t>Domaći zadatak #04</a:t>
            </a:r>
            <a:br>
              <a:rPr b="1" i="0" lang="en-US" sz="4400" u="none" cap="none" strike="noStrike">
                <a:solidFill>
                  <a:srgbClr val="A70431"/>
                </a:solidFill>
                <a:latin typeface="Calibri"/>
                <a:ea typeface="Calibri"/>
                <a:cs typeface="Calibri"/>
                <a:sym typeface="Calibri"/>
              </a:rPr>
            </a:br>
            <a:endParaRPr b="0" i="0" sz="4400" u="none" cap="none" strike="noStrike">
              <a:solidFill>
                <a:srgbClr val="A70431"/>
              </a:solidFill>
              <a:latin typeface="Calibri"/>
              <a:ea typeface="Calibri"/>
              <a:cs typeface="Calibri"/>
              <a:sym typeface="Calibri"/>
            </a:endParaRPr>
          </a:p>
        </p:txBody>
      </p:sp>
      <p:sp>
        <p:nvSpPr>
          <p:cNvPr id="141" name="Google Shape;141;p16"/>
          <p:cNvSpPr txBox="1"/>
          <p:nvPr>
            <p:ph idx="1" type="body"/>
          </p:nvPr>
        </p:nvSpPr>
        <p:spPr>
          <a:xfrm>
            <a:off x="838199" y="1130182"/>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1200" u="none" cap="none" strike="noStrike">
                <a:solidFill>
                  <a:srgbClr val="3F3F3F"/>
                </a:solidFill>
                <a:latin typeface="Calibri"/>
                <a:ea typeface="Calibri"/>
                <a:cs typeface="Calibri"/>
                <a:sym typeface="Calibri"/>
              </a:rPr>
              <a:t>Nivo 2:</a:t>
            </a:r>
            <a:endParaRPr b="0" i="0" sz="12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1200" u="none" cap="none" strike="noStrike">
                <a:solidFill>
                  <a:srgbClr val="3F3F3F"/>
                </a:solidFill>
                <a:latin typeface="Calibri"/>
                <a:ea typeface="Calibri"/>
                <a:cs typeface="Calibri"/>
                <a:sym typeface="Calibri"/>
              </a:rPr>
              <a:t>Razviti jednostavnu aplikaciju za proveru statusa URL-ova, gde više radnih čvorova istovremeno proverava status (aktivan ili neaktivan) liste URL-ova. Centralni server distribuira URL-ove radnim čvorovima, koji šalju zahteve ka URL-ovima i javljaju serveru o statusu. </a:t>
            </a:r>
            <a:endParaRPr b="0" i="0" sz="12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1200" u="none" cap="none" strike="noStrike">
                <a:solidFill>
                  <a:srgbClr val="3F3F3F"/>
                </a:solidFill>
                <a:latin typeface="Calibri"/>
                <a:ea typeface="Calibri"/>
                <a:cs typeface="Calibri"/>
                <a:sym typeface="Calibri"/>
              </a:rPr>
              <a:t>Server Strana: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Centralni server treba da sluša dolazne konekcije od radnih čvorova.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Vodi listu URL-ova koji treba da se provere.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Kada se radni čvor poveže, treba da zatraži URL za proveru od servera.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Server treba da distribuira URL-ove sa liste radnim čvorovima. Nakon što primi izveštaj o statusu od radnog čvora, server treba da ispiše URL i njegov status. </a:t>
            </a:r>
            <a:endParaRPr b="0" i="0" sz="12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1200" u="none" cap="none" strike="noStrike">
                <a:solidFill>
                  <a:srgbClr val="3F3F3F"/>
                </a:solidFill>
                <a:latin typeface="Calibri"/>
                <a:ea typeface="Calibri"/>
                <a:cs typeface="Calibri"/>
                <a:sym typeface="Calibri"/>
              </a:rPr>
              <a:t>Strana radne niti:</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Svaki radni čvor treba da se poveže sa centralnim serverom.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Nakon povezivanja, radni čvor treba da zatraži URL za proveru od servera.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Radni čvor treba da pošalje zahtev ka dobijenom URL-u (koristeći Python biblioteku requests ili urllib).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Proveriti da li URL odgovara sa statusnim kodom za uspeh (npr. 200 za HTTP).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Poslati nazad URL i njegov status (aktivan ili neaktivan) serveru. </a:t>
            </a:r>
            <a:endParaRPr b="0" i="0" sz="1200" u="none" cap="none" strike="noStrike">
              <a:solidFill>
                <a:srgbClr val="3F3F3F"/>
              </a:solidFill>
              <a:latin typeface="Calibri"/>
              <a:ea typeface="Calibri"/>
              <a:cs typeface="Calibri"/>
              <a:sym typeface="Calibri"/>
            </a:endParaRPr>
          </a:p>
          <a:p>
            <a:pPr indent="-217793" lvl="0" marL="446393" marR="0" rtl="0" algn="l">
              <a:lnSpc>
                <a:spcPct val="90000"/>
              </a:lnSpc>
              <a:spcBef>
                <a:spcPts val="999"/>
              </a:spcBef>
              <a:spcAft>
                <a:spcPts val="0"/>
              </a:spcAft>
              <a:buClr>
                <a:srgbClr val="3F3F3F"/>
              </a:buClr>
              <a:buSzPts val="2400"/>
              <a:buFont typeface="Arial"/>
              <a:buChar char="•"/>
            </a:pPr>
            <a:r>
              <a:rPr b="0" i="0" lang="en-US" sz="1200" u="none" cap="none" strike="noStrike">
                <a:solidFill>
                  <a:srgbClr val="3F3F3F"/>
                </a:solidFill>
                <a:latin typeface="Calibri"/>
                <a:ea typeface="Calibri"/>
                <a:cs typeface="Calibri"/>
                <a:sym typeface="Calibri"/>
              </a:rPr>
              <a:t>Ponoviti proces provere za više URL-ova. </a:t>
            </a:r>
            <a:br>
              <a:rPr b="0" i="0" lang="en-US" sz="1200" u="none" cap="none" strike="noStrike">
                <a:solidFill>
                  <a:srgbClr val="3F3F3F"/>
                </a:solidFill>
                <a:latin typeface="Calibri"/>
                <a:ea typeface="Calibri"/>
                <a:cs typeface="Calibri"/>
                <a:sym typeface="Calibri"/>
              </a:rPr>
            </a:br>
            <a:endParaRPr b="0" i="0" sz="12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1200" u="none" cap="none" strike="noStrike">
                <a:solidFill>
                  <a:srgbClr val="3F3F3F"/>
                </a:solidFill>
                <a:latin typeface="Calibri"/>
                <a:ea typeface="Calibri"/>
                <a:cs typeface="Calibri"/>
                <a:sym typeface="Calibri"/>
              </a:rPr>
              <a:t>Implementacioni Koraci: Definisati listu URL-ova u server skripti (npr. [" https://www.google.com"," https://www.facebook.com" ...]). Implementirati funkciju u serveru za distribuciju URL-ova radnim čvorovima. Radni čvorovi treba da zatraže URL od servera i vrate status. Koristiti višenitni rad (multithreading) u serveru za obradu više konekcija radnih čvorova istovremeno. Obraditi slučajeve kada URL nije dostupan ili vraća grešku. Ispisati URL i njegov status na strani servera.</a:t>
            </a:r>
            <a:br>
              <a:rPr b="0" i="0" lang="en-US" sz="1200" u="none" cap="none" strike="noStrike">
                <a:solidFill>
                  <a:srgbClr val="3F3F3F"/>
                </a:solidFill>
                <a:latin typeface="Calibri"/>
                <a:ea typeface="Calibri"/>
                <a:cs typeface="Calibri"/>
                <a:sym typeface="Calibri"/>
              </a:rPr>
            </a:br>
            <a:endParaRPr b="0" i="0" sz="1200" u="none" cap="none" strike="noStrike">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838199"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1" i="0" lang="en-US" sz="4400" u="none" cap="none" strike="noStrike">
                <a:solidFill>
                  <a:srgbClr val="A70431"/>
                </a:solidFill>
                <a:latin typeface="Calibri"/>
                <a:ea typeface="Calibri"/>
                <a:cs typeface="Calibri"/>
                <a:sym typeface="Calibri"/>
              </a:rPr>
              <a:t>Domaći zadatak #04</a:t>
            </a:r>
            <a:br>
              <a:rPr b="1" i="0" lang="en-US" sz="4400" u="none" cap="none" strike="noStrike">
                <a:solidFill>
                  <a:srgbClr val="A70431"/>
                </a:solidFill>
                <a:latin typeface="Calibri"/>
                <a:ea typeface="Calibri"/>
                <a:cs typeface="Calibri"/>
                <a:sym typeface="Calibri"/>
              </a:rPr>
            </a:br>
            <a:endParaRPr b="0" i="0" sz="4400" u="none" cap="none" strike="noStrike">
              <a:solidFill>
                <a:srgbClr val="A70431"/>
              </a:solidFill>
              <a:latin typeface="Calibri"/>
              <a:ea typeface="Calibri"/>
              <a:cs typeface="Calibri"/>
              <a:sym typeface="Calibri"/>
            </a:endParaRPr>
          </a:p>
        </p:txBody>
      </p:sp>
      <p:sp>
        <p:nvSpPr>
          <p:cNvPr id="148" name="Google Shape;148;p17"/>
          <p:cNvSpPr txBox="1"/>
          <p:nvPr>
            <p:ph idx="1" type="body"/>
          </p:nvPr>
        </p:nvSpPr>
        <p:spPr>
          <a:xfrm>
            <a:off x="838199" y="1403584"/>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Nivo 3:</a:t>
            </a:r>
            <a:br>
              <a:rPr b="1" i="0" lang="en-US" sz="2400" u="none" cap="none" strike="noStrike">
                <a:solidFill>
                  <a:srgbClr val="3F3F3F"/>
                </a:solidFill>
                <a:latin typeface="Calibri"/>
                <a:ea typeface="Calibri"/>
                <a:cs typeface="Calibri"/>
                <a:sym typeface="Calibri"/>
              </a:rPr>
            </a:b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Pronaći primer implementacije višenitnog servera na drugom programskom jeziku (Java, C#, C++ i sl.) i opisati sličnosti i razlike.</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Napomena: Nije dozvoljeno koristiti kao izvor alate generativne veštačke inteligencije.</a:t>
            </a:r>
            <a:br>
              <a:rPr b="0" i="0" lang="en-US" sz="2400" u="none" cap="none" strike="noStrike">
                <a:solidFill>
                  <a:srgbClr val="3F3F3F"/>
                </a:solidFill>
                <a:latin typeface="Calibri"/>
                <a:ea typeface="Calibri"/>
                <a:cs typeface="Calibri"/>
                <a:sym typeface="Calibri"/>
              </a:rPr>
            </a:b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70431"/>
              </a:buClr>
              <a:buSzPts val="4400"/>
              <a:buFont typeface="Calibri"/>
              <a:buNone/>
            </a:pPr>
            <a:r>
              <a:rPr b="1" lang="en-US"/>
              <a:t>Sadržaj:</a:t>
            </a:r>
            <a:endParaRPr b="1"/>
          </a:p>
        </p:txBody>
      </p:sp>
      <p:sp>
        <p:nvSpPr>
          <p:cNvPr id="49" name="Google Shape;49;p2"/>
          <p:cNvSpPr txBox="1"/>
          <p:nvPr>
            <p:ph idx="1" type="body"/>
          </p:nvPr>
        </p:nvSpPr>
        <p:spPr>
          <a:xfrm>
            <a:off x="838200" y="140358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rgbClr val="3F3F3F"/>
              </a:buClr>
              <a:buSzPts val="2400"/>
              <a:buFont typeface="Calibri"/>
              <a:buAutoNum type="arabicPeriod"/>
            </a:pPr>
            <a:r>
              <a:rPr b="1" lang="en-US"/>
              <a:t>Procesi </a:t>
            </a:r>
            <a:endParaRPr b="1"/>
          </a:p>
          <a:p>
            <a:pPr indent="-457200" lvl="0" marL="457200" rtl="0" algn="l">
              <a:lnSpc>
                <a:spcPct val="100000"/>
              </a:lnSpc>
              <a:spcBef>
                <a:spcPts val="0"/>
              </a:spcBef>
              <a:spcAft>
                <a:spcPts val="0"/>
              </a:spcAft>
              <a:buClr>
                <a:srgbClr val="3F3F3F"/>
              </a:buClr>
              <a:buSzPts val="2400"/>
              <a:buFont typeface="Calibri"/>
              <a:buAutoNum type="arabicPeriod"/>
            </a:pPr>
            <a:r>
              <a:rPr b="1" lang="en-US"/>
              <a:t>Niti</a:t>
            </a:r>
            <a:endParaRPr b="1"/>
          </a:p>
          <a:p>
            <a:pPr indent="-457200" lvl="0" marL="457200" rtl="0" algn="l">
              <a:lnSpc>
                <a:spcPct val="100000"/>
              </a:lnSpc>
              <a:spcBef>
                <a:spcPts val="0"/>
              </a:spcBef>
              <a:spcAft>
                <a:spcPts val="0"/>
              </a:spcAft>
              <a:buClr>
                <a:srgbClr val="3F3F3F"/>
              </a:buClr>
              <a:buSzPts val="2400"/>
              <a:buFont typeface="Calibri"/>
              <a:buAutoNum type="arabicPeriod"/>
            </a:pPr>
            <a:r>
              <a:rPr b="1" lang="en-US"/>
              <a:t>Sličnost</a:t>
            </a:r>
            <a:endParaRPr b="1"/>
          </a:p>
          <a:p>
            <a:pPr indent="-457200" lvl="0" marL="457200" rtl="0" algn="l">
              <a:lnSpc>
                <a:spcPct val="100000"/>
              </a:lnSpc>
              <a:spcBef>
                <a:spcPts val="0"/>
              </a:spcBef>
              <a:spcAft>
                <a:spcPts val="0"/>
              </a:spcAft>
              <a:buClr>
                <a:srgbClr val="3F3F3F"/>
              </a:buClr>
              <a:buSzPts val="2400"/>
              <a:buFont typeface="Calibri"/>
              <a:buAutoNum type="arabicPeriod"/>
            </a:pPr>
            <a:r>
              <a:rPr b="1" lang="en-US"/>
              <a:t>Razlike</a:t>
            </a:r>
            <a:endParaRPr b="1"/>
          </a:p>
          <a:p>
            <a:pPr indent="-457200" lvl="0" marL="457200" rtl="0" algn="l">
              <a:lnSpc>
                <a:spcPct val="100000"/>
              </a:lnSpc>
              <a:spcBef>
                <a:spcPts val="0"/>
              </a:spcBef>
              <a:spcAft>
                <a:spcPts val="0"/>
              </a:spcAft>
              <a:buClr>
                <a:srgbClr val="3F3F3F"/>
              </a:buClr>
              <a:buSzPts val="2400"/>
              <a:buFont typeface="Calibri"/>
              <a:buAutoNum type="arabicPeriod"/>
            </a:pPr>
            <a:r>
              <a:rPr b="1" lang="en-US"/>
              <a:t>MapReduce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0" st="0"/>
                                            </p:txEl>
                                          </p:spTgt>
                                        </p:tgtEl>
                                        <p:attrNameLst>
                                          <p:attrName>style.visibility</p:attrName>
                                        </p:attrNameLst>
                                      </p:cBhvr>
                                      <p:to>
                                        <p:strVal val="visible"/>
                                      </p:to>
                                    </p:set>
                                    <p:animEffect filter="fade" transition="in">
                                      <p:cBhvr>
                                        <p:cTn dur="500"/>
                                        <p:tgtEl>
                                          <p:spTgt spid="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1" st="1"/>
                                            </p:txEl>
                                          </p:spTgt>
                                        </p:tgtEl>
                                        <p:attrNameLst>
                                          <p:attrName>style.visibility</p:attrName>
                                        </p:attrNameLst>
                                      </p:cBhvr>
                                      <p:to>
                                        <p:strVal val="visible"/>
                                      </p:to>
                                    </p:set>
                                    <p:animEffect filter="fade" transition="in">
                                      <p:cBhvr>
                                        <p:cTn dur="500"/>
                                        <p:tgtEl>
                                          <p:spTgt spid="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2" st="2"/>
                                            </p:txEl>
                                          </p:spTgt>
                                        </p:tgtEl>
                                        <p:attrNameLst>
                                          <p:attrName>style.visibility</p:attrName>
                                        </p:attrNameLst>
                                      </p:cBhvr>
                                      <p:to>
                                        <p:strVal val="visible"/>
                                      </p:to>
                                    </p:set>
                                    <p:animEffect filter="fade" transition="in">
                                      <p:cBhvr>
                                        <p:cTn dur="500"/>
                                        <p:tgtEl>
                                          <p:spTgt spid="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3" st="3"/>
                                            </p:txEl>
                                          </p:spTgt>
                                        </p:tgtEl>
                                        <p:attrNameLst>
                                          <p:attrName>style.visibility</p:attrName>
                                        </p:attrNameLst>
                                      </p:cBhvr>
                                      <p:to>
                                        <p:strVal val="visible"/>
                                      </p:to>
                                    </p:set>
                                    <p:animEffect filter="fade" transition="in">
                                      <p:cBhvr>
                                        <p:cTn dur="500"/>
                                        <p:tgtEl>
                                          <p:spTgt spid="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4" st="4"/>
                                            </p:txEl>
                                          </p:spTgt>
                                        </p:tgtEl>
                                        <p:attrNameLst>
                                          <p:attrName>style.visibility</p:attrName>
                                        </p:attrNameLst>
                                      </p:cBhvr>
                                      <p:to>
                                        <p:strVal val="visible"/>
                                      </p:to>
                                    </p:set>
                                    <p:animEffect filter="fade" transition="in">
                                      <p:cBhvr>
                                        <p:cTn dur="500"/>
                                        <p:tgtEl>
                                          <p:spTgt spid="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838198"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Procesi</a:t>
            </a:r>
            <a:endParaRPr b="0" i="0" sz="4400" u="none" cap="none" strike="noStrike">
              <a:solidFill>
                <a:srgbClr val="A70431"/>
              </a:solidFill>
              <a:latin typeface="Calibri"/>
              <a:ea typeface="Calibri"/>
              <a:cs typeface="Calibri"/>
              <a:sym typeface="Calibri"/>
            </a:endParaRPr>
          </a:p>
        </p:txBody>
      </p:sp>
      <p:sp>
        <p:nvSpPr>
          <p:cNvPr id="56" name="Google Shape;56;p3"/>
          <p:cNvSpPr txBox="1"/>
          <p:nvPr>
            <p:ph idx="1" type="body"/>
          </p:nvPr>
        </p:nvSpPr>
        <p:spPr>
          <a:xfrm>
            <a:off x="838198" y="1112543"/>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Proces</a:t>
            </a:r>
            <a:r>
              <a:rPr b="0" i="0" lang="en-US" sz="2400" u="none" cap="none" strike="noStrike">
                <a:solidFill>
                  <a:srgbClr val="3F3F3F"/>
                </a:solidFill>
                <a:latin typeface="Calibri"/>
                <a:ea typeface="Calibri"/>
                <a:cs typeface="Calibri"/>
                <a:sym typeface="Calibri"/>
              </a:rPr>
              <a:t> predstavlja osnovnu jedinicu izvršavanja u računarskom sistemu. Svaki proces predstavlja jednu instancu programa koja se izvršava na računaru.</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Svaki proces ima svoj vlastiti prostor za memoriju, resurse i putanje izvršavanja. Ova izolacija omogućava nezavisno izvršavanje procesa i sprečava međusobni uticaj.</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 Procesa se može izvoditi istovremeno ili se izmenjuju u izvršavanju na procesoru. To doprinosi efikasnijem korišćenju resursa računara i povećava efikasnost.</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Svaki proces može imati svoj vlastiti tok izvršavanja, skup podataka i pristup resursima sistema kao što su datoteke, mreža i drugi delovi računarskog okruženja. </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U Pythonu, </a:t>
            </a:r>
            <a:r>
              <a:rPr b="1" i="0" lang="en-US" sz="2400" u="none" cap="none" strike="noStrike">
                <a:solidFill>
                  <a:srgbClr val="3F3F3F"/>
                </a:solidFill>
                <a:latin typeface="Calibri"/>
                <a:ea typeface="Calibri"/>
                <a:cs typeface="Calibri"/>
                <a:sym typeface="Calibri"/>
              </a:rPr>
              <a:t>modul multiprocessing</a:t>
            </a:r>
            <a:r>
              <a:rPr b="0" i="0" lang="en-US" sz="2400" u="none" cap="none" strike="noStrike">
                <a:solidFill>
                  <a:srgbClr val="3F3F3F"/>
                </a:solidFill>
                <a:latin typeface="Calibri"/>
                <a:ea typeface="Calibri"/>
                <a:cs typeface="Calibri"/>
                <a:sym typeface="Calibri"/>
              </a:rPr>
              <a:t> omogućava rad sa procesima. Korišćenjem ovog modula, možemo kreirati nove procese, komunicirati između procesa, deliti podatke i rešavati probleme višedretvenosti. </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838198"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Niti - Threads</a:t>
            </a:r>
            <a:endParaRPr b="0" i="0" sz="4400" u="none" cap="none" strike="noStrike">
              <a:solidFill>
                <a:srgbClr val="A70431"/>
              </a:solidFill>
              <a:latin typeface="Calibri"/>
              <a:ea typeface="Calibri"/>
              <a:cs typeface="Calibri"/>
              <a:sym typeface="Calibri"/>
            </a:endParaRPr>
          </a:p>
        </p:txBody>
      </p:sp>
      <p:sp>
        <p:nvSpPr>
          <p:cNvPr id="63" name="Google Shape;63;p4"/>
          <p:cNvSpPr txBox="1"/>
          <p:nvPr>
            <p:ph idx="1" type="body"/>
          </p:nvPr>
        </p:nvSpPr>
        <p:spPr>
          <a:xfrm>
            <a:off x="838198" y="1403584"/>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Niti (threads)</a:t>
            </a:r>
            <a:r>
              <a:rPr b="0" i="0" lang="en-US" sz="2400" u="none" cap="none" strike="noStrike">
                <a:solidFill>
                  <a:srgbClr val="3F3F3F"/>
                </a:solidFill>
                <a:latin typeface="Calibri"/>
                <a:ea typeface="Calibri"/>
                <a:cs typeface="Calibri"/>
                <a:sym typeface="Calibri"/>
              </a:rPr>
              <a:t> su manje jedinice izvršavanja unutar procesa koje omogućavaju paralelno izvršavanje različitih delova programa unutar istog procesa.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Niti unutar istog procesa dele prostor za memoriju, što znači da mogu pristupati istim podacima i resursima. Ovo omogućava efikasnu komunikaciju i deljenje informacija između različitih delova programa.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 Niti omogućavaju bolje iskorišćenje višejezgarnih procesora tako što omogućavaju paralelno izvršavanje zadatka na različitim jezgrima procesora.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 Upotreba niti omogućava bržu izmjenu između različitih zadataka koje proces obavlja, što može doprineti boljoj odzivnosti i performansama programa.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U Pythonu, </a:t>
            </a:r>
            <a:r>
              <a:rPr b="1" i="0" lang="en-US" sz="2400" u="none" cap="none" strike="noStrike">
                <a:solidFill>
                  <a:srgbClr val="3F3F3F"/>
                </a:solidFill>
                <a:latin typeface="Calibri"/>
                <a:ea typeface="Calibri"/>
                <a:cs typeface="Calibri"/>
                <a:sym typeface="Calibri"/>
              </a:rPr>
              <a:t>modul threading</a:t>
            </a:r>
            <a:r>
              <a:rPr b="0" i="0" lang="en-US" sz="2400" u="none" cap="none" strike="noStrike">
                <a:solidFill>
                  <a:srgbClr val="3F3F3F"/>
                </a:solidFill>
                <a:latin typeface="Calibri"/>
                <a:ea typeface="Calibri"/>
                <a:cs typeface="Calibri"/>
                <a:sym typeface="Calibri"/>
              </a:rPr>
              <a:t> omogućava rad sa nitima. Korišćenjem ovog modula, možemo kreirati nove niti, sinhronizovati njihovo izvršavanje, deliti podatke između niti i rešavati probleme višedretvenosti.</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838198"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Sličnosti između procesa i niti</a:t>
            </a:r>
            <a:endParaRPr b="0" i="0" sz="4400" u="none" cap="none" strike="noStrike">
              <a:solidFill>
                <a:srgbClr val="A70431"/>
              </a:solidFill>
              <a:latin typeface="Calibri"/>
              <a:ea typeface="Calibri"/>
              <a:cs typeface="Calibri"/>
              <a:sym typeface="Calibri"/>
            </a:endParaRPr>
          </a:p>
        </p:txBody>
      </p:sp>
      <p:sp>
        <p:nvSpPr>
          <p:cNvPr id="70" name="Google Shape;70;p5"/>
          <p:cNvSpPr txBox="1"/>
          <p:nvPr>
            <p:ph idx="1" type="body"/>
          </p:nvPr>
        </p:nvSpPr>
        <p:spPr>
          <a:xfrm>
            <a:off x="838198" y="1086084"/>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Jedinica izvršavanja:</a:t>
            </a:r>
            <a:r>
              <a:rPr b="0" i="0" lang="en-US" sz="2400" u="none" cap="none" strike="noStrike">
                <a:solidFill>
                  <a:srgbClr val="3F3F3F"/>
                </a:solidFill>
                <a:latin typeface="Calibri"/>
                <a:ea typeface="Calibri"/>
                <a:cs typeface="Calibri"/>
                <a:sym typeface="Calibri"/>
              </a:rPr>
              <a:t> I procesi i niti predstavljaju jedinice izvršavanja programa u računarskom sistemu.</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Izvršavanje zadatka:</a:t>
            </a:r>
            <a:r>
              <a:rPr b="0" i="0" lang="en-US" sz="2400" u="none" cap="none" strike="noStrike">
                <a:solidFill>
                  <a:srgbClr val="3F3F3F"/>
                </a:solidFill>
                <a:latin typeface="Calibri"/>
                <a:ea typeface="Calibri"/>
                <a:cs typeface="Calibri"/>
                <a:sym typeface="Calibri"/>
              </a:rPr>
              <a:t> Obe niti i procesi omogućavaju izvršavanje različitih delova programa istovremeno ili paralelno, što doprinosi efikasnosti izvršavanja programa.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Pristup resursima:</a:t>
            </a:r>
            <a:r>
              <a:rPr b="0" i="0" lang="en-US" sz="2400" u="none" cap="none" strike="noStrike">
                <a:solidFill>
                  <a:srgbClr val="3F3F3F"/>
                </a:solidFill>
                <a:latin typeface="Calibri"/>
                <a:ea typeface="Calibri"/>
                <a:cs typeface="Calibri"/>
                <a:sym typeface="Calibri"/>
              </a:rPr>
              <a:t> i procesi i niti mogu pristupati resursima računarskog sistema kao što su memorija, datoteke, mreža i druge komponente sistema.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Kreiranje i završetak:</a:t>
            </a:r>
            <a:r>
              <a:rPr b="0" i="0" lang="en-US" sz="2400" u="none" cap="none" strike="noStrike">
                <a:solidFill>
                  <a:srgbClr val="3F3F3F"/>
                </a:solidFill>
                <a:latin typeface="Calibri"/>
                <a:ea typeface="Calibri"/>
                <a:cs typeface="Calibri"/>
                <a:sym typeface="Calibri"/>
              </a:rPr>
              <a:t> i procesi i niti mogu biti kreirani i uništeni tokom izvršavanja programa prema potrebama aplikacije.</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Više-zadataka: i procesi i niti omogućavaju više-zadataka, što znači da više procesa ili niti može biti aktivno istovremeno na računaru.</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0" i="0" lang="en-US" sz="2400" u="none" cap="none" strike="noStrike">
                <a:solidFill>
                  <a:srgbClr val="3F3F3F"/>
                </a:solidFill>
                <a:latin typeface="Calibri"/>
                <a:ea typeface="Calibri"/>
                <a:cs typeface="Calibri"/>
                <a:sym typeface="Calibri"/>
              </a:rPr>
              <a:t>Python podrška: U Pythonu, kako procesi (pomoću modula multiprocessing) tako i niti (pomoću modula threading) imaju podršku za rad sa njima, što omogućava programerima da odaberu odgovarajući pristup u zavisnosti od zahteva njihovog projekta i potreba aplikacije.</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838198"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Razlike između procesa i niti</a:t>
            </a:r>
            <a:endParaRPr b="0" i="0" sz="4400" u="none" cap="none" strike="noStrike">
              <a:solidFill>
                <a:srgbClr val="A70431"/>
              </a:solidFill>
              <a:latin typeface="Calibri"/>
              <a:ea typeface="Calibri"/>
              <a:cs typeface="Calibri"/>
              <a:sym typeface="Calibri"/>
            </a:endParaRPr>
          </a:p>
        </p:txBody>
      </p:sp>
      <p:sp>
        <p:nvSpPr>
          <p:cNvPr id="77" name="Google Shape;77;p6"/>
          <p:cNvSpPr txBox="1"/>
          <p:nvPr>
            <p:ph idx="1" type="body"/>
          </p:nvPr>
        </p:nvSpPr>
        <p:spPr>
          <a:xfrm>
            <a:off x="838198" y="1403584"/>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Jedinica izvršavanja:</a:t>
            </a:r>
            <a:r>
              <a:rPr b="0" i="0" lang="en-US" sz="2400" u="none" cap="none" strike="noStrike">
                <a:solidFill>
                  <a:srgbClr val="3F3F3F"/>
                </a:solidFill>
                <a:latin typeface="Calibri"/>
                <a:ea typeface="Calibri"/>
                <a:cs typeface="Calibri"/>
                <a:sym typeface="Calibri"/>
              </a:rPr>
              <a:t> Proces je pojedinačna instanca izvršavanja programa na računaru, dok je nit manja jedinica izvršavanja unutar procesa.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Izolacija i deljenje resursa:</a:t>
            </a:r>
            <a:r>
              <a:rPr b="0" i="0" lang="en-US" sz="2400" u="none" cap="none" strike="noStrike">
                <a:solidFill>
                  <a:srgbClr val="3F3F3F"/>
                </a:solidFill>
                <a:latin typeface="Calibri"/>
                <a:ea typeface="Calibri"/>
                <a:cs typeface="Calibri"/>
                <a:sym typeface="Calibri"/>
              </a:rPr>
              <a:t> Svaki proces ima svoj vlastiti prostor za memoriju, resurse i staze izvršavanja, dok niti unutar istog procesa dele isti prostor za memoriju i resurse. To znači da niti mogu pristupati istim podacima i resursima, dok su procesi izolovani i komuniciraju uglavnom putem mehanizama kao što su cjevovodi, redovi poruka ili deljenje memorije.</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Kreiranje i završetak:</a:t>
            </a:r>
            <a:r>
              <a:rPr b="0" i="0" lang="en-US" sz="2400" u="none" cap="none" strike="noStrike">
                <a:solidFill>
                  <a:srgbClr val="3F3F3F"/>
                </a:solidFill>
                <a:latin typeface="Calibri"/>
                <a:ea typeface="Calibri"/>
                <a:cs typeface="Calibri"/>
                <a:sym typeface="Calibri"/>
              </a:rPr>
              <a:t> Kreiranje procesa je obično skuplje u smislu vremena i resursa u poređenju sa kreiranjem niti. Procesi imaju svoj vlastiti tok izvršavanja, dok niti dele tok izvršavanja unutar istog procesa. Završetak procesa obično ne utiče na druge procese, dok završetak niti može uticati na ostale niti u istom procesu.</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7"/>
          <p:cNvSpPr txBox="1"/>
          <p:nvPr>
            <p:ph type="title"/>
          </p:nvPr>
        </p:nvSpPr>
        <p:spPr>
          <a:xfrm>
            <a:off x="838198" y="384194"/>
            <a:ext cx="10515600" cy="842358"/>
          </a:xfrm>
          <a:prstGeom prst="rect">
            <a:avLst/>
          </a:prstGeom>
          <a:noFill/>
          <a:ln>
            <a:noFill/>
          </a:ln>
        </p:spPr>
        <p:txBody>
          <a:bodyPr anchorCtr="0" anchor="t" bIns="45675" lIns="91400" spcFirstLastPara="1" rIns="91400" wrap="square" tIns="45675">
            <a:noAutofit/>
          </a:bodyPr>
          <a:lstStyle/>
          <a:p>
            <a:pPr indent="0" lvl="0" marL="0" marR="0" rtl="0" algn="l">
              <a:lnSpc>
                <a:spcPct val="90000"/>
              </a:lnSpc>
              <a:spcBef>
                <a:spcPts val="0"/>
              </a:spcBef>
              <a:spcAft>
                <a:spcPts val="0"/>
              </a:spcAft>
              <a:buClr>
                <a:srgbClr val="A70431"/>
              </a:buClr>
              <a:buSzPts val="4400"/>
              <a:buFont typeface="Calibri"/>
              <a:buNone/>
            </a:pPr>
            <a:r>
              <a:rPr b="0" i="0" lang="en-US" sz="4400" u="none" cap="none" strike="noStrike">
                <a:solidFill>
                  <a:srgbClr val="A70431"/>
                </a:solidFill>
                <a:latin typeface="Calibri"/>
                <a:ea typeface="Calibri"/>
                <a:cs typeface="Calibri"/>
                <a:sym typeface="Calibri"/>
              </a:rPr>
              <a:t>Razlike između procesa i niti</a:t>
            </a:r>
            <a:endParaRPr b="0" i="0" sz="4400" u="none" cap="none" strike="noStrike">
              <a:solidFill>
                <a:srgbClr val="A70431"/>
              </a:solidFill>
              <a:latin typeface="Calibri"/>
              <a:ea typeface="Calibri"/>
              <a:cs typeface="Calibri"/>
              <a:sym typeface="Calibri"/>
            </a:endParaRPr>
          </a:p>
        </p:txBody>
      </p:sp>
      <p:sp>
        <p:nvSpPr>
          <p:cNvPr id="84" name="Google Shape;84;p7"/>
          <p:cNvSpPr txBox="1"/>
          <p:nvPr>
            <p:ph idx="1" type="body"/>
          </p:nvPr>
        </p:nvSpPr>
        <p:spPr>
          <a:xfrm>
            <a:off x="838198" y="1403584"/>
            <a:ext cx="10515600" cy="4351338"/>
          </a:xfrm>
          <a:prstGeom prst="rect">
            <a:avLst/>
          </a:prstGeom>
          <a:noFill/>
          <a:ln>
            <a:noFill/>
          </a:ln>
        </p:spPr>
        <p:txBody>
          <a:bodyPr anchorCtr="0" anchor="t" bIns="45675" lIns="91400" spcFirstLastPara="1" rIns="91400" wrap="square" tIns="45675">
            <a:noAutofit/>
          </a:bodyPr>
          <a:lstStyle/>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Više-zadataka i višejezgarni procesori:</a:t>
            </a:r>
            <a:r>
              <a:rPr b="0" i="0" lang="en-US" sz="2400" u="none" cap="none" strike="noStrike">
                <a:solidFill>
                  <a:srgbClr val="3F3F3F"/>
                </a:solidFill>
                <a:latin typeface="Calibri"/>
                <a:ea typeface="Calibri"/>
                <a:cs typeface="Calibri"/>
                <a:sym typeface="Calibri"/>
              </a:rPr>
              <a:t> Niti omogućavaju paralelno izvršavanje zadataka unutar istog procesa, što može poboljšati performanse programa posebno na višejezgarnim procesorima. Procesi se izvršavaju nezavisno jedan od drugog, što takođe može dovesti do boljeg iskorišćenja višejezgarnih procesora, ali zahteva dodatnu komunikaciju i sinhronizaciju među procesima.</a:t>
            </a:r>
            <a:endParaRPr b="0" i="0" sz="2400" u="none" cap="none" strike="noStrike">
              <a:solidFill>
                <a:srgbClr val="3F3F3F"/>
              </a:solidFill>
              <a:latin typeface="Calibri"/>
              <a:ea typeface="Calibri"/>
              <a:cs typeface="Calibri"/>
              <a:sym typeface="Calibri"/>
            </a:endParaRPr>
          </a:p>
          <a:p>
            <a:pPr indent="-228600" lvl="0" marL="457200" marR="0" rtl="0" algn="l">
              <a:lnSpc>
                <a:spcPct val="90000"/>
              </a:lnSpc>
              <a:spcBef>
                <a:spcPts val="999"/>
              </a:spcBef>
              <a:spcAft>
                <a:spcPts val="0"/>
              </a:spcAft>
              <a:buClr>
                <a:srgbClr val="3F3F3F"/>
              </a:buClr>
              <a:buSzPts val="2400"/>
              <a:buFont typeface="Arial"/>
              <a:buNone/>
            </a:pPr>
            <a:r>
              <a:rPr b="1" i="0" lang="en-US" sz="2400" u="none" cap="none" strike="noStrike">
                <a:solidFill>
                  <a:srgbClr val="3F3F3F"/>
                </a:solidFill>
                <a:latin typeface="Calibri"/>
                <a:ea typeface="Calibri"/>
                <a:cs typeface="Calibri"/>
                <a:sym typeface="Calibri"/>
              </a:rPr>
              <a:t>Komunikacija i sinhronizacija: </a:t>
            </a:r>
            <a:r>
              <a:rPr b="0" i="0" lang="en-US" sz="2400" u="none" cap="none" strike="noStrike">
                <a:solidFill>
                  <a:srgbClr val="3F3F3F"/>
                </a:solidFill>
                <a:latin typeface="Calibri"/>
                <a:ea typeface="Calibri"/>
                <a:cs typeface="Calibri"/>
                <a:sym typeface="Calibri"/>
              </a:rPr>
              <a:t>Procesi komuniciraju uglavnom preko mehanizama kao što su cjevovodi, redovi poruka ili deljenje memorije, dok niti mogu komunicirati direktno preko deljenja memorije. Sinhronizacija između niti može biti lakša jer nema potrebe za komunikacijom putem eksternih mehanizama, ali zahteva pažljivu upotrebu mehanizama za sinhronizaciju kako bi se izbegli problemi kao što su trka za resursima i uslovna trka.</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8"/>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70431"/>
              </a:buClr>
              <a:buSzPts val="4400"/>
              <a:buFont typeface="Calibri"/>
              <a:buNone/>
            </a:pPr>
            <a:r>
              <a:rPr b="1" lang="en-US"/>
              <a:t>Zadatak #1: </a:t>
            </a:r>
            <a:endParaRPr b="1"/>
          </a:p>
        </p:txBody>
      </p:sp>
      <p:sp>
        <p:nvSpPr>
          <p:cNvPr id="90" name="Google Shape;90;p8"/>
          <p:cNvSpPr txBox="1"/>
          <p:nvPr>
            <p:ph idx="1" type="body"/>
          </p:nvPr>
        </p:nvSpPr>
        <p:spPr>
          <a:xfrm>
            <a:off x="838200" y="1403585"/>
            <a:ext cx="10515600" cy="4351338"/>
          </a:xfrm>
          <a:prstGeom prst="rect">
            <a:avLst/>
          </a:prstGeom>
          <a:noFill/>
          <a:ln>
            <a:noFill/>
          </a:ln>
        </p:spPr>
        <p:txBody>
          <a:bodyPr anchorCtr="0" anchor="t" bIns="45675" lIns="91400" spcFirstLastPara="1" rIns="91400" wrap="square" tIns="45675">
            <a:normAutofit/>
          </a:bodyPr>
          <a:lstStyle/>
          <a:p>
            <a:pPr indent="-228600" lvl="0" marL="457200" rtl="0" algn="l">
              <a:lnSpc>
                <a:spcPct val="90000"/>
              </a:lnSpc>
              <a:spcBef>
                <a:spcPts val="1000"/>
              </a:spcBef>
              <a:spcAft>
                <a:spcPts val="0"/>
              </a:spcAft>
              <a:buSzPts val="2400"/>
              <a:buNone/>
            </a:pPr>
            <a:r>
              <a:rPr b="0" i="0" lang="en-US" sz="2400" u="none" cap="none" strike="noStrike">
                <a:solidFill>
                  <a:srgbClr val="3F3F3F"/>
                </a:solidFill>
                <a:latin typeface="Calibri"/>
                <a:ea typeface="Calibri"/>
                <a:cs typeface="Calibri"/>
                <a:sym typeface="Calibri"/>
              </a:rPr>
              <a:t>Definišite funkciju sleeper koja simulira proces spavanja u nasumičnom trajanju. Funkcija treba primiti jedan argument - ime procesa.Kreirajte dva procesa, p i k, pri čemu svaki pokreće funkciju spavanja sleeper sa različitim imenima. Osigurajte da glavni program čeka da se oba procesa završe pre nego što nastavi dalje.</a:t>
            </a:r>
            <a:endParaRPr b="0" i="0" sz="2400" u="none" cap="none" strike="noStrike">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2400"/>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txBox="1"/>
          <p:nvPr>
            <p:ph type="title"/>
          </p:nvPr>
        </p:nvSpPr>
        <p:spPr>
          <a:xfrm>
            <a:off x="838200" y="384195"/>
            <a:ext cx="10515600" cy="8423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70431"/>
              </a:buClr>
              <a:buSzPts val="4400"/>
              <a:buFont typeface="Calibri"/>
              <a:buNone/>
            </a:pPr>
            <a:r>
              <a:rPr b="1" lang="en-US"/>
              <a:t>Zadatak #2: </a:t>
            </a:r>
            <a:endParaRPr b="1"/>
          </a:p>
        </p:txBody>
      </p:sp>
      <p:sp>
        <p:nvSpPr>
          <p:cNvPr id="96" name="Google Shape;96;p9"/>
          <p:cNvSpPr txBox="1"/>
          <p:nvPr>
            <p:ph idx="1" type="body"/>
          </p:nvPr>
        </p:nvSpPr>
        <p:spPr>
          <a:xfrm>
            <a:off x="838200" y="140358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None/>
            </a:pPr>
            <a:r>
              <a:rPr b="0" lang="en-US"/>
              <a:t>Napraviti dve niti koje se pokreću istovremeno, a svaka štampa brojeve od 1 do 5 sa ​​malim kašnjenjem između svakog broja.</a:t>
            </a:r>
            <a:endParaRPr b="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2015-09-11T12:39:33Z</dcterms:created>
  <dc:creator>dizajn sluzba;Nemanja Zdravkovic</dc:creator>
</cp:coreProperties>
</file>