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9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49CB6-12A3-445F-8515-C37ECF03A46B}"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6D4F6-6F95-49B5-812D-1B804701F068}" type="slidenum">
              <a:rPr lang="en-US" smtClean="0"/>
              <a:t>‹#›</a:t>
            </a:fld>
            <a:endParaRPr lang="en-US"/>
          </a:p>
        </p:txBody>
      </p:sp>
    </p:spTree>
    <p:extLst>
      <p:ext uri="{BB962C8B-B14F-4D97-AF65-F5344CB8AC3E}">
        <p14:creationId xmlns:p14="http://schemas.microsoft.com/office/powerpoint/2010/main" val="3392254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6D4F6-6F95-49B5-812D-1B804701F068}" type="slidenum">
              <a:rPr lang="en-US" smtClean="0"/>
              <a:t>1</a:t>
            </a:fld>
            <a:endParaRPr lang="en-US"/>
          </a:p>
        </p:txBody>
      </p:sp>
    </p:spTree>
    <p:extLst>
      <p:ext uri="{BB962C8B-B14F-4D97-AF65-F5344CB8AC3E}">
        <p14:creationId xmlns:p14="http://schemas.microsoft.com/office/powerpoint/2010/main" val="61419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7E0A-1786-4753-856B-F954BA04A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B81C3F-0CDD-4BB5-A6FB-0EDFA48E1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67D5BC-140E-4524-99C0-5AA67CE9DD59}"/>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5" name="Footer Placeholder 4">
            <a:extLst>
              <a:ext uri="{FF2B5EF4-FFF2-40B4-BE49-F238E27FC236}">
                <a16:creationId xmlns:a16="http://schemas.microsoft.com/office/drawing/2014/main" id="{4B69FB0C-3476-4CB7-A7F1-B7B97EB3E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9B5F1-48E5-43C5-941E-DEBEAEE28332}"/>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377303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B3AD-A15C-4674-B9B1-3FE77D3F28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281C9-AF40-45B9-BAB1-6F306F0CD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0B97B-2D9C-49CE-B41C-E86E38B972A7}"/>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5" name="Footer Placeholder 4">
            <a:extLst>
              <a:ext uri="{FF2B5EF4-FFF2-40B4-BE49-F238E27FC236}">
                <a16:creationId xmlns:a16="http://schemas.microsoft.com/office/drawing/2014/main" id="{8834BFB6-735B-41B1-AFE5-9146B364C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1B2C7-BCFC-4274-89DA-A63BF195E2A5}"/>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115094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F7FDB2-0958-4BED-9C93-E256A9F90D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A136C8-C0E1-4A6A-9D88-9E643C0A9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3BE90-C060-4B3B-B8EC-491F7358851B}"/>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5" name="Footer Placeholder 4">
            <a:extLst>
              <a:ext uri="{FF2B5EF4-FFF2-40B4-BE49-F238E27FC236}">
                <a16:creationId xmlns:a16="http://schemas.microsoft.com/office/drawing/2014/main" id="{B44967A7-3EA7-43B2-B3EE-8F1B6E862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771F1-64DA-40AA-855B-0145DC1C74E7}"/>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409585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63C6-F414-4CF8-A7F0-72F0DB330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620F8-22A9-42A2-A7F6-E634B3D3C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C58B0-01BE-4D2A-9555-75F0DC77FCC9}"/>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5" name="Footer Placeholder 4">
            <a:extLst>
              <a:ext uri="{FF2B5EF4-FFF2-40B4-BE49-F238E27FC236}">
                <a16:creationId xmlns:a16="http://schemas.microsoft.com/office/drawing/2014/main" id="{D615D81F-5552-41FA-9190-577F65F4D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8451C-8155-42FC-9962-3F61BB62A86C}"/>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266052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B800-0602-416E-8470-2C9CEBDF1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548763-9278-4F81-9587-4677DE1EE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D97C3-169D-4EC0-85B1-436B267B38C8}"/>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5" name="Footer Placeholder 4">
            <a:extLst>
              <a:ext uri="{FF2B5EF4-FFF2-40B4-BE49-F238E27FC236}">
                <a16:creationId xmlns:a16="http://schemas.microsoft.com/office/drawing/2014/main" id="{C4C6C207-AEDA-4E30-87F2-F3EF42CFB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C7FF8-5D6B-4B20-B394-9C20C5517816}"/>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67314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5D55-0682-4E0A-919A-584E8E6DF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CC94F-4522-4F80-9247-370F2FC949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EA5DF3-E668-49AB-BB64-D5F15ED6C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4A749B-48F7-42E4-9F1F-83D5A5E271B3}"/>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6" name="Footer Placeholder 5">
            <a:extLst>
              <a:ext uri="{FF2B5EF4-FFF2-40B4-BE49-F238E27FC236}">
                <a16:creationId xmlns:a16="http://schemas.microsoft.com/office/drawing/2014/main" id="{74C6185D-27BD-420F-BA78-46500A007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1F638-9022-415D-97EB-43E9BAB631F7}"/>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85764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9A2F-2007-4308-A936-10A0FA5CED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2AF5C6-D390-4DD9-8887-2B837F3B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21F14-E1FA-49CA-92BB-20F5FF3F4D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86C760-7DD8-453F-88B6-408A31282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A028C-D5A4-4440-AABE-32D988633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E4F56-6E6C-44E1-8F67-65160A2B7846}"/>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8" name="Footer Placeholder 7">
            <a:extLst>
              <a:ext uri="{FF2B5EF4-FFF2-40B4-BE49-F238E27FC236}">
                <a16:creationId xmlns:a16="http://schemas.microsoft.com/office/drawing/2014/main" id="{D750EF15-3A2B-4656-AC4F-DD1E8535BA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0627C-66B2-4F5D-A7CC-8FDA8F2A2309}"/>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140317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5A75-B783-462B-AE41-33508CA3D4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1FCF5F-2C29-45A8-B0D2-BE1A0D67BB16}"/>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4" name="Footer Placeholder 3">
            <a:extLst>
              <a:ext uri="{FF2B5EF4-FFF2-40B4-BE49-F238E27FC236}">
                <a16:creationId xmlns:a16="http://schemas.microsoft.com/office/drawing/2014/main" id="{BEC7568B-FD07-460D-A592-554EC921A5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5500A-51B2-4AC1-92FF-1F84A32CBC5D}"/>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91957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29385-907D-42DA-80CE-F5C4C4325FD8}"/>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3" name="Footer Placeholder 2">
            <a:extLst>
              <a:ext uri="{FF2B5EF4-FFF2-40B4-BE49-F238E27FC236}">
                <a16:creationId xmlns:a16="http://schemas.microsoft.com/office/drawing/2014/main" id="{7CFB8381-4BC5-4C10-BD5B-6AF5444811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FBC130-3C7F-47A7-89D0-BE0BEB11EB9A}"/>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172731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EA6B5-C32A-4357-B89E-87AAD4DCE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B8352-3265-4F04-A5B9-DE6FE68FA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73A40E-54C6-43B7-B8D8-B0BFB7DA5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9B306-C120-4884-9F57-911661DC1443}"/>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6" name="Footer Placeholder 5">
            <a:extLst>
              <a:ext uri="{FF2B5EF4-FFF2-40B4-BE49-F238E27FC236}">
                <a16:creationId xmlns:a16="http://schemas.microsoft.com/office/drawing/2014/main" id="{58CB1671-CE33-41B0-A649-C38A83224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65F21-2BC0-41CE-A7A7-96EDF24DA82D}"/>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209846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EF37-506F-4E9D-994B-34A0627DA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B0CF5E-0CB7-44A7-A90D-0F5BB06BA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8FD9AD-4901-40E7-84BF-F774577AA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9E78C-3D6A-44DA-96F3-88C31C537A3E}"/>
              </a:ext>
            </a:extLst>
          </p:cNvPr>
          <p:cNvSpPr>
            <a:spLocks noGrp="1"/>
          </p:cNvSpPr>
          <p:nvPr>
            <p:ph type="dt" sz="half" idx="10"/>
          </p:nvPr>
        </p:nvSpPr>
        <p:spPr/>
        <p:txBody>
          <a:bodyPr/>
          <a:lstStyle/>
          <a:p>
            <a:fld id="{AFD85C33-C65B-4096-AC71-396E669901B8}" type="datetimeFigureOut">
              <a:rPr lang="en-US" smtClean="0"/>
              <a:t>9/16/2020</a:t>
            </a:fld>
            <a:endParaRPr lang="en-US"/>
          </a:p>
        </p:txBody>
      </p:sp>
      <p:sp>
        <p:nvSpPr>
          <p:cNvPr id="6" name="Footer Placeholder 5">
            <a:extLst>
              <a:ext uri="{FF2B5EF4-FFF2-40B4-BE49-F238E27FC236}">
                <a16:creationId xmlns:a16="http://schemas.microsoft.com/office/drawing/2014/main" id="{A3DBB955-D666-4D6D-AE16-B71E19044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3F1CE-C17A-4AD4-A60B-84D62641BE97}"/>
              </a:ext>
            </a:extLst>
          </p:cNvPr>
          <p:cNvSpPr>
            <a:spLocks noGrp="1"/>
          </p:cNvSpPr>
          <p:nvPr>
            <p:ph type="sldNum" sz="quarter" idx="12"/>
          </p:nvPr>
        </p:nvSpPr>
        <p:spPr/>
        <p:txBody>
          <a:bodyPr/>
          <a:lstStyle/>
          <a:p>
            <a:fld id="{E005B850-5FB7-446C-A2E8-9D44D9451E8A}" type="slidenum">
              <a:rPr lang="en-US" smtClean="0"/>
              <a:t>‹#›</a:t>
            </a:fld>
            <a:endParaRPr lang="en-US"/>
          </a:p>
        </p:txBody>
      </p:sp>
    </p:spTree>
    <p:extLst>
      <p:ext uri="{BB962C8B-B14F-4D97-AF65-F5344CB8AC3E}">
        <p14:creationId xmlns:p14="http://schemas.microsoft.com/office/powerpoint/2010/main" val="293088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CCF42-BF5F-40DE-8DBE-798147731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381E8-E9F3-497C-8EE9-76CC33DC0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5949E-711A-4E0E-A431-A40019562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85C33-C65B-4096-AC71-396E669901B8}" type="datetimeFigureOut">
              <a:rPr lang="en-US" smtClean="0"/>
              <a:t>9/16/2020</a:t>
            </a:fld>
            <a:endParaRPr lang="en-US"/>
          </a:p>
        </p:txBody>
      </p:sp>
      <p:sp>
        <p:nvSpPr>
          <p:cNvPr id="5" name="Footer Placeholder 4">
            <a:extLst>
              <a:ext uri="{FF2B5EF4-FFF2-40B4-BE49-F238E27FC236}">
                <a16:creationId xmlns:a16="http://schemas.microsoft.com/office/drawing/2014/main" id="{40DAA95C-9887-4843-A41B-7500A0853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26D3F1-864E-4565-83D4-62BCA596A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5B850-5FB7-446C-A2E8-9D44D9451E8A}" type="slidenum">
              <a:rPr lang="en-US" smtClean="0"/>
              <a:t>‹#›</a:t>
            </a:fld>
            <a:endParaRPr lang="en-US"/>
          </a:p>
        </p:txBody>
      </p:sp>
    </p:spTree>
    <p:extLst>
      <p:ext uri="{BB962C8B-B14F-4D97-AF65-F5344CB8AC3E}">
        <p14:creationId xmlns:p14="http://schemas.microsoft.com/office/powerpoint/2010/main" val="1186903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F556B6-7DBE-42CB-96D1-C94AB8D7BA1D}"/>
              </a:ext>
            </a:extLst>
          </p:cNvPr>
          <p:cNvSpPr/>
          <p:nvPr/>
        </p:nvSpPr>
        <p:spPr>
          <a:xfrm>
            <a:off x="1494182" y="1880154"/>
            <a:ext cx="4350027" cy="30595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D60C5FDE-2886-4D87-9246-CCD63F20E38C}"/>
              </a:ext>
            </a:extLst>
          </p:cNvPr>
          <p:cNvSpPr/>
          <p:nvPr/>
        </p:nvSpPr>
        <p:spPr>
          <a:xfrm>
            <a:off x="1683027" y="473767"/>
            <a:ext cx="3949148" cy="569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UI Components</a:t>
            </a:r>
          </a:p>
        </p:txBody>
      </p:sp>
      <p:sp>
        <p:nvSpPr>
          <p:cNvPr id="5" name="Rectangle: Rounded Corners 4">
            <a:extLst>
              <a:ext uri="{FF2B5EF4-FFF2-40B4-BE49-F238E27FC236}">
                <a16:creationId xmlns:a16="http://schemas.microsoft.com/office/drawing/2014/main" id="{93D450E7-9DBD-43A6-AF7F-1F9DA9047AEC}"/>
              </a:ext>
            </a:extLst>
          </p:cNvPr>
          <p:cNvSpPr/>
          <p:nvPr/>
        </p:nvSpPr>
        <p:spPr>
          <a:xfrm>
            <a:off x="1683024" y="2050779"/>
            <a:ext cx="3949149" cy="56984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REST Web API Layer</a:t>
            </a:r>
          </a:p>
        </p:txBody>
      </p:sp>
      <p:sp>
        <p:nvSpPr>
          <p:cNvPr id="6" name="Rectangle: Rounded Corners 5">
            <a:extLst>
              <a:ext uri="{FF2B5EF4-FFF2-40B4-BE49-F238E27FC236}">
                <a16:creationId xmlns:a16="http://schemas.microsoft.com/office/drawing/2014/main" id="{2CD1734A-FB5A-4F9D-8186-1B982752F567}"/>
              </a:ext>
            </a:extLst>
          </p:cNvPr>
          <p:cNvSpPr/>
          <p:nvPr/>
        </p:nvSpPr>
        <p:spPr>
          <a:xfrm>
            <a:off x="1683024" y="3462130"/>
            <a:ext cx="3949149" cy="569844"/>
          </a:xfrm>
          <a:prstGeom prst="roundRect">
            <a:avLst/>
          </a:prstGeom>
          <a:solidFill>
            <a:srgbClr val="BF49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ORM</a:t>
            </a:r>
          </a:p>
        </p:txBody>
      </p:sp>
      <p:sp>
        <p:nvSpPr>
          <p:cNvPr id="7" name="Rectangle: Rounded Corners 6">
            <a:extLst>
              <a:ext uri="{FF2B5EF4-FFF2-40B4-BE49-F238E27FC236}">
                <a16:creationId xmlns:a16="http://schemas.microsoft.com/office/drawing/2014/main" id="{8459ACF0-8D93-42FF-A254-27CC534C3E44}"/>
              </a:ext>
            </a:extLst>
          </p:cNvPr>
          <p:cNvSpPr/>
          <p:nvPr/>
        </p:nvSpPr>
        <p:spPr>
          <a:xfrm>
            <a:off x="1683027" y="1146316"/>
            <a:ext cx="3949148" cy="569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UI Process Components</a:t>
            </a:r>
          </a:p>
        </p:txBody>
      </p:sp>
      <p:sp>
        <p:nvSpPr>
          <p:cNvPr id="8" name="Rectangle: Rounded Corners 7">
            <a:extLst>
              <a:ext uri="{FF2B5EF4-FFF2-40B4-BE49-F238E27FC236}">
                <a16:creationId xmlns:a16="http://schemas.microsoft.com/office/drawing/2014/main" id="{8FEFCCCB-FB05-437D-B585-848C0E4B063E}"/>
              </a:ext>
            </a:extLst>
          </p:cNvPr>
          <p:cNvSpPr/>
          <p:nvPr/>
        </p:nvSpPr>
        <p:spPr>
          <a:xfrm>
            <a:off x="1683025" y="2688536"/>
            <a:ext cx="2027584" cy="56984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Service Layer</a:t>
            </a:r>
          </a:p>
        </p:txBody>
      </p:sp>
      <p:sp>
        <p:nvSpPr>
          <p:cNvPr id="9" name="Rectangle: Rounded Corners 8">
            <a:extLst>
              <a:ext uri="{FF2B5EF4-FFF2-40B4-BE49-F238E27FC236}">
                <a16:creationId xmlns:a16="http://schemas.microsoft.com/office/drawing/2014/main" id="{1C93D3A9-7178-41B6-A3DE-19949DE44438}"/>
              </a:ext>
            </a:extLst>
          </p:cNvPr>
          <p:cNvSpPr/>
          <p:nvPr/>
        </p:nvSpPr>
        <p:spPr>
          <a:xfrm>
            <a:off x="3776869" y="2668662"/>
            <a:ext cx="1855305" cy="56984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Entities</a:t>
            </a:r>
          </a:p>
        </p:txBody>
      </p:sp>
      <p:sp>
        <p:nvSpPr>
          <p:cNvPr id="10" name="Rectangle: Rounded Corners 9">
            <a:extLst>
              <a:ext uri="{FF2B5EF4-FFF2-40B4-BE49-F238E27FC236}">
                <a16:creationId xmlns:a16="http://schemas.microsoft.com/office/drawing/2014/main" id="{58795650-5F3C-4EB8-A3AF-A6C868E31FBE}"/>
              </a:ext>
            </a:extLst>
          </p:cNvPr>
          <p:cNvSpPr/>
          <p:nvPr/>
        </p:nvSpPr>
        <p:spPr>
          <a:xfrm>
            <a:off x="1683024" y="4197638"/>
            <a:ext cx="3949149" cy="569844"/>
          </a:xfrm>
          <a:prstGeom prst="round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Database</a:t>
            </a:r>
          </a:p>
        </p:txBody>
      </p:sp>
      <p:sp>
        <p:nvSpPr>
          <p:cNvPr id="11" name="Rectangle: Rounded Corners 10">
            <a:extLst>
              <a:ext uri="{FF2B5EF4-FFF2-40B4-BE49-F238E27FC236}">
                <a16:creationId xmlns:a16="http://schemas.microsoft.com/office/drawing/2014/main" id="{3A4C05C5-22E1-46EA-A0F6-F41A9745D0C9}"/>
              </a:ext>
            </a:extLst>
          </p:cNvPr>
          <p:cNvSpPr/>
          <p:nvPr/>
        </p:nvSpPr>
        <p:spPr>
          <a:xfrm>
            <a:off x="6146546" y="473768"/>
            <a:ext cx="682488" cy="4461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a:t>
            </a:r>
          </a:p>
          <a:p>
            <a:pPr algn="ctr"/>
            <a:r>
              <a:rPr lang="en-US" dirty="0"/>
              <a:t>E</a:t>
            </a:r>
          </a:p>
          <a:p>
            <a:pPr algn="ctr"/>
            <a:r>
              <a:rPr lang="en-US" dirty="0"/>
              <a:t>C</a:t>
            </a:r>
          </a:p>
          <a:p>
            <a:pPr algn="ctr"/>
            <a:r>
              <a:rPr lang="en-US" dirty="0"/>
              <a:t>U</a:t>
            </a:r>
          </a:p>
          <a:p>
            <a:pPr algn="ctr"/>
            <a:r>
              <a:rPr lang="en-US" dirty="0"/>
              <a:t>R</a:t>
            </a:r>
          </a:p>
          <a:p>
            <a:pPr algn="ctr"/>
            <a:r>
              <a:rPr lang="en-US" dirty="0"/>
              <a:t>T</a:t>
            </a:r>
          </a:p>
          <a:p>
            <a:pPr algn="ctr"/>
            <a:r>
              <a:rPr lang="en-US" dirty="0"/>
              <a:t>I</a:t>
            </a:r>
          </a:p>
          <a:p>
            <a:pPr algn="ctr"/>
            <a:r>
              <a:rPr lang="en-US" dirty="0"/>
              <a:t>Y</a:t>
            </a:r>
          </a:p>
          <a:p>
            <a:pPr algn="ctr"/>
            <a:endParaRPr lang="en-US" dirty="0"/>
          </a:p>
          <a:p>
            <a:pPr algn="ctr"/>
            <a:r>
              <a:rPr lang="en-US" dirty="0"/>
              <a:t>A</a:t>
            </a:r>
          </a:p>
          <a:p>
            <a:pPr algn="ctr"/>
            <a:r>
              <a:rPr lang="en-US" dirty="0"/>
              <a:t>U</a:t>
            </a:r>
          </a:p>
          <a:p>
            <a:pPr algn="ctr"/>
            <a:r>
              <a:rPr lang="en-US" dirty="0"/>
              <a:t>D</a:t>
            </a:r>
          </a:p>
          <a:p>
            <a:pPr algn="ctr"/>
            <a:r>
              <a:rPr lang="en-US" dirty="0"/>
              <a:t>I</a:t>
            </a:r>
          </a:p>
          <a:p>
            <a:pPr algn="ctr"/>
            <a:r>
              <a:rPr lang="en-US" dirty="0"/>
              <a:t>T</a:t>
            </a:r>
          </a:p>
        </p:txBody>
      </p:sp>
      <p:sp>
        <p:nvSpPr>
          <p:cNvPr id="12" name="TextBox 11">
            <a:extLst>
              <a:ext uri="{FF2B5EF4-FFF2-40B4-BE49-F238E27FC236}">
                <a16:creationId xmlns:a16="http://schemas.microsoft.com/office/drawing/2014/main" id="{E68772D1-8021-4514-96D7-40071D11A018}"/>
              </a:ext>
            </a:extLst>
          </p:cNvPr>
          <p:cNvSpPr txBox="1"/>
          <p:nvPr/>
        </p:nvSpPr>
        <p:spPr>
          <a:xfrm>
            <a:off x="182219" y="394253"/>
            <a:ext cx="1338470" cy="646331"/>
          </a:xfrm>
          <a:prstGeom prst="rect">
            <a:avLst/>
          </a:prstGeom>
          <a:noFill/>
        </p:spPr>
        <p:txBody>
          <a:bodyPr wrap="square" rtlCol="0">
            <a:spAutoFit/>
          </a:bodyPr>
          <a:lstStyle/>
          <a:p>
            <a:r>
              <a:rPr lang="en-US" dirty="0">
                <a:solidFill>
                  <a:srgbClr val="0070C0"/>
                </a:solidFill>
              </a:rPr>
              <a:t>HTML, CSS, Material UI</a:t>
            </a:r>
          </a:p>
        </p:txBody>
      </p:sp>
      <p:sp>
        <p:nvSpPr>
          <p:cNvPr id="13" name="TextBox 12">
            <a:extLst>
              <a:ext uri="{FF2B5EF4-FFF2-40B4-BE49-F238E27FC236}">
                <a16:creationId xmlns:a16="http://schemas.microsoft.com/office/drawing/2014/main" id="{7D6661D7-2166-4780-BDD2-7DBE13556F14}"/>
              </a:ext>
            </a:extLst>
          </p:cNvPr>
          <p:cNvSpPr txBox="1"/>
          <p:nvPr/>
        </p:nvSpPr>
        <p:spPr>
          <a:xfrm>
            <a:off x="168967" y="1040584"/>
            <a:ext cx="1338470" cy="646331"/>
          </a:xfrm>
          <a:prstGeom prst="rect">
            <a:avLst/>
          </a:prstGeom>
          <a:noFill/>
        </p:spPr>
        <p:txBody>
          <a:bodyPr wrap="square" rtlCol="0">
            <a:spAutoFit/>
          </a:bodyPr>
          <a:lstStyle/>
          <a:p>
            <a:r>
              <a:rPr lang="en-US" dirty="0">
                <a:solidFill>
                  <a:srgbClr val="0070C0"/>
                </a:solidFill>
              </a:rPr>
              <a:t>Angular.js, D3.js</a:t>
            </a:r>
          </a:p>
        </p:txBody>
      </p:sp>
      <p:sp>
        <p:nvSpPr>
          <p:cNvPr id="14" name="TextBox 13">
            <a:extLst>
              <a:ext uri="{FF2B5EF4-FFF2-40B4-BE49-F238E27FC236}">
                <a16:creationId xmlns:a16="http://schemas.microsoft.com/office/drawing/2014/main" id="{5658F9CF-7BED-4CD9-9BF2-F5152879F427}"/>
              </a:ext>
            </a:extLst>
          </p:cNvPr>
          <p:cNvSpPr txBox="1"/>
          <p:nvPr/>
        </p:nvSpPr>
        <p:spPr>
          <a:xfrm>
            <a:off x="168964" y="2158958"/>
            <a:ext cx="1338470" cy="923330"/>
          </a:xfrm>
          <a:prstGeom prst="rect">
            <a:avLst/>
          </a:prstGeom>
          <a:noFill/>
        </p:spPr>
        <p:txBody>
          <a:bodyPr wrap="square" rtlCol="0">
            <a:spAutoFit/>
          </a:bodyPr>
          <a:lstStyle/>
          <a:p>
            <a:r>
              <a:rPr lang="en-US" dirty="0">
                <a:solidFill>
                  <a:srgbClr val="0070C0"/>
                </a:solidFill>
              </a:rPr>
              <a:t>Web API</a:t>
            </a:r>
          </a:p>
          <a:p>
            <a:r>
              <a:rPr lang="en-US" dirty="0" err="1">
                <a:solidFill>
                  <a:srgbClr val="0070C0"/>
                </a:solidFill>
              </a:rPr>
              <a:t>.Net</a:t>
            </a:r>
            <a:r>
              <a:rPr lang="en-US" dirty="0">
                <a:solidFill>
                  <a:srgbClr val="0070C0"/>
                </a:solidFill>
              </a:rPr>
              <a:t> 4.7</a:t>
            </a:r>
          </a:p>
          <a:p>
            <a:r>
              <a:rPr lang="en-US" dirty="0">
                <a:solidFill>
                  <a:srgbClr val="0070C0"/>
                </a:solidFill>
              </a:rPr>
              <a:t>MVC 5</a:t>
            </a:r>
          </a:p>
        </p:txBody>
      </p:sp>
      <p:sp>
        <p:nvSpPr>
          <p:cNvPr id="15" name="TextBox 14">
            <a:extLst>
              <a:ext uri="{FF2B5EF4-FFF2-40B4-BE49-F238E27FC236}">
                <a16:creationId xmlns:a16="http://schemas.microsoft.com/office/drawing/2014/main" id="{1767A3D7-1C70-4651-A223-676FAD98A00D}"/>
              </a:ext>
            </a:extLst>
          </p:cNvPr>
          <p:cNvSpPr txBox="1"/>
          <p:nvPr/>
        </p:nvSpPr>
        <p:spPr>
          <a:xfrm>
            <a:off x="159026" y="3385643"/>
            <a:ext cx="1441172" cy="646331"/>
          </a:xfrm>
          <a:prstGeom prst="rect">
            <a:avLst/>
          </a:prstGeom>
          <a:noFill/>
        </p:spPr>
        <p:txBody>
          <a:bodyPr wrap="square" rtlCol="0">
            <a:spAutoFit/>
          </a:bodyPr>
          <a:lstStyle/>
          <a:p>
            <a:r>
              <a:rPr lang="en-US" dirty="0">
                <a:solidFill>
                  <a:srgbClr val="0070C0"/>
                </a:solidFill>
              </a:rPr>
              <a:t>Entity Framework 6</a:t>
            </a:r>
          </a:p>
        </p:txBody>
      </p:sp>
      <p:sp>
        <p:nvSpPr>
          <p:cNvPr id="16" name="TextBox 15">
            <a:extLst>
              <a:ext uri="{FF2B5EF4-FFF2-40B4-BE49-F238E27FC236}">
                <a16:creationId xmlns:a16="http://schemas.microsoft.com/office/drawing/2014/main" id="{03E52D4B-6E26-448E-B0A4-88B164DEA6B8}"/>
              </a:ext>
            </a:extLst>
          </p:cNvPr>
          <p:cNvSpPr txBox="1"/>
          <p:nvPr/>
        </p:nvSpPr>
        <p:spPr>
          <a:xfrm>
            <a:off x="155712" y="4134685"/>
            <a:ext cx="1338470" cy="646331"/>
          </a:xfrm>
          <a:prstGeom prst="rect">
            <a:avLst/>
          </a:prstGeom>
          <a:noFill/>
        </p:spPr>
        <p:txBody>
          <a:bodyPr wrap="square" rtlCol="0">
            <a:spAutoFit/>
          </a:bodyPr>
          <a:lstStyle/>
          <a:p>
            <a:r>
              <a:rPr lang="en-US" dirty="0">
                <a:solidFill>
                  <a:srgbClr val="0070C0"/>
                </a:solidFill>
              </a:rPr>
              <a:t>MS SQL Server 2017</a:t>
            </a:r>
          </a:p>
        </p:txBody>
      </p:sp>
      <p:sp>
        <p:nvSpPr>
          <p:cNvPr id="17" name="TextBox 16">
            <a:extLst>
              <a:ext uri="{FF2B5EF4-FFF2-40B4-BE49-F238E27FC236}">
                <a16:creationId xmlns:a16="http://schemas.microsoft.com/office/drawing/2014/main" id="{1B5E9C43-80E2-4070-B447-AB89262A417A}"/>
              </a:ext>
            </a:extLst>
          </p:cNvPr>
          <p:cNvSpPr txBox="1"/>
          <p:nvPr/>
        </p:nvSpPr>
        <p:spPr>
          <a:xfrm>
            <a:off x="6862163" y="1214228"/>
            <a:ext cx="1818863" cy="1477328"/>
          </a:xfrm>
          <a:prstGeom prst="rect">
            <a:avLst/>
          </a:prstGeom>
          <a:noFill/>
        </p:spPr>
        <p:txBody>
          <a:bodyPr wrap="square" rtlCol="0">
            <a:spAutoFit/>
          </a:bodyPr>
          <a:lstStyle/>
          <a:p>
            <a:r>
              <a:rPr lang="en-US" dirty="0">
                <a:solidFill>
                  <a:srgbClr val="0070C0"/>
                </a:solidFill>
              </a:rPr>
              <a:t>Active Directory</a:t>
            </a:r>
          </a:p>
          <a:p>
            <a:endParaRPr lang="en-US" dirty="0">
              <a:solidFill>
                <a:srgbClr val="0070C0"/>
              </a:solidFill>
            </a:endParaRPr>
          </a:p>
          <a:p>
            <a:endParaRPr lang="en-US" dirty="0">
              <a:solidFill>
                <a:srgbClr val="0070C0"/>
              </a:solidFill>
            </a:endParaRPr>
          </a:p>
          <a:p>
            <a:r>
              <a:rPr lang="en-US" dirty="0">
                <a:solidFill>
                  <a:srgbClr val="0070C0"/>
                </a:solidFill>
              </a:rPr>
              <a:t>Windows Authentication </a:t>
            </a:r>
          </a:p>
        </p:txBody>
      </p:sp>
      <p:sp>
        <p:nvSpPr>
          <p:cNvPr id="18" name="TextBox 17">
            <a:extLst>
              <a:ext uri="{FF2B5EF4-FFF2-40B4-BE49-F238E27FC236}">
                <a16:creationId xmlns:a16="http://schemas.microsoft.com/office/drawing/2014/main" id="{1CC4BEAE-3C7A-42C1-B8AD-27BB907B81BA}"/>
              </a:ext>
            </a:extLst>
          </p:cNvPr>
          <p:cNvSpPr txBox="1"/>
          <p:nvPr/>
        </p:nvSpPr>
        <p:spPr>
          <a:xfrm>
            <a:off x="6862163" y="3592054"/>
            <a:ext cx="1338470" cy="369332"/>
          </a:xfrm>
          <a:prstGeom prst="rect">
            <a:avLst/>
          </a:prstGeom>
          <a:noFill/>
        </p:spPr>
        <p:txBody>
          <a:bodyPr wrap="square" rtlCol="0">
            <a:spAutoFit/>
          </a:bodyPr>
          <a:lstStyle/>
          <a:p>
            <a:r>
              <a:rPr lang="en-US" dirty="0">
                <a:solidFill>
                  <a:srgbClr val="0070C0"/>
                </a:solidFill>
              </a:rPr>
              <a:t>Log4net</a:t>
            </a:r>
          </a:p>
        </p:txBody>
      </p:sp>
      <p:pic>
        <p:nvPicPr>
          <p:cNvPr id="22" name="Graphic 21" descr="Document">
            <a:extLst>
              <a:ext uri="{FF2B5EF4-FFF2-40B4-BE49-F238E27FC236}">
                <a16:creationId xmlns:a16="http://schemas.microsoft.com/office/drawing/2014/main" id="{86D34F43-D609-4358-B8E5-78A3BD606A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8915" y="5423400"/>
            <a:ext cx="914400" cy="914400"/>
          </a:xfrm>
          <a:prstGeom prst="rect">
            <a:avLst/>
          </a:prstGeom>
        </p:spPr>
      </p:pic>
      <p:sp>
        <p:nvSpPr>
          <p:cNvPr id="23" name="TextBox 22">
            <a:extLst>
              <a:ext uri="{FF2B5EF4-FFF2-40B4-BE49-F238E27FC236}">
                <a16:creationId xmlns:a16="http://schemas.microsoft.com/office/drawing/2014/main" id="{FF9F585C-222F-46E4-83D2-FE053B946DE1}"/>
              </a:ext>
            </a:extLst>
          </p:cNvPr>
          <p:cNvSpPr txBox="1"/>
          <p:nvPr/>
        </p:nvSpPr>
        <p:spPr>
          <a:xfrm>
            <a:off x="1475138" y="6322105"/>
            <a:ext cx="1041954" cy="338554"/>
          </a:xfrm>
          <a:prstGeom prst="rect">
            <a:avLst/>
          </a:prstGeom>
          <a:noFill/>
        </p:spPr>
        <p:txBody>
          <a:bodyPr wrap="square" rtlCol="0">
            <a:spAutoFit/>
          </a:bodyPr>
          <a:lstStyle/>
          <a:p>
            <a:r>
              <a:rPr lang="en-US" sz="1600" dirty="0">
                <a:solidFill>
                  <a:srgbClr val="0070C0"/>
                </a:solidFill>
              </a:rPr>
              <a:t>Excel File</a:t>
            </a:r>
          </a:p>
        </p:txBody>
      </p:sp>
      <p:pic>
        <p:nvPicPr>
          <p:cNvPr id="25" name="Graphic 24" descr="Database">
            <a:extLst>
              <a:ext uri="{FF2B5EF4-FFF2-40B4-BE49-F238E27FC236}">
                <a16:creationId xmlns:a16="http://schemas.microsoft.com/office/drawing/2014/main" id="{99E6FEC8-DA1D-4D99-8919-C1FBD2FF2A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82753" y="5477854"/>
            <a:ext cx="914400" cy="914400"/>
          </a:xfrm>
          <a:prstGeom prst="rect">
            <a:avLst/>
          </a:prstGeom>
        </p:spPr>
      </p:pic>
      <p:pic>
        <p:nvPicPr>
          <p:cNvPr id="26" name="Graphic 25" descr="Database">
            <a:extLst>
              <a:ext uri="{FF2B5EF4-FFF2-40B4-BE49-F238E27FC236}">
                <a16:creationId xmlns:a16="http://schemas.microsoft.com/office/drawing/2014/main" id="{8E8571CF-2324-4541-80D6-085D59028E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0930" y="5477854"/>
            <a:ext cx="914400" cy="914400"/>
          </a:xfrm>
          <a:prstGeom prst="rect">
            <a:avLst/>
          </a:prstGeom>
        </p:spPr>
      </p:pic>
      <p:pic>
        <p:nvPicPr>
          <p:cNvPr id="27" name="Graphic 26" descr="Database">
            <a:extLst>
              <a:ext uri="{FF2B5EF4-FFF2-40B4-BE49-F238E27FC236}">
                <a16:creationId xmlns:a16="http://schemas.microsoft.com/office/drawing/2014/main" id="{9E409776-2AE2-4B70-BB1C-F8C29636B4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17773" y="5477854"/>
            <a:ext cx="914400" cy="914400"/>
          </a:xfrm>
          <a:prstGeom prst="rect">
            <a:avLst/>
          </a:prstGeom>
        </p:spPr>
      </p:pic>
      <p:sp>
        <p:nvSpPr>
          <p:cNvPr id="29" name="TextBox 28">
            <a:extLst>
              <a:ext uri="{FF2B5EF4-FFF2-40B4-BE49-F238E27FC236}">
                <a16:creationId xmlns:a16="http://schemas.microsoft.com/office/drawing/2014/main" id="{CCBD4D3D-D778-4715-ABFA-9802443EB029}"/>
              </a:ext>
            </a:extLst>
          </p:cNvPr>
          <p:cNvSpPr txBox="1"/>
          <p:nvPr/>
        </p:nvSpPr>
        <p:spPr>
          <a:xfrm>
            <a:off x="2667841" y="6317424"/>
            <a:ext cx="1041954" cy="338554"/>
          </a:xfrm>
          <a:prstGeom prst="rect">
            <a:avLst/>
          </a:prstGeom>
          <a:noFill/>
        </p:spPr>
        <p:txBody>
          <a:bodyPr wrap="square" rtlCol="0">
            <a:spAutoFit/>
          </a:bodyPr>
          <a:lstStyle/>
          <a:p>
            <a:r>
              <a:rPr lang="en-US" sz="1600" dirty="0">
                <a:solidFill>
                  <a:srgbClr val="0070C0"/>
                </a:solidFill>
              </a:rPr>
              <a:t>Local DB</a:t>
            </a:r>
          </a:p>
        </p:txBody>
      </p:sp>
      <p:sp>
        <p:nvSpPr>
          <p:cNvPr id="30" name="TextBox 29">
            <a:extLst>
              <a:ext uri="{FF2B5EF4-FFF2-40B4-BE49-F238E27FC236}">
                <a16:creationId xmlns:a16="http://schemas.microsoft.com/office/drawing/2014/main" id="{7B25F5E0-D71B-4E47-A164-C8161861F1A5}"/>
              </a:ext>
            </a:extLst>
          </p:cNvPr>
          <p:cNvSpPr txBox="1"/>
          <p:nvPr/>
        </p:nvSpPr>
        <p:spPr>
          <a:xfrm>
            <a:off x="3703167" y="6322105"/>
            <a:ext cx="1041954" cy="338554"/>
          </a:xfrm>
          <a:prstGeom prst="rect">
            <a:avLst/>
          </a:prstGeom>
          <a:noFill/>
        </p:spPr>
        <p:txBody>
          <a:bodyPr wrap="square" rtlCol="0">
            <a:spAutoFit/>
          </a:bodyPr>
          <a:lstStyle/>
          <a:p>
            <a:r>
              <a:rPr lang="en-US" sz="1600" dirty="0">
                <a:solidFill>
                  <a:srgbClr val="0070C0"/>
                </a:solidFill>
              </a:rPr>
              <a:t>   CRM</a:t>
            </a:r>
          </a:p>
        </p:txBody>
      </p:sp>
      <p:sp>
        <p:nvSpPr>
          <p:cNvPr id="31" name="TextBox 30">
            <a:extLst>
              <a:ext uri="{FF2B5EF4-FFF2-40B4-BE49-F238E27FC236}">
                <a16:creationId xmlns:a16="http://schemas.microsoft.com/office/drawing/2014/main" id="{3007C443-77BE-4CCB-92F7-1DB7862A2F92}"/>
              </a:ext>
            </a:extLst>
          </p:cNvPr>
          <p:cNvSpPr txBox="1"/>
          <p:nvPr/>
        </p:nvSpPr>
        <p:spPr>
          <a:xfrm>
            <a:off x="4508518" y="6259693"/>
            <a:ext cx="1488559" cy="584775"/>
          </a:xfrm>
          <a:prstGeom prst="rect">
            <a:avLst/>
          </a:prstGeom>
          <a:noFill/>
        </p:spPr>
        <p:txBody>
          <a:bodyPr wrap="square" rtlCol="0">
            <a:spAutoFit/>
          </a:bodyPr>
          <a:lstStyle/>
          <a:p>
            <a:r>
              <a:rPr lang="en-US" sz="1600" dirty="0">
                <a:solidFill>
                  <a:srgbClr val="0070C0"/>
                </a:solidFill>
              </a:rPr>
              <a:t>Third Party     Sources</a:t>
            </a:r>
          </a:p>
        </p:txBody>
      </p:sp>
      <p:cxnSp>
        <p:nvCxnSpPr>
          <p:cNvPr id="33" name="Straight Arrow Connector 32">
            <a:extLst>
              <a:ext uri="{FF2B5EF4-FFF2-40B4-BE49-F238E27FC236}">
                <a16:creationId xmlns:a16="http://schemas.microsoft.com/office/drawing/2014/main" id="{E9CDF499-07F6-454B-91BD-031CFA0D805B}"/>
              </a:ext>
            </a:extLst>
          </p:cNvPr>
          <p:cNvCxnSpPr>
            <a:cxnSpLocks/>
          </p:cNvCxnSpPr>
          <p:nvPr/>
        </p:nvCxnSpPr>
        <p:spPr>
          <a:xfrm flipV="1">
            <a:off x="2080591" y="4939750"/>
            <a:ext cx="0" cy="53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A8B5BE2-5028-47F9-9E4B-754C196ED39C}"/>
              </a:ext>
            </a:extLst>
          </p:cNvPr>
          <p:cNvCxnSpPr>
            <a:cxnSpLocks/>
          </p:cNvCxnSpPr>
          <p:nvPr/>
        </p:nvCxnSpPr>
        <p:spPr>
          <a:xfrm flipV="1">
            <a:off x="3213652" y="4939750"/>
            <a:ext cx="0" cy="53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11DE03F-4A78-49C3-A0F6-1E9679638919}"/>
              </a:ext>
            </a:extLst>
          </p:cNvPr>
          <p:cNvCxnSpPr>
            <a:cxnSpLocks/>
          </p:cNvCxnSpPr>
          <p:nvPr/>
        </p:nvCxnSpPr>
        <p:spPr>
          <a:xfrm>
            <a:off x="3067878" y="4939749"/>
            <a:ext cx="0" cy="53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667FB3-FCAB-494C-8989-6238795A5744}"/>
              </a:ext>
            </a:extLst>
          </p:cNvPr>
          <p:cNvCxnSpPr>
            <a:cxnSpLocks/>
          </p:cNvCxnSpPr>
          <p:nvPr/>
        </p:nvCxnSpPr>
        <p:spPr>
          <a:xfrm flipV="1">
            <a:off x="4088296" y="4939750"/>
            <a:ext cx="0" cy="53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219F7F4-ADE4-46E1-A749-60328AF61EB8}"/>
              </a:ext>
            </a:extLst>
          </p:cNvPr>
          <p:cNvCxnSpPr>
            <a:cxnSpLocks/>
          </p:cNvCxnSpPr>
          <p:nvPr/>
        </p:nvCxnSpPr>
        <p:spPr>
          <a:xfrm flipV="1">
            <a:off x="5188225" y="4939750"/>
            <a:ext cx="0" cy="53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8C2964A-890C-4C21-B3C6-D07BA5009DBA}"/>
              </a:ext>
            </a:extLst>
          </p:cNvPr>
          <p:cNvCxnSpPr>
            <a:cxnSpLocks/>
          </p:cNvCxnSpPr>
          <p:nvPr/>
        </p:nvCxnSpPr>
        <p:spPr>
          <a:xfrm>
            <a:off x="3179709" y="6392254"/>
            <a:ext cx="9514" cy="463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03DDDA-1FC0-474E-87ED-D1218E45A1AE}"/>
              </a:ext>
            </a:extLst>
          </p:cNvPr>
          <p:cNvCxnSpPr>
            <a:cxnSpLocks/>
          </p:cNvCxnSpPr>
          <p:nvPr/>
        </p:nvCxnSpPr>
        <p:spPr>
          <a:xfrm>
            <a:off x="3175971" y="6855529"/>
            <a:ext cx="29001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6DA8C0-3064-44D5-BF5D-71ACB5A90544}"/>
              </a:ext>
            </a:extLst>
          </p:cNvPr>
          <p:cNvCxnSpPr>
            <a:cxnSpLocks/>
          </p:cNvCxnSpPr>
          <p:nvPr/>
        </p:nvCxnSpPr>
        <p:spPr>
          <a:xfrm>
            <a:off x="4113373" y="6411088"/>
            <a:ext cx="9514" cy="463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1696F4F-96EE-4D94-A5CC-B19FE5DB380D}"/>
              </a:ext>
            </a:extLst>
          </p:cNvPr>
          <p:cNvCxnSpPr>
            <a:cxnSpLocks/>
          </p:cNvCxnSpPr>
          <p:nvPr/>
        </p:nvCxnSpPr>
        <p:spPr>
          <a:xfrm>
            <a:off x="5294064" y="6382147"/>
            <a:ext cx="9514" cy="463275"/>
          </a:xfrm>
          <a:prstGeom prst="line">
            <a:avLst/>
          </a:prstGeom>
        </p:spPr>
        <p:style>
          <a:lnRef idx="1">
            <a:schemeClr val="accent1"/>
          </a:lnRef>
          <a:fillRef idx="0">
            <a:schemeClr val="accent1"/>
          </a:fillRef>
          <a:effectRef idx="0">
            <a:schemeClr val="accent1"/>
          </a:effectRef>
          <a:fontRef idx="minor">
            <a:schemeClr val="tx1"/>
          </a:fontRef>
        </p:style>
      </p:cxnSp>
      <p:pic>
        <p:nvPicPr>
          <p:cNvPr id="53" name="Graphic 52" descr="Cloud">
            <a:extLst>
              <a:ext uri="{FF2B5EF4-FFF2-40B4-BE49-F238E27FC236}">
                <a16:creationId xmlns:a16="http://schemas.microsoft.com/office/drawing/2014/main" id="{B8D4AC7B-983B-4FD5-B69D-34DCECB31D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68218" y="5195012"/>
            <a:ext cx="1699551" cy="1699551"/>
          </a:xfrm>
          <a:prstGeom prst="rect">
            <a:avLst/>
          </a:prstGeom>
        </p:spPr>
      </p:pic>
      <p:sp>
        <p:nvSpPr>
          <p:cNvPr id="54" name="TextBox 53">
            <a:extLst>
              <a:ext uri="{FF2B5EF4-FFF2-40B4-BE49-F238E27FC236}">
                <a16:creationId xmlns:a16="http://schemas.microsoft.com/office/drawing/2014/main" id="{485DFEE1-E7FA-4B99-A33B-58D244E19BA9}"/>
              </a:ext>
            </a:extLst>
          </p:cNvPr>
          <p:cNvSpPr txBox="1"/>
          <p:nvPr/>
        </p:nvSpPr>
        <p:spPr>
          <a:xfrm>
            <a:off x="6580554" y="5840370"/>
            <a:ext cx="1338470" cy="646331"/>
          </a:xfrm>
          <a:prstGeom prst="rect">
            <a:avLst/>
          </a:prstGeom>
          <a:noFill/>
        </p:spPr>
        <p:txBody>
          <a:bodyPr wrap="square" rtlCol="0">
            <a:spAutoFit/>
          </a:bodyPr>
          <a:lstStyle/>
          <a:p>
            <a:r>
              <a:rPr lang="en-US" dirty="0">
                <a:solidFill>
                  <a:schemeClr val="bg1"/>
                </a:solidFill>
              </a:rPr>
              <a:t>Power BI Dashboard</a:t>
            </a:r>
          </a:p>
        </p:txBody>
      </p:sp>
      <p:cxnSp>
        <p:nvCxnSpPr>
          <p:cNvPr id="56" name="Straight Arrow Connector 55">
            <a:extLst>
              <a:ext uri="{FF2B5EF4-FFF2-40B4-BE49-F238E27FC236}">
                <a16:creationId xmlns:a16="http://schemas.microsoft.com/office/drawing/2014/main" id="{643A4CD1-07CA-47A8-B4E1-18A3B6025A53}"/>
              </a:ext>
            </a:extLst>
          </p:cNvPr>
          <p:cNvCxnSpPr>
            <a:cxnSpLocks/>
          </p:cNvCxnSpPr>
          <p:nvPr/>
        </p:nvCxnSpPr>
        <p:spPr>
          <a:xfrm flipV="1">
            <a:off x="6049618" y="6499953"/>
            <a:ext cx="563217" cy="358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74CC780-21C1-48F7-9202-4F7BB7B82E23}"/>
              </a:ext>
            </a:extLst>
          </p:cNvPr>
          <p:cNvCxnSpPr>
            <a:cxnSpLocks/>
          </p:cNvCxnSpPr>
          <p:nvPr/>
        </p:nvCxnSpPr>
        <p:spPr>
          <a:xfrm flipV="1">
            <a:off x="3343803" y="5184905"/>
            <a:ext cx="6104997" cy="2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7A12D53-B589-4790-B9A0-1C464D85B610}"/>
              </a:ext>
            </a:extLst>
          </p:cNvPr>
          <p:cNvCxnSpPr>
            <a:cxnSpLocks/>
          </p:cNvCxnSpPr>
          <p:nvPr/>
        </p:nvCxnSpPr>
        <p:spPr>
          <a:xfrm>
            <a:off x="3339972" y="5190871"/>
            <a:ext cx="0" cy="414798"/>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E59D8FF8-C1B2-4D15-AFF2-8D7B7F4C1D78}"/>
              </a:ext>
            </a:extLst>
          </p:cNvPr>
          <p:cNvSpPr/>
          <p:nvPr/>
        </p:nvSpPr>
        <p:spPr>
          <a:xfrm>
            <a:off x="9591243" y="4197638"/>
            <a:ext cx="2285148" cy="19147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2" name="Graphic 71" descr="Envelope">
            <a:extLst>
              <a:ext uri="{FF2B5EF4-FFF2-40B4-BE49-F238E27FC236}">
                <a16:creationId xmlns:a16="http://schemas.microsoft.com/office/drawing/2014/main" id="{C4FD8EDD-B14F-4B69-A156-757C221EF8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21959" y="4696753"/>
            <a:ext cx="914400" cy="914400"/>
          </a:xfrm>
          <a:prstGeom prst="rect">
            <a:avLst/>
          </a:prstGeom>
        </p:spPr>
      </p:pic>
      <p:pic>
        <p:nvPicPr>
          <p:cNvPr id="74" name="Graphic 73" descr="Remote control">
            <a:extLst>
              <a:ext uri="{FF2B5EF4-FFF2-40B4-BE49-F238E27FC236}">
                <a16:creationId xmlns:a16="http://schemas.microsoft.com/office/drawing/2014/main" id="{69423152-B797-49EB-B226-793A149101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859407" y="4688524"/>
            <a:ext cx="914400" cy="914400"/>
          </a:xfrm>
          <a:prstGeom prst="rect">
            <a:avLst/>
          </a:prstGeom>
        </p:spPr>
      </p:pic>
      <p:sp>
        <p:nvSpPr>
          <p:cNvPr id="75" name="TextBox 74">
            <a:extLst>
              <a:ext uri="{FF2B5EF4-FFF2-40B4-BE49-F238E27FC236}">
                <a16:creationId xmlns:a16="http://schemas.microsoft.com/office/drawing/2014/main" id="{68DF353A-EDBA-4872-A602-694518B5DFA8}"/>
              </a:ext>
            </a:extLst>
          </p:cNvPr>
          <p:cNvSpPr txBox="1"/>
          <p:nvPr/>
        </p:nvSpPr>
        <p:spPr>
          <a:xfrm>
            <a:off x="10043906" y="5467026"/>
            <a:ext cx="1488559" cy="400110"/>
          </a:xfrm>
          <a:prstGeom prst="rect">
            <a:avLst/>
          </a:prstGeom>
          <a:noFill/>
        </p:spPr>
        <p:txBody>
          <a:bodyPr wrap="square" rtlCol="0">
            <a:spAutoFit/>
          </a:bodyPr>
          <a:lstStyle/>
          <a:p>
            <a:r>
              <a:rPr lang="en-US" sz="2000" dirty="0">
                <a:solidFill>
                  <a:srgbClr val="0070C0"/>
                </a:solidFill>
              </a:rPr>
              <a:t>SMTP</a:t>
            </a:r>
          </a:p>
        </p:txBody>
      </p:sp>
      <p:pic>
        <p:nvPicPr>
          <p:cNvPr id="77" name="Graphic 76" descr="Social network">
            <a:extLst>
              <a:ext uri="{FF2B5EF4-FFF2-40B4-BE49-F238E27FC236}">
                <a16:creationId xmlns:a16="http://schemas.microsoft.com/office/drawing/2014/main" id="{A4F3F994-AC8F-41AC-AA25-C28F31BCAE0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40618" y="2625088"/>
            <a:ext cx="914400" cy="914400"/>
          </a:xfrm>
          <a:prstGeom prst="rect">
            <a:avLst/>
          </a:prstGeom>
        </p:spPr>
      </p:pic>
      <p:cxnSp>
        <p:nvCxnSpPr>
          <p:cNvPr id="80" name="Straight Arrow Connector 79">
            <a:extLst>
              <a:ext uri="{FF2B5EF4-FFF2-40B4-BE49-F238E27FC236}">
                <a16:creationId xmlns:a16="http://schemas.microsoft.com/office/drawing/2014/main" id="{A5B7E214-A11E-481F-801B-021AD38782A5}"/>
              </a:ext>
            </a:extLst>
          </p:cNvPr>
          <p:cNvCxnSpPr>
            <a:cxnSpLocks/>
          </p:cNvCxnSpPr>
          <p:nvPr/>
        </p:nvCxnSpPr>
        <p:spPr>
          <a:xfrm flipV="1">
            <a:off x="10658060" y="3379449"/>
            <a:ext cx="0" cy="8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BC54DF6C-47E8-4616-8521-F0C563863704}"/>
              </a:ext>
            </a:extLst>
          </p:cNvPr>
          <p:cNvSpPr txBox="1"/>
          <p:nvPr/>
        </p:nvSpPr>
        <p:spPr>
          <a:xfrm>
            <a:off x="9384189" y="-5403"/>
            <a:ext cx="3104340" cy="584775"/>
          </a:xfrm>
          <a:prstGeom prst="rect">
            <a:avLst/>
          </a:prstGeom>
          <a:noFill/>
        </p:spPr>
        <p:txBody>
          <a:bodyPr wrap="square" rtlCol="0">
            <a:spAutoFit/>
          </a:bodyPr>
          <a:lstStyle/>
          <a:p>
            <a:r>
              <a:rPr lang="en-US" sz="3200" dirty="0">
                <a:solidFill>
                  <a:srgbClr val="0070C0"/>
                </a:solidFill>
              </a:rPr>
              <a:t>Architecture</a:t>
            </a:r>
          </a:p>
        </p:txBody>
      </p:sp>
      <p:pic>
        <p:nvPicPr>
          <p:cNvPr id="96" name="Graphic 95" descr="Server">
            <a:extLst>
              <a:ext uri="{FF2B5EF4-FFF2-40B4-BE49-F238E27FC236}">
                <a16:creationId xmlns:a16="http://schemas.microsoft.com/office/drawing/2014/main" id="{D99C5357-F14E-436D-AB84-1735497FBF2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313714" y="1049641"/>
            <a:ext cx="1344346" cy="1344346"/>
          </a:xfrm>
          <a:prstGeom prst="rect">
            <a:avLst/>
          </a:prstGeom>
        </p:spPr>
      </p:pic>
      <p:cxnSp>
        <p:nvCxnSpPr>
          <p:cNvPr id="97" name="Straight Arrow Connector 96">
            <a:extLst>
              <a:ext uri="{FF2B5EF4-FFF2-40B4-BE49-F238E27FC236}">
                <a16:creationId xmlns:a16="http://schemas.microsoft.com/office/drawing/2014/main" id="{0D57DFA2-A466-438E-9AFB-FAAE754F9827}"/>
              </a:ext>
            </a:extLst>
          </p:cNvPr>
          <p:cNvCxnSpPr>
            <a:cxnSpLocks/>
          </p:cNvCxnSpPr>
          <p:nvPr/>
        </p:nvCxnSpPr>
        <p:spPr>
          <a:xfrm flipV="1">
            <a:off x="6825619" y="1671093"/>
            <a:ext cx="2558570" cy="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3840D6-8532-4E1A-8918-FDB0032459E5}"/>
              </a:ext>
            </a:extLst>
          </p:cNvPr>
          <p:cNvCxnSpPr>
            <a:cxnSpLocks/>
          </p:cNvCxnSpPr>
          <p:nvPr/>
        </p:nvCxnSpPr>
        <p:spPr>
          <a:xfrm flipH="1">
            <a:off x="6831513" y="1860227"/>
            <a:ext cx="2552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95F112BF-5BF8-4919-9693-8C3EBD277BD7}"/>
              </a:ext>
            </a:extLst>
          </p:cNvPr>
          <p:cNvSpPr txBox="1"/>
          <p:nvPr/>
        </p:nvSpPr>
        <p:spPr>
          <a:xfrm>
            <a:off x="10530399" y="1404319"/>
            <a:ext cx="1338470" cy="646331"/>
          </a:xfrm>
          <a:prstGeom prst="rect">
            <a:avLst/>
          </a:prstGeom>
          <a:noFill/>
        </p:spPr>
        <p:txBody>
          <a:bodyPr wrap="square" rtlCol="0">
            <a:spAutoFit/>
          </a:bodyPr>
          <a:lstStyle/>
          <a:p>
            <a:r>
              <a:rPr lang="en-US" dirty="0">
                <a:solidFill>
                  <a:srgbClr val="0070C0"/>
                </a:solidFill>
              </a:rPr>
              <a:t>2 load balancers</a:t>
            </a:r>
          </a:p>
        </p:txBody>
      </p:sp>
      <p:sp>
        <p:nvSpPr>
          <p:cNvPr id="112" name="TextBox 111">
            <a:extLst>
              <a:ext uri="{FF2B5EF4-FFF2-40B4-BE49-F238E27FC236}">
                <a16:creationId xmlns:a16="http://schemas.microsoft.com/office/drawing/2014/main" id="{7B8CBBA1-3DEC-4C9C-AF39-A7333DCD2E17}"/>
              </a:ext>
            </a:extLst>
          </p:cNvPr>
          <p:cNvSpPr txBox="1"/>
          <p:nvPr/>
        </p:nvSpPr>
        <p:spPr>
          <a:xfrm>
            <a:off x="9861604" y="6120658"/>
            <a:ext cx="1699550" cy="707886"/>
          </a:xfrm>
          <a:prstGeom prst="rect">
            <a:avLst/>
          </a:prstGeom>
          <a:noFill/>
        </p:spPr>
        <p:txBody>
          <a:bodyPr wrap="square" rtlCol="0">
            <a:spAutoFit/>
          </a:bodyPr>
          <a:lstStyle/>
          <a:p>
            <a:r>
              <a:rPr lang="en-US" sz="2000" dirty="0">
                <a:solidFill>
                  <a:srgbClr val="0070C0"/>
                </a:solidFill>
              </a:rPr>
              <a:t>Automated Email Process</a:t>
            </a:r>
          </a:p>
        </p:txBody>
      </p:sp>
      <p:sp>
        <p:nvSpPr>
          <p:cNvPr id="113" name="TextBox 112">
            <a:extLst>
              <a:ext uri="{FF2B5EF4-FFF2-40B4-BE49-F238E27FC236}">
                <a16:creationId xmlns:a16="http://schemas.microsoft.com/office/drawing/2014/main" id="{EA741608-6996-4F86-8EDD-76617B98CD5B}"/>
              </a:ext>
            </a:extLst>
          </p:cNvPr>
          <p:cNvSpPr txBox="1"/>
          <p:nvPr/>
        </p:nvSpPr>
        <p:spPr>
          <a:xfrm>
            <a:off x="3499645" y="5184071"/>
            <a:ext cx="1041954" cy="338554"/>
          </a:xfrm>
          <a:prstGeom prst="rect">
            <a:avLst/>
          </a:prstGeom>
          <a:noFill/>
        </p:spPr>
        <p:txBody>
          <a:bodyPr wrap="square" rtlCol="0">
            <a:spAutoFit/>
          </a:bodyPr>
          <a:lstStyle/>
          <a:p>
            <a:r>
              <a:rPr lang="en-US" sz="1600" dirty="0">
                <a:solidFill>
                  <a:srgbClr val="0070C0"/>
                </a:solidFill>
              </a:rPr>
              <a:t>   ESB</a:t>
            </a:r>
          </a:p>
        </p:txBody>
      </p:sp>
      <p:sp>
        <p:nvSpPr>
          <p:cNvPr id="114" name="TextBox 113">
            <a:extLst>
              <a:ext uri="{FF2B5EF4-FFF2-40B4-BE49-F238E27FC236}">
                <a16:creationId xmlns:a16="http://schemas.microsoft.com/office/drawing/2014/main" id="{A0E16E0E-47A5-4F86-85BA-F708A412BA26}"/>
              </a:ext>
            </a:extLst>
          </p:cNvPr>
          <p:cNvSpPr txBox="1"/>
          <p:nvPr/>
        </p:nvSpPr>
        <p:spPr>
          <a:xfrm>
            <a:off x="2087119" y="5072615"/>
            <a:ext cx="1041954" cy="338554"/>
          </a:xfrm>
          <a:prstGeom prst="rect">
            <a:avLst/>
          </a:prstGeom>
          <a:noFill/>
        </p:spPr>
        <p:txBody>
          <a:bodyPr wrap="square" rtlCol="0">
            <a:spAutoFit/>
          </a:bodyPr>
          <a:lstStyle/>
          <a:p>
            <a:r>
              <a:rPr lang="en-US" sz="1600" dirty="0">
                <a:solidFill>
                  <a:srgbClr val="0070C0"/>
                </a:solidFill>
              </a:rPr>
              <a:t>   WEB API</a:t>
            </a:r>
          </a:p>
        </p:txBody>
      </p:sp>
    </p:spTree>
    <p:extLst>
      <p:ext uri="{BB962C8B-B14F-4D97-AF65-F5344CB8AC3E}">
        <p14:creationId xmlns:p14="http://schemas.microsoft.com/office/powerpoint/2010/main" val="241868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D5FC81-1EAA-4315-A354-0DDCA6A1A81E}"/>
              </a:ext>
            </a:extLst>
          </p:cNvPr>
          <p:cNvSpPr txBox="1"/>
          <p:nvPr/>
        </p:nvSpPr>
        <p:spPr>
          <a:xfrm>
            <a:off x="1" y="13255"/>
            <a:ext cx="12192000" cy="7294305"/>
          </a:xfrm>
          <a:prstGeom prst="rect">
            <a:avLst/>
          </a:prstGeom>
          <a:noFill/>
        </p:spPr>
        <p:txBody>
          <a:bodyPr wrap="square" rtlCol="0">
            <a:spAutoFit/>
          </a:bodyPr>
          <a:lstStyle/>
          <a:p>
            <a:r>
              <a:rPr lang="en-US" dirty="0"/>
              <a:t>The application follows a 3 tier architecture.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mj-lt"/>
              <a:buAutoNum type="arabicPeriod"/>
            </a:pPr>
            <a:r>
              <a:rPr lang="en-US" dirty="0"/>
              <a:t>UI Layer</a:t>
            </a:r>
          </a:p>
          <a:p>
            <a:pPr marL="742950" lvl="1" indent="-285750">
              <a:buFont typeface="Arial" panose="020B0604020202020204" pitchFamily="34" charset="0"/>
              <a:buChar char="•"/>
            </a:pPr>
            <a:r>
              <a:rPr lang="en-US" dirty="0"/>
              <a:t>Consists of Upload functionality , </a:t>
            </a:r>
            <a:r>
              <a:rPr lang="en-US" b="1" dirty="0" err="1"/>
              <a:t>datatables</a:t>
            </a:r>
            <a:r>
              <a:rPr lang="en-US" dirty="0"/>
              <a:t> , </a:t>
            </a:r>
            <a:r>
              <a:rPr lang="en-US" b="1" dirty="0"/>
              <a:t>autocomplete</a:t>
            </a:r>
            <a:r>
              <a:rPr lang="en-US" dirty="0"/>
              <a:t> boxes and </a:t>
            </a:r>
            <a:r>
              <a:rPr lang="en-US" b="1" dirty="0"/>
              <a:t>D3</a:t>
            </a:r>
            <a:r>
              <a:rPr lang="en-US" dirty="0"/>
              <a:t>. </a:t>
            </a:r>
            <a:r>
              <a:rPr lang="en-US" dirty="0" err="1"/>
              <a:t>js</a:t>
            </a:r>
            <a:r>
              <a:rPr lang="en-US" dirty="0"/>
              <a:t> charts to display small information’s like score , number of engagements done etc.</a:t>
            </a:r>
          </a:p>
          <a:p>
            <a:pPr marL="742950" lvl="1" indent="-285750">
              <a:buFont typeface="Arial" panose="020B0604020202020204" pitchFamily="34" charset="0"/>
              <a:buChar char="•"/>
            </a:pPr>
            <a:r>
              <a:rPr lang="en-US" dirty="0"/>
              <a:t>The manual upload functionality  is backed up by strong </a:t>
            </a:r>
            <a:r>
              <a:rPr lang="en-US" b="1" dirty="0"/>
              <a:t>validation</a:t>
            </a:r>
            <a:r>
              <a:rPr lang="en-US" dirty="0"/>
              <a:t> and combinations of different </a:t>
            </a:r>
            <a:r>
              <a:rPr lang="en-US" b="1" dirty="0"/>
              <a:t>KPIs</a:t>
            </a:r>
            <a:r>
              <a:rPr lang="en-US" dirty="0"/>
              <a:t>, so that properly </a:t>
            </a:r>
            <a:r>
              <a:rPr lang="en-US" b="1" dirty="0"/>
              <a:t>sanitized</a:t>
            </a:r>
            <a:r>
              <a:rPr lang="en-US" dirty="0"/>
              <a:t> and expected data as per the predefined template will get ingested in to the database.</a:t>
            </a:r>
          </a:p>
          <a:p>
            <a:pPr marL="742950" lvl="1" indent="-285750">
              <a:buFont typeface="Arial" panose="020B0604020202020204" pitchFamily="34" charset="0"/>
              <a:buChar char="•"/>
            </a:pPr>
            <a:r>
              <a:rPr lang="en-US" dirty="0"/>
              <a:t>Nightly refresh of DB is backed up by </a:t>
            </a:r>
            <a:r>
              <a:rPr lang="en-US" b="1" dirty="0"/>
              <a:t>SSIS</a:t>
            </a:r>
            <a:r>
              <a:rPr lang="en-US" dirty="0"/>
              <a:t> jobs which will ingest third party sources data into local DB using a defined structure of data and its columns.</a:t>
            </a:r>
          </a:p>
          <a:p>
            <a:pPr lvl="1"/>
            <a:endParaRPr lang="en-US" dirty="0"/>
          </a:p>
          <a:p>
            <a:pPr marL="342900" indent="-342900">
              <a:buFont typeface="+mj-lt"/>
              <a:buAutoNum type="arabicPeriod"/>
            </a:pPr>
            <a:r>
              <a:rPr lang="en-US" dirty="0"/>
              <a:t> Business layer</a:t>
            </a:r>
          </a:p>
          <a:p>
            <a:pPr marL="800100" lvl="1" indent="-342900">
              <a:buFont typeface="Arial" panose="020B0604020202020204" pitchFamily="34" charset="0"/>
              <a:buChar char="•"/>
            </a:pPr>
            <a:r>
              <a:rPr lang="en-US" dirty="0"/>
              <a:t>It consists of all business logic and application logic written in </a:t>
            </a:r>
            <a:r>
              <a:rPr lang="en-US" b="1" dirty="0"/>
              <a:t>Asp.net MVC </a:t>
            </a:r>
            <a:r>
              <a:rPr lang="en-US" dirty="0"/>
              <a:t>where model and controllers are defined.</a:t>
            </a:r>
          </a:p>
          <a:p>
            <a:pPr marL="800100" lvl="1" indent="-342900">
              <a:buFont typeface="Arial" panose="020B0604020202020204" pitchFamily="34" charset="0"/>
              <a:buChar char="•"/>
            </a:pPr>
            <a:r>
              <a:rPr lang="en-US" dirty="0"/>
              <a:t>Application is constructed using </a:t>
            </a:r>
            <a:r>
              <a:rPr lang="en-US" b="1" dirty="0"/>
              <a:t>database first approach.</a:t>
            </a:r>
          </a:p>
          <a:p>
            <a:pPr marL="800100" lvl="1" indent="-342900">
              <a:buFont typeface="Arial" panose="020B0604020202020204" pitchFamily="34" charset="0"/>
              <a:buChar char="•"/>
            </a:pPr>
            <a:r>
              <a:rPr lang="en-US" b="1" dirty="0"/>
              <a:t>Dependency Injection </a:t>
            </a:r>
            <a:r>
              <a:rPr lang="en-US" dirty="0"/>
              <a:t>has been used to make loosely coupled code.</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p:txBody>
      </p:sp>
      <p:pic>
        <p:nvPicPr>
          <p:cNvPr id="8" name="Picture 2" descr="Image result for mvc architecture">
            <a:extLst>
              <a:ext uri="{FF2B5EF4-FFF2-40B4-BE49-F238E27FC236}">
                <a16:creationId xmlns:a16="http://schemas.microsoft.com/office/drawing/2014/main" id="{09FE2BF7-65F2-42CC-BE2C-0C47EBF66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23" y="587858"/>
            <a:ext cx="6739257" cy="235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81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962B97-66B2-48F3-AFDC-42CBF4725030}"/>
              </a:ext>
            </a:extLst>
          </p:cNvPr>
          <p:cNvSpPr txBox="1"/>
          <p:nvPr/>
        </p:nvSpPr>
        <p:spPr>
          <a:xfrm>
            <a:off x="1" y="13255"/>
            <a:ext cx="12192000" cy="6463308"/>
          </a:xfrm>
          <a:prstGeom prst="rect">
            <a:avLst/>
          </a:prstGeom>
          <a:noFill/>
        </p:spPr>
        <p:txBody>
          <a:bodyPr wrap="square" rtlCol="0">
            <a:spAutoFit/>
          </a:bodyPr>
          <a:lstStyle/>
          <a:p>
            <a:pPr marL="800100" lvl="1" indent="-342900">
              <a:buFont typeface="Arial" panose="020B0604020202020204" pitchFamily="34" charset="0"/>
              <a:buChar char="•"/>
            </a:pPr>
            <a:r>
              <a:rPr lang="en-US" b="1" dirty="0"/>
              <a:t>Entity framework </a:t>
            </a:r>
            <a:r>
              <a:rPr lang="en-US" dirty="0"/>
              <a:t>is used for </a:t>
            </a:r>
            <a:r>
              <a:rPr lang="en-US" b="1" dirty="0"/>
              <a:t>ORM</a:t>
            </a:r>
            <a:r>
              <a:rPr lang="en-US" dirty="0"/>
              <a:t> and querying of database using </a:t>
            </a:r>
            <a:r>
              <a:rPr lang="en-US" b="1" dirty="0"/>
              <a:t>LINQ</a:t>
            </a:r>
            <a:r>
              <a:rPr lang="en-US" dirty="0"/>
              <a:t> for creating, updating , modifying and deleting the objects in the DB.</a:t>
            </a:r>
          </a:p>
          <a:p>
            <a:pPr marL="800100" lvl="1" indent="-342900">
              <a:buFont typeface="Arial" panose="020B0604020202020204" pitchFamily="34" charset="0"/>
              <a:buChar char="•"/>
            </a:pPr>
            <a:r>
              <a:rPr lang="en-US" dirty="0"/>
              <a:t>Applications also trigger some </a:t>
            </a:r>
            <a:r>
              <a:rPr lang="en-US" b="1" dirty="0"/>
              <a:t>Store procedures </a:t>
            </a:r>
            <a:r>
              <a:rPr lang="en-US" dirty="0"/>
              <a:t>and </a:t>
            </a:r>
            <a:r>
              <a:rPr lang="en-US" b="1" dirty="0"/>
              <a:t>Jobs</a:t>
            </a:r>
            <a:r>
              <a:rPr lang="en-US" dirty="0"/>
              <a:t> to get the data on the screen.</a:t>
            </a:r>
          </a:p>
          <a:p>
            <a:pPr marL="800100" lvl="1" indent="-342900">
              <a:buFont typeface="Arial" panose="020B0604020202020204" pitchFamily="34" charset="0"/>
              <a:buChar char="•"/>
            </a:pPr>
            <a:r>
              <a:rPr lang="en-US" dirty="0"/>
              <a:t>If there are long running jobs are going on then an email will be sent out to the respective person upon on completion.</a:t>
            </a:r>
          </a:p>
          <a:p>
            <a:pPr marL="800100" lvl="1" indent="-342900">
              <a:buFont typeface="Arial" panose="020B0604020202020204" pitchFamily="34" charset="0"/>
              <a:buChar char="•"/>
            </a:pPr>
            <a:r>
              <a:rPr lang="en-US" b="1" dirty="0"/>
              <a:t>Restful</a:t>
            </a:r>
            <a:r>
              <a:rPr lang="en-US" dirty="0"/>
              <a:t> </a:t>
            </a:r>
            <a:r>
              <a:rPr lang="en-US" b="1" dirty="0"/>
              <a:t>API’s</a:t>
            </a:r>
            <a:r>
              <a:rPr lang="en-US" dirty="0"/>
              <a:t> has created to GET, POST data in to database triggered from the UI.</a:t>
            </a:r>
          </a:p>
          <a:p>
            <a:pPr marL="800100" lvl="1" indent="-342900">
              <a:buFont typeface="Arial" panose="020B0604020202020204" pitchFamily="34" charset="0"/>
              <a:buChar char="•"/>
            </a:pPr>
            <a:r>
              <a:rPr lang="en-US" b="1" dirty="0"/>
              <a:t>ESB’s</a:t>
            </a:r>
            <a:r>
              <a:rPr lang="en-US" dirty="0"/>
              <a:t> are used to connect to </a:t>
            </a:r>
            <a:r>
              <a:rPr lang="en-US" b="1" dirty="0"/>
              <a:t>CRM</a:t>
            </a:r>
            <a:r>
              <a:rPr lang="en-US" dirty="0"/>
              <a:t> endpoints to get the data , match and saving of data in the Local DB.</a:t>
            </a:r>
          </a:p>
          <a:p>
            <a:pPr marL="800100" lvl="1" indent="-342900">
              <a:buFont typeface="Arial" panose="020B0604020202020204" pitchFamily="34" charset="0"/>
              <a:buChar char="•"/>
            </a:pPr>
            <a:r>
              <a:rPr lang="en-US" dirty="0"/>
              <a:t>Local DB consists of all CRM data which refresh nightly, so that when a user try to save record it will first search in the DB if it was not there it will go to CRM, by this application is not unnecessarily poking CRM and results in to reduced  time while processing a record.</a:t>
            </a:r>
          </a:p>
          <a:p>
            <a:pPr lvl="1"/>
            <a:endParaRPr lang="en-US" dirty="0"/>
          </a:p>
          <a:p>
            <a:r>
              <a:rPr lang="en-US" dirty="0"/>
              <a:t>3. Database Layer</a:t>
            </a:r>
          </a:p>
          <a:p>
            <a:pPr marL="742950" lvl="1" indent="-285750">
              <a:buFont typeface="Arial" panose="020B0604020202020204" pitchFamily="34" charset="0"/>
              <a:buChar char="•"/>
            </a:pPr>
            <a:r>
              <a:rPr lang="en-US" dirty="0"/>
              <a:t>It consists of all the objects , tables, Stored procedures , Views , functions and algorithms.</a:t>
            </a:r>
          </a:p>
          <a:p>
            <a:endParaRPr lang="en-US" dirty="0"/>
          </a:p>
          <a:p>
            <a:r>
              <a:rPr lang="en-US" dirty="0"/>
              <a:t>4. Security Layer</a:t>
            </a:r>
          </a:p>
          <a:p>
            <a:pPr marL="742950" lvl="1" indent="-285750">
              <a:buFont typeface="Arial" panose="020B0604020202020204" pitchFamily="34" charset="0"/>
              <a:buChar char="•"/>
            </a:pPr>
            <a:r>
              <a:rPr lang="en-US" dirty="0"/>
              <a:t>In terms of security </a:t>
            </a:r>
            <a:r>
              <a:rPr lang="en-US" b="1" dirty="0"/>
              <a:t>authentication</a:t>
            </a:r>
            <a:r>
              <a:rPr lang="en-US" dirty="0"/>
              <a:t> is happening using </a:t>
            </a:r>
            <a:r>
              <a:rPr lang="en-US" b="1" dirty="0"/>
              <a:t>windows</a:t>
            </a:r>
            <a:r>
              <a:rPr lang="en-US" dirty="0"/>
              <a:t> </a:t>
            </a:r>
            <a:r>
              <a:rPr lang="en-US" b="1" dirty="0"/>
              <a:t>authentication</a:t>
            </a:r>
            <a:r>
              <a:rPr lang="en-US" dirty="0"/>
              <a:t> where data is fetched from </a:t>
            </a:r>
            <a:r>
              <a:rPr lang="en-US" b="1" dirty="0"/>
              <a:t>active</a:t>
            </a:r>
            <a:r>
              <a:rPr lang="en-US" dirty="0"/>
              <a:t> </a:t>
            </a:r>
            <a:r>
              <a:rPr lang="en-US" b="1" dirty="0"/>
              <a:t>directory</a:t>
            </a:r>
            <a:r>
              <a:rPr lang="en-US" dirty="0"/>
              <a:t>.</a:t>
            </a:r>
          </a:p>
          <a:p>
            <a:pPr marL="742950" lvl="1" indent="-285750">
              <a:buFont typeface="Arial" panose="020B0604020202020204" pitchFamily="34" charset="0"/>
              <a:buChar char="•"/>
            </a:pPr>
            <a:r>
              <a:rPr lang="en-US" b="1" dirty="0"/>
              <a:t>Authorization</a:t>
            </a:r>
            <a:r>
              <a:rPr lang="en-US" dirty="0"/>
              <a:t> is done at application level if a person is not in the DB table then that person has to email admin team to add him/her to get the access of application and on the basis of certain roles one can then further see/access pages, data or functionality.</a:t>
            </a:r>
          </a:p>
          <a:p>
            <a:pPr marL="742950" lvl="1" indent="-285750">
              <a:buFont typeface="Arial" panose="020B0604020202020204" pitchFamily="34" charset="0"/>
              <a:buChar char="•"/>
            </a:pPr>
            <a:r>
              <a:rPr lang="en-US" dirty="0"/>
              <a:t> An </a:t>
            </a:r>
            <a:r>
              <a:rPr lang="en-US" b="1" dirty="0"/>
              <a:t>admin</a:t>
            </a:r>
            <a:r>
              <a:rPr lang="en-US" dirty="0"/>
              <a:t> section is available as a part of application where one can add user, roles , campaign names, scoring model values, threshold, email ids , activities etc.</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5265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F0D3EB-71E4-4EEE-B908-A25BA7E472AF}"/>
              </a:ext>
            </a:extLst>
          </p:cNvPr>
          <p:cNvSpPr/>
          <p:nvPr/>
        </p:nvSpPr>
        <p:spPr>
          <a:xfrm>
            <a:off x="0" y="0"/>
            <a:ext cx="12192000" cy="6186309"/>
          </a:xfrm>
          <a:prstGeom prst="rect">
            <a:avLst/>
          </a:prstGeom>
        </p:spPr>
        <p:txBody>
          <a:bodyPr wrap="square">
            <a:spAutoFit/>
          </a:bodyPr>
          <a:lstStyle/>
          <a:p>
            <a:pPr lvl="1"/>
            <a:endParaRPr lang="en-US" dirty="0"/>
          </a:p>
          <a:p>
            <a:r>
              <a:rPr lang="en-US" dirty="0"/>
              <a:t>5. Auditing or tracking</a:t>
            </a:r>
          </a:p>
          <a:p>
            <a:pPr marL="742950" lvl="1" indent="-285750">
              <a:buFont typeface="Arial" panose="020B0604020202020204" pitchFamily="34" charset="0"/>
              <a:buChar char="•"/>
            </a:pPr>
            <a:r>
              <a:rPr lang="en-US" dirty="0"/>
              <a:t>Auditing or tracking is evaluated using </a:t>
            </a:r>
            <a:r>
              <a:rPr lang="en-US" b="1" dirty="0"/>
              <a:t>log4net</a:t>
            </a:r>
            <a:r>
              <a:rPr lang="en-US" dirty="0"/>
              <a:t>.</a:t>
            </a:r>
          </a:p>
          <a:p>
            <a:pPr marL="742950" lvl="1" indent="-285750">
              <a:buFont typeface="Arial" panose="020B0604020202020204" pitchFamily="34" charset="0"/>
              <a:buChar char="•"/>
            </a:pPr>
            <a:r>
              <a:rPr lang="en-US" dirty="0"/>
              <a:t>Errors and description of logging information are rolled and saved in files for further analysis if something fatal had happened. </a:t>
            </a:r>
          </a:p>
          <a:p>
            <a:endParaRPr lang="en-US" dirty="0"/>
          </a:p>
          <a:p>
            <a:r>
              <a:rPr lang="en-US" dirty="0"/>
              <a:t>6. Automated Mail process</a:t>
            </a:r>
          </a:p>
          <a:p>
            <a:pPr marL="742950" lvl="1" indent="-285750">
              <a:buFont typeface="Arial" panose="020B0604020202020204" pitchFamily="34" charset="0"/>
              <a:buChar char="•"/>
            </a:pPr>
            <a:r>
              <a:rPr lang="en-US" dirty="0"/>
              <a:t>On every day at 7:00 am system will trigger an application written in C# which will send emails to all the respective recipients extracted from DB.</a:t>
            </a:r>
          </a:p>
          <a:p>
            <a:pPr marL="742950" lvl="1" indent="-285750">
              <a:buFont typeface="Arial" panose="020B0604020202020204" pitchFamily="34" charset="0"/>
              <a:buChar char="•"/>
            </a:pPr>
            <a:r>
              <a:rPr lang="en-US" dirty="0"/>
              <a:t>Application is scheduled using </a:t>
            </a:r>
            <a:r>
              <a:rPr lang="en-US" b="1" dirty="0"/>
              <a:t>task</a:t>
            </a:r>
            <a:r>
              <a:rPr lang="en-US" dirty="0"/>
              <a:t> </a:t>
            </a:r>
            <a:r>
              <a:rPr lang="en-US" b="1" dirty="0"/>
              <a:t>scheduler</a:t>
            </a:r>
            <a:r>
              <a:rPr lang="en-US" dirty="0"/>
              <a:t> of windows.</a:t>
            </a:r>
          </a:p>
          <a:p>
            <a:pPr marL="742950" lvl="1" indent="-285750">
              <a:buFont typeface="Arial" panose="020B0604020202020204" pitchFamily="34" charset="0"/>
              <a:buChar char="•"/>
            </a:pPr>
            <a:r>
              <a:rPr lang="en-US" dirty="0"/>
              <a:t>Application will automatically fetch data of recipients from local DB, prepare the data to send, prepare the template and send it to the users one by one and logs each and every step in the log file.</a:t>
            </a:r>
          </a:p>
          <a:p>
            <a:pPr marL="742950" lvl="1" indent="-285750">
              <a:buFont typeface="Arial" panose="020B0604020202020204" pitchFamily="34" charset="0"/>
              <a:buChar char="•"/>
            </a:pPr>
            <a:r>
              <a:rPr lang="en-US" b="1" dirty="0"/>
              <a:t>SMTP</a:t>
            </a:r>
            <a:r>
              <a:rPr lang="en-US" dirty="0"/>
              <a:t> is used for sending emails.</a:t>
            </a:r>
          </a:p>
          <a:p>
            <a:pPr marL="742950" lvl="1" indent="-285750">
              <a:buFont typeface="Arial" panose="020B0604020202020204" pitchFamily="34" charset="0"/>
              <a:buChar char="•"/>
            </a:pPr>
            <a:r>
              <a:rPr lang="en-US" dirty="0"/>
              <a:t>In case of failure or error an email will be send to the developer with the short description of error to check the cause.</a:t>
            </a:r>
          </a:p>
          <a:p>
            <a:pPr lvl="1"/>
            <a:endParaRPr lang="en-US" dirty="0"/>
          </a:p>
          <a:p>
            <a:r>
              <a:rPr lang="en-US" dirty="0"/>
              <a:t>7. Deployment process</a:t>
            </a:r>
          </a:p>
          <a:p>
            <a:pPr marL="742950" lvl="1" indent="-285750">
              <a:buFont typeface="Arial" panose="020B0604020202020204" pitchFamily="34" charset="0"/>
              <a:buChar char="•"/>
            </a:pPr>
            <a:r>
              <a:rPr lang="en-US" dirty="0"/>
              <a:t>This process is manual right now, whenever deployment needs to be done a package has to be created and deployed on </a:t>
            </a:r>
            <a:r>
              <a:rPr lang="en-US" b="1" dirty="0"/>
              <a:t>IIS</a:t>
            </a:r>
            <a:r>
              <a:rPr lang="en-US" dirty="0"/>
              <a:t> of 2 </a:t>
            </a:r>
            <a:r>
              <a:rPr lang="en-US" b="1" dirty="0"/>
              <a:t>load</a:t>
            </a:r>
            <a:r>
              <a:rPr lang="en-US" dirty="0"/>
              <a:t> </a:t>
            </a:r>
            <a:r>
              <a:rPr lang="en-US" b="1" dirty="0"/>
              <a:t>balancers</a:t>
            </a:r>
            <a:r>
              <a:rPr lang="en-US" dirty="0"/>
              <a:t> machines.</a:t>
            </a:r>
          </a:p>
          <a:p>
            <a:pPr marL="742950" lvl="1" indent="-285750">
              <a:buFont typeface="Arial" panose="020B0604020202020204" pitchFamily="34" charset="0"/>
              <a:buChar char="•"/>
            </a:pPr>
            <a:r>
              <a:rPr lang="en-US" dirty="0"/>
              <a:t>Versioning is done manually on machines itself by creating a backup of the package when ever there is a need of deployment.</a:t>
            </a:r>
          </a:p>
          <a:p>
            <a:pPr marL="742950" lvl="1" indent="-285750">
              <a:buFont typeface="Arial" panose="020B0604020202020204" pitchFamily="34" charset="0"/>
              <a:buChar char="•"/>
            </a:pPr>
            <a:r>
              <a:rPr lang="en-US" dirty="0"/>
              <a:t>Code check in / out is done using </a:t>
            </a:r>
            <a:r>
              <a:rPr lang="en-US" b="1" dirty="0"/>
              <a:t>TFS</a:t>
            </a:r>
            <a:r>
              <a:rPr lang="en-US" dirty="0"/>
              <a: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176726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743</Words>
  <Application>Microsoft Office PowerPoint</Application>
  <PresentationFormat>Widescreen</PresentationFormat>
  <Paragraphs>96</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Aggarwal, Vinay</dc:creator>
  <cp:lastModifiedBy>Aggarwal, Vinay</cp:lastModifiedBy>
  <cp:revision>74</cp:revision>
  <dcterms:created xsi:type="dcterms:W3CDTF">2020-09-16T11:54:56Z</dcterms:created>
  <dcterms:modified xsi:type="dcterms:W3CDTF">2020-09-16T13:50:53Z</dcterms:modified>
</cp:coreProperties>
</file>