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Lst>
  <p:sldSz cx="9753600" cy="73152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Light" charset="1" panose="020B0306030504020204"/>
      <p:regular r:id="rId10"/>
    </p:embeddedFont>
    <p:embeddedFont>
      <p:font typeface="Open Sans Light Bold" charset="1" panose="020B0806030504020204"/>
      <p:regular r:id="rId11"/>
    </p:embeddedFont>
    <p:embeddedFont>
      <p:font typeface="Open Sans Light Italics" charset="1" panose="020B0306030504020204"/>
      <p:regular r:id="rId12"/>
    </p:embeddedFont>
    <p:embeddedFont>
      <p:font typeface="Open Sans Light Bold Italics" charset="1" panose="020B0806030504020204"/>
      <p:regular r:id="rId13"/>
    </p:embeddedFont>
    <p:embeddedFont>
      <p:font typeface="Montserrat" charset="1" panose="00000500000000000000"/>
      <p:regular r:id="rId14"/>
    </p:embeddedFont>
    <p:embeddedFont>
      <p:font typeface="Montserrat Bold" charset="1" panose="00000600000000000000"/>
      <p:regular r:id="rId15"/>
    </p:embeddedFont>
    <p:embeddedFont>
      <p:font typeface="Montserrat Italics" charset="1" panose="00000500000000000000"/>
      <p:regular r:id="rId16"/>
    </p:embeddedFont>
    <p:embeddedFont>
      <p:font typeface="Montserrat Bold Italics" charset="1" panose="00000600000000000000"/>
      <p:regular r:id="rId17"/>
    </p:embeddedFont>
    <p:embeddedFont>
      <p:font typeface="TAN Pearl"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31"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19.jpe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0" y="0"/>
            <a:ext cx="9753600" cy="2994032"/>
            <a:chOff x="0" y="0"/>
            <a:chExt cx="8893148" cy="2729901"/>
          </a:xfrm>
        </p:grpSpPr>
        <p:sp>
          <p:nvSpPr>
            <p:cNvPr name="Freeform 3" id="3"/>
            <p:cNvSpPr/>
            <p:nvPr/>
          </p:nvSpPr>
          <p:spPr>
            <a:xfrm>
              <a:off x="0" y="0"/>
              <a:ext cx="8893148" cy="2729901"/>
            </a:xfrm>
            <a:custGeom>
              <a:avLst/>
              <a:gdLst/>
              <a:ahLst/>
              <a:cxnLst/>
              <a:rect r="r" b="b" t="t" l="l"/>
              <a:pathLst>
                <a:path h="2729901" w="8893148">
                  <a:moveTo>
                    <a:pt x="0" y="0"/>
                  </a:moveTo>
                  <a:lnTo>
                    <a:pt x="8893148" y="0"/>
                  </a:lnTo>
                  <a:lnTo>
                    <a:pt x="8893148" y="2729901"/>
                  </a:lnTo>
                  <a:lnTo>
                    <a:pt x="0" y="2729901"/>
                  </a:lnTo>
                  <a:close/>
                </a:path>
              </a:pathLst>
            </a:custGeom>
            <a:solidFill>
              <a:srgbClr val="FFFFFF"/>
            </a:solidFill>
          </p:spPr>
        </p:sp>
        <p:sp>
          <p:nvSpPr>
            <p:cNvPr name="TextBox 4" id="4"/>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pic>
        <p:nvPicPr>
          <p:cNvPr name="Picture 5" id="5"/>
          <p:cNvPicPr>
            <a:picLocks noChangeAspect="true"/>
          </p:cNvPicPr>
          <p:nvPr/>
        </p:nvPicPr>
        <p:blipFill>
          <a:blip r:embed="rId2"/>
          <a:srcRect l="0" t="0" r="0" b="0"/>
          <a:stretch>
            <a:fillRect/>
          </a:stretch>
        </p:blipFill>
        <p:spPr>
          <a:xfrm flipH="false" flipV="false" rot="0">
            <a:off x="1709225" y="731520"/>
            <a:ext cx="6335149" cy="3946798"/>
          </a:xfrm>
          <a:prstGeom prst="rect">
            <a:avLst/>
          </a:prstGeom>
        </p:spPr>
      </p:pic>
      <p:sp>
        <p:nvSpPr>
          <p:cNvPr name="TextBox 6" id="6"/>
          <p:cNvSpPr txBox="true"/>
          <p:nvPr/>
        </p:nvSpPr>
        <p:spPr>
          <a:xfrm rot="0">
            <a:off x="2643887" y="4982461"/>
            <a:ext cx="4465825" cy="658670"/>
          </a:xfrm>
          <a:prstGeom prst="rect">
            <a:avLst/>
          </a:prstGeom>
        </p:spPr>
        <p:txBody>
          <a:bodyPr anchor="t" rtlCol="false" tIns="0" lIns="0" bIns="0" rIns="0">
            <a:spAutoFit/>
          </a:bodyPr>
          <a:lstStyle/>
          <a:p>
            <a:pPr algn="ctr">
              <a:lnSpc>
                <a:spcPts val="5170"/>
              </a:lnSpc>
            </a:pPr>
            <a:r>
              <a:rPr lang="en-US" sz="3693" spc="369">
                <a:solidFill>
                  <a:srgbClr val="000000"/>
                </a:solidFill>
                <a:latin typeface="TAN Pearl"/>
              </a:rPr>
              <a:t>Medussa</a:t>
            </a:r>
          </a:p>
        </p:txBody>
      </p:sp>
      <p:sp>
        <p:nvSpPr>
          <p:cNvPr name="TextBox 7" id="7"/>
          <p:cNvSpPr txBox="true"/>
          <p:nvPr/>
        </p:nvSpPr>
        <p:spPr>
          <a:xfrm rot="0">
            <a:off x="2703088" y="5936953"/>
            <a:ext cx="4347425" cy="251310"/>
          </a:xfrm>
          <a:prstGeom prst="rect">
            <a:avLst/>
          </a:prstGeom>
        </p:spPr>
        <p:txBody>
          <a:bodyPr anchor="t" rtlCol="false" tIns="0" lIns="0" bIns="0" rIns="0">
            <a:spAutoFit/>
          </a:bodyPr>
          <a:lstStyle/>
          <a:p>
            <a:pPr algn="ctr">
              <a:lnSpc>
                <a:spcPts val="2080"/>
              </a:lnSpc>
            </a:pPr>
            <a:r>
              <a:rPr lang="en-US" sz="1486" spc="148">
                <a:solidFill>
                  <a:srgbClr val="000000"/>
                </a:solidFill>
                <a:latin typeface="Montserrat"/>
              </a:rPr>
              <a:t>WOMEN SAFETY APPLICATION</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86073" y="376652"/>
            <a:ext cx="2650551" cy="688473"/>
          </a:xfrm>
          <a:prstGeom prst="rect">
            <a:avLst/>
          </a:prstGeom>
        </p:spPr>
        <p:txBody>
          <a:bodyPr anchor="t" rtlCol="false" tIns="0" lIns="0" bIns="0" rIns="0">
            <a:spAutoFit/>
          </a:bodyPr>
          <a:lstStyle/>
          <a:p>
            <a:pPr algn="ctr">
              <a:lnSpc>
                <a:spcPts val="5362"/>
              </a:lnSpc>
            </a:pPr>
            <a:r>
              <a:rPr lang="en-US" sz="3830">
                <a:solidFill>
                  <a:srgbClr val="000000"/>
                </a:solidFill>
                <a:latin typeface="TAN Pearl"/>
              </a:rPr>
              <a:t>Methods </a:t>
            </a:r>
          </a:p>
        </p:txBody>
      </p:sp>
      <p:sp>
        <p:nvSpPr>
          <p:cNvPr name="AutoShape 3" id="3"/>
          <p:cNvSpPr/>
          <p:nvPr/>
        </p:nvSpPr>
        <p:spPr>
          <a:xfrm rot="-5403554">
            <a:off x="186073" y="1065125"/>
            <a:ext cx="4605845" cy="0"/>
          </a:xfrm>
          <a:prstGeom prst="line">
            <a:avLst/>
          </a:prstGeom>
          <a:ln cap="flat" w="9525">
            <a:solidFill>
              <a:srgbClr val="000000"/>
            </a:solidFill>
            <a:prstDash val="solid"/>
            <a:headEnd type="none" len="sm" w="sm"/>
            <a:tailEnd type="none" len="sm" w="sm"/>
          </a:ln>
        </p:spPr>
      </p:sp>
      <p:grpSp>
        <p:nvGrpSpPr>
          <p:cNvPr name="Group 4" id="4"/>
          <p:cNvGrpSpPr/>
          <p:nvPr/>
        </p:nvGrpSpPr>
        <p:grpSpPr>
          <a:xfrm rot="5400000">
            <a:off x="6926399" y="544007"/>
            <a:ext cx="1494802" cy="3813408"/>
            <a:chOff x="0" y="0"/>
            <a:chExt cx="738174" cy="1883164"/>
          </a:xfrm>
        </p:grpSpPr>
        <p:sp>
          <p:nvSpPr>
            <p:cNvPr name="Freeform 5" id="5"/>
            <p:cNvSpPr/>
            <p:nvPr/>
          </p:nvSpPr>
          <p:spPr>
            <a:xfrm>
              <a:off x="0" y="0"/>
              <a:ext cx="738174" cy="1883165"/>
            </a:xfrm>
            <a:custGeom>
              <a:avLst/>
              <a:gdLst/>
              <a:ahLst/>
              <a:cxnLst/>
              <a:rect r="r" b="b" t="t" l="l"/>
              <a:pathLst>
                <a:path h="1883165" w="738174">
                  <a:moveTo>
                    <a:pt x="0" y="0"/>
                  </a:moveTo>
                  <a:lnTo>
                    <a:pt x="738174" y="0"/>
                  </a:lnTo>
                  <a:lnTo>
                    <a:pt x="738174" y="1883165"/>
                  </a:lnTo>
                  <a:lnTo>
                    <a:pt x="0" y="1883165"/>
                  </a:lnTo>
                  <a:close/>
                </a:path>
              </a:pathLst>
            </a:custGeom>
            <a:solidFill>
              <a:srgbClr val="FFFFFF"/>
            </a:solidFill>
          </p:spPr>
        </p:sp>
        <p:sp>
          <p:nvSpPr>
            <p:cNvPr name="TextBox 6" id="6"/>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sp>
        <p:nvSpPr>
          <p:cNvPr name="TextBox 7" id="7"/>
          <p:cNvSpPr txBox="true"/>
          <p:nvPr/>
        </p:nvSpPr>
        <p:spPr>
          <a:xfrm rot="0">
            <a:off x="6086047" y="2229827"/>
            <a:ext cx="3156458" cy="359833"/>
          </a:xfrm>
          <a:prstGeom prst="rect">
            <a:avLst/>
          </a:prstGeom>
        </p:spPr>
        <p:txBody>
          <a:bodyPr anchor="t" rtlCol="false" tIns="0" lIns="0" bIns="0" rIns="0">
            <a:spAutoFit/>
          </a:bodyPr>
          <a:lstStyle/>
          <a:p>
            <a:pPr algn="ctr">
              <a:lnSpc>
                <a:spcPts val="2986"/>
              </a:lnSpc>
            </a:pPr>
            <a:r>
              <a:rPr lang="en-US" sz="2133">
                <a:solidFill>
                  <a:srgbClr val="000000"/>
                </a:solidFill>
                <a:latin typeface="Montserrat"/>
              </a:rPr>
              <a:t>SQLite Database</a:t>
            </a:r>
          </a:p>
        </p:txBody>
      </p:sp>
      <p:grpSp>
        <p:nvGrpSpPr>
          <p:cNvPr name="Group 8" id="8"/>
          <p:cNvGrpSpPr/>
          <p:nvPr/>
        </p:nvGrpSpPr>
        <p:grpSpPr>
          <a:xfrm rot="5400000">
            <a:off x="2703412" y="544002"/>
            <a:ext cx="1494812" cy="3813408"/>
            <a:chOff x="0" y="0"/>
            <a:chExt cx="738179" cy="1883164"/>
          </a:xfrm>
        </p:grpSpPr>
        <p:sp>
          <p:nvSpPr>
            <p:cNvPr name="Freeform 9" id="9"/>
            <p:cNvSpPr/>
            <p:nvPr/>
          </p:nvSpPr>
          <p:spPr>
            <a:xfrm>
              <a:off x="0" y="0"/>
              <a:ext cx="738179" cy="1883165"/>
            </a:xfrm>
            <a:custGeom>
              <a:avLst/>
              <a:gdLst/>
              <a:ahLst/>
              <a:cxnLst/>
              <a:rect r="r" b="b" t="t" l="l"/>
              <a:pathLst>
                <a:path h="1883165" w="738179">
                  <a:moveTo>
                    <a:pt x="0" y="0"/>
                  </a:moveTo>
                  <a:lnTo>
                    <a:pt x="738179" y="0"/>
                  </a:lnTo>
                  <a:lnTo>
                    <a:pt x="738179" y="1883165"/>
                  </a:lnTo>
                  <a:lnTo>
                    <a:pt x="0" y="1883165"/>
                  </a:lnTo>
                  <a:close/>
                </a:path>
              </a:pathLst>
            </a:custGeom>
            <a:solidFill>
              <a:srgbClr val="FFFFFF"/>
            </a:solidFill>
          </p:spPr>
        </p:sp>
        <p:sp>
          <p:nvSpPr>
            <p:cNvPr name="TextBox 10" id="10"/>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grpSp>
        <p:nvGrpSpPr>
          <p:cNvPr name="Group 11" id="11"/>
          <p:cNvGrpSpPr/>
          <p:nvPr/>
        </p:nvGrpSpPr>
        <p:grpSpPr>
          <a:xfrm rot="5400000">
            <a:off x="3116912" y="1905035"/>
            <a:ext cx="745429" cy="3813408"/>
            <a:chOff x="0" y="0"/>
            <a:chExt cx="368113" cy="1883164"/>
          </a:xfrm>
        </p:grpSpPr>
        <p:sp>
          <p:nvSpPr>
            <p:cNvPr name="Freeform 12" id="12"/>
            <p:cNvSpPr/>
            <p:nvPr/>
          </p:nvSpPr>
          <p:spPr>
            <a:xfrm>
              <a:off x="0" y="0"/>
              <a:ext cx="368113" cy="1883165"/>
            </a:xfrm>
            <a:custGeom>
              <a:avLst/>
              <a:gdLst/>
              <a:ahLst/>
              <a:cxnLst/>
              <a:rect r="r" b="b" t="t" l="l"/>
              <a:pathLst>
                <a:path h="1883165" w="368113">
                  <a:moveTo>
                    <a:pt x="0" y="0"/>
                  </a:moveTo>
                  <a:lnTo>
                    <a:pt x="368113" y="0"/>
                  </a:lnTo>
                  <a:lnTo>
                    <a:pt x="368113" y="1883165"/>
                  </a:lnTo>
                  <a:lnTo>
                    <a:pt x="0" y="1883165"/>
                  </a:lnTo>
                  <a:close/>
                </a:path>
              </a:pathLst>
            </a:custGeom>
            <a:solidFill>
              <a:srgbClr val="FFFFFF"/>
            </a:solidFill>
          </p:spPr>
        </p:sp>
        <p:sp>
          <p:nvSpPr>
            <p:cNvPr name="TextBox 13" id="13"/>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sp>
        <p:nvSpPr>
          <p:cNvPr name="TextBox 14" id="14"/>
          <p:cNvSpPr txBox="true"/>
          <p:nvPr/>
        </p:nvSpPr>
        <p:spPr>
          <a:xfrm rot="0">
            <a:off x="1905354" y="2229827"/>
            <a:ext cx="3156458" cy="359833"/>
          </a:xfrm>
          <a:prstGeom prst="rect">
            <a:avLst/>
          </a:prstGeom>
        </p:spPr>
        <p:txBody>
          <a:bodyPr anchor="t" rtlCol="false" tIns="0" lIns="0" bIns="0" rIns="0">
            <a:spAutoFit/>
          </a:bodyPr>
          <a:lstStyle/>
          <a:p>
            <a:pPr algn="ctr">
              <a:lnSpc>
                <a:spcPts val="2986"/>
              </a:lnSpc>
            </a:pPr>
            <a:r>
              <a:rPr lang="en-US" sz="2133">
                <a:solidFill>
                  <a:srgbClr val="000000"/>
                </a:solidFill>
                <a:latin typeface="Montserrat"/>
              </a:rPr>
              <a:t>JAVA</a:t>
            </a:r>
          </a:p>
        </p:txBody>
      </p:sp>
      <p:grpSp>
        <p:nvGrpSpPr>
          <p:cNvPr name="Group 15" id="15"/>
          <p:cNvGrpSpPr/>
          <p:nvPr/>
        </p:nvGrpSpPr>
        <p:grpSpPr>
          <a:xfrm rot="5400000">
            <a:off x="7286227" y="3065864"/>
            <a:ext cx="745429" cy="3813408"/>
            <a:chOff x="0" y="0"/>
            <a:chExt cx="368113" cy="1883164"/>
          </a:xfrm>
        </p:grpSpPr>
        <p:sp>
          <p:nvSpPr>
            <p:cNvPr name="Freeform 16" id="16"/>
            <p:cNvSpPr/>
            <p:nvPr/>
          </p:nvSpPr>
          <p:spPr>
            <a:xfrm>
              <a:off x="0" y="0"/>
              <a:ext cx="368113" cy="1883165"/>
            </a:xfrm>
            <a:custGeom>
              <a:avLst/>
              <a:gdLst/>
              <a:ahLst/>
              <a:cxnLst/>
              <a:rect r="r" b="b" t="t" l="l"/>
              <a:pathLst>
                <a:path h="1883165" w="368113">
                  <a:moveTo>
                    <a:pt x="0" y="0"/>
                  </a:moveTo>
                  <a:lnTo>
                    <a:pt x="368113" y="0"/>
                  </a:lnTo>
                  <a:lnTo>
                    <a:pt x="368113" y="1883165"/>
                  </a:lnTo>
                  <a:lnTo>
                    <a:pt x="0" y="1883165"/>
                  </a:lnTo>
                  <a:close/>
                </a:path>
              </a:pathLst>
            </a:custGeom>
            <a:solidFill>
              <a:srgbClr val="FFFFFF"/>
            </a:solidFill>
          </p:spPr>
        </p:sp>
        <p:sp>
          <p:nvSpPr>
            <p:cNvPr name="TextBox 17" id="17"/>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grpSp>
        <p:nvGrpSpPr>
          <p:cNvPr name="Group 18" id="18"/>
          <p:cNvGrpSpPr/>
          <p:nvPr/>
        </p:nvGrpSpPr>
        <p:grpSpPr>
          <a:xfrm rot="5400000">
            <a:off x="3078103" y="4230393"/>
            <a:ext cx="745429" cy="3813408"/>
            <a:chOff x="0" y="0"/>
            <a:chExt cx="368113" cy="1883164"/>
          </a:xfrm>
        </p:grpSpPr>
        <p:sp>
          <p:nvSpPr>
            <p:cNvPr name="Freeform 19" id="19"/>
            <p:cNvSpPr/>
            <p:nvPr/>
          </p:nvSpPr>
          <p:spPr>
            <a:xfrm>
              <a:off x="0" y="0"/>
              <a:ext cx="368113" cy="1883165"/>
            </a:xfrm>
            <a:custGeom>
              <a:avLst/>
              <a:gdLst/>
              <a:ahLst/>
              <a:cxnLst/>
              <a:rect r="r" b="b" t="t" l="l"/>
              <a:pathLst>
                <a:path h="1883165" w="368113">
                  <a:moveTo>
                    <a:pt x="0" y="0"/>
                  </a:moveTo>
                  <a:lnTo>
                    <a:pt x="368113" y="0"/>
                  </a:lnTo>
                  <a:lnTo>
                    <a:pt x="368113" y="1883165"/>
                  </a:lnTo>
                  <a:lnTo>
                    <a:pt x="0" y="1883165"/>
                  </a:lnTo>
                  <a:close/>
                </a:path>
              </a:pathLst>
            </a:custGeom>
            <a:solidFill>
              <a:srgbClr val="FFFFFF"/>
            </a:solidFill>
          </p:spPr>
        </p:sp>
        <p:sp>
          <p:nvSpPr>
            <p:cNvPr name="TextBox 20" id="20"/>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sp>
        <p:nvSpPr>
          <p:cNvPr name="TextBox 21" id="21"/>
          <p:cNvSpPr txBox="true"/>
          <p:nvPr/>
        </p:nvSpPr>
        <p:spPr>
          <a:xfrm rot="0">
            <a:off x="1511348" y="5949320"/>
            <a:ext cx="3878939" cy="359833"/>
          </a:xfrm>
          <a:prstGeom prst="rect">
            <a:avLst/>
          </a:prstGeom>
        </p:spPr>
        <p:txBody>
          <a:bodyPr anchor="t" rtlCol="false" tIns="0" lIns="0" bIns="0" rIns="0">
            <a:spAutoFit/>
          </a:bodyPr>
          <a:lstStyle/>
          <a:p>
            <a:pPr algn="ctr">
              <a:lnSpc>
                <a:spcPts val="2986"/>
              </a:lnSpc>
            </a:pPr>
            <a:r>
              <a:rPr lang="en-US" sz="2133">
                <a:solidFill>
                  <a:srgbClr val="000000"/>
                </a:solidFill>
                <a:latin typeface="Montserrat"/>
              </a:rPr>
              <a:t>Implicit intents for sms, call</a:t>
            </a:r>
          </a:p>
        </p:txBody>
      </p:sp>
      <p:grpSp>
        <p:nvGrpSpPr>
          <p:cNvPr name="Group 22" id="22"/>
          <p:cNvGrpSpPr/>
          <p:nvPr/>
        </p:nvGrpSpPr>
        <p:grpSpPr>
          <a:xfrm rot="5400000">
            <a:off x="3078103" y="3065864"/>
            <a:ext cx="745429" cy="3813408"/>
            <a:chOff x="0" y="0"/>
            <a:chExt cx="368113" cy="1883164"/>
          </a:xfrm>
        </p:grpSpPr>
        <p:sp>
          <p:nvSpPr>
            <p:cNvPr name="Freeform 23" id="23"/>
            <p:cNvSpPr/>
            <p:nvPr/>
          </p:nvSpPr>
          <p:spPr>
            <a:xfrm>
              <a:off x="0" y="0"/>
              <a:ext cx="368113" cy="1883165"/>
            </a:xfrm>
            <a:custGeom>
              <a:avLst/>
              <a:gdLst/>
              <a:ahLst/>
              <a:cxnLst/>
              <a:rect r="r" b="b" t="t" l="l"/>
              <a:pathLst>
                <a:path h="1883165" w="368113">
                  <a:moveTo>
                    <a:pt x="0" y="0"/>
                  </a:moveTo>
                  <a:lnTo>
                    <a:pt x="368113" y="0"/>
                  </a:lnTo>
                  <a:lnTo>
                    <a:pt x="368113" y="1883165"/>
                  </a:lnTo>
                  <a:lnTo>
                    <a:pt x="0" y="1883165"/>
                  </a:lnTo>
                  <a:close/>
                </a:path>
              </a:pathLst>
            </a:custGeom>
            <a:solidFill>
              <a:srgbClr val="FFFFFF"/>
            </a:solidFill>
          </p:spPr>
        </p:sp>
        <p:sp>
          <p:nvSpPr>
            <p:cNvPr name="TextBox 24" id="24"/>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sp>
        <p:nvSpPr>
          <p:cNvPr name="TextBox 25" id="25"/>
          <p:cNvSpPr txBox="true"/>
          <p:nvPr/>
        </p:nvSpPr>
        <p:spPr>
          <a:xfrm rot="0">
            <a:off x="1511348" y="4774153"/>
            <a:ext cx="3878939" cy="359833"/>
          </a:xfrm>
          <a:prstGeom prst="rect">
            <a:avLst/>
          </a:prstGeom>
        </p:spPr>
        <p:txBody>
          <a:bodyPr anchor="t" rtlCol="false" tIns="0" lIns="0" bIns="0" rIns="0">
            <a:spAutoFit/>
          </a:bodyPr>
          <a:lstStyle/>
          <a:p>
            <a:pPr algn="ctr">
              <a:lnSpc>
                <a:spcPts val="2986"/>
              </a:lnSpc>
            </a:pPr>
            <a:r>
              <a:rPr lang="en-US" sz="2133">
                <a:solidFill>
                  <a:srgbClr val="000000"/>
                </a:solidFill>
                <a:latin typeface="Montserrat"/>
              </a:rPr>
              <a:t>Telephone manager API</a:t>
            </a:r>
          </a:p>
        </p:txBody>
      </p:sp>
      <p:grpSp>
        <p:nvGrpSpPr>
          <p:cNvPr name="Group 26" id="26"/>
          <p:cNvGrpSpPr/>
          <p:nvPr/>
        </p:nvGrpSpPr>
        <p:grpSpPr>
          <a:xfrm rot="5400000">
            <a:off x="7291561" y="1891040"/>
            <a:ext cx="745429" cy="3813408"/>
            <a:chOff x="0" y="0"/>
            <a:chExt cx="368113" cy="1883164"/>
          </a:xfrm>
        </p:grpSpPr>
        <p:sp>
          <p:nvSpPr>
            <p:cNvPr name="Freeform 27" id="27"/>
            <p:cNvSpPr/>
            <p:nvPr/>
          </p:nvSpPr>
          <p:spPr>
            <a:xfrm>
              <a:off x="0" y="0"/>
              <a:ext cx="368113" cy="1883165"/>
            </a:xfrm>
            <a:custGeom>
              <a:avLst/>
              <a:gdLst/>
              <a:ahLst/>
              <a:cxnLst/>
              <a:rect r="r" b="b" t="t" l="l"/>
              <a:pathLst>
                <a:path h="1883165" w="368113">
                  <a:moveTo>
                    <a:pt x="0" y="0"/>
                  </a:moveTo>
                  <a:lnTo>
                    <a:pt x="368113" y="0"/>
                  </a:lnTo>
                  <a:lnTo>
                    <a:pt x="368113" y="1883165"/>
                  </a:lnTo>
                  <a:lnTo>
                    <a:pt x="0" y="1883165"/>
                  </a:lnTo>
                  <a:close/>
                </a:path>
              </a:pathLst>
            </a:custGeom>
            <a:solidFill>
              <a:srgbClr val="FFFFFF"/>
            </a:solidFill>
          </p:spPr>
        </p:sp>
        <p:sp>
          <p:nvSpPr>
            <p:cNvPr name="TextBox 28" id="28"/>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sp>
        <p:nvSpPr>
          <p:cNvPr name="TextBox 29" id="29"/>
          <p:cNvSpPr txBox="true"/>
          <p:nvPr/>
        </p:nvSpPr>
        <p:spPr>
          <a:xfrm rot="0">
            <a:off x="5701565" y="3619300"/>
            <a:ext cx="3878939" cy="359833"/>
          </a:xfrm>
          <a:prstGeom prst="rect">
            <a:avLst/>
          </a:prstGeom>
        </p:spPr>
        <p:txBody>
          <a:bodyPr anchor="t" rtlCol="false" tIns="0" lIns="0" bIns="0" rIns="0">
            <a:spAutoFit/>
          </a:bodyPr>
          <a:lstStyle/>
          <a:p>
            <a:pPr algn="ctr">
              <a:lnSpc>
                <a:spcPts val="2986"/>
              </a:lnSpc>
            </a:pPr>
            <a:r>
              <a:rPr lang="en-US" sz="2133">
                <a:solidFill>
                  <a:srgbClr val="000000"/>
                </a:solidFill>
                <a:latin typeface="Montserrat"/>
              </a:rPr>
              <a:t>SMS Manager API</a:t>
            </a:r>
          </a:p>
        </p:txBody>
      </p:sp>
      <p:grpSp>
        <p:nvGrpSpPr>
          <p:cNvPr name="Group 30" id="30"/>
          <p:cNvGrpSpPr/>
          <p:nvPr/>
        </p:nvGrpSpPr>
        <p:grpSpPr>
          <a:xfrm rot="5400000">
            <a:off x="7318992" y="4218570"/>
            <a:ext cx="745429" cy="3813408"/>
            <a:chOff x="0" y="0"/>
            <a:chExt cx="368113" cy="1883164"/>
          </a:xfrm>
        </p:grpSpPr>
        <p:sp>
          <p:nvSpPr>
            <p:cNvPr name="Freeform 31" id="31"/>
            <p:cNvSpPr/>
            <p:nvPr/>
          </p:nvSpPr>
          <p:spPr>
            <a:xfrm>
              <a:off x="0" y="0"/>
              <a:ext cx="368113" cy="1883165"/>
            </a:xfrm>
            <a:custGeom>
              <a:avLst/>
              <a:gdLst/>
              <a:ahLst/>
              <a:cxnLst/>
              <a:rect r="r" b="b" t="t" l="l"/>
              <a:pathLst>
                <a:path h="1883165" w="368113">
                  <a:moveTo>
                    <a:pt x="0" y="0"/>
                  </a:moveTo>
                  <a:lnTo>
                    <a:pt x="368113" y="0"/>
                  </a:lnTo>
                  <a:lnTo>
                    <a:pt x="368113" y="1883165"/>
                  </a:lnTo>
                  <a:lnTo>
                    <a:pt x="0" y="1883165"/>
                  </a:lnTo>
                  <a:close/>
                </a:path>
              </a:pathLst>
            </a:custGeom>
            <a:solidFill>
              <a:srgbClr val="FFFFFF"/>
            </a:solidFill>
          </p:spPr>
        </p:sp>
        <p:sp>
          <p:nvSpPr>
            <p:cNvPr name="TextBox 32" id="32"/>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sp>
        <p:nvSpPr>
          <p:cNvPr name="TextBox 33" id="33"/>
          <p:cNvSpPr txBox="true"/>
          <p:nvPr/>
        </p:nvSpPr>
        <p:spPr>
          <a:xfrm rot="0">
            <a:off x="5719472" y="4805388"/>
            <a:ext cx="3878939" cy="359833"/>
          </a:xfrm>
          <a:prstGeom prst="rect">
            <a:avLst/>
          </a:prstGeom>
        </p:spPr>
        <p:txBody>
          <a:bodyPr anchor="t" rtlCol="false" tIns="0" lIns="0" bIns="0" rIns="0">
            <a:spAutoFit/>
          </a:bodyPr>
          <a:lstStyle/>
          <a:p>
            <a:pPr algn="ctr">
              <a:lnSpc>
                <a:spcPts val="2986"/>
              </a:lnSpc>
            </a:pPr>
            <a:r>
              <a:rPr lang="en-US" sz="2133">
                <a:solidFill>
                  <a:srgbClr val="000000"/>
                </a:solidFill>
                <a:latin typeface="Montserrat"/>
              </a:rPr>
              <a:t>Accelerometer</a:t>
            </a:r>
          </a:p>
        </p:txBody>
      </p:sp>
      <p:sp>
        <p:nvSpPr>
          <p:cNvPr name="TextBox 34" id="34"/>
          <p:cNvSpPr txBox="true"/>
          <p:nvPr/>
        </p:nvSpPr>
        <p:spPr>
          <a:xfrm rot="0">
            <a:off x="1511348" y="3646393"/>
            <a:ext cx="3878939" cy="359833"/>
          </a:xfrm>
          <a:prstGeom prst="rect">
            <a:avLst/>
          </a:prstGeom>
        </p:spPr>
        <p:txBody>
          <a:bodyPr anchor="t" rtlCol="false" tIns="0" lIns="0" bIns="0" rIns="0">
            <a:spAutoFit/>
          </a:bodyPr>
          <a:lstStyle/>
          <a:p>
            <a:pPr algn="ctr">
              <a:lnSpc>
                <a:spcPts val="2986"/>
              </a:lnSpc>
            </a:pPr>
            <a:r>
              <a:rPr lang="en-US" sz="2133">
                <a:solidFill>
                  <a:srgbClr val="000000"/>
                </a:solidFill>
                <a:latin typeface="Montserrat"/>
              </a:rPr>
              <a:t>Geolocation API</a:t>
            </a:r>
          </a:p>
        </p:txBody>
      </p:sp>
      <p:sp>
        <p:nvSpPr>
          <p:cNvPr name="TextBox 35" id="35"/>
          <p:cNvSpPr txBox="true"/>
          <p:nvPr/>
        </p:nvSpPr>
        <p:spPr>
          <a:xfrm rot="0">
            <a:off x="5653940" y="5926307"/>
            <a:ext cx="3878939" cy="359833"/>
          </a:xfrm>
          <a:prstGeom prst="rect">
            <a:avLst/>
          </a:prstGeom>
        </p:spPr>
        <p:txBody>
          <a:bodyPr anchor="t" rtlCol="false" tIns="0" lIns="0" bIns="0" rIns="0">
            <a:spAutoFit/>
          </a:bodyPr>
          <a:lstStyle/>
          <a:p>
            <a:pPr algn="ctr">
              <a:lnSpc>
                <a:spcPts val="2986"/>
              </a:lnSpc>
            </a:pPr>
            <a:r>
              <a:rPr lang="en-US" sz="2133">
                <a:solidFill>
                  <a:srgbClr val="000000"/>
                </a:solidFill>
                <a:latin typeface="Montserrat"/>
              </a:rPr>
              <a:t>Broadcast Reciever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rot="-5400000">
            <a:off x="-843555" y="3652520"/>
            <a:ext cx="4389120" cy="0"/>
          </a:xfrm>
          <a:prstGeom prst="line">
            <a:avLst/>
          </a:prstGeom>
          <a:ln cap="flat" w="9525">
            <a:solidFill>
              <a:srgbClr val="000000"/>
            </a:solidFill>
            <a:prstDash val="solid"/>
            <a:headEnd type="none" len="sm" w="sm"/>
            <a:tailEnd type="none" len="sm" w="sm"/>
          </a:ln>
        </p:spPr>
      </p:sp>
      <p:grpSp>
        <p:nvGrpSpPr>
          <p:cNvPr name="Group 3" id="3"/>
          <p:cNvGrpSpPr/>
          <p:nvPr/>
        </p:nvGrpSpPr>
        <p:grpSpPr>
          <a:xfrm rot="0">
            <a:off x="6013514" y="731520"/>
            <a:ext cx="3362538" cy="5948424"/>
            <a:chOff x="0" y="0"/>
            <a:chExt cx="4483385" cy="7931233"/>
          </a:xfrm>
        </p:grpSpPr>
        <p:pic>
          <p:nvPicPr>
            <p:cNvPr name="Picture 4" id="4"/>
            <p:cNvPicPr>
              <a:picLocks noChangeAspect="true"/>
            </p:cNvPicPr>
            <p:nvPr/>
          </p:nvPicPr>
          <p:blipFill>
            <a:blip r:embed="rId2"/>
            <a:srcRect l="0" t="9201" r="0" b="9201"/>
            <a:stretch>
              <a:fillRect/>
            </a:stretch>
          </p:blipFill>
          <p:spPr>
            <a:xfrm>
              <a:off x="0" y="0"/>
              <a:ext cx="4483385" cy="7931233"/>
            </a:xfrm>
            <a:prstGeom prst="rect">
              <a:avLst/>
            </a:prstGeom>
          </p:spPr>
        </p:pic>
      </p:grpSp>
      <p:grpSp>
        <p:nvGrpSpPr>
          <p:cNvPr name="Group 5" id="5"/>
          <p:cNvGrpSpPr/>
          <p:nvPr/>
        </p:nvGrpSpPr>
        <p:grpSpPr>
          <a:xfrm rot="0">
            <a:off x="1919362" y="731520"/>
            <a:ext cx="3330532" cy="5948424"/>
            <a:chOff x="0" y="0"/>
            <a:chExt cx="4440709" cy="7931233"/>
          </a:xfrm>
        </p:grpSpPr>
        <p:pic>
          <p:nvPicPr>
            <p:cNvPr name="Picture 6" id="6"/>
            <p:cNvPicPr>
              <a:picLocks noChangeAspect="true"/>
            </p:cNvPicPr>
            <p:nvPr/>
          </p:nvPicPr>
          <p:blipFill>
            <a:blip r:embed="rId3"/>
            <a:srcRect l="0" t="8809" r="0" b="8809"/>
            <a:stretch>
              <a:fillRect/>
            </a:stretch>
          </p:blipFill>
          <p:spPr>
            <a:xfrm>
              <a:off x="0" y="0"/>
              <a:ext cx="4440709" cy="7931233"/>
            </a:xfrm>
            <a:prstGeom prst="rect">
              <a:avLst/>
            </a:prstGeom>
          </p:spPr>
        </p:pic>
      </p:grpSp>
      <p:sp>
        <p:nvSpPr>
          <p:cNvPr name="TextBox 7" id="7"/>
          <p:cNvSpPr txBox="true"/>
          <p:nvPr/>
        </p:nvSpPr>
        <p:spPr>
          <a:xfrm rot="-5400000">
            <a:off x="-1667777" y="3361496"/>
            <a:ext cx="4693821" cy="688473"/>
          </a:xfrm>
          <a:prstGeom prst="rect">
            <a:avLst/>
          </a:prstGeom>
        </p:spPr>
        <p:txBody>
          <a:bodyPr anchor="t" rtlCol="false" tIns="0" lIns="0" bIns="0" rIns="0">
            <a:spAutoFit/>
          </a:bodyPr>
          <a:lstStyle/>
          <a:p>
            <a:pPr algn="ctr">
              <a:lnSpc>
                <a:spcPts val="5362"/>
              </a:lnSpc>
            </a:pPr>
            <a:r>
              <a:rPr lang="en-US" sz="3830">
                <a:solidFill>
                  <a:srgbClr val="000000"/>
                </a:solidFill>
                <a:latin typeface="TAN Pearl"/>
              </a:rPr>
              <a:t>output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rot="-4483">
            <a:off x="383996" y="908209"/>
            <a:ext cx="3651681" cy="0"/>
          </a:xfrm>
          <a:prstGeom prst="line">
            <a:avLst/>
          </a:prstGeom>
          <a:ln cap="flat" w="9525">
            <a:solidFill>
              <a:srgbClr val="000000"/>
            </a:solidFill>
            <a:prstDash val="solid"/>
            <a:headEnd type="none" len="sm" w="sm"/>
            <a:tailEnd type="none" len="sm" w="sm"/>
          </a:ln>
        </p:spPr>
      </p:sp>
      <p:grpSp>
        <p:nvGrpSpPr>
          <p:cNvPr name="Group 3" id="3"/>
          <p:cNvGrpSpPr/>
          <p:nvPr/>
        </p:nvGrpSpPr>
        <p:grpSpPr>
          <a:xfrm rot="0">
            <a:off x="4876800" y="0"/>
            <a:ext cx="4876800" cy="7315200"/>
            <a:chOff x="0" y="0"/>
            <a:chExt cx="2408296" cy="3612444"/>
          </a:xfrm>
        </p:grpSpPr>
        <p:sp>
          <p:nvSpPr>
            <p:cNvPr name="Freeform 4" id="4"/>
            <p:cNvSpPr/>
            <p:nvPr/>
          </p:nvSpPr>
          <p:spPr>
            <a:xfrm>
              <a:off x="0" y="0"/>
              <a:ext cx="2408296" cy="3612445"/>
            </a:xfrm>
            <a:custGeom>
              <a:avLst/>
              <a:gdLst/>
              <a:ahLst/>
              <a:cxnLst/>
              <a:rect r="r" b="b" t="t" l="l"/>
              <a:pathLst>
                <a:path h="3612445" w="2408296">
                  <a:moveTo>
                    <a:pt x="0" y="0"/>
                  </a:moveTo>
                  <a:lnTo>
                    <a:pt x="2408296" y="0"/>
                  </a:lnTo>
                  <a:lnTo>
                    <a:pt x="2408296" y="3612445"/>
                  </a:lnTo>
                  <a:lnTo>
                    <a:pt x="0" y="3612445"/>
                  </a:lnTo>
                  <a:close/>
                </a:path>
              </a:pathLst>
            </a:custGeom>
            <a:solidFill>
              <a:srgbClr val="FFFFFF"/>
            </a:solidFill>
          </p:spPr>
        </p:sp>
        <p:sp>
          <p:nvSpPr>
            <p:cNvPr name="TextBox 5" id="5"/>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sp>
        <p:nvSpPr>
          <p:cNvPr name="TextBox 6" id="6"/>
          <p:cNvSpPr txBox="true"/>
          <p:nvPr/>
        </p:nvSpPr>
        <p:spPr>
          <a:xfrm rot="0">
            <a:off x="383997" y="2300790"/>
            <a:ext cx="5493468" cy="3139903"/>
          </a:xfrm>
          <a:prstGeom prst="rect">
            <a:avLst/>
          </a:prstGeom>
        </p:spPr>
        <p:txBody>
          <a:bodyPr anchor="t" rtlCol="false" tIns="0" lIns="0" bIns="0" rIns="0">
            <a:spAutoFit/>
          </a:bodyPr>
          <a:lstStyle/>
          <a:p>
            <a:pPr marL="666992" indent="-333496" lvl="1">
              <a:lnSpc>
                <a:spcPts val="4325"/>
              </a:lnSpc>
              <a:buFont typeface="Arial"/>
              <a:buChar char="•"/>
            </a:pPr>
            <a:r>
              <a:rPr lang="en-US" sz="3089">
                <a:solidFill>
                  <a:srgbClr val="000000"/>
                </a:solidFill>
                <a:latin typeface="Montserrat"/>
              </a:rPr>
              <a:t>Emergency alerts</a:t>
            </a:r>
          </a:p>
          <a:p>
            <a:pPr marL="666992" indent="-333496" lvl="1">
              <a:lnSpc>
                <a:spcPts val="4325"/>
              </a:lnSpc>
              <a:buFont typeface="Arial"/>
              <a:buChar char="•"/>
            </a:pPr>
            <a:r>
              <a:rPr lang="en-US" sz="3089">
                <a:solidFill>
                  <a:srgbClr val="000000"/>
                </a:solidFill>
                <a:latin typeface="Montserrat"/>
              </a:rPr>
              <a:t>GPS tracking</a:t>
            </a:r>
          </a:p>
          <a:p>
            <a:pPr marL="666992" indent="-333496" lvl="1">
              <a:lnSpc>
                <a:spcPts val="4325"/>
              </a:lnSpc>
              <a:buFont typeface="Arial"/>
              <a:buChar char="•"/>
            </a:pPr>
            <a:r>
              <a:rPr lang="en-US" sz="3089">
                <a:solidFill>
                  <a:srgbClr val="000000"/>
                </a:solidFill>
                <a:latin typeface="Montserrat"/>
              </a:rPr>
              <a:t>Panic button</a:t>
            </a:r>
          </a:p>
          <a:p>
            <a:pPr marL="666992" indent="-333496" lvl="1">
              <a:lnSpc>
                <a:spcPts val="4325"/>
              </a:lnSpc>
              <a:buFont typeface="Arial"/>
              <a:buChar char="•"/>
            </a:pPr>
            <a:r>
              <a:rPr lang="en-US" sz="3089">
                <a:solidFill>
                  <a:srgbClr val="000000"/>
                </a:solidFill>
                <a:latin typeface="Montserrat"/>
              </a:rPr>
              <a:t>Safety tips </a:t>
            </a:r>
          </a:p>
          <a:p>
            <a:pPr marL="666992" indent="-333496" lvl="1">
              <a:lnSpc>
                <a:spcPts val="4325"/>
              </a:lnSpc>
              <a:buFont typeface="Arial"/>
              <a:buChar char="•"/>
            </a:pPr>
            <a:r>
              <a:rPr lang="en-US" sz="3089">
                <a:solidFill>
                  <a:srgbClr val="000000"/>
                </a:solidFill>
                <a:latin typeface="Montserrat"/>
              </a:rPr>
              <a:t>Resources</a:t>
            </a:r>
          </a:p>
          <a:p>
            <a:pPr>
              <a:lnSpc>
                <a:spcPts val="3393"/>
              </a:lnSpc>
            </a:pPr>
          </a:p>
        </p:txBody>
      </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876800" y="2367465"/>
            <a:ext cx="4876800" cy="2580271"/>
          </a:xfrm>
          <a:prstGeom prst="rect">
            <a:avLst/>
          </a:prstGeom>
        </p:spPr>
      </p:pic>
      <p:sp>
        <p:nvSpPr>
          <p:cNvPr name="TextBox 8" id="8"/>
          <p:cNvSpPr txBox="true"/>
          <p:nvPr/>
        </p:nvSpPr>
        <p:spPr>
          <a:xfrm rot="0">
            <a:off x="30493" y="222117"/>
            <a:ext cx="2650551" cy="688473"/>
          </a:xfrm>
          <a:prstGeom prst="rect">
            <a:avLst/>
          </a:prstGeom>
        </p:spPr>
        <p:txBody>
          <a:bodyPr anchor="t" rtlCol="false" tIns="0" lIns="0" bIns="0" rIns="0">
            <a:spAutoFit/>
          </a:bodyPr>
          <a:lstStyle/>
          <a:p>
            <a:pPr algn="ctr">
              <a:lnSpc>
                <a:spcPts val="5362"/>
              </a:lnSpc>
            </a:pPr>
            <a:r>
              <a:rPr lang="en-US" sz="3830">
                <a:solidFill>
                  <a:srgbClr val="000000"/>
                </a:solidFill>
                <a:latin typeface="TAN Pearl"/>
              </a:rPr>
              <a:t>Uses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53964" y="0"/>
            <a:ext cx="1570968" cy="7315200"/>
            <a:chOff x="0" y="0"/>
            <a:chExt cx="775787" cy="3612444"/>
          </a:xfrm>
        </p:grpSpPr>
        <p:sp>
          <p:nvSpPr>
            <p:cNvPr name="Freeform 3" id="3"/>
            <p:cNvSpPr/>
            <p:nvPr/>
          </p:nvSpPr>
          <p:spPr>
            <a:xfrm>
              <a:off x="0" y="0"/>
              <a:ext cx="775787" cy="3612445"/>
            </a:xfrm>
            <a:custGeom>
              <a:avLst/>
              <a:gdLst/>
              <a:ahLst/>
              <a:cxnLst/>
              <a:rect r="r" b="b" t="t" l="l"/>
              <a:pathLst>
                <a:path h="3612445" w="775787">
                  <a:moveTo>
                    <a:pt x="0" y="0"/>
                  </a:moveTo>
                  <a:lnTo>
                    <a:pt x="775787" y="0"/>
                  </a:lnTo>
                  <a:lnTo>
                    <a:pt x="775787" y="3612445"/>
                  </a:lnTo>
                  <a:lnTo>
                    <a:pt x="0" y="3612445"/>
                  </a:lnTo>
                  <a:close/>
                </a:path>
              </a:pathLst>
            </a:custGeom>
            <a:solidFill>
              <a:srgbClr val="FFFFFF"/>
            </a:solidFill>
          </p:spPr>
        </p:sp>
        <p:sp>
          <p:nvSpPr>
            <p:cNvPr name="TextBox 4" id="4"/>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pic>
        <p:nvPicPr>
          <p:cNvPr name="Picture 5" id="5"/>
          <p:cNvPicPr>
            <a:picLocks noChangeAspect="true"/>
          </p:cNvPicPr>
          <p:nvPr/>
        </p:nvPicPr>
        <p:blipFill>
          <a:blip r:embed="rId2"/>
          <a:srcRect l="0" t="0" r="0" b="0"/>
          <a:stretch>
            <a:fillRect/>
          </a:stretch>
        </p:blipFill>
        <p:spPr>
          <a:xfrm flipH="false" flipV="false" rot="0">
            <a:off x="259557" y="2854742"/>
            <a:ext cx="4838077" cy="2491610"/>
          </a:xfrm>
          <a:prstGeom prst="rect">
            <a:avLst/>
          </a:prstGeom>
        </p:spPr>
      </p:pic>
      <p:sp>
        <p:nvSpPr>
          <p:cNvPr name="TextBox 6" id="6"/>
          <p:cNvSpPr txBox="true"/>
          <p:nvPr/>
        </p:nvSpPr>
        <p:spPr>
          <a:xfrm rot="0">
            <a:off x="3099079" y="1056512"/>
            <a:ext cx="5923001" cy="1127634"/>
          </a:xfrm>
          <a:prstGeom prst="rect">
            <a:avLst/>
          </a:prstGeom>
        </p:spPr>
        <p:txBody>
          <a:bodyPr anchor="t" rtlCol="false" tIns="0" lIns="0" bIns="0" rIns="0">
            <a:spAutoFit/>
          </a:bodyPr>
          <a:lstStyle/>
          <a:p>
            <a:pPr algn="ctr">
              <a:lnSpc>
                <a:spcPts val="8721"/>
              </a:lnSpc>
            </a:pPr>
            <a:r>
              <a:rPr lang="en-US" sz="6229">
                <a:solidFill>
                  <a:srgbClr val="000000"/>
                </a:solidFill>
                <a:latin typeface="TAN Pearl"/>
              </a:rPr>
              <a:t>THANK YOU</a:t>
            </a:r>
          </a:p>
        </p:txBody>
      </p:sp>
      <p:sp>
        <p:nvSpPr>
          <p:cNvPr name="TextBox 7" id="7"/>
          <p:cNvSpPr txBox="true"/>
          <p:nvPr/>
        </p:nvSpPr>
        <p:spPr>
          <a:xfrm rot="0">
            <a:off x="6060580" y="4052921"/>
            <a:ext cx="3619406" cy="2926504"/>
          </a:xfrm>
          <a:prstGeom prst="rect">
            <a:avLst/>
          </a:prstGeom>
        </p:spPr>
        <p:txBody>
          <a:bodyPr anchor="t" rtlCol="false" tIns="0" lIns="0" bIns="0" rIns="0">
            <a:spAutoFit/>
          </a:bodyPr>
          <a:lstStyle/>
          <a:p>
            <a:pPr>
              <a:lnSpc>
                <a:spcPts val="3266"/>
              </a:lnSpc>
            </a:pPr>
            <a:r>
              <a:rPr lang="en-US" sz="2333">
                <a:solidFill>
                  <a:srgbClr val="000000"/>
                </a:solidFill>
                <a:latin typeface="Montserrat"/>
              </a:rPr>
              <a:t>Sai Vindhya Tenneti            (120106008) </a:t>
            </a:r>
          </a:p>
          <a:p>
            <a:pPr>
              <a:lnSpc>
                <a:spcPts val="3266"/>
              </a:lnSpc>
            </a:pPr>
            <a:r>
              <a:rPr lang="en-US" sz="2333">
                <a:solidFill>
                  <a:srgbClr val="000000"/>
                </a:solidFill>
                <a:latin typeface="Montserrat"/>
              </a:rPr>
              <a:t>Prathapagiri SreeVeda        (120106031) </a:t>
            </a:r>
          </a:p>
          <a:p>
            <a:pPr>
              <a:lnSpc>
                <a:spcPts val="3266"/>
              </a:lnSpc>
            </a:pPr>
            <a:r>
              <a:rPr lang="en-US" sz="2333">
                <a:solidFill>
                  <a:srgbClr val="000000"/>
                </a:solidFill>
                <a:latin typeface="Montserrat"/>
              </a:rPr>
              <a:t>Md Abu Sufiyan Ahmed      (120106051) </a:t>
            </a:r>
          </a:p>
          <a:p>
            <a:pPr>
              <a:lnSpc>
                <a:spcPts val="3826"/>
              </a:lnSpc>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rot="-5400000">
            <a:off x="-843555" y="3652520"/>
            <a:ext cx="4389120" cy="0"/>
          </a:xfrm>
          <a:prstGeom prst="line">
            <a:avLst/>
          </a:prstGeom>
          <a:ln cap="flat" w="9525">
            <a:solidFill>
              <a:srgbClr val="000000"/>
            </a:solidFill>
            <a:prstDash val="solid"/>
            <a:headEnd type="none" len="sm" w="sm"/>
            <a:tailEnd type="none" len="sm" w="sm"/>
          </a:ln>
        </p:spPr>
      </p:sp>
      <p:sp>
        <p:nvSpPr>
          <p:cNvPr name="TextBox 3" id="3"/>
          <p:cNvSpPr txBox="true"/>
          <p:nvPr/>
        </p:nvSpPr>
        <p:spPr>
          <a:xfrm rot="-5400000">
            <a:off x="-537174" y="3313364"/>
            <a:ext cx="2650551" cy="688473"/>
          </a:xfrm>
          <a:prstGeom prst="rect">
            <a:avLst/>
          </a:prstGeom>
        </p:spPr>
        <p:txBody>
          <a:bodyPr anchor="t" rtlCol="false" tIns="0" lIns="0" bIns="0" rIns="0">
            <a:spAutoFit/>
          </a:bodyPr>
          <a:lstStyle/>
          <a:p>
            <a:pPr algn="ctr">
              <a:lnSpc>
                <a:spcPts val="5362"/>
              </a:lnSpc>
            </a:pPr>
            <a:r>
              <a:rPr lang="en-US" sz="3830">
                <a:solidFill>
                  <a:srgbClr val="000000"/>
                </a:solidFill>
                <a:latin typeface="TAN Pearl"/>
              </a:rPr>
              <a:t>contents</a:t>
            </a:r>
          </a:p>
        </p:txBody>
      </p:sp>
      <p:grpSp>
        <p:nvGrpSpPr>
          <p:cNvPr name="Group 4" id="4"/>
          <p:cNvGrpSpPr/>
          <p:nvPr/>
        </p:nvGrpSpPr>
        <p:grpSpPr>
          <a:xfrm rot="0">
            <a:off x="6932833" y="3802744"/>
            <a:ext cx="2063714" cy="2049416"/>
            <a:chOff x="0" y="0"/>
            <a:chExt cx="1407448" cy="1397697"/>
          </a:xfrm>
        </p:grpSpPr>
        <p:sp>
          <p:nvSpPr>
            <p:cNvPr name="Freeform 5" id="5"/>
            <p:cNvSpPr/>
            <p:nvPr/>
          </p:nvSpPr>
          <p:spPr>
            <a:xfrm>
              <a:off x="0" y="0"/>
              <a:ext cx="1407448" cy="1397697"/>
            </a:xfrm>
            <a:custGeom>
              <a:avLst/>
              <a:gdLst/>
              <a:ahLst/>
              <a:cxnLst/>
              <a:rect r="r" b="b" t="t" l="l"/>
              <a:pathLst>
                <a:path h="1397697" w="1407448">
                  <a:moveTo>
                    <a:pt x="0" y="0"/>
                  </a:moveTo>
                  <a:lnTo>
                    <a:pt x="1407448" y="0"/>
                  </a:lnTo>
                  <a:lnTo>
                    <a:pt x="1407448" y="1397697"/>
                  </a:lnTo>
                  <a:lnTo>
                    <a:pt x="0" y="1397697"/>
                  </a:lnTo>
                  <a:close/>
                </a:path>
              </a:pathLst>
            </a:custGeom>
            <a:solidFill>
              <a:srgbClr val="FFFFFF"/>
            </a:solidFill>
          </p:spPr>
        </p:sp>
        <p:sp>
          <p:nvSpPr>
            <p:cNvPr name="TextBox 6" id="6"/>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grpSp>
        <p:nvGrpSpPr>
          <p:cNvPr name="Group 7" id="7"/>
          <p:cNvGrpSpPr/>
          <p:nvPr/>
        </p:nvGrpSpPr>
        <p:grpSpPr>
          <a:xfrm rot="0">
            <a:off x="6932833" y="1463040"/>
            <a:ext cx="2063714" cy="2049416"/>
            <a:chOff x="0" y="0"/>
            <a:chExt cx="1407448" cy="1397697"/>
          </a:xfrm>
        </p:grpSpPr>
        <p:sp>
          <p:nvSpPr>
            <p:cNvPr name="Freeform 8" id="8"/>
            <p:cNvSpPr/>
            <p:nvPr/>
          </p:nvSpPr>
          <p:spPr>
            <a:xfrm>
              <a:off x="0" y="0"/>
              <a:ext cx="1407448" cy="1397697"/>
            </a:xfrm>
            <a:custGeom>
              <a:avLst/>
              <a:gdLst/>
              <a:ahLst/>
              <a:cxnLst/>
              <a:rect r="r" b="b" t="t" l="l"/>
              <a:pathLst>
                <a:path h="1397697" w="1407448">
                  <a:moveTo>
                    <a:pt x="0" y="0"/>
                  </a:moveTo>
                  <a:lnTo>
                    <a:pt x="1407448" y="0"/>
                  </a:lnTo>
                  <a:lnTo>
                    <a:pt x="1407448" y="1397697"/>
                  </a:lnTo>
                  <a:lnTo>
                    <a:pt x="0" y="1397697"/>
                  </a:lnTo>
                  <a:close/>
                </a:path>
              </a:pathLst>
            </a:custGeom>
            <a:solidFill>
              <a:srgbClr val="FFFFFF"/>
            </a:solidFill>
          </p:spPr>
        </p:sp>
        <p:sp>
          <p:nvSpPr>
            <p:cNvPr name="TextBox 9" id="9"/>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grpSp>
        <p:nvGrpSpPr>
          <p:cNvPr name="Group 10" id="10"/>
          <p:cNvGrpSpPr/>
          <p:nvPr/>
        </p:nvGrpSpPr>
        <p:grpSpPr>
          <a:xfrm rot="0">
            <a:off x="4593130" y="1477338"/>
            <a:ext cx="2063714" cy="2049416"/>
            <a:chOff x="0" y="0"/>
            <a:chExt cx="1407448" cy="1397697"/>
          </a:xfrm>
        </p:grpSpPr>
        <p:sp>
          <p:nvSpPr>
            <p:cNvPr name="Freeform 11" id="11"/>
            <p:cNvSpPr/>
            <p:nvPr/>
          </p:nvSpPr>
          <p:spPr>
            <a:xfrm>
              <a:off x="0" y="0"/>
              <a:ext cx="1407448" cy="1397697"/>
            </a:xfrm>
            <a:custGeom>
              <a:avLst/>
              <a:gdLst/>
              <a:ahLst/>
              <a:cxnLst/>
              <a:rect r="r" b="b" t="t" l="l"/>
              <a:pathLst>
                <a:path h="1397697" w="1407448">
                  <a:moveTo>
                    <a:pt x="0" y="0"/>
                  </a:moveTo>
                  <a:lnTo>
                    <a:pt x="1407448" y="0"/>
                  </a:lnTo>
                  <a:lnTo>
                    <a:pt x="1407448" y="1397697"/>
                  </a:lnTo>
                  <a:lnTo>
                    <a:pt x="0" y="1397697"/>
                  </a:lnTo>
                  <a:close/>
                </a:path>
              </a:pathLst>
            </a:custGeom>
            <a:solidFill>
              <a:srgbClr val="FFFFFF"/>
            </a:solidFill>
          </p:spPr>
        </p:sp>
        <p:sp>
          <p:nvSpPr>
            <p:cNvPr name="TextBox 12" id="12"/>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grpSp>
        <p:nvGrpSpPr>
          <p:cNvPr name="Group 13" id="13"/>
          <p:cNvGrpSpPr/>
          <p:nvPr/>
        </p:nvGrpSpPr>
        <p:grpSpPr>
          <a:xfrm rot="0">
            <a:off x="4593130" y="3802744"/>
            <a:ext cx="2063714" cy="2049416"/>
            <a:chOff x="0" y="0"/>
            <a:chExt cx="1407448" cy="1397697"/>
          </a:xfrm>
        </p:grpSpPr>
        <p:sp>
          <p:nvSpPr>
            <p:cNvPr name="Freeform 14" id="14"/>
            <p:cNvSpPr/>
            <p:nvPr/>
          </p:nvSpPr>
          <p:spPr>
            <a:xfrm>
              <a:off x="0" y="0"/>
              <a:ext cx="1407448" cy="1397697"/>
            </a:xfrm>
            <a:custGeom>
              <a:avLst/>
              <a:gdLst/>
              <a:ahLst/>
              <a:cxnLst/>
              <a:rect r="r" b="b" t="t" l="l"/>
              <a:pathLst>
                <a:path h="1397697" w="1407448">
                  <a:moveTo>
                    <a:pt x="0" y="0"/>
                  </a:moveTo>
                  <a:lnTo>
                    <a:pt x="1407448" y="0"/>
                  </a:lnTo>
                  <a:lnTo>
                    <a:pt x="1407448" y="1397697"/>
                  </a:lnTo>
                  <a:lnTo>
                    <a:pt x="0" y="1397697"/>
                  </a:lnTo>
                  <a:close/>
                </a:path>
              </a:pathLst>
            </a:custGeom>
            <a:solidFill>
              <a:srgbClr val="FFFFFF"/>
            </a:solidFill>
          </p:spPr>
        </p:sp>
        <p:sp>
          <p:nvSpPr>
            <p:cNvPr name="TextBox 15" id="15"/>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grpSp>
        <p:nvGrpSpPr>
          <p:cNvPr name="Group 16" id="16"/>
          <p:cNvGrpSpPr/>
          <p:nvPr/>
        </p:nvGrpSpPr>
        <p:grpSpPr>
          <a:xfrm rot="0">
            <a:off x="2253426" y="1491635"/>
            <a:ext cx="2063714" cy="2049416"/>
            <a:chOff x="0" y="0"/>
            <a:chExt cx="1407448" cy="1397697"/>
          </a:xfrm>
        </p:grpSpPr>
        <p:sp>
          <p:nvSpPr>
            <p:cNvPr name="Freeform 17" id="17"/>
            <p:cNvSpPr/>
            <p:nvPr/>
          </p:nvSpPr>
          <p:spPr>
            <a:xfrm>
              <a:off x="0" y="0"/>
              <a:ext cx="1407448" cy="1397697"/>
            </a:xfrm>
            <a:custGeom>
              <a:avLst/>
              <a:gdLst/>
              <a:ahLst/>
              <a:cxnLst/>
              <a:rect r="r" b="b" t="t" l="l"/>
              <a:pathLst>
                <a:path h="1397697" w="1407448">
                  <a:moveTo>
                    <a:pt x="0" y="0"/>
                  </a:moveTo>
                  <a:lnTo>
                    <a:pt x="1407448" y="0"/>
                  </a:lnTo>
                  <a:lnTo>
                    <a:pt x="1407448" y="1397697"/>
                  </a:lnTo>
                  <a:lnTo>
                    <a:pt x="0" y="1397697"/>
                  </a:lnTo>
                  <a:close/>
                </a:path>
              </a:pathLst>
            </a:custGeom>
            <a:solidFill>
              <a:srgbClr val="FFFFFF"/>
            </a:solidFill>
          </p:spPr>
        </p:sp>
        <p:sp>
          <p:nvSpPr>
            <p:cNvPr name="TextBox 18" id="18"/>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grpSp>
        <p:nvGrpSpPr>
          <p:cNvPr name="Group 19" id="19"/>
          <p:cNvGrpSpPr/>
          <p:nvPr/>
        </p:nvGrpSpPr>
        <p:grpSpPr>
          <a:xfrm rot="0">
            <a:off x="2253426" y="3817041"/>
            <a:ext cx="2063714" cy="2049416"/>
            <a:chOff x="0" y="0"/>
            <a:chExt cx="1407448" cy="1397697"/>
          </a:xfrm>
        </p:grpSpPr>
        <p:sp>
          <p:nvSpPr>
            <p:cNvPr name="Freeform 20" id="20"/>
            <p:cNvSpPr/>
            <p:nvPr/>
          </p:nvSpPr>
          <p:spPr>
            <a:xfrm>
              <a:off x="0" y="0"/>
              <a:ext cx="1407448" cy="1397697"/>
            </a:xfrm>
            <a:custGeom>
              <a:avLst/>
              <a:gdLst/>
              <a:ahLst/>
              <a:cxnLst/>
              <a:rect r="r" b="b" t="t" l="l"/>
              <a:pathLst>
                <a:path h="1397697" w="1407448">
                  <a:moveTo>
                    <a:pt x="0" y="0"/>
                  </a:moveTo>
                  <a:lnTo>
                    <a:pt x="1407448" y="0"/>
                  </a:lnTo>
                  <a:lnTo>
                    <a:pt x="1407448" y="1397697"/>
                  </a:lnTo>
                  <a:lnTo>
                    <a:pt x="0" y="1397697"/>
                  </a:lnTo>
                  <a:close/>
                </a:path>
              </a:pathLst>
            </a:custGeom>
            <a:solidFill>
              <a:srgbClr val="FFFFFF"/>
            </a:solidFill>
          </p:spPr>
        </p:sp>
        <p:sp>
          <p:nvSpPr>
            <p:cNvPr name="TextBox 21" id="21"/>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sp>
        <p:nvSpPr>
          <p:cNvPr name="TextBox 22" id="22"/>
          <p:cNvSpPr txBox="true"/>
          <p:nvPr/>
        </p:nvSpPr>
        <p:spPr>
          <a:xfrm rot="0">
            <a:off x="2373513" y="1603297"/>
            <a:ext cx="1823540" cy="809625"/>
          </a:xfrm>
          <a:prstGeom prst="rect">
            <a:avLst/>
          </a:prstGeom>
        </p:spPr>
        <p:txBody>
          <a:bodyPr anchor="t" rtlCol="false" tIns="0" lIns="0" bIns="0" rIns="0">
            <a:spAutoFit/>
          </a:bodyPr>
          <a:lstStyle/>
          <a:p>
            <a:pPr algn="ctr">
              <a:lnSpc>
                <a:spcPts val="6299"/>
              </a:lnSpc>
            </a:pPr>
            <a:r>
              <a:rPr lang="en-US" sz="4500">
                <a:solidFill>
                  <a:srgbClr val="DDDDDD"/>
                </a:solidFill>
                <a:latin typeface="TAN Pearl"/>
              </a:rPr>
              <a:t>01</a:t>
            </a:r>
          </a:p>
        </p:txBody>
      </p:sp>
      <p:sp>
        <p:nvSpPr>
          <p:cNvPr name="TextBox 23" id="23"/>
          <p:cNvSpPr txBox="true"/>
          <p:nvPr/>
        </p:nvSpPr>
        <p:spPr>
          <a:xfrm rot="0">
            <a:off x="4713217" y="1603297"/>
            <a:ext cx="1823540" cy="809625"/>
          </a:xfrm>
          <a:prstGeom prst="rect">
            <a:avLst/>
          </a:prstGeom>
        </p:spPr>
        <p:txBody>
          <a:bodyPr anchor="t" rtlCol="false" tIns="0" lIns="0" bIns="0" rIns="0">
            <a:spAutoFit/>
          </a:bodyPr>
          <a:lstStyle/>
          <a:p>
            <a:pPr algn="ctr">
              <a:lnSpc>
                <a:spcPts val="6299"/>
              </a:lnSpc>
            </a:pPr>
            <a:r>
              <a:rPr lang="en-US" sz="4500">
                <a:solidFill>
                  <a:srgbClr val="DDDDDD"/>
                </a:solidFill>
                <a:latin typeface="TAN Pearl"/>
              </a:rPr>
              <a:t>02</a:t>
            </a:r>
          </a:p>
        </p:txBody>
      </p:sp>
      <p:sp>
        <p:nvSpPr>
          <p:cNvPr name="TextBox 24" id="24"/>
          <p:cNvSpPr txBox="true"/>
          <p:nvPr/>
        </p:nvSpPr>
        <p:spPr>
          <a:xfrm rot="0">
            <a:off x="7052921" y="1603297"/>
            <a:ext cx="1823540" cy="809625"/>
          </a:xfrm>
          <a:prstGeom prst="rect">
            <a:avLst/>
          </a:prstGeom>
        </p:spPr>
        <p:txBody>
          <a:bodyPr anchor="t" rtlCol="false" tIns="0" lIns="0" bIns="0" rIns="0">
            <a:spAutoFit/>
          </a:bodyPr>
          <a:lstStyle/>
          <a:p>
            <a:pPr algn="ctr">
              <a:lnSpc>
                <a:spcPts val="6299"/>
              </a:lnSpc>
            </a:pPr>
            <a:r>
              <a:rPr lang="en-US" sz="4500">
                <a:solidFill>
                  <a:srgbClr val="DDDDDD"/>
                </a:solidFill>
                <a:latin typeface="TAN Pearl"/>
              </a:rPr>
              <a:t>03</a:t>
            </a:r>
          </a:p>
        </p:txBody>
      </p:sp>
      <p:sp>
        <p:nvSpPr>
          <p:cNvPr name="TextBox 25" id="25"/>
          <p:cNvSpPr txBox="true"/>
          <p:nvPr/>
        </p:nvSpPr>
        <p:spPr>
          <a:xfrm rot="0">
            <a:off x="2373513" y="3928703"/>
            <a:ext cx="1823540" cy="809625"/>
          </a:xfrm>
          <a:prstGeom prst="rect">
            <a:avLst/>
          </a:prstGeom>
        </p:spPr>
        <p:txBody>
          <a:bodyPr anchor="t" rtlCol="false" tIns="0" lIns="0" bIns="0" rIns="0">
            <a:spAutoFit/>
          </a:bodyPr>
          <a:lstStyle/>
          <a:p>
            <a:pPr algn="ctr">
              <a:lnSpc>
                <a:spcPts val="6299"/>
              </a:lnSpc>
            </a:pPr>
            <a:r>
              <a:rPr lang="en-US" sz="4500">
                <a:solidFill>
                  <a:srgbClr val="DDDDDD"/>
                </a:solidFill>
                <a:latin typeface="TAN Pearl"/>
              </a:rPr>
              <a:t>04</a:t>
            </a:r>
          </a:p>
        </p:txBody>
      </p:sp>
      <p:sp>
        <p:nvSpPr>
          <p:cNvPr name="TextBox 26" id="26"/>
          <p:cNvSpPr txBox="true"/>
          <p:nvPr/>
        </p:nvSpPr>
        <p:spPr>
          <a:xfrm rot="0">
            <a:off x="4713217" y="3928703"/>
            <a:ext cx="1823540" cy="809625"/>
          </a:xfrm>
          <a:prstGeom prst="rect">
            <a:avLst/>
          </a:prstGeom>
        </p:spPr>
        <p:txBody>
          <a:bodyPr anchor="t" rtlCol="false" tIns="0" lIns="0" bIns="0" rIns="0">
            <a:spAutoFit/>
          </a:bodyPr>
          <a:lstStyle/>
          <a:p>
            <a:pPr algn="ctr">
              <a:lnSpc>
                <a:spcPts val="6299"/>
              </a:lnSpc>
            </a:pPr>
            <a:r>
              <a:rPr lang="en-US" sz="4500">
                <a:solidFill>
                  <a:srgbClr val="DDDDDD"/>
                </a:solidFill>
                <a:latin typeface="TAN Pearl"/>
              </a:rPr>
              <a:t>05</a:t>
            </a:r>
          </a:p>
        </p:txBody>
      </p:sp>
      <p:sp>
        <p:nvSpPr>
          <p:cNvPr name="TextBox 27" id="27"/>
          <p:cNvSpPr txBox="true"/>
          <p:nvPr/>
        </p:nvSpPr>
        <p:spPr>
          <a:xfrm rot="0">
            <a:off x="7052921" y="3928703"/>
            <a:ext cx="1823540" cy="809625"/>
          </a:xfrm>
          <a:prstGeom prst="rect">
            <a:avLst/>
          </a:prstGeom>
        </p:spPr>
        <p:txBody>
          <a:bodyPr anchor="t" rtlCol="false" tIns="0" lIns="0" bIns="0" rIns="0">
            <a:spAutoFit/>
          </a:bodyPr>
          <a:lstStyle/>
          <a:p>
            <a:pPr algn="ctr">
              <a:lnSpc>
                <a:spcPts val="6299"/>
              </a:lnSpc>
            </a:pPr>
            <a:r>
              <a:rPr lang="en-US" sz="4500">
                <a:solidFill>
                  <a:srgbClr val="DDDDDD"/>
                </a:solidFill>
                <a:latin typeface="TAN Pearl"/>
              </a:rPr>
              <a:t>06</a:t>
            </a:r>
          </a:p>
        </p:txBody>
      </p:sp>
      <p:sp>
        <p:nvSpPr>
          <p:cNvPr name="TextBox 28" id="28"/>
          <p:cNvSpPr txBox="true"/>
          <p:nvPr/>
        </p:nvSpPr>
        <p:spPr>
          <a:xfrm rot="0">
            <a:off x="2383884" y="3009339"/>
            <a:ext cx="1813169" cy="359833"/>
          </a:xfrm>
          <a:prstGeom prst="rect">
            <a:avLst/>
          </a:prstGeom>
        </p:spPr>
        <p:txBody>
          <a:bodyPr anchor="t" rtlCol="false" tIns="0" lIns="0" bIns="0" rIns="0">
            <a:spAutoFit/>
          </a:bodyPr>
          <a:lstStyle/>
          <a:p>
            <a:pPr algn="r">
              <a:lnSpc>
                <a:spcPts val="2986"/>
              </a:lnSpc>
            </a:pPr>
            <a:r>
              <a:rPr lang="en-US" sz="2133">
                <a:solidFill>
                  <a:srgbClr val="000000"/>
                </a:solidFill>
                <a:latin typeface="Montserrat"/>
              </a:rPr>
              <a:t>Introduction</a:t>
            </a:r>
          </a:p>
        </p:txBody>
      </p:sp>
      <p:sp>
        <p:nvSpPr>
          <p:cNvPr name="TextBox 29" id="29"/>
          <p:cNvSpPr txBox="true"/>
          <p:nvPr/>
        </p:nvSpPr>
        <p:spPr>
          <a:xfrm rot="0">
            <a:off x="4876800" y="2791001"/>
            <a:ext cx="1693317" cy="735753"/>
          </a:xfrm>
          <a:prstGeom prst="rect">
            <a:avLst/>
          </a:prstGeom>
        </p:spPr>
        <p:txBody>
          <a:bodyPr anchor="t" rtlCol="false" tIns="0" lIns="0" bIns="0" rIns="0">
            <a:spAutoFit/>
          </a:bodyPr>
          <a:lstStyle/>
          <a:p>
            <a:pPr algn="r">
              <a:lnSpc>
                <a:spcPts val="2986"/>
              </a:lnSpc>
            </a:pPr>
            <a:r>
              <a:rPr lang="en-US" sz="2133">
                <a:solidFill>
                  <a:srgbClr val="000000"/>
                </a:solidFill>
                <a:latin typeface="Montserrat"/>
              </a:rPr>
              <a:t>Problem Statement</a:t>
            </a:r>
          </a:p>
        </p:txBody>
      </p:sp>
      <p:sp>
        <p:nvSpPr>
          <p:cNvPr name="TextBox 30" id="30"/>
          <p:cNvSpPr txBox="true"/>
          <p:nvPr/>
        </p:nvSpPr>
        <p:spPr>
          <a:xfrm rot="0">
            <a:off x="7218819" y="2791001"/>
            <a:ext cx="1693317" cy="735753"/>
          </a:xfrm>
          <a:prstGeom prst="rect">
            <a:avLst/>
          </a:prstGeom>
        </p:spPr>
        <p:txBody>
          <a:bodyPr anchor="t" rtlCol="false" tIns="0" lIns="0" bIns="0" rIns="0">
            <a:spAutoFit/>
          </a:bodyPr>
          <a:lstStyle/>
          <a:p>
            <a:pPr algn="r">
              <a:lnSpc>
                <a:spcPts val="2986"/>
              </a:lnSpc>
            </a:pPr>
            <a:r>
              <a:rPr lang="en-US" sz="2133">
                <a:solidFill>
                  <a:srgbClr val="000000"/>
                </a:solidFill>
                <a:latin typeface="Montserrat"/>
              </a:rPr>
              <a:t>Objective and Scope </a:t>
            </a:r>
          </a:p>
        </p:txBody>
      </p:sp>
      <p:sp>
        <p:nvSpPr>
          <p:cNvPr name="TextBox 31" id="31"/>
          <p:cNvSpPr txBox="true"/>
          <p:nvPr/>
        </p:nvSpPr>
        <p:spPr>
          <a:xfrm rot="0">
            <a:off x="2623588" y="5116407"/>
            <a:ext cx="1693317" cy="735753"/>
          </a:xfrm>
          <a:prstGeom prst="rect">
            <a:avLst/>
          </a:prstGeom>
        </p:spPr>
        <p:txBody>
          <a:bodyPr anchor="t" rtlCol="false" tIns="0" lIns="0" bIns="0" rIns="0">
            <a:spAutoFit/>
          </a:bodyPr>
          <a:lstStyle/>
          <a:p>
            <a:pPr algn="r">
              <a:lnSpc>
                <a:spcPts val="2986"/>
              </a:lnSpc>
            </a:pPr>
            <a:r>
              <a:rPr lang="en-US" sz="2133">
                <a:solidFill>
                  <a:srgbClr val="000000"/>
                </a:solidFill>
                <a:latin typeface="Montserrat"/>
              </a:rPr>
              <a:t>Methods Used</a:t>
            </a:r>
          </a:p>
        </p:txBody>
      </p:sp>
      <p:sp>
        <p:nvSpPr>
          <p:cNvPr name="TextBox 32" id="32"/>
          <p:cNvSpPr txBox="true"/>
          <p:nvPr/>
        </p:nvSpPr>
        <p:spPr>
          <a:xfrm rot="0">
            <a:off x="4876800" y="5130704"/>
            <a:ext cx="1693317" cy="735753"/>
          </a:xfrm>
          <a:prstGeom prst="rect">
            <a:avLst/>
          </a:prstGeom>
        </p:spPr>
        <p:txBody>
          <a:bodyPr anchor="t" rtlCol="false" tIns="0" lIns="0" bIns="0" rIns="0">
            <a:spAutoFit/>
          </a:bodyPr>
          <a:lstStyle/>
          <a:p>
            <a:pPr algn="r">
              <a:lnSpc>
                <a:spcPts val="2986"/>
              </a:lnSpc>
            </a:pPr>
            <a:r>
              <a:rPr lang="en-US" sz="2133">
                <a:solidFill>
                  <a:srgbClr val="000000"/>
                </a:solidFill>
                <a:latin typeface="Montserrat"/>
              </a:rPr>
              <a:t>Sample Code</a:t>
            </a:r>
          </a:p>
        </p:txBody>
      </p:sp>
      <p:sp>
        <p:nvSpPr>
          <p:cNvPr name="TextBox 33" id="33"/>
          <p:cNvSpPr txBox="true"/>
          <p:nvPr/>
        </p:nvSpPr>
        <p:spPr>
          <a:xfrm rot="0">
            <a:off x="7183143" y="5116407"/>
            <a:ext cx="1693317" cy="735753"/>
          </a:xfrm>
          <a:prstGeom prst="rect">
            <a:avLst/>
          </a:prstGeom>
        </p:spPr>
        <p:txBody>
          <a:bodyPr anchor="t" rtlCol="false" tIns="0" lIns="0" bIns="0" rIns="0">
            <a:spAutoFit/>
          </a:bodyPr>
          <a:lstStyle/>
          <a:p>
            <a:pPr algn="r">
              <a:lnSpc>
                <a:spcPts val="2986"/>
              </a:lnSpc>
            </a:pPr>
            <a:r>
              <a:rPr lang="en-US" sz="2133">
                <a:solidFill>
                  <a:srgbClr val="000000"/>
                </a:solidFill>
                <a:latin typeface="Montserrat"/>
              </a:rPr>
              <a:t>Output and uses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rot="-5400000">
            <a:off x="-843555" y="3652520"/>
            <a:ext cx="4389120" cy="0"/>
          </a:xfrm>
          <a:prstGeom prst="line">
            <a:avLst/>
          </a:prstGeom>
          <a:ln cap="flat" w="9525">
            <a:solidFill>
              <a:srgbClr val="000000"/>
            </a:solidFill>
            <a:prstDash val="solid"/>
            <a:headEnd type="none" len="sm" w="sm"/>
            <a:tailEnd type="none" len="sm" w="sm"/>
          </a:ln>
        </p:spPr>
      </p:sp>
      <p:grpSp>
        <p:nvGrpSpPr>
          <p:cNvPr name="Group 3" id="3"/>
          <p:cNvGrpSpPr/>
          <p:nvPr/>
        </p:nvGrpSpPr>
        <p:grpSpPr>
          <a:xfrm rot="0">
            <a:off x="7172686" y="53107"/>
            <a:ext cx="2580914" cy="7315200"/>
            <a:chOff x="0" y="0"/>
            <a:chExt cx="1274526" cy="3612444"/>
          </a:xfrm>
        </p:grpSpPr>
        <p:sp>
          <p:nvSpPr>
            <p:cNvPr name="Freeform 4" id="4"/>
            <p:cNvSpPr/>
            <p:nvPr/>
          </p:nvSpPr>
          <p:spPr>
            <a:xfrm>
              <a:off x="0" y="0"/>
              <a:ext cx="1274526" cy="3612445"/>
            </a:xfrm>
            <a:custGeom>
              <a:avLst/>
              <a:gdLst/>
              <a:ahLst/>
              <a:cxnLst/>
              <a:rect r="r" b="b" t="t" l="l"/>
              <a:pathLst>
                <a:path h="3612445" w="1274526">
                  <a:moveTo>
                    <a:pt x="0" y="0"/>
                  </a:moveTo>
                  <a:lnTo>
                    <a:pt x="1274526" y="0"/>
                  </a:lnTo>
                  <a:lnTo>
                    <a:pt x="1274526" y="3612445"/>
                  </a:lnTo>
                  <a:lnTo>
                    <a:pt x="0" y="3612445"/>
                  </a:lnTo>
                  <a:close/>
                </a:path>
              </a:pathLst>
            </a:custGeom>
            <a:solidFill>
              <a:srgbClr val="FFFFFF"/>
            </a:solidFill>
          </p:spPr>
        </p:sp>
        <p:sp>
          <p:nvSpPr>
            <p:cNvPr name="TextBox 5" id="5"/>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47208" y="0"/>
            <a:ext cx="1443789" cy="1097280"/>
          </a:xfrm>
          <a:prstGeom prst="rect">
            <a:avLst/>
          </a:prstGeom>
        </p:spPr>
      </p:pic>
      <p:sp>
        <p:nvSpPr>
          <p:cNvPr name="TextBox 7" id="7"/>
          <p:cNvSpPr txBox="true"/>
          <p:nvPr/>
        </p:nvSpPr>
        <p:spPr>
          <a:xfrm rot="0">
            <a:off x="1547208" y="843316"/>
            <a:ext cx="5520953" cy="5990938"/>
          </a:xfrm>
          <a:prstGeom prst="rect">
            <a:avLst/>
          </a:prstGeom>
        </p:spPr>
        <p:txBody>
          <a:bodyPr anchor="t" rtlCol="false" tIns="0" lIns="0" bIns="0" rIns="0">
            <a:spAutoFit/>
          </a:bodyPr>
          <a:lstStyle/>
          <a:p>
            <a:pPr>
              <a:lnSpc>
                <a:spcPts val="2640"/>
              </a:lnSpc>
            </a:pPr>
            <a:r>
              <a:rPr lang="en-US" sz="1886">
                <a:solidFill>
                  <a:srgbClr val="000000"/>
                </a:solidFill>
                <a:latin typeface="Montserrat"/>
              </a:rPr>
              <a:t>Women's safety apps, as the name suggests, are apps that help women feel safer. People have developed a number of women's safety apps based on their own or loved ones' experiences. Most apps assist users in notifying friends and family when they are in trouble.  Other apps provide information about nearby medical facilities, navigate the safest route, track options, identify crime hotspot areas, and perform a variety of other functions.</a:t>
            </a:r>
          </a:p>
          <a:p>
            <a:pPr>
              <a:lnSpc>
                <a:spcPts val="2640"/>
              </a:lnSpc>
            </a:pPr>
            <a:r>
              <a:rPr lang="en-US" sz="1886">
                <a:solidFill>
                  <a:srgbClr val="000000"/>
                </a:solidFill>
                <a:latin typeface="Montserrat"/>
              </a:rPr>
              <a:t>The app's target market is large enough to attract millions of downloads. However, the motivation for developing women's security applications extends beyond monetary gain. It is more akin to making a societal contribution to rate reduction of crime against women.</a:t>
            </a:r>
          </a:p>
        </p:txBody>
      </p:sp>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295821" y="2194560"/>
            <a:ext cx="2179930" cy="2926080"/>
          </a:xfrm>
          <a:prstGeom prst="rect">
            <a:avLst/>
          </a:prstGeom>
        </p:spPr>
      </p:pic>
      <p:sp>
        <p:nvSpPr>
          <p:cNvPr name="TextBox 9" id="9"/>
          <p:cNvSpPr txBox="true"/>
          <p:nvPr/>
        </p:nvSpPr>
        <p:spPr>
          <a:xfrm rot="-5400000">
            <a:off x="-1144434" y="3313364"/>
            <a:ext cx="3873779" cy="688473"/>
          </a:xfrm>
          <a:prstGeom prst="rect">
            <a:avLst/>
          </a:prstGeom>
        </p:spPr>
        <p:txBody>
          <a:bodyPr anchor="t" rtlCol="false" tIns="0" lIns="0" bIns="0" rIns="0">
            <a:spAutoFit/>
          </a:bodyPr>
          <a:lstStyle/>
          <a:p>
            <a:pPr algn="ctr">
              <a:lnSpc>
                <a:spcPts val="5362"/>
              </a:lnSpc>
            </a:pPr>
            <a:r>
              <a:rPr lang="en-US" sz="3830">
                <a:solidFill>
                  <a:srgbClr val="000000"/>
                </a:solidFill>
                <a:latin typeface="TAN Pearl"/>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0" y="0"/>
            <a:ext cx="2645903" cy="7315200"/>
            <a:chOff x="0" y="0"/>
            <a:chExt cx="1306619" cy="3612444"/>
          </a:xfrm>
        </p:grpSpPr>
        <p:sp>
          <p:nvSpPr>
            <p:cNvPr name="Freeform 3" id="3"/>
            <p:cNvSpPr/>
            <p:nvPr/>
          </p:nvSpPr>
          <p:spPr>
            <a:xfrm>
              <a:off x="0" y="0"/>
              <a:ext cx="1306619" cy="3612445"/>
            </a:xfrm>
            <a:custGeom>
              <a:avLst/>
              <a:gdLst/>
              <a:ahLst/>
              <a:cxnLst/>
              <a:rect r="r" b="b" t="t" l="l"/>
              <a:pathLst>
                <a:path h="3612445" w="1306619">
                  <a:moveTo>
                    <a:pt x="0" y="0"/>
                  </a:moveTo>
                  <a:lnTo>
                    <a:pt x="1306619" y="0"/>
                  </a:lnTo>
                  <a:lnTo>
                    <a:pt x="1306619" y="3612445"/>
                  </a:lnTo>
                  <a:lnTo>
                    <a:pt x="0" y="3612445"/>
                  </a:lnTo>
                  <a:close/>
                </a:path>
              </a:pathLst>
            </a:custGeom>
            <a:solidFill>
              <a:srgbClr val="FFFFFF"/>
            </a:solidFill>
          </p:spPr>
        </p:sp>
        <p:sp>
          <p:nvSpPr>
            <p:cNvPr name="TextBox 4" id="4"/>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sp>
        <p:nvSpPr>
          <p:cNvPr name="AutoShape 5" id="5"/>
          <p:cNvSpPr/>
          <p:nvPr/>
        </p:nvSpPr>
        <p:spPr>
          <a:xfrm rot="2903">
            <a:off x="3777010" y="733901"/>
            <a:ext cx="5639150" cy="0"/>
          </a:xfrm>
          <a:prstGeom prst="line">
            <a:avLst/>
          </a:prstGeom>
          <a:ln cap="flat" w="9525">
            <a:solidFill>
              <a:srgbClr val="000000"/>
            </a:solidFill>
            <a:prstDash val="solid"/>
            <a:headEnd type="none" len="sm" w="sm"/>
            <a:tailEnd type="none" len="sm" w="sm"/>
          </a:ln>
        </p:spPr>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29832" y="2519035"/>
            <a:ext cx="2580271" cy="2926080"/>
          </a:xfrm>
          <a:prstGeom prst="rect">
            <a:avLst/>
          </a:prstGeom>
        </p:spPr>
      </p:pic>
      <p:sp>
        <p:nvSpPr>
          <p:cNvPr name="TextBox 7" id="7"/>
          <p:cNvSpPr txBox="true"/>
          <p:nvPr/>
        </p:nvSpPr>
        <p:spPr>
          <a:xfrm rot="0">
            <a:off x="3727364" y="57334"/>
            <a:ext cx="6026236" cy="688473"/>
          </a:xfrm>
          <a:prstGeom prst="rect">
            <a:avLst/>
          </a:prstGeom>
        </p:spPr>
        <p:txBody>
          <a:bodyPr anchor="t" rtlCol="false" tIns="0" lIns="0" bIns="0" rIns="0">
            <a:spAutoFit/>
          </a:bodyPr>
          <a:lstStyle/>
          <a:p>
            <a:pPr algn="ctr">
              <a:lnSpc>
                <a:spcPts val="5362"/>
              </a:lnSpc>
            </a:pPr>
            <a:r>
              <a:rPr lang="en-US" sz="3830">
                <a:solidFill>
                  <a:srgbClr val="000000"/>
                </a:solidFill>
                <a:latin typeface="TAN Pearl"/>
              </a:rPr>
              <a:t>Problem Statement</a:t>
            </a:r>
          </a:p>
        </p:txBody>
      </p:sp>
      <p:sp>
        <p:nvSpPr>
          <p:cNvPr name="TextBox 8" id="8"/>
          <p:cNvSpPr txBox="true"/>
          <p:nvPr/>
        </p:nvSpPr>
        <p:spPr>
          <a:xfrm rot="0">
            <a:off x="3375937" y="1380378"/>
            <a:ext cx="6040226" cy="5252889"/>
          </a:xfrm>
          <a:prstGeom prst="rect">
            <a:avLst/>
          </a:prstGeom>
        </p:spPr>
        <p:txBody>
          <a:bodyPr anchor="t" rtlCol="false" tIns="0" lIns="0" bIns="0" rIns="0">
            <a:spAutoFit/>
          </a:bodyPr>
          <a:lstStyle/>
          <a:p>
            <a:pPr>
              <a:lnSpc>
                <a:spcPts val="2990"/>
              </a:lnSpc>
            </a:pPr>
            <a:r>
              <a:rPr lang="en-US" sz="2135">
                <a:solidFill>
                  <a:srgbClr val="000000"/>
                </a:solidFill>
                <a:latin typeface="Montserrat"/>
              </a:rPr>
              <a:t>India has an abhorrent track record in all forms of sexual exploitation, ranking among the worst countries in terms of crime. In homes, on the street, on public transportation, and even in offices. Indian women are constantly on high alert, much like a country on high alert for terrorists. There have been gruesome cases of toddler rapes, gang rapes of eight-year-olds, and women trafficking. We should be ashamed that we have created a society in which women are learning to cope with existential anxiety.</a:t>
            </a:r>
          </a:p>
          <a:p>
            <a:pPr>
              <a:lnSpc>
                <a:spcPts val="299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rot="-5400000">
            <a:off x="387712" y="1315218"/>
            <a:ext cx="4389120" cy="0"/>
          </a:xfrm>
          <a:prstGeom prst="line">
            <a:avLst/>
          </a:prstGeom>
          <a:ln cap="flat" w="9525">
            <a:solidFill>
              <a:srgbClr val="000000"/>
            </a:solidFill>
            <a:prstDash val="solid"/>
            <a:headEnd type="none" len="sm" w="sm"/>
            <a:tailEnd type="none" len="sm" w="sm"/>
          </a:ln>
        </p:spPr>
      </p:sp>
      <p:grpSp>
        <p:nvGrpSpPr>
          <p:cNvPr name="Group 3" id="3"/>
          <p:cNvGrpSpPr/>
          <p:nvPr/>
        </p:nvGrpSpPr>
        <p:grpSpPr>
          <a:xfrm rot="-5400000">
            <a:off x="3153978" y="1031350"/>
            <a:ext cx="3245708" cy="9953536"/>
            <a:chOff x="0" y="0"/>
            <a:chExt cx="1602819" cy="4915327"/>
          </a:xfrm>
        </p:grpSpPr>
        <p:sp>
          <p:nvSpPr>
            <p:cNvPr name="Freeform 4" id="4"/>
            <p:cNvSpPr/>
            <p:nvPr/>
          </p:nvSpPr>
          <p:spPr>
            <a:xfrm>
              <a:off x="0" y="0"/>
              <a:ext cx="1602819" cy="4915327"/>
            </a:xfrm>
            <a:custGeom>
              <a:avLst/>
              <a:gdLst/>
              <a:ahLst/>
              <a:cxnLst/>
              <a:rect r="r" b="b" t="t" l="l"/>
              <a:pathLst>
                <a:path h="4915327" w="1602819">
                  <a:moveTo>
                    <a:pt x="0" y="0"/>
                  </a:moveTo>
                  <a:lnTo>
                    <a:pt x="1602819" y="0"/>
                  </a:lnTo>
                  <a:lnTo>
                    <a:pt x="1602819" y="4915327"/>
                  </a:lnTo>
                  <a:lnTo>
                    <a:pt x="0" y="4915327"/>
                  </a:lnTo>
                  <a:close/>
                </a:path>
              </a:pathLst>
            </a:custGeom>
            <a:solidFill>
              <a:srgbClr val="FFFFFF"/>
            </a:solidFill>
          </p:spPr>
        </p:sp>
        <p:sp>
          <p:nvSpPr>
            <p:cNvPr name="TextBox 5" id="5"/>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sp>
        <p:nvSpPr>
          <p:cNvPr name="TextBox 6" id="6"/>
          <p:cNvSpPr txBox="true"/>
          <p:nvPr/>
        </p:nvSpPr>
        <p:spPr>
          <a:xfrm rot="0">
            <a:off x="387712" y="1768592"/>
            <a:ext cx="7423483" cy="4551329"/>
          </a:xfrm>
          <a:prstGeom prst="rect">
            <a:avLst/>
          </a:prstGeom>
        </p:spPr>
        <p:txBody>
          <a:bodyPr anchor="t" rtlCol="false" tIns="0" lIns="0" bIns="0" rIns="0">
            <a:spAutoFit/>
          </a:bodyPr>
          <a:lstStyle/>
          <a:p>
            <a:pPr>
              <a:lnSpc>
                <a:spcPts val="2795"/>
              </a:lnSpc>
            </a:pPr>
            <a:r>
              <a:rPr lang="en-US" sz="1996">
                <a:solidFill>
                  <a:srgbClr val="000000"/>
                </a:solidFill>
                <a:latin typeface="Montserrat"/>
              </a:rPr>
              <a:t>In order to provide Indian women a sense of security and empowerment, we are concentrating on developing an efficient, quick, and reliable method. For women, our platform will serve as a constant source of support and companionship, ensuring that they never feel abandoned in the midst of a crisis. It will bring the people of India together and make it possible for the police to collaborate on a common issue. The police will be able to prevent crimes against women with the use of this technology, which will serve as their eyes and ears. This tool has been created in a way that it covers the different situations a woman can find herself in, such as when she's by herself or in a busy area.</a:t>
            </a:r>
          </a:p>
        </p:txBody>
      </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811195" y="4058544"/>
            <a:ext cx="1755648" cy="2926080"/>
          </a:xfrm>
          <a:prstGeom prst="rect">
            <a:avLst/>
          </a:prstGeom>
        </p:spPr>
      </p:pic>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162179" y="4385264"/>
            <a:ext cx="1187122" cy="1280229"/>
          </a:xfrm>
          <a:prstGeom prst="rect">
            <a:avLst/>
          </a:prstGeom>
        </p:spPr>
      </p:pic>
      <p:sp>
        <p:nvSpPr>
          <p:cNvPr name="TextBox 9" id="9"/>
          <p:cNvSpPr txBox="true"/>
          <p:nvPr/>
        </p:nvSpPr>
        <p:spPr>
          <a:xfrm rot="0">
            <a:off x="146457" y="626745"/>
            <a:ext cx="3242170" cy="688473"/>
          </a:xfrm>
          <a:prstGeom prst="rect">
            <a:avLst/>
          </a:prstGeom>
        </p:spPr>
        <p:txBody>
          <a:bodyPr anchor="t" rtlCol="false" tIns="0" lIns="0" bIns="0" rIns="0">
            <a:spAutoFit/>
          </a:bodyPr>
          <a:lstStyle/>
          <a:p>
            <a:pPr algn="ctr">
              <a:lnSpc>
                <a:spcPts val="5362"/>
              </a:lnSpc>
            </a:pPr>
            <a:r>
              <a:rPr lang="en-US" sz="3830">
                <a:solidFill>
                  <a:srgbClr val="000000"/>
                </a:solidFill>
                <a:latin typeface="TAN Pearl"/>
              </a:rPr>
              <a:t>Objective</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5400000">
            <a:off x="-845088" y="3313364"/>
            <a:ext cx="3266380" cy="688473"/>
          </a:xfrm>
          <a:prstGeom prst="rect">
            <a:avLst/>
          </a:prstGeom>
        </p:spPr>
        <p:txBody>
          <a:bodyPr anchor="t" rtlCol="false" tIns="0" lIns="0" bIns="0" rIns="0">
            <a:spAutoFit/>
          </a:bodyPr>
          <a:lstStyle/>
          <a:p>
            <a:pPr algn="ctr">
              <a:lnSpc>
                <a:spcPts val="5362"/>
              </a:lnSpc>
            </a:pPr>
            <a:r>
              <a:rPr lang="en-US" sz="3830">
                <a:solidFill>
                  <a:srgbClr val="000000"/>
                </a:solidFill>
                <a:latin typeface="TAN Pearl"/>
              </a:rPr>
              <a:t>Scope</a:t>
            </a:r>
          </a:p>
        </p:txBody>
      </p:sp>
      <p:sp>
        <p:nvSpPr>
          <p:cNvPr name="AutoShape 3" id="3"/>
          <p:cNvSpPr/>
          <p:nvPr/>
        </p:nvSpPr>
        <p:spPr>
          <a:xfrm rot="-5400000">
            <a:off x="-843555" y="3652520"/>
            <a:ext cx="4389120" cy="0"/>
          </a:xfrm>
          <a:prstGeom prst="line">
            <a:avLst/>
          </a:prstGeom>
          <a:ln cap="flat" w="9525">
            <a:solidFill>
              <a:srgbClr val="000000"/>
            </a:solidFill>
            <a:prstDash val="solid"/>
            <a:headEnd type="none" len="sm" w="sm"/>
            <a:tailEnd type="none" len="sm" w="sm"/>
          </a:ln>
        </p:spPr>
      </p:sp>
      <p:grpSp>
        <p:nvGrpSpPr>
          <p:cNvPr name="Group 4" id="4"/>
          <p:cNvGrpSpPr/>
          <p:nvPr/>
        </p:nvGrpSpPr>
        <p:grpSpPr>
          <a:xfrm rot="5400000">
            <a:off x="3882213" y="-1972502"/>
            <a:ext cx="2262328" cy="6571669"/>
            <a:chOff x="0" y="0"/>
            <a:chExt cx="1117199" cy="3245269"/>
          </a:xfrm>
        </p:grpSpPr>
        <p:sp>
          <p:nvSpPr>
            <p:cNvPr name="Freeform 5" id="5"/>
            <p:cNvSpPr/>
            <p:nvPr/>
          </p:nvSpPr>
          <p:spPr>
            <a:xfrm>
              <a:off x="0" y="0"/>
              <a:ext cx="1117199" cy="3245269"/>
            </a:xfrm>
            <a:custGeom>
              <a:avLst/>
              <a:gdLst/>
              <a:ahLst/>
              <a:cxnLst/>
              <a:rect r="r" b="b" t="t" l="l"/>
              <a:pathLst>
                <a:path h="3245269" w="1117199">
                  <a:moveTo>
                    <a:pt x="0" y="0"/>
                  </a:moveTo>
                  <a:lnTo>
                    <a:pt x="1117199" y="0"/>
                  </a:lnTo>
                  <a:lnTo>
                    <a:pt x="1117199" y="3245269"/>
                  </a:lnTo>
                  <a:lnTo>
                    <a:pt x="0" y="3245269"/>
                  </a:lnTo>
                  <a:close/>
                </a:path>
              </a:pathLst>
            </a:custGeom>
            <a:solidFill>
              <a:srgbClr val="FFFFFF"/>
            </a:solidFill>
          </p:spPr>
        </p:sp>
        <p:sp>
          <p:nvSpPr>
            <p:cNvPr name="TextBox 6" id="6"/>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grpSp>
        <p:nvGrpSpPr>
          <p:cNvPr name="Group 7" id="7"/>
          <p:cNvGrpSpPr/>
          <p:nvPr/>
        </p:nvGrpSpPr>
        <p:grpSpPr>
          <a:xfrm rot="5400000">
            <a:off x="3973597" y="2725808"/>
            <a:ext cx="2079561" cy="6571669"/>
            <a:chOff x="0" y="0"/>
            <a:chExt cx="1026944" cy="3245269"/>
          </a:xfrm>
        </p:grpSpPr>
        <p:sp>
          <p:nvSpPr>
            <p:cNvPr name="Freeform 8" id="8"/>
            <p:cNvSpPr/>
            <p:nvPr/>
          </p:nvSpPr>
          <p:spPr>
            <a:xfrm>
              <a:off x="0" y="0"/>
              <a:ext cx="1026944" cy="3245269"/>
            </a:xfrm>
            <a:custGeom>
              <a:avLst/>
              <a:gdLst/>
              <a:ahLst/>
              <a:cxnLst/>
              <a:rect r="r" b="b" t="t" l="l"/>
              <a:pathLst>
                <a:path h="3245269" w="1026944">
                  <a:moveTo>
                    <a:pt x="0" y="0"/>
                  </a:moveTo>
                  <a:lnTo>
                    <a:pt x="1026944" y="0"/>
                  </a:lnTo>
                  <a:lnTo>
                    <a:pt x="1026944" y="3245269"/>
                  </a:lnTo>
                  <a:lnTo>
                    <a:pt x="0" y="3245269"/>
                  </a:lnTo>
                  <a:close/>
                </a:path>
              </a:pathLst>
            </a:custGeom>
            <a:solidFill>
              <a:srgbClr val="FFFFFF"/>
            </a:solidFill>
          </p:spPr>
        </p:sp>
        <p:sp>
          <p:nvSpPr>
            <p:cNvPr name="TextBox 9" id="9"/>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grpSp>
        <p:nvGrpSpPr>
          <p:cNvPr name="Group 10" id="10"/>
          <p:cNvGrpSpPr/>
          <p:nvPr/>
        </p:nvGrpSpPr>
        <p:grpSpPr>
          <a:xfrm rot="5400000">
            <a:off x="3966160" y="419735"/>
            <a:ext cx="2094434" cy="6571669"/>
            <a:chOff x="0" y="0"/>
            <a:chExt cx="1034288" cy="3245269"/>
          </a:xfrm>
        </p:grpSpPr>
        <p:sp>
          <p:nvSpPr>
            <p:cNvPr name="Freeform 11" id="11"/>
            <p:cNvSpPr/>
            <p:nvPr/>
          </p:nvSpPr>
          <p:spPr>
            <a:xfrm>
              <a:off x="0" y="0"/>
              <a:ext cx="1034288" cy="3245269"/>
            </a:xfrm>
            <a:custGeom>
              <a:avLst/>
              <a:gdLst/>
              <a:ahLst/>
              <a:cxnLst/>
              <a:rect r="r" b="b" t="t" l="l"/>
              <a:pathLst>
                <a:path h="3245269" w="1034288">
                  <a:moveTo>
                    <a:pt x="0" y="0"/>
                  </a:moveTo>
                  <a:lnTo>
                    <a:pt x="1034288" y="0"/>
                  </a:lnTo>
                  <a:lnTo>
                    <a:pt x="1034288" y="3245269"/>
                  </a:lnTo>
                  <a:lnTo>
                    <a:pt x="0" y="3245269"/>
                  </a:lnTo>
                  <a:close/>
                </a:path>
              </a:pathLst>
            </a:custGeom>
            <a:solidFill>
              <a:srgbClr val="FFFFFF"/>
            </a:solidFill>
          </p:spPr>
        </p:sp>
        <p:sp>
          <p:nvSpPr>
            <p:cNvPr name="TextBox 12" id="12"/>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sp>
        <p:nvSpPr>
          <p:cNvPr name="TextBox 13" id="13"/>
          <p:cNvSpPr txBox="true"/>
          <p:nvPr/>
        </p:nvSpPr>
        <p:spPr>
          <a:xfrm rot="0">
            <a:off x="1910264" y="255331"/>
            <a:ext cx="6206227" cy="2087427"/>
          </a:xfrm>
          <a:prstGeom prst="rect">
            <a:avLst/>
          </a:prstGeom>
        </p:spPr>
        <p:txBody>
          <a:bodyPr anchor="t" rtlCol="false" tIns="0" lIns="0" bIns="0" rIns="0">
            <a:spAutoFit/>
          </a:bodyPr>
          <a:lstStyle/>
          <a:p>
            <a:pPr>
              <a:lnSpc>
                <a:spcPts val="2385"/>
              </a:lnSpc>
            </a:pPr>
            <a:r>
              <a:rPr lang="en-US" sz="1704">
                <a:solidFill>
                  <a:srgbClr val="000000"/>
                </a:solidFill>
                <a:latin typeface="Montserrat"/>
              </a:rPr>
              <a:t>An essential component of a women's safety project that seeks to stop violence against women and offer support to women is saving the phone numbers of important family members in nearby storage. Women may be able to easily get the contact details of dependable relatives who can provide assistance and support when needed thanks to this function.</a:t>
            </a:r>
          </a:p>
        </p:txBody>
      </p:sp>
      <p:sp>
        <p:nvSpPr>
          <p:cNvPr name="TextBox 14" id="14"/>
          <p:cNvSpPr txBox="true"/>
          <p:nvPr/>
        </p:nvSpPr>
        <p:spPr>
          <a:xfrm rot="0">
            <a:off x="1910264" y="2749752"/>
            <a:ext cx="6206227" cy="1787121"/>
          </a:xfrm>
          <a:prstGeom prst="rect">
            <a:avLst/>
          </a:prstGeom>
        </p:spPr>
        <p:txBody>
          <a:bodyPr anchor="t" rtlCol="false" tIns="0" lIns="0" bIns="0" rIns="0">
            <a:spAutoFit/>
          </a:bodyPr>
          <a:lstStyle/>
          <a:p>
            <a:pPr>
              <a:lnSpc>
                <a:spcPts val="2385"/>
              </a:lnSpc>
            </a:pPr>
            <a:r>
              <a:rPr lang="en-US" sz="1704">
                <a:solidFill>
                  <a:srgbClr val="000000"/>
                </a:solidFill>
                <a:latin typeface="Montserrat"/>
              </a:rPr>
              <a:t>A useful addition to a project aimed at improving women's safety could be the ability to call and send messages with real-time locations by shaking the phone three times. This can be particularly useful when a woman feels threatened or uncomfortable and has to quickly and covertly ask for assistance.</a:t>
            </a:r>
          </a:p>
        </p:txBody>
      </p:sp>
      <p:sp>
        <p:nvSpPr>
          <p:cNvPr name="TextBox 15" id="15"/>
          <p:cNvSpPr txBox="true"/>
          <p:nvPr/>
        </p:nvSpPr>
        <p:spPr>
          <a:xfrm rot="0">
            <a:off x="1910264" y="5103794"/>
            <a:ext cx="6206227" cy="1787121"/>
          </a:xfrm>
          <a:prstGeom prst="rect">
            <a:avLst/>
          </a:prstGeom>
        </p:spPr>
        <p:txBody>
          <a:bodyPr anchor="t" rtlCol="false" tIns="0" lIns="0" bIns="0" rIns="0">
            <a:spAutoFit/>
          </a:bodyPr>
          <a:lstStyle/>
          <a:p>
            <a:pPr>
              <a:lnSpc>
                <a:spcPts val="2385"/>
              </a:lnSpc>
            </a:pPr>
            <a:r>
              <a:rPr lang="en-US" sz="1704">
                <a:solidFill>
                  <a:srgbClr val="000000"/>
                </a:solidFill>
                <a:latin typeface="Montserrat"/>
              </a:rPr>
              <a:t>Encouraging the purchase of women's safety equipment from small business owners can be an important scope for a women safety project. This can not only support local businesses and entrepreneurs, but also provide women with access to quality safety equipment that meets their specific needs.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rot="-5400000">
            <a:off x="-843555" y="3652520"/>
            <a:ext cx="4389120" cy="0"/>
          </a:xfrm>
          <a:prstGeom prst="line">
            <a:avLst/>
          </a:prstGeom>
          <a:ln cap="flat" w="9525">
            <a:solidFill>
              <a:srgbClr val="000000"/>
            </a:solidFill>
            <a:prstDash val="solid"/>
            <a:headEnd type="none" len="sm" w="sm"/>
            <a:tailEnd type="none" len="sm" w="sm"/>
          </a:ln>
        </p:spPr>
      </p:sp>
      <p:grpSp>
        <p:nvGrpSpPr>
          <p:cNvPr name="Group 3" id="3"/>
          <p:cNvGrpSpPr/>
          <p:nvPr/>
        </p:nvGrpSpPr>
        <p:grpSpPr>
          <a:xfrm rot="0">
            <a:off x="7807898" y="-71486"/>
            <a:ext cx="2416741" cy="7448646"/>
            <a:chOff x="0" y="0"/>
            <a:chExt cx="1193452" cy="3678344"/>
          </a:xfrm>
        </p:grpSpPr>
        <p:sp>
          <p:nvSpPr>
            <p:cNvPr name="Freeform 4" id="4"/>
            <p:cNvSpPr/>
            <p:nvPr/>
          </p:nvSpPr>
          <p:spPr>
            <a:xfrm>
              <a:off x="0" y="0"/>
              <a:ext cx="1193452" cy="3678344"/>
            </a:xfrm>
            <a:custGeom>
              <a:avLst/>
              <a:gdLst/>
              <a:ahLst/>
              <a:cxnLst/>
              <a:rect r="r" b="b" t="t" l="l"/>
              <a:pathLst>
                <a:path h="3678344" w="1193452">
                  <a:moveTo>
                    <a:pt x="0" y="0"/>
                  </a:moveTo>
                  <a:lnTo>
                    <a:pt x="1193452" y="0"/>
                  </a:lnTo>
                  <a:lnTo>
                    <a:pt x="1193452" y="3678344"/>
                  </a:lnTo>
                  <a:lnTo>
                    <a:pt x="0" y="3678344"/>
                  </a:lnTo>
                  <a:close/>
                </a:path>
              </a:pathLst>
            </a:custGeom>
            <a:solidFill>
              <a:srgbClr val="FFFFFF"/>
            </a:solidFill>
          </p:spPr>
        </p:sp>
        <p:sp>
          <p:nvSpPr>
            <p:cNvPr name="TextBox 5" id="5"/>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988873" y="461312"/>
            <a:ext cx="1514485" cy="1686168"/>
          </a:xfrm>
          <a:prstGeom prst="rect">
            <a:avLst/>
          </a:prstGeom>
        </p:spPr>
      </p:pic>
      <p:sp>
        <p:nvSpPr>
          <p:cNvPr name="TextBox 7" id="7"/>
          <p:cNvSpPr txBox="true"/>
          <p:nvPr/>
        </p:nvSpPr>
        <p:spPr>
          <a:xfrm rot="-5400000">
            <a:off x="-936875" y="3440724"/>
            <a:ext cx="3519835" cy="688473"/>
          </a:xfrm>
          <a:prstGeom prst="rect">
            <a:avLst/>
          </a:prstGeom>
        </p:spPr>
        <p:txBody>
          <a:bodyPr anchor="t" rtlCol="false" tIns="0" lIns="0" bIns="0" rIns="0">
            <a:spAutoFit/>
          </a:bodyPr>
          <a:lstStyle/>
          <a:p>
            <a:pPr algn="ctr">
              <a:lnSpc>
                <a:spcPts val="5362"/>
              </a:lnSpc>
            </a:pPr>
            <a:r>
              <a:rPr lang="en-US" sz="3830">
                <a:solidFill>
                  <a:srgbClr val="000000"/>
                </a:solidFill>
                <a:latin typeface="TAN Pearl"/>
              </a:rPr>
              <a:t>platforms</a:t>
            </a:r>
          </a:p>
        </p:txBody>
      </p:sp>
      <p:sp>
        <p:nvSpPr>
          <p:cNvPr name="TextBox 8" id="8"/>
          <p:cNvSpPr txBox="true"/>
          <p:nvPr/>
        </p:nvSpPr>
        <p:spPr>
          <a:xfrm rot="0">
            <a:off x="1653839" y="2109380"/>
            <a:ext cx="5855987" cy="3411364"/>
          </a:xfrm>
          <a:prstGeom prst="rect">
            <a:avLst/>
          </a:prstGeom>
        </p:spPr>
        <p:txBody>
          <a:bodyPr anchor="t" rtlCol="false" tIns="0" lIns="0" bIns="0" rIns="0">
            <a:spAutoFit/>
          </a:bodyPr>
          <a:lstStyle/>
          <a:p>
            <a:pPr algn="ctr">
              <a:lnSpc>
                <a:spcPts val="3072"/>
              </a:lnSpc>
            </a:pPr>
            <a:r>
              <a:rPr lang="en-US" sz="2194">
                <a:solidFill>
                  <a:srgbClr val="000000"/>
                </a:solidFill>
                <a:latin typeface="Montserrat"/>
              </a:rPr>
              <a:t>Android OS, or Android Operating System, is a software platform designed primarily for mobile devices such as smartphones, tablets, and smartwatches. It is an open-source operating system, which means that its source code is available to developers and can be modified and customized according to their needs.</a:t>
            </a:r>
          </a:p>
        </p:txBody>
      </p:sp>
      <p:sp>
        <p:nvSpPr>
          <p:cNvPr name="TextBox 9" id="9"/>
          <p:cNvSpPr txBox="true"/>
          <p:nvPr/>
        </p:nvSpPr>
        <p:spPr>
          <a:xfrm rot="0">
            <a:off x="1720342" y="1247246"/>
            <a:ext cx="3156458" cy="514350"/>
          </a:xfrm>
          <a:prstGeom prst="rect">
            <a:avLst/>
          </a:prstGeom>
        </p:spPr>
        <p:txBody>
          <a:bodyPr anchor="t" rtlCol="false" tIns="0" lIns="0" bIns="0" rIns="0">
            <a:spAutoFit/>
          </a:bodyPr>
          <a:lstStyle/>
          <a:p>
            <a:pPr algn="ctr">
              <a:lnSpc>
                <a:spcPts val="4200"/>
              </a:lnSpc>
            </a:pPr>
            <a:r>
              <a:rPr lang="en-US" sz="3000">
                <a:solidFill>
                  <a:srgbClr val="000000"/>
                </a:solidFill>
                <a:latin typeface="Montserrat Bold"/>
              </a:rPr>
              <a:t>Android OS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rot="-5400000">
            <a:off x="-843555" y="3652520"/>
            <a:ext cx="4389120" cy="0"/>
          </a:xfrm>
          <a:prstGeom prst="line">
            <a:avLst/>
          </a:prstGeom>
          <a:ln cap="flat" w="9525">
            <a:solidFill>
              <a:srgbClr val="000000"/>
            </a:solidFill>
            <a:prstDash val="solid"/>
            <a:headEnd type="none" len="sm" w="sm"/>
            <a:tailEnd type="none" len="sm" w="sm"/>
          </a:ln>
        </p:spPr>
      </p:sp>
      <p:grpSp>
        <p:nvGrpSpPr>
          <p:cNvPr name="Group 3" id="3"/>
          <p:cNvGrpSpPr/>
          <p:nvPr/>
        </p:nvGrpSpPr>
        <p:grpSpPr>
          <a:xfrm rot="0">
            <a:off x="7807898" y="-71486"/>
            <a:ext cx="2416741" cy="7448646"/>
            <a:chOff x="0" y="0"/>
            <a:chExt cx="1193452" cy="3678344"/>
          </a:xfrm>
        </p:grpSpPr>
        <p:sp>
          <p:nvSpPr>
            <p:cNvPr name="Freeform 4" id="4"/>
            <p:cNvSpPr/>
            <p:nvPr/>
          </p:nvSpPr>
          <p:spPr>
            <a:xfrm>
              <a:off x="0" y="0"/>
              <a:ext cx="1193452" cy="3678344"/>
            </a:xfrm>
            <a:custGeom>
              <a:avLst/>
              <a:gdLst/>
              <a:ahLst/>
              <a:cxnLst/>
              <a:rect r="r" b="b" t="t" l="l"/>
              <a:pathLst>
                <a:path h="3678344" w="1193452">
                  <a:moveTo>
                    <a:pt x="0" y="0"/>
                  </a:moveTo>
                  <a:lnTo>
                    <a:pt x="1193452" y="0"/>
                  </a:lnTo>
                  <a:lnTo>
                    <a:pt x="1193452" y="3678344"/>
                  </a:lnTo>
                  <a:lnTo>
                    <a:pt x="0" y="3678344"/>
                  </a:lnTo>
                  <a:close/>
                </a:path>
              </a:pathLst>
            </a:custGeom>
            <a:solidFill>
              <a:srgbClr val="FFFFFF"/>
            </a:solidFill>
          </p:spPr>
        </p:sp>
        <p:sp>
          <p:nvSpPr>
            <p:cNvPr name="TextBox 5" id="5"/>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988873" y="5099928"/>
            <a:ext cx="1606708" cy="1504463"/>
          </a:xfrm>
          <a:prstGeom prst="rect">
            <a:avLst/>
          </a:prstGeom>
        </p:spPr>
      </p:pic>
      <p:sp>
        <p:nvSpPr>
          <p:cNvPr name="TextBox 7" id="7"/>
          <p:cNvSpPr txBox="true"/>
          <p:nvPr/>
        </p:nvSpPr>
        <p:spPr>
          <a:xfrm rot="-5400000">
            <a:off x="-936875" y="3440724"/>
            <a:ext cx="3519835" cy="688473"/>
          </a:xfrm>
          <a:prstGeom prst="rect">
            <a:avLst/>
          </a:prstGeom>
        </p:spPr>
        <p:txBody>
          <a:bodyPr anchor="t" rtlCol="false" tIns="0" lIns="0" bIns="0" rIns="0">
            <a:spAutoFit/>
          </a:bodyPr>
          <a:lstStyle/>
          <a:p>
            <a:pPr algn="ctr">
              <a:lnSpc>
                <a:spcPts val="5362"/>
              </a:lnSpc>
            </a:pPr>
            <a:r>
              <a:rPr lang="en-US" sz="3830">
                <a:solidFill>
                  <a:srgbClr val="000000"/>
                </a:solidFill>
                <a:latin typeface="TAN Pearl"/>
              </a:rPr>
              <a:t>platforms</a:t>
            </a:r>
          </a:p>
        </p:txBody>
      </p:sp>
      <p:sp>
        <p:nvSpPr>
          <p:cNvPr name="TextBox 8" id="8"/>
          <p:cNvSpPr txBox="true"/>
          <p:nvPr/>
        </p:nvSpPr>
        <p:spPr>
          <a:xfrm rot="0">
            <a:off x="1872589" y="1633130"/>
            <a:ext cx="4955323" cy="514350"/>
          </a:xfrm>
          <a:prstGeom prst="rect">
            <a:avLst/>
          </a:prstGeom>
        </p:spPr>
        <p:txBody>
          <a:bodyPr anchor="t" rtlCol="false" tIns="0" lIns="0" bIns="0" rIns="0">
            <a:spAutoFit/>
          </a:bodyPr>
          <a:lstStyle/>
          <a:p>
            <a:pPr algn="ctr">
              <a:lnSpc>
                <a:spcPts val="4200"/>
              </a:lnSpc>
            </a:pPr>
            <a:r>
              <a:rPr lang="en-US" sz="3000">
                <a:solidFill>
                  <a:srgbClr val="000000"/>
                </a:solidFill>
                <a:latin typeface="Montserrat Bold"/>
              </a:rPr>
              <a:t>Eclipse for android devs</a:t>
            </a:r>
          </a:p>
        </p:txBody>
      </p:sp>
      <p:sp>
        <p:nvSpPr>
          <p:cNvPr name="TextBox 9" id="9"/>
          <p:cNvSpPr txBox="true"/>
          <p:nvPr/>
        </p:nvSpPr>
        <p:spPr>
          <a:xfrm rot="0">
            <a:off x="1872589" y="2661708"/>
            <a:ext cx="5754334" cy="3190452"/>
          </a:xfrm>
          <a:prstGeom prst="rect">
            <a:avLst/>
          </a:prstGeom>
        </p:spPr>
        <p:txBody>
          <a:bodyPr anchor="t" rtlCol="false" tIns="0" lIns="0" bIns="0" rIns="0">
            <a:spAutoFit/>
          </a:bodyPr>
          <a:lstStyle/>
          <a:p>
            <a:pPr algn="ctr">
              <a:lnSpc>
                <a:spcPts val="3173"/>
              </a:lnSpc>
            </a:pPr>
            <a:r>
              <a:rPr lang="en-US" sz="2266">
                <a:solidFill>
                  <a:srgbClr val="000000"/>
                </a:solidFill>
                <a:latin typeface="Montserrat"/>
              </a:rPr>
              <a:t>Eclipse is an Integrated Development Environment (IDE) that is commonly used by Android developers for writing, testing, and debugging Android applications. It is an open-source platform that provides a range of tools and features to simplify the app development process.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0" y="0"/>
            <a:ext cx="3245708" cy="7315200"/>
            <a:chOff x="0" y="0"/>
            <a:chExt cx="1602819" cy="3612444"/>
          </a:xfrm>
        </p:grpSpPr>
        <p:sp>
          <p:nvSpPr>
            <p:cNvPr name="Freeform 3" id="3"/>
            <p:cNvSpPr/>
            <p:nvPr/>
          </p:nvSpPr>
          <p:spPr>
            <a:xfrm>
              <a:off x="0" y="0"/>
              <a:ext cx="1602819" cy="3612445"/>
            </a:xfrm>
            <a:custGeom>
              <a:avLst/>
              <a:gdLst/>
              <a:ahLst/>
              <a:cxnLst/>
              <a:rect r="r" b="b" t="t" l="l"/>
              <a:pathLst>
                <a:path h="3612445" w="1602819">
                  <a:moveTo>
                    <a:pt x="0" y="0"/>
                  </a:moveTo>
                  <a:lnTo>
                    <a:pt x="1602819" y="0"/>
                  </a:lnTo>
                  <a:lnTo>
                    <a:pt x="1602819" y="3612445"/>
                  </a:lnTo>
                  <a:lnTo>
                    <a:pt x="0" y="3612445"/>
                  </a:lnTo>
                  <a:close/>
                </a:path>
              </a:pathLst>
            </a:custGeom>
            <a:solidFill>
              <a:srgbClr val="FFFFFF"/>
            </a:solidFill>
          </p:spPr>
        </p:sp>
        <p:sp>
          <p:nvSpPr>
            <p:cNvPr name="TextBox 4" id="4"/>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sp>
        <p:nvSpPr>
          <p:cNvPr name="AutoShape 5" id="5"/>
          <p:cNvSpPr/>
          <p:nvPr/>
        </p:nvSpPr>
        <p:spPr>
          <a:xfrm rot="-5400000">
            <a:off x="4370870" y="1549207"/>
            <a:ext cx="4389120" cy="0"/>
          </a:xfrm>
          <a:prstGeom prst="line">
            <a:avLst/>
          </a:prstGeom>
          <a:ln cap="flat" w="9525">
            <a:solidFill>
              <a:srgbClr val="000000"/>
            </a:solidFill>
            <a:prstDash val="solid"/>
            <a:headEnd type="none" len="sm" w="sm"/>
            <a:tailEnd type="none" len="sm" w="sm"/>
          </a:ln>
        </p:spPr>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12291" y="2719427"/>
            <a:ext cx="3901440" cy="2525296"/>
          </a:xfrm>
          <a:prstGeom prst="rect">
            <a:avLst/>
          </a:prstGeom>
        </p:spPr>
      </p:pic>
      <p:sp>
        <p:nvSpPr>
          <p:cNvPr name="TextBox 7" id="7"/>
          <p:cNvSpPr txBox="true"/>
          <p:nvPr/>
        </p:nvSpPr>
        <p:spPr>
          <a:xfrm rot="0">
            <a:off x="4645061" y="179753"/>
            <a:ext cx="4597399" cy="1369454"/>
          </a:xfrm>
          <a:prstGeom prst="rect">
            <a:avLst/>
          </a:prstGeom>
        </p:spPr>
        <p:txBody>
          <a:bodyPr anchor="t" rtlCol="false" tIns="0" lIns="0" bIns="0" rIns="0">
            <a:spAutoFit/>
          </a:bodyPr>
          <a:lstStyle/>
          <a:p>
            <a:pPr algn="ctr">
              <a:lnSpc>
                <a:spcPts val="5362"/>
              </a:lnSpc>
            </a:pPr>
            <a:r>
              <a:rPr lang="en-US" sz="3830">
                <a:solidFill>
                  <a:srgbClr val="000000"/>
                </a:solidFill>
                <a:latin typeface="TAN Pearl"/>
              </a:rPr>
              <a:t>Hardware Requirements</a:t>
            </a:r>
          </a:p>
        </p:txBody>
      </p:sp>
      <p:sp>
        <p:nvSpPr>
          <p:cNvPr name="TextBox 8" id="8"/>
          <p:cNvSpPr txBox="true"/>
          <p:nvPr/>
        </p:nvSpPr>
        <p:spPr>
          <a:xfrm rot="0">
            <a:off x="4370870" y="2460231"/>
            <a:ext cx="4651210" cy="3929804"/>
          </a:xfrm>
          <a:prstGeom prst="rect">
            <a:avLst/>
          </a:prstGeom>
        </p:spPr>
        <p:txBody>
          <a:bodyPr anchor="t" rtlCol="false" tIns="0" lIns="0" bIns="0" rIns="0">
            <a:spAutoFit/>
          </a:bodyPr>
          <a:lstStyle/>
          <a:p>
            <a:pPr>
              <a:lnSpc>
                <a:spcPts val="3966"/>
              </a:lnSpc>
            </a:pPr>
            <a:r>
              <a:rPr lang="en-US" sz="2833">
                <a:solidFill>
                  <a:srgbClr val="000000"/>
                </a:solidFill>
                <a:latin typeface="Montserrat"/>
              </a:rPr>
              <a:t> 1. PROCESSOR  : Dual core Processor and above</a:t>
            </a:r>
          </a:p>
          <a:p>
            <a:pPr>
              <a:lnSpc>
                <a:spcPts val="3966"/>
              </a:lnSpc>
            </a:pPr>
          </a:p>
          <a:p>
            <a:pPr>
              <a:lnSpc>
                <a:spcPts val="3966"/>
              </a:lnSpc>
            </a:pPr>
            <a:r>
              <a:rPr lang="en-US" sz="2833">
                <a:solidFill>
                  <a:srgbClr val="000000"/>
                </a:solidFill>
                <a:latin typeface="Montserrat"/>
              </a:rPr>
              <a:t> 2. RAM: 1GB and above</a:t>
            </a:r>
          </a:p>
          <a:p>
            <a:pPr>
              <a:lnSpc>
                <a:spcPts val="3966"/>
              </a:lnSpc>
            </a:pPr>
          </a:p>
          <a:p>
            <a:pPr>
              <a:lnSpc>
                <a:spcPts val="3966"/>
              </a:lnSpc>
            </a:pPr>
            <a:r>
              <a:rPr lang="en-US" sz="2833">
                <a:solidFill>
                  <a:srgbClr val="000000"/>
                </a:solidFill>
                <a:latin typeface="Montserrat"/>
              </a:rPr>
              <a:t> 3. HARD DISK   : 50 GB and above</a:t>
            </a:r>
          </a:p>
          <a:p>
            <a:pPr>
              <a:lnSpc>
                <a:spcPts val="3826"/>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DAFdtD-jpVk</dc:identifier>
  <dcterms:modified xsi:type="dcterms:W3CDTF">2011-08-01T06:04:30Z</dcterms:modified>
  <cp:revision>1</cp:revision>
  <dc:title>Beige Tan Minimalist Company Presentation</dc:title>
</cp:coreProperties>
</file>