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60" r:id="rId7"/>
    <p:sldId id="259" r:id="rId8"/>
    <p:sldId id="261" r:id="rId9"/>
    <p:sldId id="273" r:id="rId10"/>
    <p:sldId id="274" r:id="rId11"/>
    <p:sldId id="275" r:id="rId12"/>
    <p:sldId id="262" r:id="rId13"/>
    <p:sldId id="278" r:id="rId14"/>
    <p:sldId id="279" r:id="rId15"/>
    <p:sldId id="280" r:id="rId16"/>
    <p:sldId id="281" r:id="rId17"/>
    <p:sldId id="276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69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190308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350" y="259114"/>
            <a:ext cx="11343585" cy="1553771"/>
          </a:xfrm>
        </p:spPr>
        <p:txBody>
          <a:bodyPr>
            <a:normAutofit/>
          </a:bodyPr>
          <a:lstStyle/>
          <a:p>
            <a:pPr algn="ctr"/>
            <a:r>
              <a:rPr lang="en-US" sz="8000" dirty="0" err="1"/>
              <a:t>Puskesmas</a:t>
            </a:r>
            <a:r>
              <a:rPr lang="en-US" sz="8000" dirty="0"/>
              <a:t> Sejahtera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9513" y="5067999"/>
            <a:ext cx="4839767" cy="1790000"/>
          </a:xfrm>
        </p:spPr>
        <p:txBody>
          <a:bodyPr numCol="2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Iqbal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sugandi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kevin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- FAJAR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gading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melani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desti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6D60C5C-6332-EBDE-9D08-841EF9B31CE3}"/>
              </a:ext>
            </a:extLst>
          </p:cNvPr>
          <p:cNvSpPr txBox="1"/>
          <p:nvPr/>
        </p:nvSpPr>
        <p:spPr>
          <a:xfrm>
            <a:off x="7179512" y="4528421"/>
            <a:ext cx="1923847" cy="495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u="sng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Kelompok</a:t>
            </a:r>
            <a:r>
              <a:rPr lang="en-US" sz="24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B601-CA2D-31A0-AA39-0B1BD5BF0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0120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ctr">
            <a:normAutofit/>
          </a:bodyPr>
          <a:lstStyle/>
          <a:p>
            <a:r>
              <a:rPr lang="en-US" sz="4000" dirty="0"/>
              <a:t>										“</a:t>
            </a:r>
            <a:r>
              <a:rPr lang="en-US" sz="4000" dirty="0" err="1"/>
              <a:t>Lanjutan</a:t>
            </a:r>
            <a:r>
              <a:rPr lang="en-US" sz="4000" dirty="0"/>
              <a:t>”</a:t>
            </a:r>
            <a:endParaRPr lang="en-ID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AA9A0-6DC9-C00A-6BF6-4444B71E4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704" y="2288954"/>
            <a:ext cx="7729487" cy="709427"/>
          </a:xfrm>
        </p:spPr>
        <p:txBody>
          <a:bodyPr numCol="1">
            <a:noAutofit/>
          </a:bodyPr>
          <a:lstStyle/>
          <a:p>
            <a:pPr marL="0" indent="0" algn="just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u="sng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Menu Home :</a:t>
            </a:r>
            <a:endParaRPr lang="en-ID" sz="2500" u="sng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B7D586B-20FF-FC86-4C84-DE5B37B78552}"/>
              </a:ext>
            </a:extLst>
          </p:cNvPr>
          <p:cNvSpPr txBox="1">
            <a:spLocks/>
          </p:cNvSpPr>
          <p:nvPr/>
        </p:nvSpPr>
        <p:spPr>
          <a:xfrm>
            <a:off x="627704" y="2998381"/>
            <a:ext cx="10791664" cy="3154914"/>
          </a:xfrm>
          <a:prstGeom prst="rect">
            <a:avLst/>
          </a:prstGeom>
        </p:spPr>
        <p:txBody>
          <a:bodyPr vert="horz" lIns="0" tIns="45720" rIns="0" bIns="45720" numCol="1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361950"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Head : 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title “</a:t>
            </a:r>
            <a:r>
              <a:rPr lang="en-ID" sz="20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Puskesmas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 Sejahtera I Home”</a:t>
            </a:r>
          </a:p>
          <a:p>
            <a:pPr marL="361950" indent="-361950" algn="just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en-ID" sz="2000" spc="25" dirty="0">
                <a:solidFill>
                  <a:srgbClr val="36344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Body : 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logo </a:t>
            </a:r>
            <a:r>
              <a:rPr lang="en-ID" sz="20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puskesmas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, Alamat email, </a:t>
            </a:r>
            <a:r>
              <a:rPr lang="en-ID" sz="20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nomor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z="20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telepon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 dan </a:t>
            </a:r>
            <a:r>
              <a:rPr lang="en-ID" sz="20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kotak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 login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Navbar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menu </a:t>
            </a:r>
            <a:r>
              <a:rPr lang="en-ID" sz="20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seperti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 Home, </a:t>
            </a:r>
            <a:r>
              <a:rPr lang="en-ID" sz="20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Layanan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, Artikel dan </a:t>
            </a:r>
            <a:r>
              <a:rPr lang="en-ID" sz="20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Tentang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 Kami, Gambar slider </a:t>
            </a:r>
            <a:r>
              <a:rPr lang="en-ID" sz="20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Puskesmas</a:t>
            </a:r>
            <a:endParaRPr lang="en-ID" sz="2000" spc="25" dirty="0">
              <a:solidFill>
                <a:srgbClr val="36344D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L="361950" indent="-361950" algn="just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en-ID" sz="2000" spc="25" dirty="0">
                <a:solidFill>
                  <a:srgbClr val="36344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Footer : 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box-</a:t>
            </a:r>
            <a:r>
              <a:rPr lang="en-ID" sz="20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kotak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z="20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menampilkan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z="2000" spc="25" dirty="0">
                <a:solidFill>
                  <a:srgbClr val="36344D"/>
                </a:solidFill>
                <a:latin typeface="+mj-lt"/>
                <a:ea typeface="Times New Roman" panose="02020603050405020304" pitchFamily="18" charset="0"/>
              </a:rPr>
              <a:t>Alamat, 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box-quick-menu </a:t>
            </a:r>
            <a:r>
              <a:rPr lang="en-ID" sz="20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menampilkan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 Home, Artikel </a:t>
            </a:r>
            <a:r>
              <a:rPr lang="en-ID" sz="20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Layanan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 dan </a:t>
            </a:r>
            <a:r>
              <a:rPr lang="en-ID" sz="20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Visi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z="20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Misi</a:t>
            </a:r>
            <a:endParaRPr lang="en-ID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064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B601-CA2D-31A0-AA39-0B1BD5BF0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0120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ctr">
            <a:normAutofit/>
          </a:bodyPr>
          <a:lstStyle/>
          <a:p>
            <a:r>
              <a:rPr lang="en-US" sz="4000" dirty="0"/>
              <a:t>										“</a:t>
            </a:r>
            <a:r>
              <a:rPr lang="en-US" sz="4000" dirty="0" err="1"/>
              <a:t>Lanjutan</a:t>
            </a:r>
            <a:r>
              <a:rPr lang="en-US" sz="4000" dirty="0"/>
              <a:t>”</a:t>
            </a:r>
            <a:endParaRPr lang="en-ID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AA9A0-6DC9-C00A-6BF6-4444B71E4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704" y="2288954"/>
            <a:ext cx="7729487" cy="709427"/>
          </a:xfrm>
        </p:spPr>
        <p:txBody>
          <a:bodyPr numCol="1">
            <a:noAutofit/>
          </a:bodyPr>
          <a:lstStyle/>
          <a:p>
            <a:pPr marL="0" indent="0" algn="just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u="sng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Menu Artikel :</a:t>
            </a:r>
            <a:endParaRPr lang="en-ID" sz="2500" u="sng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B7D586B-20FF-FC86-4C84-DE5B37B78552}"/>
              </a:ext>
            </a:extLst>
          </p:cNvPr>
          <p:cNvSpPr txBox="1">
            <a:spLocks/>
          </p:cNvSpPr>
          <p:nvPr/>
        </p:nvSpPr>
        <p:spPr>
          <a:xfrm>
            <a:off x="627704" y="2998381"/>
            <a:ext cx="10791664" cy="3154914"/>
          </a:xfrm>
          <a:prstGeom prst="rect">
            <a:avLst/>
          </a:prstGeom>
        </p:spPr>
        <p:txBody>
          <a:bodyPr vert="horz" lIns="0" tIns="45720" rIns="0" bIns="45720" numCol="1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361950"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Head : 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title “</a:t>
            </a:r>
            <a:r>
              <a:rPr lang="en-ID" sz="20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Puskesmas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 Sejahtera I </a:t>
            </a:r>
            <a:r>
              <a:rPr lang="en-ID" sz="2000" spc="25" dirty="0">
                <a:solidFill>
                  <a:srgbClr val="36344D"/>
                </a:solidFill>
                <a:latin typeface="+mj-lt"/>
                <a:ea typeface="Times New Roman" panose="02020603050405020304" pitchFamily="18" charset="0"/>
              </a:rPr>
              <a:t>Covid-19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”</a:t>
            </a:r>
          </a:p>
          <a:p>
            <a:pPr marL="361950" indent="-361950" algn="just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en-ID" sz="2000" spc="25" dirty="0">
                <a:solidFill>
                  <a:srgbClr val="36344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Body : 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text-box </a:t>
            </a:r>
            <a:r>
              <a:rPr lang="en-ID" sz="20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menampilkan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 “</a:t>
            </a:r>
            <a:r>
              <a:rPr lang="en-ID" sz="20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Penyakit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 Virus Corona (Covid-19), box-</a:t>
            </a:r>
            <a:r>
              <a:rPr lang="en-ID" sz="20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ringkasan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 dan box-</a:t>
            </a:r>
            <a:r>
              <a:rPr lang="en-ID" sz="20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artikel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-text </a:t>
            </a:r>
            <a:r>
              <a:rPr lang="en-ID" sz="20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menampilkan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z="20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artikel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z="20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tentang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 Covid-19</a:t>
            </a:r>
          </a:p>
          <a:p>
            <a:pPr marL="361950" indent="-361950" algn="just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en-ID" sz="2000" spc="25" dirty="0">
                <a:solidFill>
                  <a:srgbClr val="36344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Footer : 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box-</a:t>
            </a:r>
            <a:r>
              <a:rPr lang="en-ID" sz="20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kotak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z="20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menampilkan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z="2000" spc="25" dirty="0">
                <a:solidFill>
                  <a:srgbClr val="36344D"/>
                </a:solidFill>
                <a:latin typeface="+mj-lt"/>
                <a:ea typeface="Times New Roman" panose="02020603050405020304" pitchFamily="18" charset="0"/>
              </a:rPr>
              <a:t>Alamat, 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box-quick-menu </a:t>
            </a:r>
            <a:r>
              <a:rPr lang="en-ID" sz="20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menampilkan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 Home, Artikel </a:t>
            </a:r>
            <a:r>
              <a:rPr lang="en-ID" sz="20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Layanan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 dan </a:t>
            </a:r>
            <a:r>
              <a:rPr lang="en-ID" sz="20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Visi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z="20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Misi</a:t>
            </a:r>
            <a:endParaRPr lang="en-ID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440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B601-CA2D-31A0-AA39-0B1BD5BF0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0120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ctr">
            <a:normAutofit/>
          </a:bodyPr>
          <a:lstStyle/>
          <a:p>
            <a:r>
              <a:rPr lang="en-US" sz="4000" dirty="0"/>
              <a:t>										“</a:t>
            </a:r>
            <a:r>
              <a:rPr lang="en-US" sz="4000" dirty="0" err="1"/>
              <a:t>Lanjutan</a:t>
            </a:r>
            <a:r>
              <a:rPr lang="en-US" sz="4000" dirty="0"/>
              <a:t>”</a:t>
            </a:r>
            <a:endParaRPr lang="en-ID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AA9A0-6DC9-C00A-6BF6-4444B71E4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704" y="2288954"/>
            <a:ext cx="7729487" cy="709427"/>
          </a:xfrm>
        </p:spPr>
        <p:txBody>
          <a:bodyPr numCol="1">
            <a:noAutofit/>
          </a:bodyPr>
          <a:lstStyle/>
          <a:p>
            <a:pPr marL="0" indent="0" algn="just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u="sng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Menu </a:t>
            </a:r>
            <a:r>
              <a:rPr lang="en-US" sz="2500" u="sng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Visi</a:t>
            </a:r>
            <a:r>
              <a:rPr lang="en-US" sz="2500" u="sng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u="sng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Misi</a:t>
            </a:r>
            <a:r>
              <a:rPr lang="en-US" sz="2500" u="sng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en-ID" sz="2500" u="sng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B7D586B-20FF-FC86-4C84-DE5B37B78552}"/>
              </a:ext>
            </a:extLst>
          </p:cNvPr>
          <p:cNvSpPr txBox="1">
            <a:spLocks/>
          </p:cNvSpPr>
          <p:nvPr/>
        </p:nvSpPr>
        <p:spPr>
          <a:xfrm>
            <a:off x="627704" y="2998381"/>
            <a:ext cx="10791664" cy="3154914"/>
          </a:xfrm>
          <a:prstGeom prst="rect">
            <a:avLst/>
          </a:prstGeom>
        </p:spPr>
        <p:txBody>
          <a:bodyPr vert="horz" lIns="0" tIns="45720" rIns="0" bIns="45720" numCol="1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361950"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Head : 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title “</a:t>
            </a:r>
            <a:r>
              <a:rPr lang="en-ID" sz="20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Puskesmas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 Sejahtera I </a:t>
            </a:r>
            <a:r>
              <a:rPr lang="en-ID" sz="2000" spc="25" dirty="0" err="1">
                <a:solidFill>
                  <a:srgbClr val="36344D"/>
                </a:solidFill>
                <a:latin typeface="+mj-lt"/>
                <a:ea typeface="Times New Roman" panose="02020603050405020304" pitchFamily="18" charset="0"/>
              </a:rPr>
              <a:t>Visi</a:t>
            </a:r>
            <a:r>
              <a:rPr lang="en-ID" sz="2000" spc="25" dirty="0">
                <a:solidFill>
                  <a:srgbClr val="36344D"/>
                </a:solidFill>
                <a:latin typeface="+mj-lt"/>
                <a:ea typeface="Times New Roman" panose="02020603050405020304" pitchFamily="18" charset="0"/>
              </a:rPr>
              <a:t> </a:t>
            </a:r>
            <a:r>
              <a:rPr lang="en-ID" sz="2000" spc="25" dirty="0" err="1">
                <a:solidFill>
                  <a:srgbClr val="36344D"/>
                </a:solidFill>
                <a:latin typeface="+mj-lt"/>
                <a:ea typeface="Times New Roman" panose="02020603050405020304" pitchFamily="18" charset="0"/>
              </a:rPr>
              <a:t>Misi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”</a:t>
            </a:r>
          </a:p>
          <a:p>
            <a:pPr marL="361950" indent="-361950" algn="just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en-ID" sz="2000" spc="25" dirty="0">
                <a:solidFill>
                  <a:srgbClr val="36344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Body : </a:t>
            </a:r>
            <a:r>
              <a:rPr lang="en-ID" sz="2000" spc="25" dirty="0" err="1">
                <a:solidFill>
                  <a:srgbClr val="36344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visi</a:t>
            </a:r>
            <a:r>
              <a:rPr lang="en-ID" sz="2000" spc="25" dirty="0">
                <a:solidFill>
                  <a:srgbClr val="36344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ID" sz="2000" spc="25" dirty="0" err="1">
                <a:solidFill>
                  <a:srgbClr val="36344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misi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-box </a:t>
            </a:r>
            <a:r>
              <a:rPr lang="en-ID" sz="20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menampung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 class </a:t>
            </a:r>
            <a:r>
              <a:rPr lang="en-ID" sz="20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visi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 dan </a:t>
            </a:r>
            <a:r>
              <a:rPr lang="en-ID" sz="20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misi</a:t>
            </a:r>
            <a:endParaRPr lang="en-ID" sz="2000" spc="25" dirty="0">
              <a:solidFill>
                <a:srgbClr val="36344D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L="361950" indent="-361950" algn="just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en-ID" sz="2000" spc="25" dirty="0">
                <a:solidFill>
                  <a:srgbClr val="36344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Footer : 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box-</a:t>
            </a:r>
            <a:r>
              <a:rPr lang="en-ID" sz="20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kotak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z="20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menampilkan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z="2000" spc="25" dirty="0">
                <a:solidFill>
                  <a:srgbClr val="36344D"/>
                </a:solidFill>
                <a:latin typeface="+mj-lt"/>
                <a:ea typeface="Times New Roman" panose="02020603050405020304" pitchFamily="18" charset="0"/>
              </a:rPr>
              <a:t>Alamat, 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box-quick-menu </a:t>
            </a:r>
            <a:r>
              <a:rPr lang="en-ID" sz="20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menampilkan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 Home, Artikel </a:t>
            </a:r>
            <a:r>
              <a:rPr lang="en-ID" sz="20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Layanan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 dan </a:t>
            </a:r>
            <a:r>
              <a:rPr lang="en-ID" sz="20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Visi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z="20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Misi</a:t>
            </a:r>
            <a:endParaRPr lang="en-ID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776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B601-CA2D-31A0-AA39-0B1BD5BF0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0120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ctr">
            <a:normAutofit/>
          </a:bodyPr>
          <a:lstStyle/>
          <a:p>
            <a:r>
              <a:rPr lang="en-US" sz="4000" dirty="0"/>
              <a:t>										“</a:t>
            </a:r>
            <a:r>
              <a:rPr lang="en-US" sz="4000" dirty="0" err="1"/>
              <a:t>Lanjutan</a:t>
            </a:r>
            <a:r>
              <a:rPr lang="en-US" sz="4000" dirty="0"/>
              <a:t>”</a:t>
            </a:r>
            <a:endParaRPr lang="en-ID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AA9A0-6DC9-C00A-6BF6-4444B71E4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704" y="2288954"/>
            <a:ext cx="7729487" cy="709427"/>
          </a:xfrm>
        </p:spPr>
        <p:txBody>
          <a:bodyPr numCol="1">
            <a:noAutofit/>
          </a:bodyPr>
          <a:lstStyle/>
          <a:p>
            <a:pPr marL="0" indent="0" algn="just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u="sng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Menu </a:t>
            </a:r>
            <a:r>
              <a:rPr lang="en-US" sz="2500" u="sng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Pelayanan</a:t>
            </a:r>
            <a:r>
              <a:rPr lang="en-US" sz="2500" u="sng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en-ID" sz="2500" u="sng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B7D586B-20FF-FC86-4C84-DE5B37B78552}"/>
              </a:ext>
            </a:extLst>
          </p:cNvPr>
          <p:cNvSpPr txBox="1">
            <a:spLocks/>
          </p:cNvSpPr>
          <p:nvPr/>
        </p:nvSpPr>
        <p:spPr>
          <a:xfrm>
            <a:off x="627704" y="2998381"/>
            <a:ext cx="10791664" cy="3154914"/>
          </a:xfrm>
          <a:prstGeom prst="rect">
            <a:avLst/>
          </a:prstGeom>
        </p:spPr>
        <p:txBody>
          <a:bodyPr vert="horz" lIns="0" tIns="45720" rIns="0" bIns="45720" numCol="1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361950"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Head : 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title “</a:t>
            </a:r>
            <a:r>
              <a:rPr lang="en-ID" sz="20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Puskesmas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 Sejahtera I </a:t>
            </a:r>
            <a:r>
              <a:rPr lang="en-ID" sz="2000" spc="25" dirty="0" err="1">
                <a:solidFill>
                  <a:srgbClr val="36344D"/>
                </a:solidFill>
                <a:latin typeface="+mj-lt"/>
                <a:ea typeface="Times New Roman" panose="02020603050405020304" pitchFamily="18" charset="0"/>
              </a:rPr>
              <a:t>Layanan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”</a:t>
            </a:r>
          </a:p>
          <a:p>
            <a:pPr marL="361950" indent="-361950" algn="just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en-ID" sz="2000" spc="25" dirty="0">
                <a:solidFill>
                  <a:srgbClr val="36344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Body : 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class Menu </a:t>
            </a:r>
            <a:r>
              <a:rPr lang="en-ID" sz="20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Pelayanan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z="20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untuk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z="20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menampung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 History </a:t>
            </a:r>
            <a:r>
              <a:rPr lang="en-ID" sz="20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pelayanan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z="20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kepada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 customer. Class </a:t>
            </a:r>
            <a:r>
              <a:rPr lang="en-ID" sz="20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nama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-</a:t>
            </a:r>
            <a:r>
              <a:rPr lang="en-ID" sz="20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pelayanan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-text </a:t>
            </a:r>
            <a:r>
              <a:rPr lang="en-ID" sz="20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berisi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 input Nama </a:t>
            </a:r>
            <a:r>
              <a:rPr lang="en-ID" sz="20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Pelayanan</a:t>
            </a:r>
            <a:r>
              <a:rPr lang="en-ID" sz="1800" spc="25" dirty="0">
                <a:solidFill>
                  <a:srgbClr val="36344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Dokter Yang </a:t>
            </a:r>
            <a:r>
              <a:rPr lang="en-ID" sz="20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Menangani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ID" sz="20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Menerima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 BPJS, </a:t>
            </a:r>
            <a:r>
              <a:rPr lang="en-ID" sz="20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Durasi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 / Lama </a:t>
            </a:r>
            <a:r>
              <a:rPr lang="en-ID" sz="20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Penanganan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, Hal </a:t>
            </a:r>
            <a:r>
              <a:rPr lang="en-ID" sz="20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Wajib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z="20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Dilakukan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</a:p>
          <a:p>
            <a:pPr marL="361950" indent="-361950" algn="just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en-ID" sz="2000" spc="25" dirty="0">
                <a:solidFill>
                  <a:srgbClr val="36344D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Footer : 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box-</a:t>
            </a:r>
            <a:r>
              <a:rPr lang="en-ID" sz="20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kotak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z="20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menampilkan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z="2000" spc="25" dirty="0">
                <a:solidFill>
                  <a:srgbClr val="36344D"/>
                </a:solidFill>
                <a:latin typeface="+mj-lt"/>
                <a:ea typeface="Times New Roman" panose="02020603050405020304" pitchFamily="18" charset="0"/>
              </a:rPr>
              <a:t>Alamat, 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box-quick-menu </a:t>
            </a:r>
            <a:r>
              <a:rPr lang="en-ID" sz="20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menampilkan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 Home, Artikel </a:t>
            </a:r>
            <a:r>
              <a:rPr lang="en-ID" sz="20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Layanan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 dan </a:t>
            </a:r>
            <a:r>
              <a:rPr lang="en-ID" sz="20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Visi</a:t>
            </a:r>
            <a:r>
              <a:rPr lang="en-ID" sz="20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z="20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Misi</a:t>
            </a:r>
            <a:endParaRPr lang="en-ID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074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764F6A-E6B4-FE18-F2AD-664592956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910" y="2770121"/>
            <a:ext cx="9276180" cy="915417"/>
          </a:xfrm>
        </p:spPr>
        <p:txBody>
          <a:bodyPr anchor="ctr">
            <a:normAutofit/>
          </a:bodyPr>
          <a:lstStyle/>
          <a:p>
            <a:pPr algn="ctr"/>
            <a:r>
              <a:rPr lang="en-US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Listing program “</a:t>
            </a:r>
            <a:r>
              <a:rPr lang="en-US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Puskesmas</a:t>
            </a:r>
            <a:r>
              <a:rPr lang="en-US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Sejahtera”</a:t>
            </a:r>
            <a:endParaRPr lang="en-ID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548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3211" y="1333238"/>
            <a:ext cx="10205544" cy="3436882"/>
          </a:xfrm>
        </p:spPr>
        <p:txBody>
          <a:bodyPr anchor="ctr">
            <a:normAutofit/>
          </a:bodyPr>
          <a:lstStyle/>
          <a:p>
            <a:pPr lvl="0" algn="ctr">
              <a:lnSpc>
                <a:spcPct val="150000"/>
              </a:lnSpc>
            </a:pPr>
            <a:r>
              <a:rPr lang="en-US" sz="7200" i="1" dirty="0">
                <a:solidFill>
                  <a:srgbClr val="FFFFFF"/>
                </a:solidFill>
              </a:rPr>
              <a:t>Thank you,,,,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824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152" y="422783"/>
            <a:ext cx="11082187" cy="4898365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Aft>
                <a:spcPts val="1000"/>
              </a:spcAft>
            </a:pPr>
            <a:r>
              <a:rPr lang="en-US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Rumusan</a:t>
            </a:r>
            <a:r>
              <a:rPr lang="en-US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Masalah</a:t>
            </a:r>
            <a:r>
              <a:rPr lang="en-US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marL="342900" lvl="0" indent="-342900" algn="just">
              <a:lnSpc>
                <a:spcPct val="120000"/>
              </a:lnSpc>
              <a:spcAft>
                <a:spcPts val="1000"/>
              </a:spcAft>
              <a:buSzPts val="1100"/>
              <a:buFont typeface="Calibri" panose="020F0502020204030204" pitchFamily="34" charset="0"/>
              <a:buAutoNum type="arabicPeriod"/>
            </a:pPr>
            <a:r>
              <a:rPr lang="en-US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Memahami</a:t>
            </a:r>
            <a:r>
              <a:rPr lang="en-US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skrip</a:t>
            </a:r>
            <a:r>
              <a:rPr lang="en-US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HTML, CSS, Python, Java dan PHP</a:t>
            </a:r>
            <a:endParaRPr lang="en-ID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Aft>
                <a:spcPts val="1000"/>
              </a:spcAft>
              <a:buSzPts val="1100"/>
              <a:buFont typeface="Calibri" panose="020F0502020204030204" pitchFamily="34" charset="0"/>
              <a:buAutoNum type="arabicPeriod"/>
            </a:pPr>
            <a:r>
              <a:rPr lang="en-US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Mampu </a:t>
            </a:r>
            <a:r>
              <a:rPr lang="en-US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skrip</a:t>
            </a:r>
            <a:r>
              <a:rPr lang="en-US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HTML, CSS, Python, Java dan PHP</a:t>
            </a:r>
            <a:endParaRPr lang="en-ID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Aft>
                <a:spcPts val="1000"/>
              </a:spcAft>
              <a:buSzPts val="1100"/>
              <a:buFont typeface="Calibri" panose="020F0502020204030204" pitchFamily="34" charset="0"/>
              <a:buAutoNum type="arabicPeriod"/>
            </a:pPr>
            <a:r>
              <a:rPr lang="en-US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Mampu </a:t>
            </a:r>
            <a:r>
              <a:rPr lang="en-US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tag </a:t>
            </a:r>
            <a:r>
              <a:rPr lang="en-US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penulisan</a:t>
            </a:r>
            <a:r>
              <a:rPr lang="en-US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skrip</a:t>
            </a:r>
            <a:r>
              <a:rPr lang="en-US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HTML, CSS, Python, Java dan PHP </a:t>
            </a:r>
            <a:endParaRPr lang="en-ID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Aft>
                <a:spcPts val="1000"/>
              </a:spcAft>
              <a:buSzPts val="1100"/>
              <a:buFont typeface="Calibri" panose="020F0502020204030204" pitchFamily="34" charset="0"/>
              <a:buAutoNum type="arabicPeriod"/>
            </a:pPr>
            <a:r>
              <a:rPr lang="en-US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Mampu </a:t>
            </a:r>
            <a:r>
              <a:rPr lang="en-US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tabel</a:t>
            </a:r>
            <a:r>
              <a:rPr lang="en-US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penggunaan</a:t>
            </a:r>
            <a:r>
              <a:rPr lang="en-US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cell padding, dan cell span</a:t>
            </a:r>
            <a:endParaRPr lang="en-ID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3D6FC-BE9C-1038-5364-E82D199F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8534" y="0"/>
            <a:ext cx="8803466" cy="1597572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Ruang </a:t>
            </a:r>
            <a:r>
              <a:rPr lang="en-US" sz="3200" dirty="0" err="1">
                <a:solidFill>
                  <a:schemeClr val="bg1"/>
                </a:solidFill>
              </a:rPr>
              <a:t>Lingkup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Penyusunan</a:t>
            </a:r>
            <a:r>
              <a:rPr lang="en-US" sz="3200" dirty="0">
                <a:solidFill>
                  <a:schemeClr val="bg1"/>
                </a:solidFill>
              </a:rPr>
              <a:t> Program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“</a:t>
            </a:r>
            <a:r>
              <a:rPr lang="en-US" sz="3200" dirty="0" err="1">
                <a:solidFill>
                  <a:schemeClr val="bg1"/>
                </a:solidFill>
              </a:rPr>
              <a:t>Puskesmas</a:t>
            </a:r>
            <a:r>
              <a:rPr lang="en-US" sz="3200" dirty="0">
                <a:solidFill>
                  <a:schemeClr val="bg1"/>
                </a:solidFill>
              </a:rPr>
              <a:t> Sejahtera”</a:t>
            </a:r>
            <a:endParaRPr lang="en-ID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07713-7071-9759-5B22-90A2AC66F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1. HTML</a:t>
            </a:r>
          </a:p>
          <a:p>
            <a:r>
              <a:rPr lang="en-US" sz="3200" dirty="0">
                <a:solidFill>
                  <a:schemeClr val="tx1"/>
                </a:solidFill>
              </a:rPr>
              <a:t>2. CSS</a:t>
            </a:r>
          </a:p>
          <a:p>
            <a:r>
              <a:rPr lang="en-US" sz="3200" dirty="0">
                <a:solidFill>
                  <a:schemeClr val="tx1"/>
                </a:solidFill>
              </a:rPr>
              <a:t>3. Python</a:t>
            </a:r>
          </a:p>
          <a:p>
            <a:r>
              <a:rPr lang="en-US" sz="3200" dirty="0">
                <a:solidFill>
                  <a:schemeClr val="tx1"/>
                </a:solidFill>
              </a:rPr>
              <a:t>4. JavaScript</a:t>
            </a:r>
          </a:p>
          <a:p>
            <a:r>
              <a:rPr lang="en-US" sz="3200" dirty="0">
                <a:solidFill>
                  <a:schemeClr val="tx1"/>
                </a:solidFill>
              </a:rPr>
              <a:t>5. PHP</a:t>
            </a:r>
          </a:p>
        </p:txBody>
      </p:sp>
    </p:spTree>
    <p:extLst>
      <p:ext uri="{BB962C8B-B14F-4D97-AF65-F5344CB8AC3E}">
        <p14:creationId xmlns:p14="http://schemas.microsoft.com/office/powerpoint/2010/main" val="5901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B601-CA2D-31A0-AA39-0B1BD5BF0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7371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HTML </a:t>
            </a:r>
            <a:br>
              <a:rPr lang="en-US" sz="4000" dirty="0"/>
            </a:br>
            <a:r>
              <a:rPr lang="en-US" sz="4000" dirty="0"/>
              <a:t>(Hypertext Markup Language)</a:t>
            </a:r>
            <a:endParaRPr lang="en-ID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AA9A0-6DC9-C00A-6BF6-4444B71E4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93" y="2108202"/>
            <a:ext cx="11270255" cy="1320798"/>
          </a:xfrm>
        </p:spPr>
        <p:txBody>
          <a:bodyPr numCol="1">
            <a:noAutofit/>
          </a:bodyPr>
          <a:lstStyle/>
          <a:p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Merupakan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sebuah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bahasa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Markup. HTML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kode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membuat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struktur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halaman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suatu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website yang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menarik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saling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terhubung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satu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lainnya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yang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diakses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melalui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internet.</a:t>
            </a:r>
            <a:endParaRPr lang="en-ID" sz="25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435332-4E8E-AB66-0F67-0932211F44FC}"/>
              </a:ext>
            </a:extLst>
          </p:cNvPr>
          <p:cNvSpPr txBox="1">
            <a:spLocks/>
          </p:cNvSpPr>
          <p:nvPr/>
        </p:nvSpPr>
        <p:spPr>
          <a:xfrm>
            <a:off x="517792" y="3873656"/>
            <a:ext cx="11270255" cy="1954268"/>
          </a:xfrm>
          <a:prstGeom prst="rect">
            <a:avLst/>
          </a:prstGeom>
        </p:spPr>
        <p:txBody>
          <a:bodyPr vert="horz" lIns="0" tIns="45720" rIns="0" bIns="45720" numCol="1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u="sng" dirty="0" err="1">
                <a:latin typeface="Times New Roman" panose="02020603050405020304" pitchFamily="18" charset="0"/>
                <a:ea typeface="Calibri" panose="020F0502020204030204" pitchFamily="34" charset="0"/>
              </a:rPr>
              <a:t>Fungsi</a:t>
            </a:r>
            <a:r>
              <a:rPr lang="en-US" sz="2500" u="sng" dirty="0">
                <a:latin typeface="Times New Roman" panose="02020603050405020304" pitchFamily="18" charset="0"/>
                <a:ea typeface="Calibri" panose="020F0502020204030204" pitchFamily="34" charset="0"/>
              </a:rPr>
              <a:t> HTML :</a:t>
            </a:r>
          </a:p>
          <a:p>
            <a:r>
              <a:rPr lang="en-US" sz="2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embuat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website,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sebagai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Hyperlink,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sebagai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pondasi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website,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menambah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Multimedia pada website,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sebagai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penanda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teks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bagian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website</a:t>
            </a:r>
            <a:endParaRPr lang="en-ID" sz="2500" dirty="0"/>
          </a:p>
        </p:txBody>
      </p:sp>
    </p:spTree>
    <p:extLst>
      <p:ext uri="{BB962C8B-B14F-4D97-AF65-F5344CB8AC3E}">
        <p14:creationId xmlns:p14="http://schemas.microsoft.com/office/powerpoint/2010/main" val="22736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F45CC-293B-409D-C9B3-C8DB55DBA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094" y="355611"/>
            <a:ext cx="10058400" cy="1450757"/>
          </a:xfrm>
        </p:spPr>
        <p:txBody>
          <a:bodyPr anchor="ctr"/>
          <a:lstStyle/>
          <a:p>
            <a:pPr algn="ctr"/>
            <a:r>
              <a:rPr lang="en-US" dirty="0"/>
              <a:t>CSS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Cading</a:t>
            </a:r>
            <a:r>
              <a:rPr lang="en-US" dirty="0"/>
              <a:t> Style Sheet)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556E8-7A5F-EE00-1CCB-70E9474D29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3699" y="1949588"/>
            <a:ext cx="11663190" cy="2732581"/>
          </a:xfrm>
        </p:spPr>
        <p:txBody>
          <a:bodyPr anchor="ctr">
            <a:normAutofit lnSpcReduction="10000"/>
          </a:bodyPr>
          <a:lstStyle/>
          <a:p>
            <a:pPr algn="ctr"/>
            <a:r>
              <a:rPr lang="en-US" sz="2500" spc="25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Cading</a:t>
            </a:r>
            <a:r>
              <a:rPr lang="en-US" sz="2500" spc="2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Style Sheet (CSS) </a:t>
            </a:r>
            <a:r>
              <a:rPr lang="en-US" sz="2500" spc="25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2500" spc="2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spc="25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bahasa</a:t>
            </a:r>
            <a:r>
              <a:rPr lang="en-US" sz="2500" spc="2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Cascading Style Sheet dan </a:t>
            </a:r>
            <a:r>
              <a:rPr lang="en-US" sz="2500" spc="25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biasanya</a:t>
            </a:r>
            <a:r>
              <a:rPr lang="en-US" sz="2500" spc="2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spc="25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2500" spc="2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spc="25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500" spc="2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spc="25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mengatur</a:t>
            </a:r>
            <a:r>
              <a:rPr lang="en-US" sz="2500" spc="2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spc="25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US" sz="2500" spc="2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spc="25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elemen</a:t>
            </a:r>
            <a:r>
              <a:rPr lang="en-US" sz="2500" spc="2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500" spc="25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tertulis</a:t>
            </a:r>
            <a:r>
              <a:rPr lang="en-US" sz="2500" spc="2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spc="25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500" spc="2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spc="25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bahasa</a:t>
            </a:r>
            <a:r>
              <a:rPr lang="en-US" sz="2500" spc="2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markup, </a:t>
            </a:r>
            <a:r>
              <a:rPr lang="en-US" sz="2500" spc="25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sz="2500" spc="2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HTML. </a:t>
            </a:r>
          </a:p>
          <a:p>
            <a:pPr algn="ctr"/>
            <a:r>
              <a:rPr lang="en-US" sz="2500" spc="2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HTML dan CSS </a:t>
            </a:r>
            <a:r>
              <a:rPr lang="en-US" sz="2500" spc="25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US" sz="2500" spc="2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spc="25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keterikatan</a:t>
            </a:r>
            <a:r>
              <a:rPr lang="en-US" sz="2500" spc="2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500" spc="25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erat</a:t>
            </a:r>
            <a:r>
              <a:rPr lang="en-US" sz="2500" spc="2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Karena HTML </a:t>
            </a:r>
            <a:r>
              <a:rPr lang="en-US" sz="2500" spc="25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2500" spc="2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spc="25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bahasa</a:t>
            </a:r>
            <a:r>
              <a:rPr lang="en-US" sz="2500" spc="2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markup (</a:t>
            </a:r>
            <a:r>
              <a:rPr lang="en-US" sz="2500" spc="25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fondasi</a:t>
            </a:r>
            <a:r>
              <a:rPr lang="en-US" sz="2500" spc="2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situs) dan CSS </a:t>
            </a:r>
            <a:r>
              <a:rPr lang="en-US" sz="2500" spc="25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memperbaiki</a:t>
            </a:r>
            <a:r>
              <a:rPr lang="en-US" sz="2500" spc="2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style (</a:t>
            </a:r>
            <a:r>
              <a:rPr lang="en-US" sz="2500" spc="25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500" spc="2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spc="25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semua</a:t>
            </a:r>
            <a:r>
              <a:rPr lang="en-US" sz="2500" spc="2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spc="25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aspek</a:t>
            </a:r>
            <a:r>
              <a:rPr lang="en-US" sz="2500" spc="2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500" spc="25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terkait</a:t>
            </a:r>
            <a:r>
              <a:rPr lang="en-US" sz="2500" spc="2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spc="25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500" spc="2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spc="25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US" sz="2500" spc="2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website)</a:t>
            </a:r>
            <a:endParaRPr lang="en-ID" sz="2500" dirty="0">
              <a:latin typeface="+mj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F08B13-9C2C-617D-18BD-849DD485E4EE}"/>
              </a:ext>
            </a:extLst>
          </p:cNvPr>
          <p:cNvSpPr txBox="1">
            <a:spLocks/>
          </p:cNvSpPr>
          <p:nvPr/>
        </p:nvSpPr>
        <p:spPr>
          <a:xfrm>
            <a:off x="173699" y="4825389"/>
            <a:ext cx="11663190" cy="139914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500" dirty="0">
                <a:latin typeface="+mj-lt"/>
              </a:rPr>
              <a:t>Jadi </a:t>
            </a:r>
            <a:r>
              <a:rPr lang="en-US" sz="2500" dirty="0" err="1">
                <a:latin typeface="+mj-lt"/>
              </a:rPr>
              <a:t>fungsi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dari</a:t>
            </a:r>
            <a:r>
              <a:rPr lang="en-US" sz="2500" dirty="0">
                <a:latin typeface="+mj-lt"/>
              </a:rPr>
              <a:t> CSS </a:t>
            </a:r>
            <a:r>
              <a:rPr lang="en-US" sz="2500" dirty="0" err="1">
                <a:latin typeface="+mj-lt"/>
              </a:rPr>
              <a:t>adalah</a:t>
            </a:r>
            <a:r>
              <a:rPr lang="en-US" sz="2500" dirty="0">
                <a:latin typeface="+mj-lt"/>
              </a:rPr>
              <a:t> </a:t>
            </a:r>
            <a:r>
              <a:rPr lang="en-US" sz="2500" spc="25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500" spc="2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spc="25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memisahkan</a:t>
            </a:r>
            <a:r>
              <a:rPr lang="en-US" sz="2500" spc="2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spc="25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konten</a:t>
            </a:r>
            <a:r>
              <a:rPr lang="en-US" sz="2500" spc="2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spc="25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500" spc="2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spc="25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US" sz="2500" spc="2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spc="25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visualnya</a:t>
            </a:r>
            <a:r>
              <a:rPr lang="en-US" sz="2500" spc="2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di situs</a:t>
            </a:r>
            <a:endParaRPr lang="en-ID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02499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B601-CA2D-31A0-AA39-0B1BD5BF0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7371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PHP </a:t>
            </a:r>
            <a:br>
              <a:rPr lang="en-US" sz="4000" dirty="0"/>
            </a:br>
            <a:r>
              <a:rPr lang="en-US" sz="4000" dirty="0"/>
              <a:t>(Hypertext Preprocessor)</a:t>
            </a:r>
            <a:endParaRPr lang="en-ID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AA9A0-6DC9-C00A-6BF6-4444B71E4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17" y="2225159"/>
            <a:ext cx="11433203" cy="2081027"/>
          </a:xfrm>
        </p:spPr>
        <p:txBody>
          <a:bodyPr numCol="1">
            <a:noAutofit/>
          </a:bodyPr>
          <a:lstStyle/>
          <a:p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Hypertext Preprocessor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atau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Php</a:t>
            </a:r>
            <a:r>
              <a:rPr lang="en-US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bahasa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skrip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fungsi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umum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terutama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digunakan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pengembangan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web.</a:t>
            </a:r>
          </a:p>
          <a:p>
            <a:r>
              <a:rPr lang="en-US" sz="2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Penulisan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</a:rPr>
              <a:t> code PHP </a:t>
            </a:r>
            <a:r>
              <a:rPr lang="en-US" sz="2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harus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diapit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menggunakan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</a:rPr>
              <a:t> tag &lt;?</a:t>
            </a:r>
            <a:r>
              <a:rPr lang="en-US" sz="2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php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2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membuka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</a:rPr>
              <a:t>) dan ?&gt; (</a:t>
            </a:r>
            <a:r>
              <a:rPr lang="en-US" sz="2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menutup</a:t>
            </a:r>
            <a:r>
              <a:rPr lang="en-US" sz="2500" dirty="0"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ID" sz="25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435332-4E8E-AB66-0F67-0932211F44FC}"/>
              </a:ext>
            </a:extLst>
          </p:cNvPr>
          <p:cNvSpPr txBox="1">
            <a:spLocks/>
          </p:cNvSpPr>
          <p:nvPr/>
        </p:nvSpPr>
        <p:spPr>
          <a:xfrm>
            <a:off x="436317" y="4203266"/>
            <a:ext cx="11270255" cy="1954268"/>
          </a:xfrm>
          <a:prstGeom prst="rect">
            <a:avLst/>
          </a:prstGeom>
        </p:spPr>
        <p:txBody>
          <a:bodyPr vert="horz" lIns="0" tIns="45720" rIns="0" bIns="45720" numCol="1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u="sng" dirty="0" err="1">
                <a:latin typeface="Times New Roman" panose="02020603050405020304" pitchFamily="18" charset="0"/>
                <a:ea typeface="Calibri" panose="020F0502020204030204" pitchFamily="34" charset="0"/>
              </a:rPr>
              <a:t>Fungsi</a:t>
            </a:r>
            <a:r>
              <a:rPr lang="en-US" sz="2500" u="sng" dirty="0">
                <a:latin typeface="Times New Roman" panose="02020603050405020304" pitchFamily="18" charset="0"/>
                <a:ea typeface="Calibri" panose="020F0502020204030204" pitchFamily="34" charset="0"/>
              </a:rPr>
              <a:t> HTML :</a:t>
            </a:r>
          </a:p>
          <a:p>
            <a:r>
              <a:rPr lang="en-US" sz="25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embuat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website,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sebagai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Hyperlink,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sebagai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pondasi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website,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menambah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Multimedia pada website,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sebagai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penanda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teks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bagian</a:t>
            </a:r>
            <a:r>
              <a:rPr lang="en-US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website</a:t>
            </a:r>
            <a:endParaRPr lang="en-ID" sz="2500" dirty="0"/>
          </a:p>
        </p:txBody>
      </p:sp>
    </p:spTree>
    <p:extLst>
      <p:ext uri="{BB962C8B-B14F-4D97-AF65-F5344CB8AC3E}">
        <p14:creationId xmlns:p14="http://schemas.microsoft.com/office/powerpoint/2010/main" val="30577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F45CC-293B-409D-C9B3-C8DB55DBA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727" y="0"/>
            <a:ext cx="10058400" cy="1450757"/>
          </a:xfrm>
        </p:spPr>
        <p:txBody>
          <a:bodyPr anchor="ctr"/>
          <a:lstStyle/>
          <a:p>
            <a:pPr algn="ctr"/>
            <a:r>
              <a:rPr lang="en-US" dirty="0"/>
              <a:t>“JavaScript”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556E8-7A5F-EE00-1CCB-70E9474D29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4332" y="1088351"/>
            <a:ext cx="11663190" cy="2229007"/>
          </a:xfrm>
        </p:spPr>
        <p:txBody>
          <a:bodyPr anchor="ctr">
            <a:noAutofit/>
          </a:bodyPr>
          <a:lstStyle/>
          <a:p>
            <a:pPr algn="ctr"/>
            <a:r>
              <a:rPr lang="en-US" sz="2500" dirty="0">
                <a:effectLst/>
                <a:latin typeface="+mj-lt"/>
                <a:ea typeface="Calibri" panose="020F0502020204030204" pitchFamily="34" charset="0"/>
              </a:rPr>
              <a:t>JavaScript </a:t>
            </a:r>
            <a:r>
              <a:rPr lang="en-US" sz="2500" dirty="0" err="1">
                <a:effectLst/>
                <a:latin typeface="+mj-lt"/>
                <a:ea typeface="Calibri" panose="020F0502020204030204" pitchFamily="34" charset="0"/>
              </a:rPr>
              <a:t>adalah</a:t>
            </a:r>
            <a:r>
              <a:rPr lang="en-US" sz="25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+mj-lt"/>
                <a:ea typeface="Calibri" panose="020F0502020204030204" pitchFamily="34" charset="0"/>
              </a:rPr>
              <a:t>suatu</a:t>
            </a:r>
            <a:r>
              <a:rPr lang="en-US" sz="25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+mj-lt"/>
                <a:ea typeface="Calibri" panose="020F0502020204030204" pitchFamily="34" charset="0"/>
              </a:rPr>
              <a:t>bahasa</a:t>
            </a:r>
            <a:r>
              <a:rPr lang="en-US" sz="25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+mj-lt"/>
                <a:ea typeface="Calibri" panose="020F0502020204030204" pitchFamily="34" charset="0"/>
              </a:rPr>
              <a:t>pemrograman</a:t>
            </a:r>
            <a:r>
              <a:rPr lang="en-US" sz="25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+mj-lt"/>
                <a:ea typeface="Calibri" panose="020F0502020204030204" pitchFamily="34" charset="0"/>
              </a:rPr>
              <a:t>tingkat</a:t>
            </a:r>
            <a:r>
              <a:rPr lang="en-US" sz="25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+mj-lt"/>
                <a:ea typeface="Calibri" panose="020F0502020204030204" pitchFamily="34" charset="0"/>
              </a:rPr>
              <a:t>tinggi</a:t>
            </a:r>
            <a:r>
              <a:rPr lang="en-US" sz="2500" dirty="0">
                <a:effectLst/>
                <a:latin typeface="+mj-lt"/>
                <a:ea typeface="Calibri" panose="020F0502020204030204" pitchFamily="34" charset="0"/>
              </a:rPr>
              <a:t> dan </a:t>
            </a:r>
            <a:r>
              <a:rPr lang="en-US" sz="2500" dirty="0" err="1">
                <a:effectLst/>
                <a:latin typeface="+mj-lt"/>
                <a:ea typeface="Calibri" panose="020F0502020204030204" pitchFamily="34" charset="0"/>
              </a:rPr>
              <a:t>dinamis</a:t>
            </a:r>
            <a:r>
              <a:rPr lang="en-US" sz="2500" dirty="0">
                <a:effectLst/>
                <a:latin typeface="+mj-lt"/>
                <a:ea typeface="Calibri" panose="020F0502020204030204" pitchFamily="34" charset="0"/>
              </a:rPr>
              <a:t>, </a:t>
            </a:r>
            <a:r>
              <a:rPr lang="en-US" sz="2500" dirty="0" err="1">
                <a:effectLst/>
                <a:latin typeface="+mj-lt"/>
                <a:ea typeface="Calibri" panose="020F0502020204030204" pitchFamily="34" charset="0"/>
              </a:rPr>
              <a:t>javascript</a:t>
            </a:r>
            <a:r>
              <a:rPr lang="en-US" sz="25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+mj-lt"/>
                <a:ea typeface="Calibri" panose="020F0502020204030204" pitchFamily="34" charset="0"/>
              </a:rPr>
              <a:t>merupakan</a:t>
            </a:r>
            <a:r>
              <a:rPr lang="en-US" sz="2500" dirty="0">
                <a:effectLst/>
                <a:latin typeface="+mj-lt"/>
                <a:ea typeface="Calibri" panose="020F0502020204030204" pitchFamily="34" charset="0"/>
              </a:rPr>
              <a:t> salah </a:t>
            </a:r>
            <a:r>
              <a:rPr lang="en-US" sz="2500" dirty="0" err="1">
                <a:effectLst/>
                <a:latin typeface="+mj-lt"/>
                <a:ea typeface="Calibri" panose="020F0502020204030204" pitchFamily="34" charset="0"/>
              </a:rPr>
              <a:t>satu</a:t>
            </a:r>
            <a:r>
              <a:rPr lang="en-US" sz="25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+mj-lt"/>
                <a:ea typeface="Calibri" panose="020F0502020204030204" pitchFamily="34" charset="0"/>
              </a:rPr>
              <a:t>teknologi</a:t>
            </a:r>
            <a:r>
              <a:rPr lang="en-US" sz="2500" dirty="0">
                <a:effectLst/>
                <a:latin typeface="+mj-lt"/>
                <a:ea typeface="Calibri" panose="020F0502020204030204" pitchFamily="34" charset="0"/>
              </a:rPr>
              <a:t> inti World Wide Web </a:t>
            </a:r>
            <a:r>
              <a:rPr lang="en-US" sz="2500" dirty="0" err="1">
                <a:effectLst/>
                <a:latin typeface="+mj-lt"/>
                <a:ea typeface="Calibri" panose="020F0502020204030204" pitchFamily="34" charset="0"/>
              </a:rPr>
              <a:t>selain</a:t>
            </a:r>
            <a:r>
              <a:rPr lang="en-US" sz="2500" dirty="0">
                <a:effectLst/>
                <a:latin typeface="+mj-lt"/>
                <a:ea typeface="Calibri" panose="020F0502020204030204" pitchFamily="34" charset="0"/>
              </a:rPr>
              <a:t> HTML dan CSS. Kode JavaScript </a:t>
            </a:r>
            <a:r>
              <a:rPr lang="en-US" sz="2500" dirty="0" err="1">
                <a:effectLst/>
                <a:latin typeface="+mj-lt"/>
                <a:ea typeface="Calibri" panose="020F0502020204030204" pitchFamily="34" charset="0"/>
              </a:rPr>
              <a:t>dapat</a:t>
            </a:r>
            <a:r>
              <a:rPr lang="en-US" sz="25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+mj-lt"/>
                <a:ea typeface="Calibri" panose="020F0502020204030204" pitchFamily="34" charset="0"/>
              </a:rPr>
              <a:t>disisipkan</a:t>
            </a:r>
            <a:r>
              <a:rPr lang="en-US" sz="25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+mj-lt"/>
                <a:ea typeface="Calibri" panose="020F0502020204030204" pitchFamily="34" charset="0"/>
              </a:rPr>
              <a:t>dalam</a:t>
            </a:r>
            <a:r>
              <a:rPr lang="en-US" sz="2500" dirty="0"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2500" dirty="0" err="1">
                <a:effectLst/>
                <a:latin typeface="+mj-lt"/>
                <a:ea typeface="Calibri" panose="020F0502020204030204" pitchFamily="34" charset="0"/>
              </a:rPr>
              <a:t>halaman</a:t>
            </a:r>
            <a:r>
              <a:rPr lang="en-US" sz="2500" dirty="0">
                <a:effectLst/>
                <a:latin typeface="+mj-lt"/>
                <a:ea typeface="Calibri" panose="020F0502020204030204" pitchFamily="34" charset="0"/>
              </a:rPr>
              <a:t> web </a:t>
            </a:r>
            <a:r>
              <a:rPr lang="en-US" sz="2500" dirty="0" err="1">
                <a:effectLst/>
                <a:latin typeface="+mj-lt"/>
                <a:ea typeface="Calibri" panose="020F0502020204030204" pitchFamily="34" charset="0"/>
              </a:rPr>
              <a:t>menggunakan</a:t>
            </a:r>
            <a:r>
              <a:rPr lang="en-US" sz="2500" dirty="0">
                <a:effectLst/>
                <a:latin typeface="+mj-lt"/>
                <a:ea typeface="Calibri" panose="020F0502020204030204" pitchFamily="34" charset="0"/>
              </a:rPr>
              <a:t> tag script</a:t>
            </a:r>
            <a:endParaRPr lang="en-ID" sz="2500" dirty="0">
              <a:latin typeface="+mj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F08B13-9C2C-617D-18BD-849DD485E4EE}"/>
              </a:ext>
            </a:extLst>
          </p:cNvPr>
          <p:cNvSpPr txBox="1">
            <a:spLocks/>
          </p:cNvSpPr>
          <p:nvPr/>
        </p:nvSpPr>
        <p:spPr>
          <a:xfrm>
            <a:off x="184332" y="3540643"/>
            <a:ext cx="11663190" cy="249865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10941050" algn="l"/>
              </a:tabLst>
            </a:pPr>
            <a:r>
              <a:rPr lang="en-US" sz="2500" dirty="0" err="1">
                <a:latin typeface="+mj-lt"/>
              </a:rPr>
              <a:t>Fungsi</a:t>
            </a:r>
            <a:r>
              <a:rPr lang="en-US" sz="2500" dirty="0">
                <a:latin typeface="+mj-lt"/>
              </a:rPr>
              <a:t> Bahasa </a:t>
            </a:r>
            <a:r>
              <a:rPr lang="en-US" sz="2500" dirty="0" err="1">
                <a:latin typeface="+mj-lt"/>
              </a:rPr>
              <a:t>Pemrograman</a:t>
            </a:r>
            <a:r>
              <a:rPr lang="en-US" sz="2500" dirty="0">
                <a:latin typeface="+mj-lt"/>
              </a:rPr>
              <a:t> JavaScript :</a:t>
            </a:r>
          </a:p>
          <a:p>
            <a:pPr>
              <a:lnSpc>
                <a:spcPct val="100000"/>
              </a:lnSpc>
              <a:tabLst>
                <a:tab pos="10941050" algn="l"/>
              </a:tabLst>
            </a:pPr>
            <a:r>
              <a:rPr lang="en-US" sz="2500" dirty="0">
                <a:latin typeface="+mj-lt"/>
              </a:rPr>
              <a:t>1. </a:t>
            </a:r>
            <a:r>
              <a:rPr lang="en-US" sz="2500" dirty="0" err="1">
                <a:latin typeface="+mj-lt"/>
              </a:rPr>
              <a:t>Membuat</a:t>
            </a:r>
            <a:r>
              <a:rPr lang="en-US" sz="2500" dirty="0">
                <a:latin typeface="+mj-lt"/>
              </a:rPr>
              <a:t> website </a:t>
            </a:r>
            <a:r>
              <a:rPr lang="en-US" sz="2500" dirty="0" err="1">
                <a:latin typeface="+mj-lt"/>
              </a:rPr>
              <a:t>lebih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menarik</a:t>
            </a:r>
            <a:endParaRPr lang="en-US" sz="2500" dirty="0">
              <a:latin typeface="+mj-lt"/>
            </a:endParaRPr>
          </a:p>
          <a:p>
            <a:pPr>
              <a:lnSpc>
                <a:spcPct val="100000"/>
              </a:lnSpc>
              <a:tabLst>
                <a:tab pos="10941050" algn="l"/>
              </a:tabLst>
            </a:pPr>
            <a:r>
              <a:rPr lang="en-US" sz="2500" dirty="0">
                <a:latin typeface="+mj-lt"/>
              </a:rPr>
              <a:t>2. </a:t>
            </a:r>
            <a:r>
              <a:rPr lang="en-US" sz="2500" dirty="0" err="1">
                <a:latin typeface="+mj-lt"/>
              </a:rPr>
              <a:t>Menciptakan</a:t>
            </a:r>
            <a:r>
              <a:rPr lang="en-US" sz="2500" dirty="0">
                <a:latin typeface="+mj-lt"/>
              </a:rPr>
              <a:t> </a:t>
            </a:r>
            <a:r>
              <a:rPr lang="en-US" sz="2500" dirty="0" err="1">
                <a:latin typeface="+mj-lt"/>
              </a:rPr>
              <a:t>Aplikasi</a:t>
            </a:r>
            <a:r>
              <a:rPr lang="en-US" sz="2500" dirty="0">
                <a:latin typeface="+mj-lt"/>
              </a:rPr>
              <a:t> Mobile</a:t>
            </a:r>
          </a:p>
          <a:p>
            <a:pPr>
              <a:lnSpc>
                <a:spcPct val="100000"/>
              </a:lnSpc>
              <a:tabLst>
                <a:tab pos="10941050" algn="l"/>
              </a:tabLst>
            </a:pPr>
            <a:r>
              <a:rPr lang="en-ID" sz="2500" dirty="0">
                <a:latin typeface="+mj-lt"/>
              </a:rPr>
              <a:t>3. </a:t>
            </a:r>
            <a:r>
              <a:rPr lang="en-ID" sz="2500" dirty="0" err="1">
                <a:latin typeface="+mj-lt"/>
              </a:rPr>
              <a:t>Mengembangkan</a:t>
            </a:r>
            <a:r>
              <a:rPr lang="en-ID" sz="2500" dirty="0">
                <a:latin typeface="+mj-lt"/>
              </a:rPr>
              <a:t> game </a:t>
            </a:r>
            <a:r>
              <a:rPr lang="en-ID" sz="2500" dirty="0" err="1">
                <a:latin typeface="+mj-lt"/>
              </a:rPr>
              <a:t>berbasis</a:t>
            </a:r>
            <a:r>
              <a:rPr lang="en-ID" sz="2500" dirty="0">
                <a:latin typeface="+mj-lt"/>
              </a:rPr>
              <a:t> web browser</a:t>
            </a:r>
          </a:p>
          <a:p>
            <a:pPr>
              <a:lnSpc>
                <a:spcPct val="100000"/>
              </a:lnSpc>
              <a:tabLst>
                <a:tab pos="10941050" algn="l"/>
              </a:tabLst>
            </a:pPr>
            <a:r>
              <a:rPr lang="en-ID" sz="2500" dirty="0">
                <a:latin typeface="+mj-lt"/>
              </a:rPr>
              <a:t>4. </a:t>
            </a:r>
            <a:r>
              <a:rPr lang="en-ID" sz="2500" dirty="0" err="1">
                <a:latin typeface="+mj-lt"/>
              </a:rPr>
              <a:t>Menjalankan</a:t>
            </a:r>
            <a:r>
              <a:rPr lang="en-ID" sz="2500" dirty="0">
                <a:latin typeface="+mj-lt"/>
              </a:rPr>
              <a:t> web server</a:t>
            </a:r>
          </a:p>
        </p:txBody>
      </p:sp>
    </p:spTree>
    <p:extLst>
      <p:ext uri="{BB962C8B-B14F-4D97-AF65-F5344CB8AC3E}">
        <p14:creationId xmlns:p14="http://schemas.microsoft.com/office/powerpoint/2010/main" val="3069904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B601-CA2D-31A0-AA39-0B1BD5BF0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0120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“MySQL”</a:t>
            </a:r>
            <a:endParaRPr lang="en-ID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AA9A0-6DC9-C00A-6BF6-4444B71E4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17" y="2225159"/>
            <a:ext cx="11433203" cy="3888562"/>
          </a:xfrm>
        </p:spPr>
        <p:txBody>
          <a:bodyPr numCol="1">
            <a:noAutofit/>
          </a:bodyPr>
          <a:lstStyle/>
          <a:p>
            <a:pPr marL="0" indent="0" algn="just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spc="2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MySQL </a:t>
            </a:r>
            <a:r>
              <a:rPr lang="en-US" sz="2500" spc="25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2500" spc="2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spc="25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2500" spc="2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spc="25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US" sz="2500" spc="2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spc="25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lunak</a:t>
            </a:r>
            <a:r>
              <a:rPr lang="en-US" sz="2500" spc="2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spc="25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2500" spc="2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spc="25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manajemen</a:t>
            </a:r>
            <a:r>
              <a:rPr lang="en-US" sz="2500" spc="2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basis data SQL (</a:t>
            </a:r>
            <a:r>
              <a:rPr lang="en-US" sz="2500" spc="25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bahasa</a:t>
            </a:r>
            <a:r>
              <a:rPr lang="en-US" sz="2500" spc="2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spc="25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Inggris</a:t>
            </a:r>
            <a:r>
              <a:rPr lang="en-US" sz="2500" spc="2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database management system) </a:t>
            </a:r>
            <a:r>
              <a:rPr lang="en-US" sz="2500" spc="25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2500" spc="2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DBMS yang </a:t>
            </a:r>
            <a:r>
              <a:rPr lang="en-US" sz="2500" spc="25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multialur</a:t>
            </a:r>
            <a:r>
              <a:rPr lang="en-US" sz="2500" spc="2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500" spc="25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multipengguna</a:t>
            </a:r>
            <a:r>
              <a:rPr lang="en-US" sz="2500" spc="2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sz="2500" spc="25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spc="2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500" spc="25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Kegunaan</a:t>
            </a:r>
            <a:r>
              <a:rPr lang="en-US" sz="2500" spc="2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spc="25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2500" spc="2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spc="25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US" sz="2500" spc="2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MySQL </a:t>
            </a:r>
            <a:r>
              <a:rPr lang="en-US" sz="2500" spc="25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2500" spc="2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spc="25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500" spc="2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data warehousing (</a:t>
            </a:r>
            <a:r>
              <a:rPr lang="en-US" sz="2500" spc="25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gudang</a:t>
            </a:r>
            <a:r>
              <a:rPr lang="en-US" sz="2500" spc="2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data), </a:t>
            </a:r>
            <a:r>
              <a:rPr lang="en-US" sz="2500" spc="25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sz="2500" spc="2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spc="25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pengumpulan</a:t>
            </a:r>
            <a:r>
              <a:rPr lang="en-US" sz="2500" spc="2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2500" spc="25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500" spc="2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spc="25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berbagai</a:t>
            </a:r>
            <a:r>
              <a:rPr lang="en-US" sz="2500" spc="2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spc="25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sumber</a:t>
            </a:r>
            <a:r>
              <a:rPr lang="en-US" sz="2500" spc="2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500" spc="25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500" spc="2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e-commerce, </a:t>
            </a:r>
            <a:r>
              <a:rPr lang="en-US" sz="2500" spc="25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maupun</a:t>
            </a:r>
            <a:r>
              <a:rPr lang="en-US" sz="2500" spc="2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500" spc="25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2500" spc="2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logging. </a:t>
            </a:r>
            <a:endParaRPr lang="en-ID" sz="25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569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764F6A-E6B4-FE18-F2AD-664592956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397" y="324633"/>
            <a:ext cx="9276180" cy="915417"/>
          </a:xfrm>
        </p:spPr>
        <p:txBody>
          <a:bodyPr anchor="ctr">
            <a:normAutofit/>
          </a:bodyPr>
          <a:lstStyle/>
          <a:p>
            <a:pPr algn="ctr"/>
            <a:r>
              <a:rPr lang="en-US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 “</a:t>
            </a:r>
            <a:r>
              <a:rPr lang="en-US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Puskesmas</a:t>
            </a:r>
            <a:r>
              <a:rPr lang="en-US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Sejahtera”</a:t>
            </a:r>
            <a:endParaRPr lang="en-ID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4015F-2985-014A-3E04-E476111D6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8145" y="1896747"/>
            <a:ext cx="6708683" cy="580639"/>
          </a:xfrm>
        </p:spPr>
        <p:txBody>
          <a:bodyPr>
            <a:normAutofit/>
          </a:bodyPr>
          <a:lstStyle/>
          <a:p>
            <a:r>
              <a:rPr lang="en-US" sz="2500" u="sng" dirty="0">
                <a:solidFill>
                  <a:schemeClr val="tx1"/>
                </a:solidFill>
                <a:latin typeface="+mj-lt"/>
              </a:rPr>
              <a:t>Menu Login :</a:t>
            </a:r>
            <a:endParaRPr lang="en-ID" sz="2500" u="sng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EBBBF83-967D-6A22-0896-4DEE91B30A5E}"/>
              </a:ext>
            </a:extLst>
          </p:cNvPr>
          <p:cNvSpPr txBox="1">
            <a:spLocks/>
          </p:cNvSpPr>
          <p:nvPr/>
        </p:nvSpPr>
        <p:spPr>
          <a:xfrm>
            <a:off x="1138144" y="2553444"/>
            <a:ext cx="10440712" cy="3071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2925" indent="-542925">
              <a:buFont typeface="Wingdings" panose="05000000000000000000" pitchFamily="2" charset="2"/>
              <a:buChar char="q"/>
            </a:pPr>
            <a:r>
              <a:rPr lang="en-ID" sz="2500" spc="25" dirty="0">
                <a:solidFill>
                  <a:srgbClr val="36344D"/>
                </a:solidFill>
                <a:latin typeface="+mj-lt"/>
                <a:ea typeface="Times New Roman" panose="02020603050405020304" pitchFamily="18" charset="0"/>
              </a:rPr>
              <a:t>V</a:t>
            </a:r>
            <a:r>
              <a:rPr lang="en-ID" sz="25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ariable email dan password yang </a:t>
            </a:r>
            <a:r>
              <a:rPr lang="en-ID" sz="25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harus</a:t>
            </a:r>
            <a:r>
              <a:rPr lang="en-ID" sz="25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ID" sz="25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diisi</a:t>
            </a:r>
            <a:r>
              <a:rPr lang="en-ID" sz="25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</a:rPr>
              <a:t> oleh user </a:t>
            </a:r>
          </a:p>
          <a:p>
            <a:pPr marL="542925" indent="-542925">
              <a:buFont typeface="Wingdings" panose="05000000000000000000" pitchFamily="2" charset="2"/>
              <a:buChar char="q"/>
            </a:pPr>
            <a:r>
              <a:rPr lang="en-ID" sz="2500" spc="25" dirty="0">
                <a:solidFill>
                  <a:srgbClr val="36344D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D" sz="25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lass “form-container” </a:t>
            </a:r>
            <a:r>
              <a:rPr lang="en-ID" sz="25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5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5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5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5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mengatur</a:t>
            </a:r>
            <a:r>
              <a:rPr lang="en-ID" sz="25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tata </a:t>
            </a:r>
            <a:r>
              <a:rPr lang="en-ID" sz="25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letak</a:t>
            </a:r>
            <a:r>
              <a:rPr lang="en-ID" sz="25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5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elemen</a:t>
            </a:r>
            <a:r>
              <a:rPr lang="en-ID" sz="25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5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5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500" spc="25" dirty="0" err="1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halaman</a:t>
            </a:r>
            <a:r>
              <a:rPr lang="en-ID" sz="2500" spc="25" dirty="0">
                <a:solidFill>
                  <a:srgbClr val="36344D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  <a:endParaRPr lang="en-ID" sz="25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459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{1803B33B-7747-4774-90EA-7A586FA3648C}tf56160789_win32</Template>
  <TotalTime>1332</TotalTime>
  <Words>709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Bookman Old Style</vt:lpstr>
      <vt:lpstr>Calibri</vt:lpstr>
      <vt:lpstr>Franklin Gothic Book</vt:lpstr>
      <vt:lpstr>Times New Roman</vt:lpstr>
      <vt:lpstr>Wingdings</vt:lpstr>
      <vt:lpstr>Custom</vt:lpstr>
      <vt:lpstr>Puskesmas Sejahtera</vt:lpstr>
      <vt:lpstr>PowerPoint Presentation</vt:lpstr>
      <vt:lpstr>Ruang Lingkup Penyusunan Program “Puskesmas Sejahtera”</vt:lpstr>
      <vt:lpstr>HTML  (Hypertext Markup Language)</vt:lpstr>
      <vt:lpstr>CSS  (Cading Style Sheet)</vt:lpstr>
      <vt:lpstr>PHP  (Hypertext Preprocessor)</vt:lpstr>
      <vt:lpstr>“JavaScript”</vt:lpstr>
      <vt:lpstr>“MySQL”</vt:lpstr>
      <vt:lpstr>Program “Puskesmas Sejahtera”</vt:lpstr>
      <vt:lpstr>          “Lanjutan”</vt:lpstr>
      <vt:lpstr>          “Lanjutan”</vt:lpstr>
      <vt:lpstr>          “Lanjutan”</vt:lpstr>
      <vt:lpstr>          “Lanjutan”</vt:lpstr>
      <vt:lpstr>Listing program “Puskesmas Sejahtera”</vt:lpstr>
      <vt:lpstr>Thank you,,,,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Pelayanan Puskesmas</dc:title>
  <dc:creator>Melani Pratiwi</dc:creator>
  <cp:lastModifiedBy>Fajar Ulloh</cp:lastModifiedBy>
  <cp:revision>5</cp:revision>
  <dcterms:created xsi:type="dcterms:W3CDTF">2023-10-30T15:58:52Z</dcterms:created>
  <dcterms:modified xsi:type="dcterms:W3CDTF">2024-01-04T16:14:16Z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