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73" r:id="rId5"/>
    <p:sldId id="284" r:id="rId6"/>
    <p:sldId id="327" r:id="rId7"/>
    <p:sldId id="300" r:id="rId8"/>
    <p:sldId id="286" r:id="rId9"/>
    <p:sldId id="292" r:id="rId10"/>
    <p:sldId id="298" r:id="rId11"/>
    <p:sldId id="323" r:id="rId12"/>
    <p:sldId id="275" r:id="rId13"/>
    <p:sldId id="294" r:id="rId14"/>
    <p:sldId id="293" r:id="rId15"/>
    <p:sldId id="295" r:id="rId16"/>
    <p:sldId id="305" r:id="rId17"/>
    <p:sldId id="309" r:id="rId18"/>
    <p:sldId id="306" r:id="rId19"/>
    <p:sldId id="310" r:id="rId20"/>
    <p:sldId id="307" r:id="rId21"/>
    <p:sldId id="311" r:id="rId22"/>
    <p:sldId id="308" r:id="rId23"/>
    <p:sldId id="296" r:id="rId24"/>
    <p:sldId id="326" r:id="rId25"/>
    <p:sldId id="299" r:id="rId26"/>
    <p:sldId id="302" r:id="rId27"/>
    <p:sldId id="303" r:id="rId28"/>
    <p:sldId id="301" r:id="rId29"/>
    <p:sldId id="304" r:id="rId30"/>
    <p:sldId id="320" r:id="rId31"/>
    <p:sldId id="312" r:id="rId32"/>
    <p:sldId id="315" r:id="rId33"/>
    <p:sldId id="316" r:id="rId34"/>
    <p:sldId id="313" r:id="rId35"/>
    <p:sldId id="314" r:id="rId36"/>
    <p:sldId id="321" r:id="rId37"/>
    <p:sldId id="325" r:id="rId38"/>
    <p:sldId id="317" r:id="rId39"/>
    <p:sldId id="318" r:id="rId40"/>
    <p:sldId id="287" r:id="rId41"/>
    <p:sldId id="328" r:id="rId42"/>
    <p:sldId id="319" r:id="rId43"/>
    <p:sldId id="324" r:id="rId4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6327"/>
  </p:normalViewPr>
  <p:slideViewPr>
    <p:cSldViewPr snapToGrid="0">
      <p:cViewPr>
        <p:scale>
          <a:sx n="75" d="100"/>
          <a:sy n="75" d="100"/>
        </p:scale>
        <p:origin x="2916" y="175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D3F2B-F8E8-4461-14EF-4E1C2732B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4C5189-355D-0718-419A-D50677086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A0664F-028C-C1B0-4DC2-B1C19231A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E5E14-ADD1-FC35-2647-54E63D586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183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D3395-5A30-A8FE-7F1E-00BA4458D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601DF-3DCC-E6B1-4239-882F6F965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68D5D3-8933-2FEE-14E8-B7B43AFDC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27EB1-6F2A-7887-4A7F-D24E72387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174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29481-436E-E9C6-F7D4-2E4F382AB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A8083D-EE5D-3620-3067-E4FD99CDA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32BDC2-5C7C-D178-B57A-B0DD6D7AC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74D4-876B-168A-D10E-4AF0A3034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43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F489F-045D-AB89-2BAB-19939230E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16963E-6C05-0E10-6AEF-DB320B3E4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CB657-1606-CEDC-444E-682E90C16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22D3F-3248-5027-A243-463DE36CF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5955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74A54-7832-AA40-4430-7E9109959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762D75-1DFA-FF8F-C5FA-9801B4822B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6C1499-F062-0C94-29F7-F8293AB05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43B12-D181-3EB2-355D-D970A935D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4701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2A2C-839A-A5DA-149B-97A89656C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46C1D6-39F2-F0F5-07DE-FC989F361F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D26BD7-0E1E-3672-1EC5-C2320235D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75806-B85A-7AD8-973D-8330D9926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9985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502" y="616712"/>
            <a:ext cx="9814041" cy="2387600"/>
          </a:xfrm>
        </p:spPr>
        <p:txBody>
          <a:bodyPr>
            <a:normAutofit/>
          </a:bodyPr>
          <a:lstStyle/>
          <a:p>
            <a:r>
              <a:rPr lang="en-GB" sz="6000" dirty="0"/>
              <a:t>Generative Optimisation of Indoor Farm Design</a:t>
            </a:r>
            <a:endParaRPr lang="en-US" sz="60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108448"/>
            <a:ext cx="5486400" cy="384048"/>
          </a:xfrm>
        </p:spPr>
        <p:txBody>
          <a:bodyPr/>
          <a:lstStyle/>
          <a:p>
            <a:r>
              <a:rPr lang="en-US" dirty="0"/>
              <a:t>Vincent Kenny</a:t>
            </a:r>
            <a:endParaRPr lang="en-PK" dirty="0"/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6E00FDE7-3E38-3EFA-7194-C1D2A36405EB}"/>
              </a:ext>
            </a:extLst>
          </p:cNvPr>
          <p:cNvSpPr txBox="1">
            <a:spLocks/>
          </p:cNvSpPr>
          <p:nvPr/>
        </p:nvSpPr>
        <p:spPr>
          <a:xfrm>
            <a:off x="1596502" y="3236975"/>
            <a:ext cx="7264694" cy="616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</a:t>
            </a:r>
            <a:r>
              <a:rPr lang="en-GB" sz="2400" dirty="0"/>
              <a:t>ith Genetic Algorithms and Building Performance Simulation</a:t>
            </a:r>
          </a:p>
        </p:txBody>
      </p:sp>
      <p:sp>
        <p:nvSpPr>
          <p:cNvPr id="2" name="Subtitle 10">
            <a:extLst>
              <a:ext uri="{FF2B5EF4-FFF2-40B4-BE49-F238E27FC236}">
                <a16:creationId xmlns:a16="http://schemas.microsoft.com/office/drawing/2014/main" id="{199F3C4A-D53D-571F-2467-2AA8CC013967}"/>
              </a:ext>
            </a:extLst>
          </p:cNvPr>
          <p:cNvSpPr txBox="1">
            <a:spLocks/>
          </p:cNvSpPr>
          <p:nvPr/>
        </p:nvSpPr>
        <p:spPr>
          <a:xfrm>
            <a:off x="3867912" y="6049264"/>
            <a:ext cx="5486400" cy="38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Supervisor – Dr Tom Friedetzky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5148EA5-F086-2FC8-32D2-BDA9CB86A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F1E387F2-D5EA-D985-1189-DF49833CD673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5427701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Random Initialisation</a:t>
            </a:r>
            <a:endParaRPr lang="en-US" sz="4800" dirty="0">
              <a:cs typeface="Arial"/>
            </a:endParaRPr>
          </a:p>
        </p:txBody>
      </p:sp>
      <p:pic>
        <p:nvPicPr>
          <p:cNvPr id="8" name="Picture 7" descr="A triangular object on a white background&#10;&#10;AI-generated content may be incorrect.">
            <a:extLst>
              <a:ext uri="{FF2B5EF4-FFF2-40B4-BE49-F238E27FC236}">
                <a16:creationId xmlns:a16="http://schemas.microsoft.com/office/drawing/2014/main" id="{95B99FD5-EB45-8CAB-3BBF-42F1B233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94" y="2486863"/>
            <a:ext cx="2812314" cy="1889163"/>
          </a:xfrm>
          <a:prstGeom prst="rect">
            <a:avLst/>
          </a:prstGeom>
        </p:spPr>
      </p:pic>
      <p:pic>
        <p:nvPicPr>
          <p:cNvPr id="10" name="Picture 9" descr="A low poly object with different colors&#10;&#10;AI-generated content may be incorrect.">
            <a:extLst>
              <a:ext uri="{FF2B5EF4-FFF2-40B4-BE49-F238E27FC236}">
                <a16:creationId xmlns:a16="http://schemas.microsoft.com/office/drawing/2014/main" id="{05A385EE-2BD4-6487-1134-4D90A5E0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294" y="4625508"/>
            <a:ext cx="2812314" cy="1885866"/>
          </a:xfrm>
          <a:prstGeom prst="rect">
            <a:avLst/>
          </a:prstGeom>
        </p:spPr>
      </p:pic>
      <p:pic>
        <p:nvPicPr>
          <p:cNvPr id="12" name="Picture 11" descr="A triangular object with a light on the ground&#10;&#10;AI-generated content may be incorrect.">
            <a:extLst>
              <a:ext uri="{FF2B5EF4-FFF2-40B4-BE49-F238E27FC236}">
                <a16:creationId xmlns:a16="http://schemas.microsoft.com/office/drawing/2014/main" id="{A8911701-C216-F458-9F45-21D65F2DB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294" y="346626"/>
            <a:ext cx="2812314" cy="1890755"/>
          </a:xfrm>
          <a:prstGeom prst="rect">
            <a:avLst/>
          </a:prstGeom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CDBD93A-A2D6-AF8F-3495-78D897911148}"/>
              </a:ext>
            </a:extLst>
          </p:cNvPr>
          <p:cNvSpPr txBox="1">
            <a:spLocks/>
          </p:cNvSpPr>
          <p:nvPr/>
        </p:nvSpPr>
        <p:spPr>
          <a:xfrm>
            <a:off x="341768" y="2486863"/>
            <a:ext cx="7316331" cy="3946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Start with a cuboid mesh, with dimensions randomly sampled from the permitted range.</a:t>
            </a:r>
          </a:p>
          <a:p>
            <a:r>
              <a:rPr lang="en-US" sz="2000" dirty="0"/>
              <a:t>Apply a series of vertex perturbations to introduce variation.</a:t>
            </a:r>
          </a:p>
          <a:p>
            <a:r>
              <a:rPr lang="en-US" sz="2000" dirty="0"/>
              <a:t>Check each perturbation against the validity constraints</a:t>
            </a:r>
          </a:p>
          <a:p>
            <a:r>
              <a:rPr lang="en-US" sz="2000" dirty="0"/>
              <a:t>Uniform random selection from the set of available materials at each face.</a:t>
            </a:r>
          </a:p>
          <a:p>
            <a:r>
              <a:rPr lang="en-US" sz="2000" dirty="0"/>
              <a:t>Uniform random sampling of the temperature and PAR setpoints from the permitted range.</a:t>
            </a:r>
          </a:p>
        </p:txBody>
      </p:sp>
    </p:spTree>
    <p:extLst>
      <p:ext uri="{BB962C8B-B14F-4D97-AF65-F5344CB8AC3E}">
        <p14:creationId xmlns:p14="http://schemas.microsoft.com/office/powerpoint/2010/main" val="337224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E893F16-9007-90B9-DA87-E20EEA68E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A6E0F78-625E-334C-6B95-BA093D2A177B}"/>
              </a:ext>
            </a:extLst>
          </p:cNvPr>
          <p:cNvSpPr txBox="1">
            <a:spLocks/>
          </p:cNvSpPr>
          <p:nvPr/>
        </p:nvSpPr>
        <p:spPr>
          <a:xfrm>
            <a:off x="328351" y="3261204"/>
            <a:ext cx="5438972" cy="3291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Vertex interpolation using blending factor </a:t>
            </a:r>
            <a:r>
              <a:rPr lang="en-GB" sz="2000" b="1" dirty="0"/>
              <a:t>alpha </a:t>
            </a:r>
            <a:r>
              <a:rPr lang="en-GB" sz="2000" dirty="0"/>
              <a:t>(0.2 &lt;= alpha &lt;= 0.8).</a:t>
            </a:r>
            <a:endParaRPr lang="en-GB" sz="2000" b="1" dirty="0"/>
          </a:p>
          <a:p>
            <a:r>
              <a:rPr lang="en-GB" sz="2000" dirty="0"/>
              <a:t>Material selection using a binary choice with a blending factor </a:t>
            </a:r>
            <a:r>
              <a:rPr lang="en-GB" sz="2000" b="1" dirty="0"/>
              <a:t>beta </a:t>
            </a:r>
            <a:r>
              <a:rPr lang="en-GB" sz="2000" dirty="0"/>
              <a:t>(0.2 &lt;= beta &lt;= 0.8).</a:t>
            </a:r>
            <a:endParaRPr lang="en-GB" sz="2000" b="1" dirty="0"/>
          </a:p>
          <a:p>
            <a:r>
              <a:rPr lang="en-GB" sz="2000" dirty="0"/>
              <a:t>Setpoint linear interpolation with blending factors </a:t>
            </a:r>
            <a:r>
              <a:rPr lang="en-GB" sz="2000" b="1" dirty="0"/>
              <a:t>gamma</a:t>
            </a:r>
            <a:r>
              <a:rPr lang="en-GB" sz="2000" b="1" baseline="-25000" dirty="0"/>
              <a:t>1</a:t>
            </a:r>
            <a:r>
              <a:rPr lang="en-GB" sz="2000" dirty="0"/>
              <a:t> and </a:t>
            </a:r>
            <a:r>
              <a:rPr lang="en-GB" sz="2000" b="1" dirty="0"/>
              <a:t>gamma</a:t>
            </a:r>
            <a:r>
              <a:rPr lang="en-GB" sz="2000" b="1" baseline="-25000" dirty="0"/>
              <a:t>2 </a:t>
            </a:r>
          </a:p>
          <a:p>
            <a:pPr marL="0" indent="0">
              <a:buNone/>
            </a:pPr>
            <a:r>
              <a:rPr lang="en-GB" sz="2000" b="1" baseline="-25000" dirty="0"/>
              <a:t>      </a:t>
            </a:r>
            <a:r>
              <a:rPr lang="en-GB" sz="2000" dirty="0"/>
              <a:t>(0.0 &lt;= gamma &lt;= 1.0).</a:t>
            </a:r>
            <a:endParaRPr lang="en-GB" sz="2000" b="1" dirty="0"/>
          </a:p>
          <a:p>
            <a:endParaRPr lang="en-GB" sz="2000" b="1" baseline="-2500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23DBE53E-159A-4097-E9AA-6F1DE97DECC2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Crossover</a:t>
            </a:r>
            <a:endParaRPr lang="en-US" sz="4800" dirty="0">
              <a:cs typeface="Arial"/>
            </a:endParaRPr>
          </a:p>
        </p:txBody>
      </p:sp>
      <p:pic>
        <p:nvPicPr>
          <p:cNvPr id="4" name="Picture 3" descr="A colorful cube with a triangular structure&#10;&#10;AI-generated content may be incorrect.">
            <a:extLst>
              <a:ext uri="{FF2B5EF4-FFF2-40B4-BE49-F238E27FC236}">
                <a16:creationId xmlns:a16="http://schemas.microsoft.com/office/drawing/2014/main" id="{57F1D751-7912-ECE0-DF4C-C66D74B9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855" y="3875401"/>
            <a:ext cx="2969754" cy="1856314"/>
          </a:xfrm>
          <a:prstGeom prst="rect">
            <a:avLst/>
          </a:prstGeom>
        </p:spPr>
      </p:pic>
      <p:pic>
        <p:nvPicPr>
          <p:cNvPr id="10" name="Picture 9" descr="A colorful cube with a triangular structure&#10;&#10;AI-generated content may be incorrect.">
            <a:extLst>
              <a:ext uri="{FF2B5EF4-FFF2-40B4-BE49-F238E27FC236}">
                <a16:creationId xmlns:a16="http://schemas.microsoft.com/office/drawing/2014/main" id="{E2171B37-0AFE-B053-2823-AE3114D60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93" y="1173163"/>
            <a:ext cx="2893064" cy="1809437"/>
          </a:xfrm>
          <a:prstGeom prst="rect">
            <a:avLst/>
          </a:prstGeom>
        </p:spPr>
      </p:pic>
      <p:pic>
        <p:nvPicPr>
          <p:cNvPr id="12" name="Picture 11" descr="A low polygon shaped object&#10;&#10;AI-generated content may be incorrect.">
            <a:extLst>
              <a:ext uri="{FF2B5EF4-FFF2-40B4-BE49-F238E27FC236}">
                <a16:creationId xmlns:a16="http://schemas.microsoft.com/office/drawing/2014/main" id="{59C71611-755B-421A-4ACE-AF0047CFC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879" y="1172075"/>
            <a:ext cx="2893064" cy="181049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96A18-D673-98D5-02F2-72927D6B12FE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8698732" y="2982573"/>
            <a:ext cx="1630679" cy="89282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C4213-3B5F-85BC-DCD9-C72353506E49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7062525" y="2982600"/>
            <a:ext cx="1636207" cy="89280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C9E65-EC1B-EB02-0A50-C83D9D18983E}"/>
              </a:ext>
            </a:extLst>
          </p:cNvPr>
          <p:cNvSpPr txBox="1">
            <a:spLocks/>
          </p:cNvSpPr>
          <p:nvPr/>
        </p:nvSpPr>
        <p:spPr>
          <a:xfrm>
            <a:off x="5496552" y="167427"/>
            <a:ext cx="2640821" cy="964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0" dirty="0">
                <a:cs typeface="Arial"/>
              </a:rPr>
              <a:t>I</a:t>
            </a:r>
            <a:r>
              <a:rPr lang="en-GB" sz="2000" b="0" baseline="-25000" dirty="0"/>
              <a:t>set</a:t>
            </a:r>
            <a:r>
              <a:rPr lang="en-GB" sz="2000" dirty="0"/>
              <a:t> = 8.4</a:t>
            </a:r>
          </a:p>
          <a:p>
            <a:pPr marL="0" indent="0">
              <a:buNone/>
            </a:pPr>
            <a:r>
              <a:rPr lang="en-GB" sz="2000" b="0" dirty="0"/>
              <a:t>T</a:t>
            </a:r>
            <a:r>
              <a:rPr lang="en-GB" sz="2000" b="0" baseline="-25000" dirty="0"/>
              <a:t>set</a:t>
            </a:r>
            <a:r>
              <a:rPr lang="en-GB" sz="2000" dirty="0"/>
              <a:t> = 23.0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BFE0AC6-3320-E550-DB9D-F53196E70196}"/>
              </a:ext>
            </a:extLst>
          </p:cNvPr>
          <p:cNvSpPr txBox="1">
            <a:spLocks/>
          </p:cNvSpPr>
          <p:nvPr/>
        </p:nvSpPr>
        <p:spPr>
          <a:xfrm>
            <a:off x="8882879" y="162884"/>
            <a:ext cx="2640821" cy="964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0" dirty="0">
                <a:cs typeface="Arial"/>
              </a:rPr>
              <a:t>I</a:t>
            </a:r>
            <a:r>
              <a:rPr lang="en-GB" sz="2000" b="0" baseline="-25000" dirty="0"/>
              <a:t>set</a:t>
            </a:r>
            <a:r>
              <a:rPr lang="en-GB" sz="2000" dirty="0"/>
              <a:t> = 1.1</a:t>
            </a:r>
          </a:p>
          <a:p>
            <a:pPr marL="0" indent="0">
              <a:buNone/>
            </a:pPr>
            <a:r>
              <a:rPr lang="en-GB" sz="2000" b="0" dirty="0"/>
              <a:t>T</a:t>
            </a:r>
            <a:r>
              <a:rPr lang="en-GB" sz="2000" b="0" baseline="-25000" dirty="0"/>
              <a:t>set</a:t>
            </a:r>
            <a:r>
              <a:rPr lang="en-GB" sz="2000" dirty="0"/>
              <a:t> = 25.1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EC69835-4000-BFB8-D2D7-B506228C757A}"/>
              </a:ext>
            </a:extLst>
          </p:cNvPr>
          <p:cNvSpPr txBox="1">
            <a:spLocks/>
          </p:cNvSpPr>
          <p:nvPr/>
        </p:nvSpPr>
        <p:spPr>
          <a:xfrm>
            <a:off x="7213855" y="5684837"/>
            <a:ext cx="2640821" cy="964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0" dirty="0">
                <a:cs typeface="Arial"/>
              </a:rPr>
              <a:t>I</a:t>
            </a:r>
            <a:r>
              <a:rPr lang="en-GB" sz="2000" b="0" baseline="-25000" dirty="0"/>
              <a:t>set</a:t>
            </a:r>
            <a:r>
              <a:rPr lang="en-GB" sz="2000" dirty="0"/>
              <a:t> = 3.5</a:t>
            </a:r>
          </a:p>
          <a:p>
            <a:pPr marL="0" indent="0">
              <a:buNone/>
            </a:pPr>
            <a:r>
              <a:rPr lang="en-GB" sz="2000" b="0" dirty="0"/>
              <a:t>T</a:t>
            </a:r>
            <a:r>
              <a:rPr lang="en-GB" sz="2000" b="0" baseline="-25000" dirty="0"/>
              <a:t>set</a:t>
            </a:r>
            <a:r>
              <a:rPr lang="en-GB" sz="2000" dirty="0"/>
              <a:t> = 23.8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F80651-A7F7-9245-D0AE-5FECF6CBFE6C}"/>
              </a:ext>
            </a:extLst>
          </p:cNvPr>
          <p:cNvCxnSpPr>
            <a:cxnSpLocks/>
          </p:cNvCxnSpPr>
          <p:nvPr/>
        </p:nvCxnSpPr>
        <p:spPr>
          <a:xfrm flipH="1">
            <a:off x="1567688" y="4206621"/>
            <a:ext cx="31191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1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EDCF7E-3682-1713-CB67-DA6C765CB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834A74E-BD55-6D25-E48A-048948D0AF87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Mutation</a:t>
            </a:r>
            <a:endParaRPr lang="en-US" sz="4800" dirty="0">
              <a:cs typeface="Arial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3F5191E-CE68-8A53-90A8-88E38A111A93}"/>
              </a:ext>
            </a:extLst>
          </p:cNvPr>
          <p:cNvSpPr txBox="1">
            <a:spLocks/>
          </p:cNvSpPr>
          <p:nvPr/>
        </p:nvSpPr>
        <p:spPr>
          <a:xfrm>
            <a:off x="1862734" y="4498719"/>
            <a:ext cx="3395066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3. Scale Mutation</a:t>
            </a:r>
            <a:endParaRPr lang="en-US" sz="2800" dirty="0">
              <a:cs typeface="Arial"/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75FE854E-A3A5-7ADD-5833-35AE6C305E84}"/>
              </a:ext>
            </a:extLst>
          </p:cNvPr>
          <p:cNvSpPr txBox="1">
            <a:spLocks/>
          </p:cNvSpPr>
          <p:nvPr/>
        </p:nvSpPr>
        <p:spPr>
          <a:xfrm>
            <a:off x="1862734" y="2341080"/>
            <a:ext cx="3475432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1. Face Mutation</a:t>
            </a:r>
            <a:endParaRPr lang="en-US" sz="2800" dirty="0">
              <a:cs typeface="Arial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9C91C0E-E623-E416-54ED-4062CF7B50CA}"/>
              </a:ext>
            </a:extLst>
          </p:cNvPr>
          <p:cNvSpPr txBox="1">
            <a:spLocks/>
          </p:cNvSpPr>
          <p:nvPr/>
        </p:nvSpPr>
        <p:spPr>
          <a:xfrm>
            <a:off x="6853835" y="2341081"/>
            <a:ext cx="3869386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2. Material Mutation</a:t>
            </a:r>
            <a:endParaRPr lang="en-US" sz="2800" dirty="0">
              <a:cs typeface="Arial"/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A40A5BD-CA6A-690D-3440-EC6C5D9782D1}"/>
              </a:ext>
            </a:extLst>
          </p:cNvPr>
          <p:cNvSpPr txBox="1">
            <a:spLocks/>
          </p:cNvSpPr>
          <p:nvPr/>
        </p:nvSpPr>
        <p:spPr>
          <a:xfrm>
            <a:off x="6853834" y="4498719"/>
            <a:ext cx="3757015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4. Setpoint Mutation</a:t>
            </a:r>
            <a:endParaRPr lang="en-US" sz="2800" dirty="0">
              <a:cs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8BC2F4-91BA-60F9-5EF2-1965E815F0BF}"/>
              </a:ext>
            </a:extLst>
          </p:cNvPr>
          <p:cNvCxnSpPr>
            <a:cxnSpLocks/>
          </p:cNvCxnSpPr>
          <p:nvPr/>
        </p:nvCxnSpPr>
        <p:spPr>
          <a:xfrm flipH="1">
            <a:off x="9733788" y="2644521"/>
            <a:ext cx="31191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774367-6E94-FDF6-2D1F-694E457E775B}"/>
              </a:ext>
            </a:extLst>
          </p:cNvPr>
          <p:cNvCxnSpPr>
            <a:cxnSpLocks/>
          </p:cNvCxnSpPr>
          <p:nvPr/>
        </p:nvCxnSpPr>
        <p:spPr>
          <a:xfrm flipH="1">
            <a:off x="2024888" y="2835021"/>
            <a:ext cx="31191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25497-2871-7048-700B-4DFA829CB050}"/>
              </a:ext>
            </a:extLst>
          </p:cNvPr>
          <p:cNvCxnSpPr>
            <a:cxnSpLocks/>
          </p:cNvCxnSpPr>
          <p:nvPr/>
        </p:nvCxnSpPr>
        <p:spPr>
          <a:xfrm flipH="1">
            <a:off x="6977888" y="2835021"/>
            <a:ext cx="31191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8AACF4-9653-2906-8CAD-8CC939AA6FDD}"/>
              </a:ext>
            </a:extLst>
          </p:cNvPr>
          <p:cNvCxnSpPr>
            <a:cxnSpLocks/>
          </p:cNvCxnSpPr>
          <p:nvPr/>
        </p:nvCxnSpPr>
        <p:spPr>
          <a:xfrm flipH="1">
            <a:off x="1912620" y="4994021"/>
            <a:ext cx="31191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F4D77E-DD59-73A1-57B8-1678521F566D}"/>
              </a:ext>
            </a:extLst>
          </p:cNvPr>
          <p:cNvCxnSpPr>
            <a:cxnSpLocks/>
          </p:cNvCxnSpPr>
          <p:nvPr/>
        </p:nvCxnSpPr>
        <p:spPr>
          <a:xfrm flipH="1">
            <a:off x="6977888" y="4994021"/>
            <a:ext cx="31191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0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1A5FAF-0471-994F-B42F-EC4DAD162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F6B8675E-8B38-2511-C547-330E149165D1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Face Mutation</a:t>
            </a:r>
            <a:endParaRPr lang="en-US" sz="3600" dirty="0">
              <a:cs typeface="Arial"/>
            </a:endParaRPr>
          </a:p>
        </p:txBody>
      </p:sp>
      <p:pic>
        <p:nvPicPr>
          <p:cNvPr id="6" name="Picture 5" descr="A triangular object with different colors&#10;&#10;AI-generated content may be incorrect.">
            <a:extLst>
              <a:ext uri="{FF2B5EF4-FFF2-40B4-BE49-F238E27FC236}">
                <a16:creationId xmlns:a16="http://schemas.microsoft.com/office/drawing/2014/main" id="{62DB9F3A-054A-BD69-E2AB-E46BE2B1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10987"/>
            <a:ext cx="5547361" cy="2470991"/>
          </a:xfrm>
          <a:prstGeom prst="rect">
            <a:avLst/>
          </a:prstGeom>
        </p:spPr>
      </p:pic>
      <p:pic>
        <p:nvPicPr>
          <p:cNvPr id="8" name="Picture 7" descr="A triangular prism on a white background&#10;&#10;AI-generated content may be incorrect.">
            <a:extLst>
              <a:ext uri="{FF2B5EF4-FFF2-40B4-BE49-F238E27FC236}">
                <a16:creationId xmlns:a16="http://schemas.microsoft.com/office/drawing/2014/main" id="{1CDA2F4E-B9E9-6276-774F-DD232FAF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974724"/>
            <a:ext cx="5547362" cy="24722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6EB273-C37D-2FC8-0BD8-B133592E1BF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869680" y="2881978"/>
            <a:ext cx="0" cy="109274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B003FBA-E7D1-E012-CD54-15CBDDAC69F8}"/>
              </a:ext>
            </a:extLst>
          </p:cNvPr>
          <p:cNvSpPr txBox="1">
            <a:spLocks/>
          </p:cNvSpPr>
          <p:nvPr/>
        </p:nvSpPr>
        <p:spPr>
          <a:xfrm>
            <a:off x="390536" y="1646482"/>
            <a:ext cx="5327505" cy="3946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Occurs with 100% probability.</a:t>
            </a:r>
          </a:p>
          <a:p>
            <a:r>
              <a:rPr lang="en-US" sz="2400" dirty="0"/>
              <a:t>Up to 3 faces selected.</a:t>
            </a:r>
          </a:p>
          <a:p>
            <a:r>
              <a:rPr lang="en-US" sz="2400" dirty="0"/>
              <a:t>Up to 3 vertices selected per face</a:t>
            </a:r>
          </a:p>
          <a:p>
            <a:r>
              <a:rPr lang="en-US" sz="2400" dirty="0"/>
              <a:t>Each vertex is displaced by a vector randomly sampled from  between 0 and 10% of the bounding volume in each dimension.</a:t>
            </a:r>
          </a:p>
        </p:txBody>
      </p:sp>
    </p:spTree>
    <p:extLst>
      <p:ext uri="{BB962C8B-B14F-4D97-AF65-F5344CB8AC3E}">
        <p14:creationId xmlns:p14="http://schemas.microsoft.com/office/powerpoint/2010/main" val="121315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1362172-30A2-2C53-A2F0-34A38E16B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B1DDCB71-9954-815A-E6BA-4D72E07AC7BC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Mutation</a:t>
            </a:r>
            <a:endParaRPr lang="en-US" sz="4800" dirty="0">
              <a:cs typeface="Arial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7E4BDC0-D89E-5B96-0D06-3DE382306705}"/>
              </a:ext>
            </a:extLst>
          </p:cNvPr>
          <p:cNvSpPr txBox="1">
            <a:spLocks/>
          </p:cNvSpPr>
          <p:nvPr/>
        </p:nvSpPr>
        <p:spPr>
          <a:xfrm>
            <a:off x="1862733" y="4498718"/>
            <a:ext cx="3395066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3. Scale Mutation</a:t>
            </a:r>
            <a:endParaRPr lang="en-US" sz="2800" dirty="0">
              <a:cs typeface="Arial"/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7EAB572A-C9E7-C788-FB69-940CCF67BB12}"/>
              </a:ext>
            </a:extLst>
          </p:cNvPr>
          <p:cNvSpPr txBox="1">
            <a:spLocks/>
          </p:cNvSpPr>
          <p:nvPr/>
        </p:nvSpPr>
        <p:spPr>
          <a:xfrm>
            <a:off x="6853834" y="2341078"/>
            <a:ext cx="4166591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2. Material Mutation</a:t>
            </a:r>
            <a:endParaRPr lang="en-US" sz="2800" dirty="0">
              <a:cs typeface="Arial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5EC0A8B-91AD-8A25-9F18-9010A8FED07E}"/>
              </a:ext>
            </a:extLst>
          </p:cNvPr>
          <p:cNvSpPr txBox="1">
            <a:spLocks/>
          </p:cNvSpPr>
          <p:nvPr/>
        </p:nvSpPr>
        <p:spPr>
          <a:xfrm>
            <a:off x="1862733" y="2341079"/>
            <a:ext cx="3869386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2800" dirty="0"/>
              <a:t>Face Mutation</a:t>
            </a:r>
          </a:p>
          <a:p>
            <a:r>
              <a:rPr lang="en-US" sz="2800" dirty="0">
                <a:cs typeface="Arial"/>
              </a:rPr>
              <a:t>(100%)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D2805D1-C0FF-08A7-78E9-9F20ED0A7534}"/>
              </a:ext>
            </a:extLst>
          </p:cNvPr>
          <p:cNvSpPr txBox="1">
            <a:spLocks/>
          </p:cNvSpPr>
          <p:nvPr/>
        </p:nvSpPr>
        <p:spPr>
          <a:xfrm>
            <a:off x="6853834" y="4498719"/>
            <a:ext cx="3757015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4. Setpoint Mutation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68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565131D-B79C-4FCD-0EA8-1E587BE96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4D7AAF4-57A8-80D3-489C-45602CB51A8A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4557116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Material Mutation</a:t>
            </a:r>
            <a:endParaRPr lang="en-US" sz="3600" dirty="0">
              <a:cs typeface="Arial"/>
            </a:endParaRPr>
          </a:p>
        </p:txBody>
      </p:sp>
      <p:pic>
        <p:nvPicPr>
          <p:cNvPr id="4" name="Picture 3" descr="A colorful pyramid on a surface&#10;&#10;AI-generated content may be incorrect.">
            <a:extLst>
              <a:ext uri="{FF2B5EF4-FFF2-40B4-BE49-F238E27FC236}">
                <a16:creationId xmlns:a16="http://schemas.microsoft.com/office/drawing/2014/main" id="{7E216201-C23F-C569-F333-4DE07CDF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431" y="360379"/>
            <a:ext cx="4933925" cy="2657141"/>
          </a:xfrm>
          <a:prstGeom prst="rect">
            <a:avLst/>
          </a:prstGeom>
        </p:spPr>
      </p:pic>
      <p:pic>
        <p:nvPicPr>
          <p:cNvPr id="6" name="Picture 5" descr="A pyramid shaped object on a surface&#10;&#10;AI-generated content may be incorrect.">
            <a:extLst>
              <a:ext uri="{FF2B5EF4-FFF2-40B4-BE49-F238E27FC236}">
                <a16:creationId xmlns:a16="http://schemas.microsoft.com/office/drawing/2014/main" id="{02B33AF6-4D29-7D0D-FE78-237A22F23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31" y="3840481"/>
            <a:ext cx="4933925" cy="26571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878910-5E63-74AB-C2F7-BAB060AAAA2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241394" y="3017520"/>
            <a:ext cx="0" cy="82296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DED1A60-68EC-BFDE-0868-CA1A0B3CB9C5}"/>
              </a:ext>
            </a:extLst>
          </p:cNvPr>
          <p:cNvSpPr txBox="1">
            <a:spLocks/>
          </p:cNvSpPr>
          <p:nvPr/>
        </p:nvSpPr>
        <p:spPr>
          <a:xfrm>
            <a:off x="390536" y="1646482"/>
            <a:ext cx="5457809" cy="3946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Occurs with 50% probability.</a:t>
            </a:r>
          </a:p>
          <a:p>
            <a:r>
              <a:rPr lang="en-US" sz="2400" dirty="0"/>
              <a:t>Up to 3 faces selected.</a:t>
            </a:r>
          </a:p>
          <a:p>
            <a:r>
              <a:rPr lang="en-US" sz="2400" dirty="0"/>
              <a:t>Each face has its material flipped to another random material in its available set (floor or wall material).</a:t>
            </a:r>
          </a:p>
        </p:txBody>
      </p:sp>
    </p:spTree>
    <p:extLst>
      <p:ext uri="{BB962C8B-B14F-4D97-AF65-F5344CB8AC3E}">
        <p14:creationId xmlns:p14="http://schemas.microsoft.com/office/powerpoint/2010/main" val="122427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7623AE-B1A7-6091-D5F2-D5BDD9399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218402C-D012-9640-7EF9-F70BA2D81C87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Mutation</a:t>
            </a:r>
            <a:endParaRPr lang="en-US" sz="4800" dirty="0">
              <a:cs typeface="Arial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663B7DF-A77A-42E5-7C90-5DBBAF3ABCF4}"/>
              </a:ext>
            </a:extLst>
          </p:cNvPr>
          <p:cNvSpPr txBox="1">
            <a:spLocks/>
          </p:cNvSpPr>
          <p:nvPr/>
        </p:nvSpPr>
        <p:spPr>
          <a:xfrm>
            <a:off x="6853834" y="2337312"/>
            <a:ext cx="3642716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2. Material Mutation</a:t>
            </a:r>
          </a:p>
          <a:p>
            <a:r>
              <a:rPr lang="en-US" sz="2800" dirty="0">
                <a:cs typeface="Arial"/>
              </a:rPr>
              <a:t>(50%)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7C966A0-08B8-92AD-AB92-13B9445154B0}"/>
              </a:ext>
            </a:extLst>
          </p:cNvPr>
          <p:cNvSpPr txBox="1">
            <a:spLocks/>
          </p:cNvSpPr>
          <p:nvPr/>
        </p:nvSpPr>
        <p:spPr>
          <a:xfrm>
            <a:off x="1862733" y="2341079"/>
            <a:ext cx="3869386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2800" dirty="0"/>
              <a:t>Face Mutation</a:t>
            </a:r>
          </a:p>
          <a:p>
            <a:r>
              <a:rPr lang="en-US" sz="2800" dirty="0">
                <a:cs typeface="Arial"/>
              </a:rPr>
              <a:t>(100%)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F5585FB-B5F8-4894-968C-3827297612AA}"/>
              </a:ext>
            </a:extLst>
          </p:cNvPr>
          <p:cNvSpPr txBox="1">
            <a:spLocks/>
          </p:cNvSpPr>
          <p:nvPr/>
        </p:nvSpPr>
        <p:spPr>
          <a:xfrm>
            <a:off x="6853834" y="4498719"/>
            <a:ext cx="3757015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4. Setpoint Mutation</a:t>
            </a:r>
            <a:endParaRPr lang="en-US" sz="2800" dirty="0">
              <a:cs typeface="Arial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A50EDE7-A1AC-B116-3169-73CA6A58A579}"/>
              </a:ext>
            </a:extLst>
          </p:cNvPr>
          <p:cNvSpPr txBox="1">
            <a:spLocks/>
          </p:cNvSpPr>
          <p:nvPr/>
        </p:nvSpPr>
        <p:spPr>
          <a:xfrm>
            <a:off x="1862733" y="4498719"/>
            <a:ext cx="4166591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3. Scale Mutation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9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03FE18-652B-56FF-A1A8-68FD88658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AB05C8B-057F-3733-8164-CFB613E1E2D2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Scale Mutation</a:t>
            </a:r>
            <a:endParaRPr lang="en-US" sz="3600" dirty="0">
              <a:cs typeface="Arial"/>
            </a:endParaRPr>
          </a:p>
        </p:txBody>
      </p:sp>
      <p:pic>
        <p:nvPicPr>
          <p:cNvPr id="4" name="Picture 3" descr="A colorful pyramid shaped object&#10;&#10;AI-generated content may be incorrect.">
            <a:extLst>
              <a:ext uri="{FF2B5EF4-FFF2-40B4-BE49-F238E27FC236}">
                <a16:creationId xmlns:a16="http://schemas.microsoft.com/office/drawing/2014/main" id="{0ABFE985-0505-DC22-8D84-32DD47F8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152" y="347779"/>
            <a:ext cx="4031998" cy="2684697"/>
          </a:xfrm>
          <a:prstGeom prst="rect">
            <a:avLst/>
          </a:prstGeom>
        </p:spPr>
      </p:pic>
      <p:pic>
        <p:nvPicPr>
          <p:cNvPr id="6" name="Picture 5" descr="A triangular object with different colors&#10;&#10;AI-generated content may be incorrect.">
            <a:extLst>
              <a:ext uri="{FF2B5EF4-FFF2-40B4-BE49-F238E27FC236}">
                <a16:creationId xmlns:a16="http://schemas.microsoft.com/office/drawing/2014/main" id="{8CA8140B-6E88-5DEB-1A1F-1D66C990E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4" y="3825525"/>
            <a:ext cx="4027046" cy="26846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CE81C1-DE00-CBFC-7BC2-417BC9656A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709151" y="3032476"/>
            <a:ext cx="2476" cy="79304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5D7179E-8B62-1FA0-E62F-FCB4646B2341}"/>
              </a:ext>
            </a:extLst>
          </p:cNvPr>
          <p:cNvSpPr txBox="1">
            <a:spLocks/>
          </p:cNvSpPr>
          <p:nvPr/>
        </p:nvSpPr>
        <p:spPr>
          <a:xfrm>
            <a:off x="390537" y="1646482"/>
            <a:ext cx="5169016" cy="3946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Occurs with 10% probability.</a:t>
            </a:r>
          </a:p>
          <a:p>
            <a:r>
              <a:rPr lang="en-US" sz="2400" dirty="0"/>
              <a:t>The mesh is scaled between 80% and 125% of its original size in each dimension (x, y, z) centred at the origin.</a:t>
            </a:r>
          </a:p>
        </p:txBody>
      </p:sp>
    </p:spTree>
    <p:extLst>
      <p:ext uri="{BB962C8B-B14F-4D97-AF65-F5344CB8AC3E}">
        <p14:creationId xmlns:p14="http://schemas.microsoft.com/office/powerpoint/2010/main" val="160393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E804E9-6B51-B25A-688D-FAEFB6AA2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FFBA692F-A2EC-D87E-E28C-EEDE2F76A973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Mutation</a:t>
            </a:r>
            <a:endParaRPr lang="en-US" sz="4800" dirty="0">
              <a:cs typeface="Arial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2269C461-0EDC-1C22-32D7-78562040EB55}"/>
              </a:ext>
            </a:extLst>
          </p:cNvPr>
          <p:cNvSpPr txBox="1">
            <a:spLocks/>
          </p:cNvSpPr>
          <p:nvPr/>
        </p:nvSpPr>
        <p:spPr>
          <a:xfrm>
            <a:off x="6853834" y="2337312"/>
            <a:ext cx="3642716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2. Material Mutation</a:t>
            </a:r>
          </a:p>
          <a:p>
            <a:r>
              <a:rPr lang="en-US" sz="2800" dirty="0">
                <a:cs typeface="Arial"/>
              </a:rPr>
              <a:t>(50%)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31A2797-FFDC-709B-152F-60CCD4C1A8C1}"/>
              </a:ext>
            </a:extLst>
          </p:cNvPr>
          <p:cNvSpPr txBox="1">
            <a:spLocks/>
          </p:cNvSpPr>
          <p:nvPr/>
        </p:nvSpPr>
        <p:spPr>
          <a:xfrm>
            <a:off x="1862733" y="2341079"/>
            <a:ext cx="3869386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2800" dirty="0"/>
              <a:t>Face Mutation</a:t>
            </a:r>
          </a:p>
          <a:p>
            <a:r>
              <a:rPr lang="en-US" sz="2800" dirty="0">
                <a:cs typeface="Arial"/>
              </a:rPr>
              <a:t>(100%)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5433F3A-F033-6843-BB19-B01D14D038CA}"/>
              </a:ext>
            </a:extLst>
          </p:cNvPr>
          <p:cNvSpPr txBox="1">
            <a:spLocks/>
          </p:cNvSpPr>
          <p:nvPr/>
        </p:nvSpPr>
        <p:spPr>
          <a:xfrm>
            <a:off x="1862733" y="4498718"/>
            <a:ext cx="3757015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3. Scale Mutation</a:t>
            </a:r>
          </a:p>
          <a:p>
            <a:r>
              <a:rPr lang="en-US" sz="2800" dirty="0">
                <a:cs typeface="Arial"/>
              </a:rPr>
              <a:t>(10%)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823A1C1-7EA4-978C-D86A-20D7AA3386DB}"/>
              </a:ext>
            </a:extLst>
          </p:cNvPr>
          <p:cNvSpPr txBox="1">
            <a:spLocks/>
          </p:cNvSpPr>
          <p:nvPr/>
        </p:nvSpPr>
        <p:spPr>
          <a:xfrm>
            <a:off x="6853834" y="4498717"/>
            <a:ext cx="3976091" cy="648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4. Setpoint Mutation</a:t>
            </a:r>
            <a:endParaRPr lang="en-US" sz="2800" dirty="0"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2480D1-90B7-1DB0-E949-9802A2B2D512}"/>
              </a:ext>
            </a:extLst>
          </p:cNvPr>
          <p:cNvCxnSpPr>
            <a:cxnSpLocks/>
          </p:cNvCxnSpPr>
          <p:nvPr/>
        </p:nvCxnSpPr>
        <p:spPr>
          <a:xfrm flipH="1">
            <a:off x="2053590" y="5487162"/>
            <a:ext cx="45796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EE4975D-D76C-5827-9691-FBFEF2646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741DA22A-AF14-D908-1211-8C58308F31E5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4271366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Setpoint Mutation</a:t>
            </a:r>
            <a:endParaRPr lang="en-US" sz="3600" dirty="0">
              <a:cs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FDB6BFA-7002-2FBD-64AA-B30C1639968A}"/>
              </a:ext>
            </a:extLst>
          </p:cNvPr>
          <p:cNvSpPr txBox="1">
            <a:spLocks/>
          </p:cNvSpPr>
          <p:nvPr/>
        </p:nvSpPr>
        <p:spPr>
          <a:xfrm>
            <a:off x="390537" y="1646482"/>
            <a:ext cx="9258288" cy="3946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Occurs with 20% probability.</a:t>
            </a:r>
          </a:p>
          <a:p>
            <a:r>
              <a:rPr lang="en-GB" sz="2400" dirty="0"/>
              <a:t>Independently mutated by addition of a mutation factor </a:t>
            </a:r>
            <a:r>
              <a:rPr lang="el-GR" sz="2400" dirty="0"/>
              <a:t>σ</a:t>
            </a:r>
            <a:r>
              <a:rPr lang="en-GB" sz="2400" dirty="0"/>
              <a:t>, which is drawn from a normal distribution centred at 0.</a:t>
            </a:r>
            <a:endParaRPr lang="en-GB" sz="2400" b="1" baseline="-25000" dirty="0"/>
          </a:p>
          <a:p>
            <a:endParaRPr lang="en-GB" sz="2400" b="1" baseline="-25000" dirty="0"/>
          </a:p>
          <a:p>
            <a:endParaRPr lang="en-GB" sz="2400" b="1" baseline="-25000" dirty="0"/>
          </a:p>
          <a:p>
            <a:pPr marL="0" indent="0">
              <a:buNone/>
            </a:pPr>
            <a:r>
              <a:rPr lang="en-GB" sz="2800" dirty="0"/>
              <a:t>                               </a:t>
            </a:r>
            <a:r>
              <a:rPr lang="en-GB" sz="2800" dirty="0" err="1"/>
              <a:t>T′</a:t>
            </a:r>
            <a:r>
              <a:rPr lang="en-GB" sz="2800" baseline="-25000" dirty="0" err="1"/>
              <a:t>set</a:t>
            </a:r>
            <a:r>
              <a:rPr lang="en-GB" sz="2800" dirty="0"/>
              <a:t> = T</a:t>
            </a:r>
            <a:r>
              <a:rPr lang="en-GB" sz="2800" baseline="-25000" dirty="0"/>
              <a:t>set</a:t>
            </a:r>
            <a:r>
              <a:rPr lang="en-GB" sz="2800" dirty="0"/>
              <a:t> + N (0, </a:t>
            </a:r>
            <a:r>
              <a:rPr lang="el-GR" sz="2800" dirty="0"/>
              <a:t>σ</a:t>
            </a:r>
            <a:r>
              <a:rPr lang="en-GB" sz="2800" baseline="-25000" dirty="0"/>
              <a:t>T</a:t>
            </a:r>
            <a:r>
              <a:rPr lang="en-GB" sz="2800" dirty="0"/>
              <a:t> )</a:t>
            </a:r>
          </a:p>
          <a:p>
            <a:pPr marL="0" indent="0">
              <a:buNone/>
            </a:pPr>
            <a:r>
              <a:rPr lang="en-GB" sz="2800" dirty="0"/>
              <a:t>                                </a:t>
            </a:r>
            <a:r>
              <a:rPr lang="en-GB" sz="2800" dirty="0" err="1"/>
              <a:t>I′</a:t>
            </a:r>
            <a:r>
              <a:rPr lang="en-GB" sz="2800" baseline="-25000" dirty="0" err="1"/>
              <a:t>set</a:t>
            </a:r>
            <a:r>
              <a:rPr lang="en-GB" sz="2800" dirty="0"/>
              <a:t> = I</a:t>
            </a:r>
            <a:r>
              <a:rPr lang="en-GB" sz="2800" baseline="-25000" dirty="0"/>
              <a:t>set</a:t>
            </a:r>
            <a:r>
              <a:rPr lang="en-GB" sz="2800" dirty="0"/>
              <a:t> + N (0, </a:t>
            </a:r>
            <a:r>
              <a:rPr lang="el-GR" sz="2800" dirty="0"/>
              <a:t>σ</a:t>
            </a:r>
            <a:r>
              <a:rPr lang="en-GB" sz="2800" baseline="-25000" dirty="0"/>
              <a:t>I</a:t>
            </a:r>
            <a:r>
              <a:rPr lang="en-GB" sz="2800" dirty="0"/>
              <a:t> )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37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F99E7-910C-B81B-1F38-9731C433F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0634-C4D8-640E-FDF2-ECC4C1A6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0F90B-B2BA-857D-A520-778A409577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Academic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8FBD8-C777-D9AA-9C1A-40D149FF5B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Environmental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0383E-FCF9-3B05-D8CB-A9CA8AF1C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2584704"/>
          </a:xfrm>
        </p:spPr>
        <p:txBody>
          <a:bodyPr/>
          <a:lstStyle/>
          <a:p>
            <a:r>
              <a:rPr lang="en-US" sz="1800" dirty="0"/>
              <a:t>An underexplored domain for generative design.</a:t>
            </a:r>
          </a:p>
          <a:p>
            <a:r>
              <a:rPr lang="en-US" sz="1800" dirty="0"/>
              <a:t>Provides an objective, performance driven optimisation goal.</a:t>
            </a:r>
          </a:p>
          <a:p>
            <a:r>
              <a:rPr lang="en-US" sz="1800" dirty="0"/>
              <a:t>Not limited by many of the layout constraints that are present in residential building design.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8E8548-0B06-A1BC-D1A3-EAB2FF6982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260848" cy="1682750"/>
          </a:xfrm>
        </p:spPr>
        <p:txBody>
          <a:bodyPr/>
          <a:lstStyle/>
          <a:p>
            <a:r>
              <a:rPr lang="en-US" sz="1800" dirty="0"/>
              <a:t>Decrease in arable land from soil degradation, urbanisation and climate change.</a:t>
            </a:r>
          </a:p>
          <a:p>
            <a:r>
              <a:rPr lang="en-US" sz="1800" dirty="0"/>
              <a:t>Rising populations</a:t>
            </a:r>
          </a:p>
          <a:p>
            <a:r>
              <a:rPr lang="en-US" sz="1800" dirty="0"/>
              <a:t>Water scarcity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991D3C-9F85-8080-4C12-DE02B52F414B}"/>
              </a:ext>
            </a:extLst>
          </p:cNvPr>
          <p:cNvCxnSpPr>
            <a:cxnSpLocks/>
          </p:cNvCxnSpPr>
          <p:nvPr/>
        </p:nvCxnSpPr>
        <p:spPr>
          <a:xfrm flipH="1" flipV="1">
            <a:off x="656590" y="3377946"/>
            <a:ext cx="330962" cy="2362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414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0CA6A8-F867-F787-15B5-FFAB614F2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20E8681-5D60-B616-6508-20DE78CBF7B9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Subdivision</a:t>
            </a:r>
            <a:endParaRPr lang="en-US" sz="4800" dirty="0">
              <a:cs typeface="Arial"/>
            </a:endParaRPr>
          </a:p>
        </p:txBody>
      </p:sp>
      <p:pic>
        <p:nvPicPr>
          <p:cNvPr id="4" name="Picture 3" descr="A triangular prism with a triangle in the middle&#10;&#10;AI-generated content may be incorrect.">
            <a:extLst>
              <a:ext uri="{FF2B5EF4-FFF2-40B4-BE49-F238E27FC236}">
                <a16:creationId xmlns:a16="http://schemas.microsoft.com/office/drawing/2014/main" id="{3FC51197-35EB-1E75-BEAF-3BE1886B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76" y="3934059"/>
            <a:ext cx="5421508" cy="2590966"/>
          </a:xfrm>
          <a:prstGeom prst="rect">
            <a:avLst/>
          </a:prstGeom>
        </p:spPr>
      </p:pic>
      <p:pic>
        <p:nvPicPr>
          <p:cNvPr id="6" name="Picture 5" descr="A triangular object with a shadow&#10;&#10;AI-generated content may be incorrect.">
            <a:extLst>
              <a:ext uri="{FF2B5EF4-FFF2-40B4-BE49-F238E27FC236}">
                <a16:creationId xmlns:a16="http://schemas.microsoft.com/office/drawing/2014/main" id="{1ED52DE4-58F7-A11C-8C83-C2626946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376" y="334387"/>
            <a:ext cx="5421508" cy="25895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6B1C5F-C0AC-D806-D20C-DA349F3C40AC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9148130" y="2923941"/>
            <a:ext cx="0" cy="101011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1D55CA5-4876-221A-BF2E-F4EDE01C9CCD}"/>
              </a:ext>
            </a:extLst>
          </p:cNvPr>
          <p:cNvSpPr txBox="1">
            <a:spLocks/>
          </p:cNvSpPr>
          <p:nvPr/>
        </p:nvSpPr>
        <p:spPr>
          <a:xfrm>
            <a:off x="390537" y="1646482"/>
            <a:ext cx="5169016" cy="3946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Increase the geometric detail in the mesh</a:t>
            </a:r>
          </a:p>
          <a:p>
            <a:r>
              <a:rPr lang="en-US" sz="2400" dirty="0"/>
              <a:t>Comes at the cost of increased evaluation time</a:t>
            </a:r>
          </a:p>
          <a:p>
            <a:r>
              <a:rPr lang="en-US" sz="2400" dirty="0"/>
              <a:t>Triggered at generation 700 out of 1200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537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098CAD0-E003-E9A4-21AD-25932CFA1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7B87BF6D-C898-76F3-5BBB-D093BABEAFFE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653107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cs typeface="Arial"/>
              </a:rPr>
              <a:t>Genetic Algorithm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6EFE46E-EA8D-3526-8BD6-F6D7F13774D0}"/>
              </a:ext>
            </a:extLst>
          </p:cNvPr>
          <p:cNvSpPr txBox="1">
            <a:spLocks/>
          </p:cNvSpPr>
          <p:nvPr/>
        </p:nvSpPr>
        <p:spPr>
          <a:xfrm>
            <a:off x="390536" y="1646482"/>
            <a:ext cx="11008984" cy="4156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1200 total generations, with subdivision at 700 (30 hours total run time)</a:t>
            </a:r>
          </a:p>
          <a:p>
            <a:r>
              <a:rPr lang="en-US" sz="2400" dirty="0"/>
              <a:t>50 population size</a:t>
            </a:r>
          </a:p>
          <a:p>
            <a:r>
              <a:rPr lang="en-US" sz="2400" dirty="0"/>
              <a:t>Distributed over 12 CPU threads (AMD Ryzen 3700x)</a:t>
            </a:r>
          </a:p>
          <a:p>
            <a:r>
              <a:rPr lang="en-US" sz="2400" dirty="0"/>
              <a:t>Top candidates from each generation survive unaltered</a:t>
            </a:r>
          </a:p>
          <a:p>
            <a:r>
              <a:rPr lang="en-US" sz="2400" dirty="0"/>
              <a:t>Crossover creates the children for the next generation, with random mutation</a:t>
            </a:r>
          </a:p>
          <a:p>
            <a:r>
              <a:rPr lang="en-US" sz="2400" dirty="0"/>
              <a:t>Remaining slots populated by random candidates</a:t>
            </a:r>
          </a:p>
          <a:p>
            <a:r>
              <a:rPr lang="en-US" sz="2400" dirty="0"/>
              <a:t>Proportion of each is variable, and outlined in full detail in the paper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57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D50CB-7921-5A3C-00F4-865CB816B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9B7A-AFA5-4071-90F8-9C230184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970172"/>
            <a:ext cx="7498080" cy="704088"/>
          </a:xfrm>
        </p:spPr>
        <p:txBody>
          <a:bodyPr/>
          <a:lstStyle/>
          <a:p>
            <a:r>
              <a:rPr lang="en-US" dirty="0"/>
              <a:t>Candidate Evaluation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238976-0F2C-F32D-C47B-E9C0958E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Heating + Cooling Loads</a:t>
            </a:r>
          </a:p>
          <a:p>
            <a:r>
              <a:rPr lang="en-US" dirty="0"/>
              <a:t>Lighting Load</a:t>
            </a:r>
          </a:p>
          <a:p>
            <a:r>
              <a:rPr lang="en-US" dirty="0"/>
              <a:t>SIMPLE Crop Model – Expected Yield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9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032984-E656-8422-DE9B-AB4318722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A3B33ED-290D-9303-5090-57E529C3C243}"/>
              </a:ext>
            </a:extLst>
          </p:cNvPr>
          <p:cNvSpPr txBox="1">
            <a:spLocks/>
          </p:cNvSpPr>
          <p:nvPr/>
        </p:nvSpPr>
        <p:spPr>
          <a:xfrm>
            <a:off x="881659" y="42670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Thermal Loads</a:t>
            </a:r>
            <a:endParaRPr lang="en-US" sz="3600" dirty="0"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4">
                <a:extLst>
                  <a:ext uri="{FF2B5EF4-FFF2-40B4-BE49-F238E27FC236}">
                    <a16:creationId xmlns:a16="http://schemas.microsoft.com/office/drawing/2014/main" id="{B4F52F6C-803E-B63A-F088-6ED55E3B9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537" y="1417881"/>
                <a:ext cx="10919804" cy="5621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3464" indent="-283464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83464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83464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3464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83464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Inputs: - Building mesh + surface materials </a:t>
                </a:r>
              </a:p>
              <a:p>
                <a:pPr marL="0" indent="0">
                  <a:buNone/>
                </a:pPr>
                <a:r>
                  <a:rPr lang="en-US" sz="2400" dirty="0"/>
                  <a:t>	 - Temperature setpoint</a:t>
                </a:r>
              </a:p>
              <a:p>
                <a:pPr marL="0" indent="0">
                  <a:buNone/>
                </a:pPr>
                <a:r>
                  <a:rPr lang="en-US" sz="2400" dirty="0"/>
                  <a:t>	 - Weather file (Oslo/Singapore)</a:t>
                </a:r>
              </a:p>
              <a:p>
                <a:pPr marL="0" indent="0">
                  <a:buNone/>
                </a:pPr>
                <a:r>
                  <a:rPr lang="en-GB" sz="2400" dirty="0"/>
                  <a:t>EnergyPlus calculates the exact heating and cooling load required to perfectly meet the temperature setpoint at each time step throughout the year. Summing to yield E</a:t>
                </a:r>
                <a:r>
                  <a:rPr lang="en-GB" sz="2400" baseline="-25000" dirty="0"/>
                  <a:t>ideal,heat</a:t>
                </a:r>
                <a:r>
                  <a:rPr lang="en-GB" sz="2400" dirty="0"/>
                  <a:t> and </a:t>
                </a:r>
                <a:r>
                  <a:rPr lang="en-GB" sz="2400" dirty="0" err="1"/>
                  <a:t>E</a:t>
                </a:r>
                <a:r>
                  <a:rPr lang="en-GB" sz="2400" baseline="-25000" dirty="0" err="1"/>
                  <a:t>ideal,cool</a:t>
                </a:r>
                <a:r>
                  <a:rPr lang="en-GB" sz="24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80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total</m:t>
                          </m:r>
                          <m:r>
                            <a:rPr lang="en-GB" sz="180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heat</m:t>
                          </m:r>
                        </m:sub>
                      </m:sSub>
                      <m:r>
                        <a:rPr lang="en-GB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ideal</m:t>
                                  </m:r>
                                  <m: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heat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heat</m:t>
                                  </m:r>
                                </m:sub>
                              </m:sSub>
                              <m: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×3.6×</m:t>
                              </m:r>
                              <m:sSup>
                                <m:sSup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heat</m:t>
                          </m:r>
                        </m:sub>
                      </m:sSub>
                    </m:oMath>
                  </m:oMathPara>
                </a14:m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tot</m:t>
                          </m:r>
                          <m:r>
                            <m:rPr>
                              <m:nor/>
                            </m:rPr>
                            <a:rPr lang="en-GB" sz="180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al</m:t>
                          </m:r>
                          <m:r>
                            <a:rPr lang="en-GB" sz="1800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cool</m:t>
                          </m:r>
                        </m:sub>
                      </m:sSub>
                      <m:r>
                        <a:rPr lang="en-GB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ideal</m:t>
                                  </m:r>
                                  <m: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cool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COP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cool</m:t>
                                  </m:r>
                                </m:sub>
                              </m:sSub>
                              <m:r>
                                <a:rPr lang="en-GB" sz="18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×3.6×</m:t>
                              </m:r>
                              <m:sSup>
                                <m:sSup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elec</m:t>
                          </m:r>
                        </m:sub>
                      </m:sSub>
                    </m:oMath>
                  </m:oMathPara>
                </a14:m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" name="Text Placeholder 4">
                <a:extLst>
                  <a:ext uri="{FF2B5EF4-FFF2-40B4-BE49-F238E27FC236}">
                    <a16:creationId xmlns:a16="http://schemas.microsoft.com/office/drawing/2014/main" id="{B4F52F6C-803E-B63A-F088-6ED55E3B9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7" y="1417881"/>
                <a:ext cx="10919804" cy="5621093"/>
              </a:xfrm>
              <a:prstGeom prst="rect">
                <a:avLst/>
              </a:prstGeom>
              <a:blipFill>
                <a:blip r:embed="rId2"/>
                <a:stretch>
                  <a:fillRect l="-838" r="-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510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EEA5A59-E3E3-8ADF-D6CF-1877F2A58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3B5C3B0F-7930-7B01-EC66-6D80C14F7F22}"/>
              </a:ext>
            </a:extLst>
          </p:cNvPr>
          <p:cNvSpPr txBox="1">
            <a:spLocks/>
          </p:cNvSpPr>
          <p:nvPr/>
        </p:nvSpPr>
        <p:spPr>
          <a:xfrm>
            <a:off x="881659" y="42670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Lighting Load</a:t>
            </a:r>
            <a:endParaRPr lang="en-US" sz="3600" dirty="0"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4">
                <a:extLst>
                  <a:ext uri="{FF2B5EF4-FFF2-40B4-BE49-F238E27FC236}">
                    <a16:creationId xmlns:a16="http://schemas.microsoft.com/office/drawing/2014/main" id="{0F3F4830-58D5-9E43-5881-582E8FB89B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156" y="1181661"/>
                <a:ext cx="11252823" cy="5621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83464" indent="-283464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83464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83464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3464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83464" algn="l" defTabSz="914400" rtl="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Inputs: - Building mesh + surface materials </a:t>
                </a:r>
              </a:p>
              <a:p>
                <a:pPr marL="0" indent="0">
                  <a:buNone/>
                </a:pPr>
                <a:r>
                  <a:rPr lang="en-US" sz="2000" dirty="0"/>
                  <a:t>	 - Weather file (Oslo/Singapore)</a:t>
                </a:r>
              </a:p>
              <a:p>
                <a:pPr marL="0" indent="0">
                  <a:buNone/>
                </a:pPr>
                <a:r>
                  <a:rPr lang="en-US" sz="2000" dirty="0"/>
                  <a:t>	 - </a:t>
                </a:r>
                <a:r>
                  <a:rPr lang="en-US" sz="2000" b="0" dirty="0">
                    <a:cs typeface="Arial"/>
                  </a:rPr>
                  <a:t>Growing Area (</a:t>
                </a:r>
                <a:r>
                  <a:rPr lang="en-US" sz="2000" b="0" dirty="0" err="1">
                    <a:cs typeface="Arial"/>
                  </a:rPr>
                  <a:t>A</a:t>
                </a:r>
                <a:r>
                  <a:rPr lang="en-US" sz="2000" b="0" baseline="-25000" dirty="0" err="1">
                    <a:cs typeface="Arial"/>
                  </a:rPr>
                  <a:t>grow</a:t>
                </a:r>
                <a:r>
                  <a:rPr lang="en-US" sz="2000" b="0" dirty="0">
                    <a:cs typeface="Arial"/>
                  </a:rPr>
                  <a:t>)</a:t>
                </a:r>
              </a:p>
              <a:p>
                <a:pPr marL="0" indent="0">
                  <a:buNone/>
                </a:pPr>
                <a:endParaRPr lang="en-US" sz="2000" b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sz="2000" b="0" dirty="0">
                    <a:cs typeface="Arial"/>
                  </a:rPr>
                  <a:t>EnergyPlus calculates the total luminous irradiation from natural light inside the building </a:t>
                </a:r>
                <a:r>
                  <a:rPr lang="en-GB" sz="2000" dirty="0" err="1">
                    <a:cs typeface="Arial"/>
                  </a:rPr>
                  <a:t>H</a:t>
                </a:r>
                <a:r>
                  <a:rPr lang="en-GB" sz="2000" b="0" baseline="-25000" dirty="0" err="1">
                    <a:cs typeface="Arial"/>
                  </a:rPr>
                  <a:t>full</a:t>
                </a:r>
                <a:r>
                  <a:rPr lang="en-GB" sz="2000" b="0" dirty="0">
                    <a:cs typeface="Arial"/>
                  </a:rPr>
                  <a:t>.</a:t>
                </a:r>
                <a:endParaRPr lang="en-GB" sz="200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GB" sz="2000" b="0" dirty="0">
                    <a:cs typeface="Arial"/>
                  </a:rPr>
                  <a:t>The light intensity shortfall is the difference between the setpoint I</a:t>
                </a:r>
                <a:r>
                  <a:rPr lang="en-GB" sz="2000" b="0" baseline="-25000" dirty="0">
                    <a:cs typeface="Arial"/>
                  </a:rPr>
                  <a:t>set</a:t>
                </a:r>
                <a:r>
                  <a:rPr lang="en-GB" sz="2000" b="0" dirty="0">
                    <a:cs typeface="Arial"/>
                  </a:rPr>
                  <a:t> and the natural light </a:t>
                </a:r>
                <a:r>
                  <a:rPr lang="en-GB" sz="2000" dirty="0" err="1">
                    <a:cs typeface="Arial"/>
                  </a:rPr>
                  <a:t>H</a:t>
                </a:r>
                <a:r>
                  <a:rPr lang="en-GB" sz="2000" b="0" baseline="-25000" dirty="0" err="1">
                    <a:cs typeface="Arial"/>
                  </a:rPr>
                  <a:t>full</a:t>
                </a:r>
                <a:r>
                  <a:rPr lang="en-GB" sz="2000" b="0" dirty="0">
                    <a:cs typeface="Arial"/>
                  </a:rPr>
                  <a:t>, this is multiplied over the growing area to find the annual lighting energy load </a:t>
                </a:r>
                <a:r>
                  <a:rPr lang="en-GB" sz="2000" b="0" dirty="0" err="1">
                    <a:cs typeface="Arial"/>
                  </a:rPr>
                  <a:t>E</a:t>
                </a:r>
                <a:r>
                  <a:rPr lang="en-GB" sz="2000" b="0" baseline="-25000" dirty="0" err="1">
                    <a:cs typeface="Arial"/>
                  </a:rPr>
                  <a:t>total.light</a:t>
                </a:r>
                <a:r>
                  <a:rPr lang="en-GB" sz="2000" b="0" dirty="0">
                    <a:cs typeface="Arial"/>
                  </a:rPr>
                  <a:t>.</a:t>
                </a:r>
                <a:r>
                  <a:rPr lang="en-GB" sz="2000" b="0" baseline="-25000" dirty="0">
                    <a:cs typeface="Arial"/>
                  </a:rPr>
                  <a:t> </a:t>
                </a:r>
                <a:endParaRPr lang="en-GB" sz="200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total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light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total</m:t>
                              </m:r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light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photon</m:t>
                              </m:r>
                            </m:sub>
                          </m:sSub>
                          <m:r>
                            <a:rPr lang="en-GB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η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LED</m:t>
                              </m:r>
                            </m:sub>
                          </m:sSub>
                          <m:r>
                            <a:rPr lang="en-GB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3.6</m:t>
                          </m:r>
                        </m:den>
                      </m:f>
                      <m:r>
                        <a:rPr lang="en-GB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elec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cs typeface="Arial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err="1"/>
                  <a:t>E</a:t>
                </a:r>
                <a:r>
                  <a:rPr lang="en-US" sz="2000" baseline="-25000" dirty="0" err="1"/>
                  <a:t>photon</a:t>
                </a:r>
                <a:r>
                  <a:rPr lang="en-US" sz="2000" dirty="0"/>
                  <a:t> is energy per PAR photon,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η</m:t>
                    </m:r>
                    <m:r>
                      <a:rPr lang="en-GB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aseline="-25000" dirty="0"/>
                  <a:t>LED</a:t>
                </a:r>
                <a:r>
                  <a:rPr lang="en-US" sz="2000" dirty="0"/>
                  <a:t> is photosynthetic efficacy of LED</a:t>
                </a:r>
              </a:p>
              <a:p>
                <a:pPr marL="0" indent="0">
                  <a:buNone/>
                </a:pPr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" name="Text Placeholder 4">
                <a:extLst>
                  <a:ext uri="{FF2B5EF4-FFF2-40B4-BE49-F238E27FC236}">
                    <a16:creationId xmlns:a16="http://schemas.microsoft.com/office/drawing/2014/main" id="{0F3F4830-58D5-9E43-5881-582E8FB89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6" y="1181661"/>
                <a:ext cx="11252823" cy="5621093"/>
              </a:xfrm>
              <a:prstGeom prst="rect">
                <a:avLst/>
              </a:prstGeo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568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63A98B-7A72-E52A-8C05-5AF11405D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77B9458-E116-BD78-041F-B4F61715E873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SIMPLE Crop Model</a:t>
            </a:r>
            <a:endParaRPr lang="en-US" sz="3600" dirty="0"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0">
                <a:extLst>
                  <a:ext uri="{FF2B5EF4-FFF2-40B4-BE49-F238E27FC236}">
                    <a16:creationId xmlns:a16="http://schemas.microsoft.com/office/drawing/2014/main" id="{F3740D80-4962-A477-815F-1509560287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1659" y="2269868"/>
                <a:ext cx="5321021" cy="372707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200" b="1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0" dirty="0"/>
                  <a:t>Inputs:  - Crop Parameters</a:t>
                </a:r>
              </a:p>
              <a:p>
                <a:r>
                  <a:rPr lang="en-US" sz="2000" b="0" dirty="0"/>
                  <a:t>	- Temperature setpoint</a:t>
                </a:r>
              </a:p>
              <a:p>
                <a:r>
                  <a:rPr lang="en-US" sz="2000" b="0" dirty="0"/>
                  <a:t>	- PAR setpoint</a:t>
                </a:r>
              </a:p>
              <a:p>
                <a:r>
                  <a:rPr lang="en-US" sz="2000" b="0" dirty="0">
                    <a:cs typeface="Arial"/>
                  </a:rPr>
                  <a:t>	- Growing Area (</a:t>
                </a:r>
                <a:r>
                  <a:rPr lang="en-US" sz="2000" b="0" dirty="0" err="1">
                    <a:cs typeface="Arial"/>
                  </a:rPr>
                  <a:t>A</a:t>
                </a:r>
                <a:r>
                  <a:rPr lang="en-US" sz="2000" b="0" baseline="-25000" dirty="0" err="1">
                    <a:cs typeface="Arial"/>
                  </a:rPr>
                  <a:t>grow</a:t>
                </a:r>
                <a:r>
                  <a:rPr lang="en-US" sz="2000" b="0" dirty="0">
                    <a:cs typeface="Arial"/>
                  </a:rPr>
                  <a:t>)</a:t>
                </a:r>
              </a:p>
              <a:p>
                <a:endParaRPr lang="en-US" sz="2000" b="0" dirty="0">
                  <a:cs typeface="Arial"/>
                </a:endParaRPr>
              </a:p>
              <a:p>
                <a:endParaRPr lang="en-US" sz="2000" b="0" dirty="0">
                  <a:cs typeface="Arial"/>
                </a:endParaRPr>
              </a:p>
              <a:p>
                <a:r>
                  <a:rPr lang="en-US" sz="2000" b="0" dirty="0">
                    <a:cs typeface="Arial"/>
                  </a:rPr>
                  <a:t>SIMPLE [5] outputs an expected annual yield (</a:t>
                </a:r>
                <a:r>
                  <a:rPr lang="en-US" sz="2000" b="0" dirty="0" err="1">
                    <a:cs typeface="Arial"/>
                  </a:rPr>
                  <a:t>Y</a:t>
                </a:r>
                <a:r>
                  <a:rPr lang="en-US" sz="2000" b="0" baseline="-25000" dirty="0" err="1">
                    <a:cs typeface="Arial"/>
                  </a:rPr>
                  <a:t>tomato</a:t>
                </a:r>
                <a:r>
                  <a:rPr lang="en-US" sz="2000" b="0" dirty="0">
                    <a:cs typeface="Arial"/>
                  </a:rPr>
                  <a:t>) in kg per m</a:t>
                </a:r>
                <a:r>
                  <a:rPr lang="en-US" sz="2000" b="0" baseline="30000" dirty="0">
                    <a:cs typeface="Arial"/>
                  </a:rPr>
                  <a:t>2</a:t>
                </a:r>
                <a:r>
                  <a:rPr lang="en-US" sz="2000" b="0" dirty="0">
                    <a:cs typeface="Arial"/>
                  </a:rPr>
                  <a:t>.</a:t>
                </a:r>
              </a:p>
              <a:p>
                <a:endParaRPr lang="en-US" sz="2000" b="0" dirty="0">
                  <a:cs typeface="Arial"/>
                </a:endParaRPr>
              </a:p>
              <a:p>
                <a:endParaRPr lang="en-US" sz="2000" b="0" dirty="0">
                  <a:cs typeface="Arial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tomato</m:t>
                          </m:r>
                        </m:sub>
                      </m:sSub>
                      <m:r>
                        <a:rPr lang="en-GB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grow</m:t>
                          </m:r>
                        </m:sub>
                      </m:sSub>
                      <m:r>
                        <a:rPr lang="en-GB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GB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tomato</m:t>
                          </m:r>
                        </m:sub>
                      </m:sSub>
                    </m:oMath>
                  </m:oMathPara>
                </a14:m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sz="2000" b="0" dirty="0">
                  <a:cs typeface="Arial"/>
                </a:endParaRPr>
              </a:p>
              <a:p>
                <a:endParaRPr lang="en-US" sz="2000" b="0" dirty="0">
                  <a:cs typeface="Arial"/>
                </a:endParaRPr>
              </a:p>
            </p:txBody>
          </p:sp>
        </mc:Choice>
        <mc:Fallback>
          <p:sp>
            <p:nvSpPr>
              <p:cNvPr id="2" name="Text Placeholder 10">
                <a:extLst>
                  <a:ext uri="{FF2B5EF4-FFF2-40B4-BE49-F238E27FC236}">
                    <a16:creationId xmlns:a16="http://schemas.microsoft.com/office/drawing/2014/main" id="{F3740D80-4962-A477-815F-150956028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59" y="2269868"/>
                <a:ext cx="5321021" cy="3727071"/>
              </a:xfrm>
              <a:prstGeom prst="rect">
                <a:avLst/>
              </a:prstGeom>
              <a:blipFill>
                <a:blip r:embed="rId2"/>
                <a:stretch>
                  <a:fillRect l="-1260" t="-654" r="-10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A4634F84-8113-84BF-98D1-65C2116F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776" y="1833484"/>
            <a:ext cx="4866457" cy="4046220"/>
          </a:xfrm>
          <a:prstGeom prst="rect">
            <a:avLst/>
          </a:prstGeom>
        </p:spPr>
      </p:pic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C644465-77DA-A6E2-0C00-00DA731AE6BE}"/>
              </a:ext>
            </a:extLst>
          </p:cNvPr>
          <p:cNvSpPr txBox="1">
            <a:spLocks/>
          </p:cNvSpPr>
          <p:nvPr/>
        </p:nvSpPr>
        <p:spPr>
          <a:xfrm>
            <a:off x="7667433" y="1349631"/>
            <a:ext cx="3233141" cy="579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i="1" dirty="0"/>
              <a:t>Tomato Parameters Used</a:t>
            </a:r>
            <a:endParaRPr lang="en-GB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 b="0" dirty="0">
              <a:cs typeface="Arial"/>
            </a:endParaRPr>
          </a:p>
          <a:p>
            <a:endParaRPr lang="en-US" sz="2000" b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767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7DDB55E-F346-EBFA-E89C-3829E1FA1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>
            <a:extLst>
              <a:ext uri="{FF2B5EF4-FFF2-40B4-BE49-F238E27FC236}">
                <a16:creationId xmlns:a16="http://schemas.microsoft.com/office/drawing/2014/main" id="{3909DA18-20EC-A513-17F6-5DFBB7208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448" r="33602" b="77437"/>
          <a:stretch/>
        </p:blipFill>
        <p:spPr>
          <a:xfrm>
            <a:off x="4343400" y="272785"/>
            <a:ext cx="2910840" cy="137980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A866463-66C1-86D8-FB38-7175AF824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461" t="81205" r="7007" b="-1142"/>
          <a:stretch/>
        </p:blipFill>
        <p:spPr>
          <a:xfrm>
            <a:off x="4162424" y="5238750"/>
            <a:ext cx="5514976" cy="12192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5BB02B7-6A5A-89AF-4A92-96BCD0B5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4611"/>
          <a:stretch/>
        </p:blipFill>
        <p:spPr>
          <a:xfrm>
            <a:off x="1205004" y="272786"/>
            <a:ext cx="3224119" cy="61153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462A476-1E8A-8F2A-9E5D-2EF24772E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8567" t="18591" b="17393"/>
          <a:stretch/>
        </p:blipFill>
        <p:spPr>
          <a:xfrm>
            <a:off x="8362949" y="1409700"/>
            <a:ext cx="1952625" cy="39147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D566950-CA54-8C3B-C57E-E337A0575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388" t="22018" r="21433" b="18484"/>
          <a:stretch/>
        </p:blipFill>
        <p:spPr>
          <a:xfrm>
            <a:off x="4429122" y="1619250"/>
            <a:ext cx="3933825" cy="363855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63FB4F2-C3D1-1E7A-A878-0BA4E6F8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499" b="77982"/>
          <a:stretch/>
        </p:blipFill>
        <p:spPr>
          <a:xfrm>
            <a:off x="7172324" y="272785"/>
            <a:ext cx="3143247" cy="134646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231C0D7C-68A5-73EA-24F2-301479EED81F}"/>
              </a:ext>
            </a:extLst>
          </p:cNvPr>
          <p:cNvSpPr/>
          <p:nvPr/>
        </p:nvSpPr>
        <p:spPr>
          <a:xfrm>
            <a:off x="1081089" y="5500688"/>
            <a:ext cx="1512092" cy="110251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6B8A63-8B63-9E01-DE04-1DE41F7BDDAE}"/>
              </a:ext>
            </a:extLst>
          </p:cNvPr>
          <p:cNvSpPr/>
          <p:nvPr/>
        </p:nvSpPr>
        <p:spPr>
          <a:xfrm>
            <a:off x="6737653" y="4252912"/>
            <a:ext cx="1512092" cy="110251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29C8CA-E509-5321-F65A-AC4B323A9739}"/>
              </a:ext>
            </a:extLst>
          </p:cNvPr>
          <p:cNvSpPr/>
          <p:nvPr/>
        </p:nvSpPr>
        <p:spPr>
          <a:xfrm>
            <a:off x="8842584" y="4252912"/>
            <a:ext cx="1512092" cy="110251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19D6AB0-C4C7-D2FB-4FAA-4D44AAB8E9EA}"/>
              </a:ext>
            </a:extLst>
          </p:cNvPr>
          <p:cNvCxnSpPr>
            <a:cxnSpLocks/>
          </p:cNvCxnSpPr>
          <p:nvPr/>
        </p:nvCxnSpPr>
        <p:spPr>
          <a:xfrm flipH="1">
            <a:off x="5508498" y="726186"/>
            <a:ext cx="200787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1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8641021-8ACE-F929-06E2-65EB5C222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2A50F90-C4C1-96EE-2629-DF7718E06E57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Fitness Function</a:t>
            </a:r>
            <a:endParaRPr lang="en-US" sz="3600" dirty="0">
              <a:cs typeface="Arial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F6297C1-E6B5-F5CD-51EB-A433296EE2F3}"/>
              </a:ext>
            </a:extLst>
          </p:cNvPr>
          <p:cNvSpPr txBox="1">
            <a:spLocks/>
          </p:cNvSpPr>
          <p:nvPr/>
        </p:nvSpPr>
        <p:spPr>
          <a:xfrm>
            <a:off x="881659" y="1662034"/>
            <a:ext cx="10428683" cy="572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/>
              <a:t>1.  Fitness = </a:t>
            </a:r>
            <a:r>
              <a:rPr lang="en-US" sz="2000" b="0" dirty="0" err="1"/>
              <a:t>V</a:t>
            </a:r>
            <a:r>
              <a:rPr lang="en-US" sz="2000" b="0" baseline="-25000" dirty="0" err="1"/>
              <a:t>total</a:t>
            </a:r>
            <a:r>
              <a:rPr lang="en-US" sz="2000" b="0" dirty="0"/>
              <a:t> – (</a:t>
            </a:r>
            <a:r>
              <a:rPr lang="en-US" sz="2000" b="0" dirty="0" err="1"/>
              <a:t>C</a:t>
            </a:r>
            <a:r>
              <a:rPr lang="en-US" sz="2000" b="0" baseline="-25000" dirty="0" err="1"/>
              <a:t>total,heat</a:t>
            </a:r>
            <a:r>
              <a:rPr lang="en-US" sz="2000" b="0" dirty="0"/>
              <a:t> + </a:t>
            </a:r>
            <a:r>
              <a:rPr lang="en-US" sz="2000" b="0" dirty="0" err="1"/>
              <a:t>C</a:t>
            </a:r>
            <a:r>
              <a:rPr lang="en-US" sz="2000" b="0" baseline="-25000" dirty="0" err="1"/>
              <a:t>total,cool</a:t>
            </a:r>
            <a:r>
              <a:rPr lang="en-US" sz="2000" b="0" dirty="0"/>
              <a:t> + </a:t>
            </a:r>
            <a:r>
              <a:rPr lang="en-US" sz="2000" b="0" dirty="0" err="1"/>
              <a:t>C</a:t>
            </a:r>
            <a:r>
              <a:rPr lang="en-US" sz="2000" b="0" baseline="-25000" dirty="0" err="1"/>
              <a:t>total,light</a:t>
            </a:r>
            <a:r>
              <a:rPr lang="en-US" sz="2000" b="0" dirty="0"/>
              <a:t>)</a:t>
            </a:r>
          </a:p>
          <a:p>
            <a:endParaRPr lang="en-US" sz="2000" b="0" dirty="0"/>
          </a:p>
          <a:p>
            <a:endParaRPr lang="en-US" sz="2000" b="0" dirty="0"/>
          </a:p>
          <a:p>
            <a:r>
              <a:rPr lang="en-US" sz="2000" b="0" dirty="0"/>
              <a:t> </a:t>
            </a:r>
            <a:endParaRPr lang="en-US" sz="2000" b="0" dirty="0">
              <a:cs typeface="Arial"/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EF50926-D95A-0D4A-FD64-43B4CDBA6629}"/>
              </a:ext>
            </a:extLst>
          </p:cNvPr>
          <p:cNvSpPr txBox="1">
            <a:spLocks/>
          </p:cNvSpPr>
          <p:nvPr/>
        </p:nvSpPr>
        <p:spPr>
          <a:xfrm>
            <a:off x="881659" y="2663190"/>
            <a:ext cx="10428683" cy="572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/>
              <a:t>2.  Fitness = </a:t>
            </a:r>
            <a:r>
              <a:rPr lang="en-US" sz="2000" b="0" dirty="0" err="1"/>
              <a:t>V</a:t>
            </a:r>
            <a:r>
              <a:rPr lang="en-US" sz="2000" b="0" baseline="-25000" dirty="0" err="1"/>
              <a:t>total</a:t>
            </a:r>
            <a:r>
              <a:rPr lang="en-US" sz="2000" b="0" dirty="0"/>
              <a:t> / (</a:t>
            </a:r>
            <a:r>
              <a:rPr lang="en-US" sz="2000" b="0" dirty="0" err="1"/>
              <a:t>C</a:t>
            </a:r>
            <a:r>
              <a:rPr lang="en-US" sz="2000" b="0" baseline="-25000" dirty="0" err="1"/>
              <a:t>total,heat</a:t>
            </a:r>
            <a:r>
              <a:rPr lang="en-US" sz="2000" b="0" dirty="0"/>
              <a:t> + </a:t>
            </a:r>
            <a:r>
              <a:rPr lang="en-US" sz="2000" b="0" dirty="0" err="1"/>
              <a:t>C</a:t>
            </a:r>
            <a:r>
              <a:rPr lang="en-US" sz="2000" b="0" baseline="-25000" dirty="0" err="1"/>
              <a:t>total,cool</a:t>
            </a:r>
            <a:r>
              <a:rPr lang="en-US" sz="2000" b="0" dirty="0"/>
              <a:t> + </a:t>
            </a:r>
            <a:r>
              <a:rPr lang="en-US" sz="2000" b="0" dirty="0" err="1"/>
              <a:t>C</a:t>
            </a:r>
            <a:r>
              <a:rPr lang="en-US" sz="2000" b="0" baseline="-25000" dirty="0" err="1"/>
              <a:t>total,light</a:t>
            </a:r>
            <a:r>
              <a:rPr lang="en-US" sz="2000" b="0" dirty="0"/>
              <a:t>)</a:t>
            </a:r>
          </a:p>
          <a:p>
            <a:r>
              <a:rPr lang="en-US" sz="2000" b="0" dirty="0"/>
              <a:t> </a:t>
            </a:r>
            <a:endParaRPr lang="en-US" sz="2000" b="0" dirty="0"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10">
                <a:extLst>
                  <a:ext uri="{FF2B5EF4-FFF2-40B4-BE49-F238E27FC236}">
                    <a16:creationId xmlns:a16="http://schemas.microsoft.com/office/drawing/2014/main" id="{3447AB3D-B1C3-73E8-1FD3-1E7DF8AF5C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1659" y="3664346"/>
                <a:ext cx="10769322" cy="128279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200" b="1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000" b="0" dirty="0"/>
                  <a:t>3.  Fitness =</a:t>
                </a:r>
              </a:p>
              <a:p>
                <a:r>
                  <a:rPr lang="en-US" sz="2000" b="0" dirty="0"/>
                  <a:t>     </a:t>
                </a:r>
                <a:r>
                  <a:rPr lang="en-US" sz="2000" b="0" dirty="0" err="1"/>
                  <a:t>V</a:t>
                </a:r>
                <a:r>
                  <a:rPr lang="en-US" sz="2000" b="0" baseline="-25000" dirty="0" err="1"/>
                  <a:t>total</a:t>
                </a:r>
                <a:r>
                  <a:rPr lang="en-US" sz="2000" b="0" dirty="0"/>
                  <a:t> – (</a:t>
                </a:r>
                <a:r>
                  <a:rPr lang="en-US" sz="2000" b="0" dirty="0" err="1"/>
                  <a:t>C</a:t>
                </a:r>
                <a:r>
                  <a:rPr lang="en-US" sz="2000" b="0" baseline="-25000" dirty="0" err="1"/>
                  <a:t>total,heat</a:t>
                </a:r>
                <a:r>
                  <a:rPr lang="en-US" sz="2000" b="0" dirty="0"/>
                  <a:t> + </a:t>
                </a:r>
                <a:r>
                  <a:rPr lang="en-US" sz="2000" b="0" dirty="0" err="1"/>
                  <a:t>C</a:t>
                </a:r>
                <a:r>
                  <a:rPr lang="en-US" sz="2000" b="0" baseline="-25000" dirty="0" err="1"/>
                  <a:t>total,cool</a:t>
                </a:r>
                <a:r>
                  <a:rPr lang="en-US" sz="2000" b="0" dirty="0"/>
                  <a:t> + </a:t>
                </a:r>
                <a:r>
                  <a:rPr lang="en-US" sz="2000" b="0" dirty="0" err="1"/>
                  <a:t>C</a:t>
                </a:r>
                <a:r>
                  <a:rPr lang="en-US" sz="2000" b="0" baseline="-25000" dirty="0" err="1"/>
                  <a:t>total,light</a:t>
                </a:r>
                <a:r>
                  <a:rPr lang="en-US" sz="2000" b="0" dirty="0"/>
                  <a:t>)</a:t>
                </a:r>
                <a:r>
                  <a:rPr lang="en-GB" sz="2000" b="0" dirty="0"/>
                  <a:t>                                                           if </a:t>
                </a:r>
                <a:r>
                  <a:rPr lang="en-US" sz="2000" b="0" dirty="0" err="1"/>
                  <a:t>V</a:t>
                </a:r>
                <a:r>
                  <a:rPr lang="en-US" sz="2000" b="0" baseline="-25000" dirty="0" err="1"/>
                  <a:t>total</a:t>
                </a:r>
                <a:r>
                  <a:rPr lang="en-US" sz="2000" b="0" baseline="-25000" dirty="0"/>
                  <a:t> </a:t>
                </a:r>
                <a:r>
                  <a:rPr lang="en-GB" sz="2000" b="0" dirty="0"/>
                  <a:t>&lt;= </a:t>
                </a:r>
                <a:r>
                  <a:rPr lang="en-US" sz="2000" b="0" dirty="0" err="1"/>
                  <a:t>V</a:t>
                </a:r>
                <a:r>
                  <a:rPr lang="en-US" sz="2000" b="0" baseline="-25000" dirty="0" err="1"/>
                  <a:t>target</a:t>
                </a:r>
                <a:r>
                  <a:rPr lang="en-US" sz="2000" b="0" baseline="-25000" dirty="0"/>
                  <a:t> </a:t>
                </a:r>
              </a:p>
              <a:p>
                <a:r>
                  <a:rPr lang="en-US" sz="2000" b="0" dirty="0"/>
                  <a:t>     </a:t>
                </a:r>
                <a:r>
                  <a:rPr lang="en-US" sz="2000" b="0" dirty="0" err="1"/>
                  <a:t>V</a:t>
                </a:r>
                <a:r>
                  <a:rPr lang="en-US" sz="2000" b="0" baseline="-25000" dirty="0" err="1"/>
                  <a:t>total</a:t>
                </a:r>
                <a:r>
                  <a:rPr lang="en-GB" sz="2000" b="0" dirty="0"/>
                  <a:t>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000" b="0" dirty="0"/>
                          <m:t>V</m:t>
                        </m:r>
                        <m:r>
                          <m:rPr>
                            <m:nor/>
                          </m:rPr>
                          <a:rPr lang="en-US" sz="2000" b="0" baseline="-25000" dirty="0"/>
                          <m:t>total</m:t>
                        </m:r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b="0" dirty="0"/>
                          <m:t>V</m:t>
                        </m:r>
                        <m:r>
                          <m:rPr>
                            <m:nor/>
                          </m:rPr>
                          <a:rPr lang="en-US" sz="2000" b="0" baseline="-25000" dirty="0"/>
                          <m:t>target</m:t>
                        </m:r>
                      </m:e>
                    </m:rad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– (</a:t>
                </a:r>
                <a:r>
                  <a:rPr lang="en-US" sz="2000" b="0" dirty="0" err="1"/>
                  <a:t>C</a:t>
                </a:r>
                <a:r>
                  <a:rPr lang="en-US" sz="2000" b="0" baseline="-25000" dirty="0" err="1"/>
                  <a:t>total,heat</a:t>
                </a:r>
                <a:r>
                  <a:rPr lang="en-US" sz="2000" b="0" dirty="0"/>
                  <a:t> + </a:t>
                </a:r>
                <a:r>
                  <a:rPr lang="en-US" sz="2000" b="0" dirty="0" err="1"/>
                  <a:t>C</a:t>
                </a:r>
                <a:r>
                  <a:rPr lang="en-US" sz="2000" b="0" baseline="-25000" dirty="0" err="1"/>
                  <a:t>total,cool</a:t>
                </a:r>
                <a:r>
                  <a:rPr lang="en-US" sz="2000" b="0" dirty="0"/>
                  <a:t> + </a:t>
                </a:r>
                <a:r>
                  <a:rPr lang="en-US" sz="2000" b="0" dirty="0" err="1"/>
                  <a:t>C</a:t>
                </a:r>
                <a:r>
                  <a:rPr lang="en-US" sz="2000" b="0" baseline="-25000" dirty="0" err="1"/>
                  <a:t>total,light</a:t>
                </a:r>
                <a:r>
                  <a:rPr lang="en-US" sz="2000" b="0" dirty="0"/>
                  <a:t>)                               </a:t>
                </a:r>
                <a:r>
                  <a:rPr lang="en-GB" sz="2000" b="0" dirty="0"/>
                  <a:t>if </a:t>
                </a:r>
                <a:r>
                  <a:rPr lang="en-US" sz="2000" b="0" dirty="0" err="1"/>
                  <a:t>V</a:t>
                </a:r>
                <a:r>
                  <a:rPr lang="en-US" sz="2000" b="0" baseline="-25000" dirty="0" err="1"/>
                  <a:t>total</a:t>
                </a:r>
                <a:r>
                  <a:rPr lang="en-US" sz="2000" b="0" baseline="-25000" dirty="0"/>
                  <a:t> </a:t>
                </a:r>
                <a:r>
                  <a:rPr lang="en-GB" sz="2000" b="0" dirty="0"/>
                  <a:t>&lt;= </a:t>
                </a:r>
                <a:r>
                  <a:rPr lang="en-US" sz="2000" b="0" dirty="0" err="1"/>
                  <a:t>V</a:t>
                </a:r>
                <a:r>
                  <a:rPr lang="en-US" sz="2000" b="0" baseline="-25000" dirty="0" err="1"/>
                  <a:t>target</a:t>
                </a:r>
                <a:r>
                  <a:rPr lang="en-US" sz="2000" b="0" baseline="-25000" dirty="0"/>
                  <a:t> </a:t>
                </a:r>
                <a:endParaRPr lang="en-US" sz="2000" b="0" dirty="0"/>
              </a:p>
              <a:p>
                <a:endParaRPr lang="en-US" sz="2000" b="0" dirty="0"/>
              </a:p>
              <a:p>
                <a:endParaRPr lang="en-US" sz="2000" b="0" dirty="0"/>
              </a:p>
              <a:p>
                <a:endParaRPr lang="en-US" sz="2000" b="0" dirty="0"/>
              </a:p>
              <a:p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b="0" dirty="0"/>
                  <a:t> </a:t>
                </a:r>
                <a:endParaRPr lang="en-US" sz="2000" b="0" dirty="0">
                  <a:cs typeface="Arial"/>
                </a:endParaRPr>
              </a:p>
            </p:txBody>
          </p:sp>
        </mc:Choice>
        <mc:Fallback>
          <p:sp>
            <p:nvSpPr>
              <p:cNvPr id="5" name="Text Placeholder 10">
                <a:extLst>
                  <a:ext uri="{FF2B5EF4-FFF2-40B4-BE49-F238E27FC236}">
                    <a16:creationId xmlns:a16="http://schemas.microsoft.com/office/drawing/2014/main" id="{3447AB3D-B1C3-73E8-1FD3-1E7DF8AF5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59" y="3664346"/>
                <a:ext cx="10769322" cy="1282799"/>
              </a:xfrm>
              <a:prstGeom prst="rect">
                <a:avLst/>
              </a:prstGeom>
              <a:blipFill>
                <a:blip r:embed="rId2"/>
                <a:stretch>
                  <a:fillRect l="-623" t="-1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10">
                <a:extLst>
                  <a:ext uri="{FF2B5EF4-FFF2-40B4-BE49-F238E27FC236}">
                    <a16:creationId xmlns:a16="http://schemas.microsoft.com/office/drawing/2014/main" id="{CA2B1C8D-0A0C-BF01-EBD7-27436C4F82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1659" y="5375910"/>
                <a:ext cx="10769322" cy="128279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2200" b="1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000" b="0" dirty="0"/>
                  <a:t>4.  Fitness = 350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000" b="0" dirty="0"/>
                          <m:t>V</m:t>
                        </m:r>
                        <m:r>
                          <m:rPr>
                            <m:nor/>
                          </m:rPr>
                          <a:rPr lang="en-US" sz="2000" b="0" baseline="-25000" dirty="0"/>
                          <m:t>total</m:t>
                        </m:r>
                      </m:e>
                    </m:rad>
                  </m:oMath>
                </a14:m>
                <a:r>
                  <a:rPr lang="en-US" sz="2000" b="0" dirty="0"/>
                  <a:t> – (</a:t>
                </a:r>
                <a:r>
                  <a:rPr lang="en-US" sz="2000" b="0" dirty="0" err="1"/>
                  <a:t>C</a:t>
                </a:r>
                <a:r>
                  <a:rPr lang="en-US" sz="2000" b="0" baseline="-25000" dirty="0" err="1"/>
                  <a:t>total,heat</a:t>
                </a:r>
                <a:r>
                  <a:rPr lang="en-US" sz="2000" b="0" dirty="0"/>
                  <a:t> + </a:t>
                </a:r>
                <a:r>
                  <a:rPr lang="en-US" sz="2000" b="0" dirty="0" err="1"/>
                  <a:t>C</a:t>
                </a:r>
                <a:r>
                  <a:rPr lang="en-US" sz="2000" b="0" baseline="-25000" dirty="0" err="1"/>
                  <a:t>total,cool</a:t>
                </a:r>
                <a:r>
                  <a:rPr lang="en-US" sz="2000" b="0" dirty="0"/>
                  <a:t> + </a:t>
                </a:r>
                <a:r>
                  <a:rPr lang="en-US" sz="2000" b="0" dirty="0" err="1"/>
                  <a:t>C</a:t>
                </a:r>
                <a:r>
                  <a:rPr lang="en-US" sz="2000" b="0" baseline="-25000" dirty="0" err="1"/>
                  <a:t>total,light</a:t>
                </a:r>
                <a:r>
                  <a:rPr lang="en-US" sz="2000" b="0" dirty="0"/>
                  <a:t>)</a:t>
                </a:r>
              </a:p>
              <a:p>
                <a:endParaRPr lang="en-US" sz="2000" b="0" dirty="0"/>
              </a:p>
              <a:p>
                <a:r>
                  <a:rPr lang="en-US" sz="2000" b="0" dirty="0"/>
                  <a:t>(350 is a variable value which controls the optimal yield tradeoff point)</a:t>
                </a:r>
              </a:p>
              <a:p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b="0" dirty="0"/>
                  <a:t> </a:t>
                </a:r>
                <a:endParaRPr lang="en-US" sz="2000" b="0" dirty="0">
                  <a:cs typeface="Arial"/>
                </a:endParaRPr>
              </a:p>
            </p:txBody>
          </p:sp>
        </mc:Choice>
        <mc:Fallback>
          <p:sp>
            <p:nvSpPr>
              <p:cNvPr id="6" name="Text Placeholder 10">
                <a:extLst>
                  <a:ext uri="{FF2B5EF4-FFF2-40B4-BE49-F238E27FC236}">
                    <a16:creationId xmlns:a16="http://schemas.microsoft.com/office/drawing/2014/main" id="{CA2B1C8D-0A0C-BF01-EBD7-27436C4F8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59" y="5375910"/>
                <a:ext cx="10769322" cy="1282799"/>
              </a:xfrm>
              <a:prstGeom prst="rect">
                <a:avLst/>
              </a:prstGeom>
              <a:blipFill>
                <a:blip r:embed="rId3"/>
                <a:stretch>
                  <a:fillRect l="-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D44A559A-13E2-3700-429F-D7F7A4395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7128" y="5264248"/>
            <a:ext cx="610491" cy="610491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1BE68FD8-1A73-72B6-B495-F3131C720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9016" y="1573974"/>
            <a:ext cx="610491" cy="610491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358966D6-C489-BE15-7A4E-0CCBD3781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9015" y="2569852"/>
            <a:ext cx="610491" cy="610491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A68FC2FF-3EAE-C031-E126-72CBB67E0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57129" y="4286695"/>
            <a:ext cx="610491" cy="61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0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88D97-64BD-A61C-5AB7-FB744DDD8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FFD2-6C95-955D-D7C6-976D335B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1C0EF7-A374-A8F1-75F6-FA175AA5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Design – Oslo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Design – Singapore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 Comparison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974B93-CCC4-579C-DE4E-1A6BB7F6AF06}"/>
              </a:ext>
            </a:extLst>
          </p:cNvPr>
          <p:cNvCxnSpPr>
            <a:cxnSpLocks/>
          </p:cNvCxnSpPr>
          <p:nvPr/>
        </p:nvCxnSpPr>
        <p:spPr>
          <a:xfrm flipH="1">
            <a:off x="4723638" y="3377946"/>
            <a:ext cx="200787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50E486-9360-8C82-4D1F-67510C0219B0}"/>
              </a:ext>
            </a:extLst>
          </p:cNvPr>
          <p:cNvCxnSpPr>
            <a:cxnSpLocks/>
          </p:cNvCxnSpPr>
          <p:nvPr/>
        </p:nvCxnSpPr>
        <p:spPr>
          <a:xfrm flipH="1">
            <a:off x="4723638" y="3882771"/>
            <a:ext cx="200787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D6C3E6-9AA4-E99D-11C0-945824B60FD8}"/>
              </a:ext>
            </a:extLst>
          </p:cNvPr>
          <p:cNvCxnSpPr>
            <a:cxnSpLocks/>
          </p:cNvCxnSpPr>
          <p:nvPr/>
        </p:nvCxnSpPr>
        <p:spPr>
          <a:xfrm flipH="1">
            <a:off x="2462022" y="2167128"/>
            <a:ext cx="48844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6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6D02E-EB02-BC72-234F-27B0B8C1E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quare&#10;&#10;AI-generated content may be incorrect.">
            <a:extLst>
              <a:ext uri="{FF2B5EF4-FFF2-40B4-BE49-F238E27FC236}">
                <a16:creationId xmlns:a16="http://schemas.microsoft.com/office/drawing/2014/main" id="{55DCCCE5-0C2D-6A5E-333D-F8B9143DF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307"/>
            <a:ext cx="12192000" cy="6279386"/>
          </a:xfrm>
          <a:prstGeom prst="rect">
            <a:avLst/>
          </a:prstGeom>
        </p:spPr>
      </p:pic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31ECF09D-27AD-8232-EF95-B56BA87A5ECD}"/>
              </a:ext>
            </a:extLst>
          </p:cNvPr>
          <p:cNvSpPr txBox="1">
            <a:spLocks/>
          </p:cNvSpPr>
          <p:nvPr/>
        </p:nvSpPr>
        <p:spPr>
          <a:xfrm>
            <a:off x="881659" y="43051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Oslo</a:t>
            </a:r>
            <a:endParaRPr lang="en-US" sz="3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35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B3ACA-55DB-5955-4DAC-0495A5017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DAA8-2ECA-BA25-BDB3-BD72A048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25B830-9E1C-6864-186E-3A23E798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8467344" cy="3296563"/>
          </a:xfrm>
        </p:spPr>
        <p:txBody>
          <a:bodyPr/>
          <a:lstStyle/>
          <a:p>
            <a:r>
              <a:rPr lang="en-GB" sz="3200" dirty="0"/>
              <a:t>To develop a generative design framework, which is capable of creating energy-efficient and profitable solutions tailored to specific environments.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7281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1557B4-6C2C-80E4-E907-A13E5023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and gold triangular object&#10;&#10;AI-generated content may be incorrect.">
            <a:extLst>
              <a:ext uri="{FF2B5EF4-FFF2-40B4-BE49-F238E27FC236}">
                <a16:creationId xmlns:a16="http://schemas.microsoft.com/office/drawing/2014/main" id="{9F8DA66D-EA30-CA61-5B8B-681102F5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64" y="3382771"/>
            <a:ext cx="3555391" cy="3283491"/>
          </a:xfrm>
          <a:prstGeom prst="rect">
            <a:avLst/>
          </a:prstGeom>
        </p:spPr>
      </p:pic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348301D8-3290-4396-1DFD-54E4055232DB}"/>
              </a:ext>
            </a:extLst>
          </p:cNvPr>
          <p:cNvSpPr txBox="1">
            <a:spLocks/>
          </p:cNvSpPr>
          <p:nvPr/>
        </p:nvSpPr>
        <p:spPr>
          <a:xfrm>
            <a:off x="881659" y="43051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Oslo</a:t>
            </a:r>
            <a:endParaRPr lang="en-US" sz="3600" dirty="0">
              <a:cs typeface="Arial"/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DC31EBB-4C26-4B63-8887-014846585F8B}"/>
              </a:ext>
            </a:extLst>
          </p:cNvPr>
          <p:cNvSpPr txBox="1">
            <a:spLocks/>
          </p:cNvSpPr>
          <p:nvPr/>
        </p:nvSpPr>
        <p:spPr>
          <a:xfrm>
            <a:off x="376908" y="4735757"/>
            <a:ext cx="1985367" cy="577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Plan View</a:t>
            </a:r>
            <a:endParaRPr lang="en-US" sz="2400" b="0" dirty="0">
              <a:cs typeface="Arial"/>
            </a:endParaRP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905E063-8F93-643B-474D-7110F6186A47}"/>
              </a:ext>
            </a:extLst>
          </p:cNvPr>
          <p:cNvSpPr txBox="1">
            <a:spLocks/>
          </p:cNvSpPr>
          <p:nvPr/>
        </p:nvSpPr>
        <p:spPr>
          <a:xfrm>
            <a:off x="5602997" y="770263"/>
            <a:ext cx="1985367" cy="577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North Side</a:t>
            </a:r>
            <a:endParaRPr lang="en-US" sz="2400" b="0" dirty="0">
              <a:cs typeface="Arial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5145E57-F3EE-236E-78CA-B295553E6F30}"/>
              </a:ext>
            </a:extLst>
          </p:cNvPr>
          <p:cNvSpPr txBox="1">
            <a:spLocks/>
          </p:cNvSpPr>
          <p:nvPr/>
        </p:nvSpPr>
        <p:spPr>
          <a:xfrm>
            <a:off x="5602997" y="2363563"/>
            <a:ext cx="1985367" cy="577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East Side</a:t>
            </a:r>
            <a:endParaRPr lang="en-US" sz="2400" b="0" dirty="0">
              <a:cs typeface="Arial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D755F2A-9434-CDBC-6C20-BB228A23DAEE}"/>
              </a:ext>
            </a:extLst>
          </p:cNvPr>
          <p:cNvSpPr txBox="1">
            <a:spLocks/>
          </p:cNvSpPr>
          <p:nvPr/>
        </p:nvSpPr>
        <p:spPr>
          <a:xfrm>
            <a:off x="5602996" y="4002571"/>
            <a:ext cx="1985367" cy="577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South Side</a:t>
            </a:r>
            <a:endParaRPr lang="en-US" sz="2400" b="0" dirty="0">
              <a:cs typeface="Arial"/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C4C3EC2-1A77-FCF2-E9AE-34227C11486B}"/>
              </a:ext>
            </a:extLst>
          </p:cNvPr>
          <p:cNvSpPr txBox="1">
            <a:spLocks/>
          </p:cNvSpPr>
          <p:nvPr/>
        </p:nvSpPr>
        <p:spPr>
          <a:xfrm>
            <a:off x="5602995" y="5577285"/>
            <a:ext cx="1985367" cy="577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West Side</a:t>
            </a:r>
            <a:endParaRPr lang="en-US" sz="2400" b="0" dirty="0">
              <a:cs typeface="Arial"/>
            </a:endParaRPr>
          </a:p>
        </p:txBody>
      </p:sp>
      <p:pic>
        <p:nvPicPr>
          <p:cNvPr id="5" name="Picture 4" descr="A brown rectangular object with black lines&#10;&#10;AI-generated content may be incorrect.">
            <a:extLst>
              <a:ext uri="{FF2B5EF4-FFF2-40B4-BE49-F238E27FC236}">
                <a16:creationId xmlns:a16="http://schemas.microsoft.com/office/drawing/2014/main" id="{B727D4CE-7270-8222-BEE5-C7184E2C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574" y="558914"/>
            <a:ext cx="4656090" cy="1000217"/>
          </a:xfrm>
          <a:prstGeom prst="rect">
            <a:avLst/>
          </a:prstGeom>
        </p:spPr>
      </p:pic>
      <p:pic>
        <p:nvPicPr>
          <p:cNvPr id="8" name="Picture 7" descr="A blue and brown rectangular object&#10;&#10;AI-generated content may be incorrect.">
            <a:extLst>
              <a:ext uri="{FF2B5EF4-FFF2-40B4-BE49-F238E27FC236}">
                <a16:creationId xmlns:a16="http://schemas.microsoft.com/office/drawing/2014/main" id="{A288BEA4-B8D2-D935-BD8A-3D6B5AA65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74" y="2205345"/>
            <a:ext cx="4656090" cy="902620"/>
          </a:xfrm>
          <a:prstGeom prst="rect">
            <a:avLst/>
          </a:prstGeom>
        </p:spPr>
      </p:pic>
      <p:pic>
        <p:nvPicPr>
          <p:cNvPr id="12" name="Picture 11" descr="A blue and brown rectangle&#10;&#10;AI-generated content may be incorrect.">
            <a:extLst>
              <a:ext uri="{FF2B5EF4-FFF2-40B4-BE49-F238E27FC236}">
                <a16:creationId xmlns:a16="http://schemas.microsoft.com/office/drawing/2014/main" id="{2D540E86-33CD-C7E1-9158-54A0F63AE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573" y="3862408"/>
            <a:ext cx="4656091" cy="857846"/>
          </a:xfrm>
          <a:prstGeom prst="rect">
            <a:avLst/>
          </a:prstGeom>
        </p:spPr>
      </p:pic>
      <p:pic>
        <p:nvPicPr>
          <p:cNvPr id="21" name="Picture 20" descr="A drawing of a triangle&#10;&#10;AI-generated content may be incorrect.">
            <a:extLst>
              <a:ext uri="{FF2B5EF4-FFF2-40B4-BE49-F238E27FC236}">
                <a16:creationId xmlns:a16="http://schemas.microsoft.com/office/drawing/2014/main" id="{FB5B10D6-95CC-616D-D803-E712CE460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573" y="5326961"/>
            <a:ext cx="4656090" cy="1078168"/>
          </a:xfrm>
          <a:prstGeom prst="rect">
            <a:avLst/>
          </a:prstGeom>
        </p:spPr>
      </p:pic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3DC5B36-87F0-049C-BCD3-6FEDE1598AC7}"/>
              </a:ext>
            </a:extLst>
          </p:cNvPr>
          <p:cNvSpPr txBox="1">
            <a:spLocks/>
          </p:cNvSpPr>
          <p:nvPr/>
        </p:nvSpPr>
        <p:spPr>
          <a:xfrm>
            <a:off x="520934" y="1161933"/>
            <a:ext cx="4656088" cy="17004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Annual Figures: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Yield*: 13,900,000 kg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cs typeface="Arial"/>
              </a:rPr>
              <a:t>Thermal Load: 1,290,000 kwh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cs typeface="Arial"/>
              </a:rPr>
              <a:t>Lighting Load: 4,060,000 kwh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cs typeface="Arial"/>
              </a:rPr>
              <a:t>Fitness: 1,440,000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1A8D64-8AF7-FDFF-FF7D-3F41C025701E}"/>
              </a:ext>
            </a:extLst>
          </p:cNvPr>
          <p:cNvCxnSpPr>
            <a:cxnSpLocks/>
          </p:cNvCxnSpPr>
          <p:nvPr/>
        </p:nvCxnSpPr>
        <p:spPr>
          <a:xfrm flipH="1">
            <a:off x="1539852" y="1946021"/>
            <a:ext cx="31191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07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F1F0DA-0198-0964-4FA2-3FBB1E555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quare&#10;&#10;AI-generated content may be incorrect.">
            <a:extLst>
              <a:ext uri="{FF2B5EF4-FFF2-40B4-BE49-F238E27FC236}">
                <a16:creationId xmlns:a16="http://schemas.microsoft.com/office/drawing/2014/main" id="{3D2DA200-C2B9-035B-488E-70F70F84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44"/>
            <a:ext cx="12192000" cy="6545912"/>
          </a:xfrm>
          <a:prstGeom prst="rect">
            <a:avLst/>
          </a:prstGeom>
        </p:spPr>
      </p:pic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369D61B-A521-5813-2B52-7C3A5E8B6717}"/>
              </a:ext>
            </a:extLst>
          </p:cNvPr>
          <p:cNvSpPr txBox="1">
            <a:spLocks/>
          </p:cNvSpPr>
          <p:nvPr/>
        </p:nvSpPr>
        <p:spPr>
          <a:xfrm>
            <a:off x="881659" y="43051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Singapore</a:t>
            </a:r>
            <a:endParaRPr lang="en-US" sz="3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637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BF512-B724-7B02-A571-F6CEFC8FF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1C1FAD6F-8DE7-EF89-4572-3E4C84AA2ABB}"/>
              </a:ext>
            </a:extLst>
          </p:cNvPr>
          <p:cNvSpPr txBox="1">
            <a:spLocks/>
          </p:cNvSpPr>
          <p:nvPr/>
        </p:nvSpPr>
        <p:spPr>
          <a:xfrm>
            <a:off x="881659" y="43051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Singapore</a:t>
            </a:r>
            <a:endParaRPr lang="en-US" sz="3600" dirty="0">
              <a:cs typeface="Arial"/>
            </a:endParaRPr>
          </a:p>
        </p:txBody>
      </p:sp>
      <p:pic>
        <p:nvPicPr>
          <p:cNvPr id="4" name="Picture 3" descr="A blue and black lines&#10;&#10;AI-generated content may be incorrect.">
            <a:extLst>
              <a:ext uri="{FF2B5EF4-FFF2-40B4-BE49-F238E27FC236}">
                <a16:creationId xmlns:a16="http://schemas.microsoft.com/office/drawing/2014/main" id="{3BDAB5F9-52CF-B39D-E5E5-42065B63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574" y="2022640"/>
            <a:ext cx="4656088" cy="1259366"/>
          </a:xfrm>
          <a:prstGeom prst="rect">
            <a:avLst/>
          </a:prstGeom>
        </p:spPr>
      </p:pic>
      <p:pic>
        <p:nvPicPr>
          <p:cNvPr id="7" name="Picture 6" descr="A blue rectangular object with black lines&#10;&#10;AI-generated content may be incorrect.">
            <a:extLst>
              <a:ext uri="{FF2B5EF4-FFF2-40B4-BE49-F238E27FC236}">
                <a16:creationId xmlns:a16="http://schemas.microsoft.com/office/drawing/2014/main" id="{2D0F1D2F-63C6-F6B0-6789-E86E4B39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574" y="463968"/>
            <a:ext cx="4656088" cy="1190110"/>
          </a:xfrm>
          <a:prstGeom prst="rect">
            <a:avLst/>
          </a:prstGeom>
        </p:spPr>
      </p:pic>
      <p:pic>
        <p:nvPicPr>
          <p:cNvPr id="9" name="Picture 8" descr="A blue and black geometrical object&#10;&#10;AI-generated content may be incorrect.">
            <a:extLst>
              <a:ext uri="{FF2B5EF4-FFF2-40B4-BE49-F238E27FC236}">
                <a16:creationId xmlns:a16="http://schemas.microsoft.com/office/drawing/2014/main" id="{DC28C800-481D-3817-C85E-DA560B981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74" y="3650568"/>
            <a:ext cx="4656089" cy="1273836"/>
          </a:xfrm>
          <a:prstGeom prst="rect">
            <a:avLst/>
          </a:prstGeom>
        </p:spPr>
      </p:pic>
      <p:pic>
        <p:nvPicPr>
          <p:cNvPr id="11" name="Picture 10" descr="A blue and black line drawing&#10;&#10;AI-generated content may be incorrect.">
            <a:extLst>
              <a:ext uri="{FF2B5EF4-FFF2-40B4-BE49-F238E27FC236}">
                <a16:creationId xmlns:a16="http://schemas.microsoft.com/office/drawing/2014/main" id="{2FF146ED-4430-6014-ACF0-0FD05799A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574" y="5292966"/>
            <a:ext cx="4656088" cy="1150598"/>
          </a:xfrm>
          <a:prstGeom prst="rect">
            <a:avLst/>
          </a:prstGeom>
        </p:spPr>
      </p:pic>
      <p:pic>
        <p:nvPicPr>
          <p:cNvPr id="13" name="Picture 12" descr="A blue square with lines and points&#10;&#10;AI-generated content may be incorrect.">
            <a:extLst>
              <a:ext uri="{FF2B5EF4-FFF2-40B4-BE49-F238E27FC236}">
                <a16:creationId xmlns:a16="http://schemas.microsoft.com/office/drawing/2014/main" id="{A687F8AF-87E4-5015-6AE1-5849BB5AB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836" y="3623438"/>
            <a:ext cx="3555391" cy="2965032"/>
          </a:xfrm>
          <a:prstGeom prst="rect">
            <a:avLst/>
          </a:prstGeom>
        </p:spPr>
      </p:pic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E408F7E-15BA-AF9F-5B42-876336A2CE72}"/>
              </a:ext>
            </a:extLst>
          </p:cNvPr>
          <p:cNvSpPr txBox="1">
            <a:spLocks/>
          </p:cNvSpPr>
          <p:nvPr/>
        </p:nvSpPr>
        <p:spPr>
          <a:xfrm>
            <a:off x="367383" y="4780550"/>
            <a:ext cx="1985367" cy="577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Plan View</a:t>
            </a:r>
            <a:endParaRPr lang="en-US" sz="2400" b="0" dirty="0">
              <a:cs typeface="Arial"/>
            </a:endParaRP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B1840AD-7907-D633-8CA2-81E6964AF9ED}"/>
              </a:ext>
            </a:extLst>
          </p:cNvPr>
          <p:cNvSpPr txBox="1">
            <a:spLocks/>
          </p:cNvSpPr>
          <p:nvPr/>
        </p:nvSpPr>
        <p:spPr>
          <a:xfrm>
            <a:off x="5602997" y="770263"/>
            <a:ext cx="1985367" cy="577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North Side</a:t>
            </a:r>
            <a:endParaRPr lang="en-US" sz="2400" b="0" dirty="0">
              <a:cs typeface="Arial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BF4A87F-685F-5DA8-1A76-3B517A43661B}"/>
              </a:ext>
            </a:extLst>
          </p:cNvPr>
          <p:cNvSpPr txBox="1">
            <a:spLocks/>
          </p:cNvSpPr>
          <p:nvPr/>
        </p:nvSpPr>
        <p:spPr>
          <a:xfrm>
            <a:off x="5602997" y="2363563"/>
            <a:ext cx="1985367" cy="577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East Side</a:t>
            </a:r>
            <a:endParaRPr lang="en-US" sz="2400" b="0" dirty="0">
              <a:cs typeface="Arial"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4A9A3E6-820F-0BD4-F79B-82CB137DC69E}"/>
              </a:ext>
            </a:extLst>
          </p:cNvPr>
          <p:cNvSpPr txBox="1">
            <a:spLocks/>
          </p:cNvSpPr>
          <p:nvPr/>
        </p:nvSpPr>
        <p:spPr>
          <a:xfrm>
            <a:off x="5602996" y="4002571"/>
            <a:ext cx="1985367" cy="577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South Side</a:t>
            </a:r>
            <a:endParaRPr lang="en-US" sz="2400" b="0" dirty="0">
              <a:cs typeface="Arial"/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D20C7A2-FA7E-1092-BF4A-5E0AFA554C8D}"/>
              </a:ext>
            </a:extLst>
          </p:cNvPr>
          <p:cNvSpPr txBox="1">
            <a:spLocks/>
          </p:cNvSpPr>
          <p:nvPr/>
        </p:nvSpPr>
        <p:spPr>
          <a:xfrm>
            <a:off x="5602995" y="5577285"/>
            <a:ext cx="1985367" cy="577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West Side</a:t>
            </a:r>
            <a:endParaRPr lang="en-US" sz="2400" b="0" dirty="0">
              <a:cs typeface="Arial"/>
            </a:endParaRP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8758C74-A83D-C4EE-D8AC-CF006E95FFDC}"/>
              </a:ext>
            </a:extLst>
          </p:cNvPr>
          <p:cNvSpPr txBox="1">
            <a:spLocks/>
          </p:cNvSpPr>
          <p:nvPr/>
        </p:nvSpPr>
        <p:spPr>
          <a:xfrm>
            <a:off x="520934" y="1172405"/>
            <a:ext cx="4656088" cy="17004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Annual Figures: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Yield*: 13,700,000 kg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cs typeface="Arial"/>
              </a:rPr>
              <a:t>Thermal Load: 256,000 kwh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cs typeface="Arial"/>
              </a:rPr>
              <a:t>Lighting Load: 2,190,000 kwh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cs typeface="Arial"/>
              </a:rPr>
              <a:t>Fitness: 2,040,000</a:t>
            </a:r>
          </a:p>
        </p:txBody>
      </p:sp>
    </p:spTree>
    <p:extLst>
      <p:ext uri="{BB962C8B-B14F-4D97-AF65-F5344CB8AC3E}">
        <p14:creationId xmlns:p14="http://schemas.microsoft.com/office/powerpoint/2010/main" val="2430240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46F86FC-E7C3-7CEE-937D-05EF513F6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D64CAF3-6D94-FF26-E1A1-8F7037C88894}"/>
              </a:ext>
            </a:extLst>
          </p:cNvPr>
          <p:cNvSpPr txBox="1">
            <a:spLocks/>
          </p:cNvSpPr>
          <p:nvPr/>
        </p:nvSpPr>
        <p:spPr>
          <a:xfrm>
            <a:off x="165379" y="94787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Graphs</a:t>
            </a:r>
            <a:endParaRPr lang="en-US" sz="3600" dirty="0">
              <a:cs typeface="Arial"/>
            </a:endParaRP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1D733D56-775B-9EA7-24E3-CFEBB1F7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8"/>
          <a:stretch/>
        </p:blipFill>
        <p:spPr>
          <a:xfrm>
            <a:off x="0" y="796718"/>
            <a:ext cx="12192000" cy="54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2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E2140F-BA61-3ACD-3B3B-239319FEF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BF964F76-7F63-F7B8-F4AA-1E775E5371FA}"/>
              </a:ext>
            </a:extLst>
          </p:cNvPr>
          <p:cNvSpPr txBox="1">
            <a:spLocks/>
          </p:cNvSpPr>
          <p:nvPr/>
        </p:nvSpPr>
        <p:spPr>
          <a:xfrm>
            <a:off x="165379" y="94787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Graphs</a:t>
            </a:r>
            <a:endParaRPr lang="en-US" sz="3600" dirty="0">
              <a:cs typeface="Arial"/>
            </a:endParaRPr>
          </a:p>
        </p:txBody>
      </p:sp>
      <p:pic>
        <p:nvPicPr>
          <p:cNvPr id="4" name="Picture 3" descr="A graph with orange lines&#10;&#10;AI-generated content may be incorrect.">
            <a:extLst>
              <a:ext uri="{FF2B5EF4-FFF2-40B4-BE49-F238E27FC236}">
                <a16:creationId xmlns:a16="http://schemas.microsoft.com/office/drawing/2014/main" id="{E940C891-EBB8-2909-1947-E604BD72B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43" y="773652"/>
            <a:ext cx="3936113" cy="2804159"/>
          </a:xfrm>
          <a:prstGeom prst="rect">
            <a:avLst/>
          </a:prstGeom>
        </p:spPr>
      </p:pic>
      <p:pic>
        <p:nvPicPr>
          <p:cNvPr id="7" name="Picture 6" descr="A graph showing a number of people&#10;&#10;AI-generated content may be incorrect.">
            <a:extLst>
              <a:ext uri="{FF2B5EF4-FFF2-40B4-BE49-F238E27FC236}">
                <a16:creationId xmlns:a16="http://schemas.microsoft.com/office/drawing/2014/main" id="{55C71D62-CB88-99F7-04A4-420151B5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362" y="3763797"/>
            <a:ext cx="3931133" cy="2804160"/>
          </a:xfrm>
          <a:prstGeom prst="rect">
            <a:avLst/>
          </a:prstGeom>
        </p:spPr>
      </p:pic>
      <p:pic>
        <p:nvPicPr>
          <p:cNvPr id="9" name="Picture 8" descr="A graph showing the number of different types of data&#10;&#10;AI-generated content may be incorrect.">
            <a:extLst>
              <a:ext uri="{FF2B5EF4-FFF2-40B4-BE49-F238E27FC236}">
                <a16:creationId xmlns:a16="http://schemas.microsoft.com/office/drawing/2014/main" id="{58499C29-5B3C-EEB4-E1DA-AB58C746C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4" y="3763797"/>
            <a:ext cx="3931133" cy="2795205"/>
          </a:xfrm>
          <a:prstGeom prst="rect">
            <a:avLst/>
          </a:prstGeom>
        </p:spPr>
      </p:pic>
      <p:pic>
        <p:nvPicPr>
          <p:cNvPr id="11" name="Picture 10" descr="A graph with red lines&#10;&#10;AI-generated content may be incorrect.">
            <a:extLst>
              <a:ext uri="{FF2B5EF4-FFF2-40B4-BE49-F238E27FC236}">
                <a16:creationId xmlns:a16="http://schemas.microsoft.com/office/drawing/2014/main" id="{16FE39B0-9731-002B-2BFB-94CB05931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362" y="770318"/>
            <a:ext cx="3931133" cy="2807493"/>
          </a:xfrm>
          <a:prstGeom prst="rect">
            <a:avLst/>
          </a:prstGeom>
        </p:spPr>
      </p:pic>
      <p:pic>
        <p:nvPicPr>
          <p:cNvPr id="13" name="Picture 12" descr="A graph with a line graph and text&#10;&#10;AI-generated content may be incorrect.">
            <a:extLst>
              <a:ext uri="{FF2B5EF4-FFF2-40B4-BE49-F238E27FC236}">
                <a16:creationId xmlns:a16="http://schemas.microsoft.com/office/drawing/2014/main" id="{229908FA-DCAD-7C83-C264-5F311C937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281" y="3763796"/>
            <a:ext cx="3912775" cy="2804159"/>
          </a:xfrm>
          <a:prstGeom prst="rect">
            <a:avLst/>
          </a:prstGeom>
        </p:spPr>
      </p:pic>
      <p:pic>
        <p:nvPicPr>
          <p:cNvPr id="15" name="Picture 14" descr="A graph showing a number of plants growing&#10;&#10;AI-generated content may be incorrect.">
            <a:extLst>
              <a:ext uri="{FF2B5EF4-FFF2-40B4-BE49-F238E27FC236}">
                <a16:creationId xmlns:a16="http://schemas.microsoft.com/office/drawing/2014/main" id="{529C3D80-B377-C354-239A-6E66A24CF8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03" y="771326"/>
            <a:ext cx="3931133" cy="28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88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15CB6D-C87D-A200-3016-C15411B82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AD085CC7-97E8-2610-E277-6EB1A1595C31}"/>
              </a:ext>
            </a:extLst>
          </p:cNvPr>
          <p:cNvSpPr txBox="1">
            <a:spLocks/>
          </p:cNvSpPr>
          <p:nvPr/>
        </p:nvSpPr>
        <p:spPr>
          <a:xfrm>
            <a:off x="4644781" y="0"/>
            <a:ext cx="2902435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Comparison</a:t>
            </a:r>
            <a:endParaRPr lang="en-US" sz="3600" dirty="0">
              <a:cs typeface="Aria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04E977-756B-6080-ADB2-58BC16C06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17157"/>
              </p:ext>
            </p:extLst>
          </p:nvPr>
        </p:nvGraphicFramePr>
        <p:xfrm>
          <a:off x="1412237" y="704427"/>
          <a:ext cx="9367521" cy="596593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05381">
                  <a:extLst>
                    <a:ext uri="{9D8B030D-6E8A-4147-A177-3AD203B41FA5}">
                      <a16:colId xmlns:a16="http://schemas.microsoft.com/office/drawing/2014/main" val="486061594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1867892023"/>
                    </a:ext>
                  </a:extLst>
                </a:gridCol>
                <a:gridCol w="3426460">
                  <a:extLst>
                    <a:ext uri="{9D8B030D-6E8A-4147-A177-3AD203B41FA5}">
                      <a16:colId xmlns:a16="http://schemas.microsoft.com/office/drawing/2014/main" val="2148219153"/>
                    </a:ext>
                  </a:extLst>
                </a:gridCol>
              </a:tblGrid>
              <a:tr h="484247">
                <a:tc>
                  <a:txBody>
                    <a:bodyPr/>
                    <a:lstStyle/>
                    <a:p>
                      <a:r>
                        <a:rPr lang="en-GB" dirty="0"/>
                        <a:t>Annual Metrics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Oslo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Singapore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10107"/>
                  </a:ext>
                </a:extLst>
              </a:tr>
              <a:tr h="628966">
                <a:tc>
                  <a:txBody>
                    <a:bodyPr/>
                    <a:lstStyle/>
                    <a:p>
                      <a:r>
                        <a:rPr lang="en-GB" dirty="0"/>
                        <a:t>Dimensions (m)</a:t>
                      </a:r>
                    </a:p>
                    <a:p>
                      <a:r>
                        <a:rPr lang="en-GB" dirty="0"/>
                        <a:t>Width-Depth-Height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56x54x7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59x52x10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419216"/>
                  </a:ext>
                </a:extLst>
              </a:tr>
              <a:tr h="628966">
                <a:tc>
                  <a:txBody>
                    <a:bodyPr/>
                    <a:lstStyle/>
                    <a:p>
                      <a:r>
                        <a:rPr lang="en-GB" dirty="0"/>
                        <a:t>Available Growing Area (m</a:t>
                      </a:r>
                      <a:r>
                        <a:rPr lang="en-GB" baseline="30000" dirty="0"/>
                        <a:t>2</a:t>
                      </a:r>
                      <a:r>
                        <a:rPr lang="en-GB" baseline="0" dirty="0"/>
                        <a:t>)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447284"/>
                  </a:ext>
                </a:extLst>
              </a:tr>
              <a:tr h="484247">
                <a:tc>
                  <a:txBody>
                    <a:bodyPr/>
                    <a:lstStyle/>
                    <a:p>
                      <a:r>
                        <a:rPr lang="en-GB" dirty="0"/>
                        <a:t>Temp Setpoint (°C)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439818"/>
                  </a:ext>
                </a:extLst>
              </a:tr>
              <a:tr h="484247">
                <a:tc>
                  <a:txBody>
                    <a:bodyPr/>
                    <a:lstStyle/>
                    <a:p>
                      <a:r>
                        <a:rPr lang="en-GB" dirty="0"/>
                        <a:t>Heating Cost (USD)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227,000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821569"/>
                  </a:ext>
                </a:extLst>
              </a:tr>
              <a:tr h="484247">
                <a:tc>
                  <a:txBody>
                    <a:bodyPr/>
                    <a:lstStyle/>
                    <a:p>
                      <a:r>
                        <a:rPr lang="en-GB" dirty="0"/>
                        <a:t>Cooling Cost (USD)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5,160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26,900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963145"/>
                  </a:ext>
                </a:extLst>
              </a:tr>
              <a:tr h="655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Ambient PAR Intensity (</a:t>
                      </a:r>
                      <a:r>
                        <a:rPr lang="pl-PL" dirty="0"/>
                        <a:t>MJ m</a:t>
                      </a:r>
                      <a:r>
                        <a:rPr lang="pl-PL" baseline="30000" dirty="0"/>
                        <a:t>−2 </a:t>
                      </a:r>
                      <a:r>
                        <a:rPr lang="pl-PL" dirty="0"/>
                        <a:t>d </a:t>
                      </a:r>
                      <a:r>
                        <a:rPr lang="pl-PL" baseline="30000" dirty="0"/>
                        <a:t>−1</a:t>
                      </a:r>
                      <a:r>
                        <a:rPr lang="en-GB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479662"/>
                  </a:ext>
                </a:extLst>
              </a:tr>
              <a:tr h="628966">
                <a:tc>
                  <a:txBody>
                    <a:bodyPr/>
                    <a:lstStyle/>
                    <a:p>
                      <a:r>
                        <a:rPr lang="en-GB" dirty="0"/>
                        <a:t>PAR Setpoint </a:t>
                      </a:r>
                    </a:p>
                    <a:p>
                      <a:r>
                        <a:rPr lang="en-GB" dirty="0"/>
                        <a:t>(</a:t>
                      </a:r>
                      <a:r>
                        <a:rPr lang="pl-PL" dirty="0"/>
                        <a:t>MJ m</a:t>
                      </a:r>
                      <a:r>
                        <a:rPr lang="pl-PL" baseline="30000" dirty="0"/>
                        <a:t>−2 </a:t>
                      </a:r>
                      <a:r>
                        <a:rPr lang="pl-PL" dirty="0"/>
                        <a:t>d </a:t>
                      </a:r>
                      <a:r>
                        <a:rPr lang="pl-PL" baseline="30000" dirty="0"/>
                        <a:t>−1</a:t>
                      </a:r>
                      <a:r>
                        <a:rPr lang="en-GB" dirty="0"/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71712"/>
                  </a:ext>
                </a:extLst>
              </a:tr>
              <a:tr h="484247">
                <a:tc>
                  <a:txBody>
                    <a:bodyPr/>
                    <a:lstStyle/>
                    <a:p>
                      <a:r>
                        <a:rPr lang="en-GB" dirty="0"/>
                        <a:t>Lighting Cost (USD)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934,000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333004"/>
                  </a:ext>
                </a:extLst>
              </a:tr>
              <a:tr h="484247">
                <a:tc>
                  <a:txBody>
                    <a:bodyPr/>
                    <a:lstStyle/>
                    <a:p>
                      <a:r>
                        <a:rPr lang="en-GB" dirty="0"/>
                        <a:t>Yield Value* (USD)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55,500,000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54,900,000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766239"/>
                  </a:ext>
                </a:extLst>
              </a:tr>
              <a:tr h="484247">
                <a:tc>
                  <a:txBody>
                    <a:bodyPr/>
                    <a:lstStyle/>
                    <a:p>
                      <a:r>
                        <a:rPr lang="en-GB" dirty="0"/>
                        <a:t>Fitness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1,440,000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2,040,000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58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451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D82A9-7938-4F02-A7D1-3070873F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AFF-CC9E-5BB8-C433-F5613F6B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ECDB5-D833-244F-ABF4-5F58C529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  <a:p>
            <a:r>
              <a:rPr lang="en-US" dirty="0"/>
              <a:t>Further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20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27" y="1347805"/>
            <a:ext cx="5153681" cy="1708362"/>
          </a:xfrm>
        </p:spPr>
        <p:txBody>
          <a:bodyPr/>
          <a:lstStyle/>
          <a:p>
            <a:r>
              <a:rPr lang="en-US" dirty="0"/>
              <a:t>deliverables</a:t>
            </a:r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258337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Basic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9099" y="748476"/>
            <a:ext cx="5196711" cy="13485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/>
              <a:t>Basic single objective genetic design algorithm (GA)</a:t>
            </a:r>
          </a:p>
          <a:p>
            <a:pPr marL="283210" indent="-283210"/>
            <a:r>
              <a:rPr lang="en-US" dirty="0"/>
              <a:t>Encoding for building geometry + materials</a:t>
            </a:r>
          </a:p>
          <a:p>
            <a:pPr marL="283210" indent="-283210"/>
            <a:r>
              <a:rPr lang="en-US" dirty="0">
                <a:cs typeface="Arial"/>
              </a:rPr>
              <a:t>Heuristic fitness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2097024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Intermediate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9099" y="2587163"/>
            <a:ext cx="5209518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/>
              <a:t>EnergyPlus for heating loads</a:t>
            </a:r>
          </a:p>
          <a:p>
            <a:pPr marL="283210" indent="-283210"/>
            <a:r>
              <a:rPr lang="en-US" dirty="0"/>
              <a:t>EnergyPlus for lighting loads</a:t>
            </a:r>
            <a:endParaRPr lang="en-US" dirty="0">
              <a:cs typeface="Arial"/>
            </a:endParaRPr>
          </a:p>
          <a:p>
            <a:pPr marL="283210" indent="-283210"/>
            <a:r>
              <a:rPr lang="en-US" dirty="0"/>
              <a:t>Combine GA with EnergyPlus for evaluation</a:t>
            </a:r>
          </a:p>
          <a:p>
            <a:pPr marL="283210" indent="-283210"/>
            <a:r>
              <a:rPr lang="en-US" dirty="0">
                <a:cs typeface="Arial"/>
              </a:rPr>
              <a:t>Parallelisation of candidate evaluation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553EB5-26E2-ED66-104D-651392DE39DA}"/>
              </a:ext>
            </a:extLst>
          </p:cNvPr>
          <p:cNvSpPr txBox="1">
            <a:spLocks/>
          </p:cNvSpPr>
          <p:nvPr/>
        </p:nvSpPr>
        <p:spPr>
          <a:xfrm>
            <a:off x="6244071" y="4272886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Advanced</a:t>
            </a:r>
            <a:endParaRPr lang="en-PK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F4A36BF-D28D-6729-C36B-35ECFB479804}"/>
              </a:ext>
            </a:extLst>
          </p:cNvPr>
          <p:cNvSpPr txBox="1">
            <a:spLocks/>
          </p:cNvSpPr>
          <p:nvPr/>
        </p:nvSpPr>
        <p:spPr>
          <a:xfrm>
            <a:off x="6097818" y="4756622"/>
            <a:ext cx="5209518" cy="1682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/>
            <a:r>
              <a:rPr lang="en-US" dirty="0"/>
              <a:t>Neural network fitness approximation</a:t>
            </a:r>
          </a:p>
          <a:p>
            <a:pPr marL="283210" indent="-283210"/>
            <a:r>
              <a:rPr lang="en-US" dirty="0">
                <a:cs typeface="Arial"/>
              </a:rPr>
              <a:t>Integration with SIMPLE crop model </a:t>
            </a:r>
            <a:r>
              <a:rPr lang="en-US" sz="1200" dirty="0">
                <a:cs typeface="Arial"/>
              </a:rPr>
              <a:t>[7]</a:t>
            </a:r>
          </a:p>
          <a:p>
            <a:pPr marL="283210" indent="-283210"/>
            <a:r>
              <a:rPr lang="en-US" dirty="0"/>
              <a:t>Analysis for multiple crops / climates</a:t>
            </a:r>
            <a:endParaRPr lang="en-US" dirty="0">
              <a:cs typeface="Arial"/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4A5BC954-2E6B-38BA-DE8B-30E59C253C55}"/>
              </a:ext>
            </a:extLst>
          </p:cNvPr>
          <p:cNvSpPr/>
          <p:nvPr/>
        </p:nvSpPr>
        <p:spPr>
          <a:xfrm>
            <a:off x="10009632" y="4877286"/>
            <a:ext cx="768096" cy="304800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AB9ABD-7C16-6D12-312F-528306EEECDE}"/>
              </a:ext>
            </a:extLst>
          </p:cNvPr>
          <p:cNvCxnSpPr>
            <a:cxnSpLocks/>
          </p:cNvCxnSpPr>
          <p:nvPr/>
        </p:nvCxnSpPr>
        <p:spPr>
          <a:xfrm flipH="1">
            <a:off x="9142222" y="5875528"/>
            <a:ext cx="230378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1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4" grpId="0" build="p"/>
      <p:bldP spid="6" grpId="0" uiExpand="1" build="p"/>
      <p:bldP spid="8" grpId="0"/>
      <p:bldP spid="10" grpId="0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74883-2198-8C13-13DA-09AB535D8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D1CC-7A4A-8743-762D-0F01C734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744" y="2441195"/>
            <a:ext cx="4846320" cy="1682749"/>
          </a:xfrm>
        </p:spPr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2AEF-D748-1E51-5303-0703F794B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409" y="381142"/>
            <a:ext cx="4828032" cy="490538"/>
          </a:xfrm>
        </p:spPr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6A5A1B-E62D-FB06-2631-F47EA4763F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2233" y="920638"/>
            <a:ext cx="4754880" cy="1682750"/>
          </a:xfrm>
        </p:spPr>
        <p:txBody>
          <a:bodyPr/>
          <a:lstStyle/>
          <a:p>
            <a:r>
              <a:rPr lang="en-US" dirty="0"/>
              <a:t>Multi-layer compositions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B20B1-B8D8-1801-ED38-F2629C84E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409" y="1464826"/>
            <a:ext cx="4828032" cy="490538"/>
          </a:xfrm>
        </p:spPr>
        <p:txBody>
          <a:bodyPr/>
          <a:lstStyle/>
          <a:p>
            <a:r>
              <a:rPr lang="en-US" dirty="0"/>
              <a:t>Daylighting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85F3E45-E4A5-127C-2BE7-98EF567E88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233" y="2053582"/>
            <a:ext cx="4754880" cy="1636775"/>
          </a:xfrm>
        </p:spPr>
        <p:txBody>
          <a:bodyPr/>
          <a:lstStyle/>
          <a:p>
            <a:r>
              <a:rPr lang="en-US" dirty="0"/>
              <a:t>Radiance for daylighting using an accurate ray tracing approach</a:t>
            </a:r>
          </a:p>
          <a:p>
            <a:r>
              <a:rPr lang="en-US" dirty="0"/>
              <a:t>Longer run time but more accurate results that split-flux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2E4CD39-88FE-0AED-CC8A-06A254361C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7409" y="3667326"/>
            <a:ext cx="4828032" cy="490538"/>
          </a:xfrm>
        </p:spPr>
        <p:txBody>
          <a:bodyPr/>
          <a:lstStyle/>
          <a:p>
            <a:r>
              <a:rPr lang="en-US" dirty="0"/>
              <a:t>Fitness Evaluation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76DF5FBB-6BE3-BCDD-E159-553CB3B76457}"/>
              </a:ext>
            </a:extLst>
          </p:cNvPr>
          <p:cNvSpPr txBox="1">
            <a:spLocks/>
          </p:cNvSpPr>
          <p:nvPr/>
        </p:nvSpPr>
        <p:spPr>
          <a:xfrm>
            <a:off x="332233" y="4247668"/>
            <a:ext cx="475488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Multi-objective optimisation</a:t>
            </a:r>
          </a:p>
          <a:p>
            <a:endParaRPr lang="en-US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2D71E77B-A56D-28DF-CD2A-E632D89FD7BD}"/>
              </a:ext>
            </a:extLst>
          </p:cNvPr>
          <p:cNvSpPr txBox="1">
            <a:spLocks/>
          </p:cNvSpPr>
          <p:nvPr/>
        </p:nvSpPr>
        <p:spPr>
          <a:xfrm>
            <a:off x="597409" y="4891707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Genetic Algorithm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6900B6A3-381C-8E89-7B3E-ED497A20EB5C}"/>
              </a:ext>
            </a:extLst>
          </p:cNvPr>
          <p:cNvSpPr txBox="1">
            <a:spLocks/>
          </p:cNvSpPr>
          <p:nvPr/>
        </p:nvSpPr>
        <p:spPr>
          <a:xfrm>
            <a:off x="332233" y="5490779"/>
            <a:ext cx="475488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‘Shrink-wrap’ crossover</a:t>
            </a:r>
          </a:p>
          <a:p>
            <a:r>
              <a:rPr lang="en-US" dirty="0"/>
              <a:t>Explicit diversity preservation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23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80867-15F6-18E2-D7DF-896B11526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8486-5EA3-E149-43F8-011ADAE8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7" name="Subtitle 10">
            <a:extLst>
              <a:ext uri="{FF2B5EF4-FFF2-40B4-BE49-F238E27FC236}">
                <a16:creationId xmlns:a16="http://schemas.microsoft.com/office/drawing/2014/main" id="{E7B58CEC-04D1-58F8-74F8-437EF31820D9}"/>
              </a:ext>
            </a:extLst>
          </p:cNvPr>
          <p:cNvSpPr txBox="1">
            <a:spLocks/>
          </p:cNvSpPr>
          <p:nvPr/>
        </p:nvSpPr>
        <p:spPr>
          <a:xfrm>
            <a:off x="3867912" y="6049264"/>
            <a:ext cx="5486400" cy="38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Supervisor – Dr Tom Friedetzky</a:t>
            </a:r>
            <a:endParaRPr lang="en-PK" dirty="0"/>
          </a:p>
        </p:txBody>
      </p:sp>
      <p:sp>
        <p:nvSpPr>
          <p:cNvPr id="8" name="Subtitle 10">
            <a:extLst>
              <a:ext uri="{FF2B5EF4-FFF2-40B4-BE49-F238E27FC236}">
                <a16:creationId xmlns:a16="http://schemas.microsoft.com/office/drawing/2014/main" id="{73BB8A80-5B59-BD2D-8B65-2E5A9D026219}"/>
              </a:ext>
            </a:extLst>
          </p:cNvPr>
          <p:cNvSpPr txBox="1">
            <a:spLocks/>
          </p:cNvSpPr>
          <p:nvPr/>
        </p:nvSpPr>
        <p:spPr>
          <a:xfrm>
            <a:off x="3867912" y="5053584"/>
            <a:ext cx="5486400" cy="384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Vincent Kenny</a:t>
            </a:r>
            <a:endParaRPr lang="en-PK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4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4F949-0DB5-961B-2215-08E8AC81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448C-EA7D-4BA1-7C90-516F6F79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A7FE5-4E6C-519C-D555-FF5E18E872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Energy Efficient Architecture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E04AA-89CD-1FFF-5A39-67C3F2FF41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Genetic Search Algorithm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D1E6A-9B11-C6BA-3D0D-19252DFF79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23896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Literature is lacking in the vertical farming space, so I looked to an adjacent field, energy efficient architecture, when designing the methodology. Combination of a heuristic search algorithm, with Building Performance Simulation (BPS) has proven efficacy in this domain </a:t>
            </a:r>
            <a:r>
              <a:rPr lang="en-US" dirty="0">
                <a:cs typeface="Arial"/>
              </a:rPr>
              <a:t>[1].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43D0D4-8D56-28D0-4D0F-161D8E52F1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Arial"/>
              </a:rPr>
              <a:t>Suphavaropas et al. [1] published a 2024 review paper, summarising all work on generative design for energy efficient architecture. They found the following:</a:t>
            </a:r>
          </a:p>
          <a:p>
            <a:r>
              <a:rPr lang="en-US" dirty="0">
                <a:cs typeface="Arial"/>
              </a:rPr>
              <a:t>Between 4% and 21% efficiency gains</a:t>
            </a:r>
          </a:p>
          <a:p>
            <a:r>
              <a:rPr lang="en-US" dirty="0">
                <a:cs typeface="Arial"/>
              </a:rPr>
              <a:t>Genetic algorithm was the most common search algorithm used</a:t>
            </a:r>
          </a:p>
        </p:txBody>
      </p:sp>
    </p:spTree>
    <p:extLst>
      <p:ext uri="{BB962C8B-B14F-4D97-AF65-F5344CB8AC3E}">
        <p14:creationId xmlns:p14="http://schemas.microsoft.com/office/powerpoint/2010/main" val="3271276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69067-76AC-ADBE-330D-9F76AA3FF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C4DD-660D-EE8C-2223-0F56A485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" y="1414272"/>
            <a:ext cx="4846320" cy="1682749"/>
          </a:xfrm>
        </p:spPr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53E9-F0A3-E381-008D-6F1189C090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18304" y="0"/>
            <a:ext cx="7370064" cy="6858000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[1] P. </a:t>
            </a:r>
            <a:r>
              <a:rPr lang="en-GB" sz="1400" dirty="0" err="1"/>
              <a:t>Suphavarophas</a:t>
            </a:r>
            <a:r>
              <a:rPr lang="en-GB" sz="1400" dirty="0"/>
              <a:t>, R. </a:t>
            </a:r>
            <a:r>
              <a:rPr lang="en-GB" sz="1400" dirty="0" err="1"/>
              <a:t>Wongmahasiri</a:t>
            </a:r>
            <a:r>
              <a:rPr lang="en-GB" sz="1400" dirty="0"/>
              <a:t>, N. </a:t>
            </a:r>
            <a:r>
              <a:rPr lang="en-GB" sz="1400" dirty="0" err="1"/>
              <a:t>Keonil</a:t>
            </a:r>
            <a:r>
              <a:rPr lang="en-GB" sz="1400" dirty="0"/>
              <a:t>, and S. </a:t>
            </a:r>
            <a:r>
              <a:rPr lang="en-GB" sz="1400" dirty="0" err="1"/>
              <a:t>Bunyarittikit</a:t>
            </a:r>
            <a:r>
              <a:rPr lang="en-GB" sz="1400" dirty="0"/>
              <a:t>, “A systematic review of applications of generative design methods for energy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[2] Caldas, L., 2008. Generation of energy-efficient architecture solutions applying GENE_ARCH: An evolution-based generative design system. Advanced Engineering Informatics, 22(1), pp.59-70.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[3] Magnier, L. and Haghighat, F., 2010. Multiobjective optimization of building design using TRNSYS simulations, genetic algorithm, and Artificial Neural Network. Building and Environment, 45(3), pp.739-746.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[4] Si, B., Wang, J., Yao, X., Shi, X., Jin, X. and Zhou, X., 2019. Multi-objective optimization design of a complex building based on an artificial neural network and performance evaluation of algorithms. Advanced Engineering Informatics, 40, pp.93-109.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[5] C. Zhao, B. Liu, L. Xiao, G. Hoogenboom, K. J. Boote, B. T. Kassie, W. Pavan, V. Shelia, K. S. Kim, I. M. Hernandez-Ochoa et al., “A simple crop model,” European Journal of Agronomy, vol. 104, pp. 97–106, 2019.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[6] M. Dawson-Haggerty and contributors, “</a:t>
            </a:r>
            <a:r>
              <a:rPr lang="en-GB" sz="1400" dirty="0" err="1"/>
              <a:t>Trimesh</a:t>
            </a:r>
            <a:r>
              <a:rPr lang="en-GB" sz="1400" dirty="0"/>
              <a:t>,” 2019. [Online].</a:t>
            </a:r>
          </a:p>
          <a:p>
            <a:pPr marL="0" indent="0">
              <a:buNone/>
            </a:pPr>
            <a:r>
              <a:rPr lang="en-GB" sz="1400" dirty="0"/>
              <a:t>Available: https://github.com/mikedh/trimesh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136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BPS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237" y="2557063"/>
            <a:ext cx="5577840" cy="32904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2000" dirty="0"/>
              <a:t>Caldas et al. (2007) </a:t>
            </a:r>
            <a:r>
              <a:rPr lang="en-US" sz="1200" dirty="0"/>
              <a:t>[2]</a:t>
            </a:r>
          </a:p>
          <a:p>
            <a:pPr marL="0" indent="0">
              <a:buNone/>
            </a:pPr>
            <a:r>
              <a:rPr lang="en-GB" sz="1400" i="1" dirty="0"/>
              <a:t>Generation of energy-efficient architecture solutions applying GENE_ARCH; An evolution-based generative design system</a:t>
            </a:r>
            <a:endParaRPr lang="en-US" sz="1400" i="1" dirty="0"/>
          </a:p>
          <a:p>
            <a:pPr marL="283210" indent="-283210"/>
            <a:r>
              <a:rPr lang="en-US" sz="2000" dirty="0"/>
              <a:t>Magnier et al. (2009) </a:t>
            </a:r>
            <a:r>
              <a:rPr lang="en-US" sz="1200" dirty="0"/>
              <a:t>[3]</a:t>
            </a:r>
            <a:endParaRPr lang="en-US" sz="1200" dirty="0">
              <a:cs typeface="Arial"/>
            </a:endParaRPr>
          </a:p>
          <a:p>
            <a:pPr marL="0" indent="0">
              <a:buNone/>
            </a:pPr>
            <a:r>
              <a:rPr lang="en-GB" sz="1400" i="1" dirty="0"/>
              <a:t>Multiobjective optimization of building design using TRNSYS simulations, genetic algorithm, and Artificial Neural Network</a:t>
            </a:r>
          </a:p>
          <a:p>
            <a:pPr marL="283210" indent="-283210"/>
            <a:r>
              <a:rPr lang="en-US" sz="2000" dirty="0"/>
              <a:t>Si et al. (2019) </a:t>
            </a:r>
            <a:r>
              <a:rPr lang="en-US" sz="1200" dirty="0"/>
              <a:t>[4]</a:t>
            </a:r>
            <a:endParaRPr lang="en-US" sz="1200" dirty="0">
              <a:cs typeface="Arial"/>
            </a:endParaRPr>
          </a:p>
          <a:p>
            <a:pPr marL="0" indent="0">
              <a:buNone/>
            </a:pPr>
            <a:r>
              <a:rPr lang="en-GB" sz="1400" i="1" dirty="0"/>
              <a:t>Multi-objective optimization design of a complex building based on an artificial neural network and performance evaluation of algorithms</a:t>
            </a:r>
            <a:br>
              <a:rPr lang="en-US" sz="2000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30B36A-76AE-05E5-3D24-EE03BBC59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35938" y="2931689"/>
            <a:ext cx="2094995" cy="490538"/>
          </a:xfrm>
        </p:spPr>
        <p:txBody>
          <a:bodyPr/>
          <a:lstStyle/>
          <a:p>
            <a:r>
              <a:rPr lang="en-GB" dirty="0"/>
              <a:t>DOE-2.1</a:t>
            </a:r>
          </a:p>
          <a:p>
            <a:endParaRPr lang="en-GB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FAC6EE9-74FA-2E38-D303-242778F07A15}"/>
              </a:ext>
            </a:extLst>
          </p:cNvPr>
          <p:cNvSpPr txBox="1">
            <a:spLocks/>
          </p:cNvSpPr>
          <p:nvPr/>
        </p:nvSpPr>
        <p:spPr>
          <a:xfrm>
            <a:off x="8335938" y="3990901"/>
            <a:ext cx="2094995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TRNSYS</a:t>
            </a:r>
          </a:p>
          <a:p>
            <a:endParaRPr lang="en-GB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D6E5355-CB62-B2FE-8BBE-0E88E3C4E4B4}"/>
              </a:ext>
            </a:extLst>
          </p:cNvPr>
          <p:cNvSpPr txBox="1">
            <a:spLocks/>
          </p:cNvSpPr>
          <p:nvPr/>
        </p:nvSpPr>
        <p:spPr>
          <a:xfrm>
            <a:off x="8335938" y="5050113"/>
            <a:ext cx="2094995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EnergyPlus</a:t>
            </a:r>
          </a:p>
          <a:p>
            <a:endParaRPr lang="en-GB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1ED08B-DEDA-1DD0-E42A-E19D5EBA1AD4}"/>
              </a:ext>
            </a:extLst>
          </p:cNvPr>
          <p:cNvSpPr/>
          <p:nvPr/>
        </p:nvSpPr>
        <p:spPr>
          <a:xfrm>
            <a:off x="6505785" y="3028209"/>
            <a:ext cx="1242910" cy="29749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DB3DBD-B315-7EFE-C44A-2367F3C03379}"/>
              </a:ext>
            </a:extLst>
          </p:cNvPr>
          <p:cNvSpPr/>
          <p:nvPr/>
        </p:nvSpPr>
        <p:spPr>
          <a:xfrm>
            <a:off x="6505785" y="4087421"/>
            <a:ext cx="1242910" cy="29749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99BA21B-44DE-6145-436B-B34B202436B1}"/>
              </a:ext>
            </a:extLst>
          </p:cNvPr>
          <p:cNvSpPr/>
          <p:nvPr/>
        </p:nvSpPr>
        <p:spPr>
          <a:xfrm>
            <a:off x="6505785" y="5146633"/>
            <a:ext cx="1242910" cy="29749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8" dur="1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5A01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8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778"/>
                                  </p:iterate>
                                  <p:childTnLst>
                                    <p:set>
                                      <p:cBhvr override="childStyle">
                                        <p:cTn id="50" dur="1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4" grpId="0"/>
      <p:bldP spid="14" grpId="1"/>
      <p:bldP spid="14" grpId="2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BB2E944-05A5-DC47-42FD-A19FC6D9EA92}"/>
              </a:ext>
            </a:extLst>
          </p:cNvPr>
          <p:cNvSpPr txBox="1">
            <a:spLocks/>
          </p:cNvSpPr>
          <p:nvPr/>
        </p:nvSpPr>
        <p:spPr>
          <a:xfrm>
            <a:off x="1110259" y="2762234"/>
            <a:ext cx="3869387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Genetic Algorithm</a:t>
            </a:r>
            <a:endParaRPr lang="en-US" sz="3200" dirty="0">
              <a:cs typeface="Arial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71D492A-9A49-645E-15E1-945ED8033D0D}"/>
              </a:ext>
            </a:extLst>
          </p:cNvPr>
          <p:cNvSpPr txBox="1">
            <a:spLocks/>
          </p:cNvSpPr>
          <p:nvPr/>
        </p:nvSpPr>
        <p:spPr>
          <a:xfrm>
            <a:off x="7014531" y="2754861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EnergyPlus Simulation</a:t>
            </a:r>
            <a:endParaRPr lang="en-US" sz="3200" dirty="0">
              <a:cs typeface="Arial"/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403D746-3D68-6503-9286-9A002FC49245}"/>
              </a:ext>
            </a:extLst>
          </p:cNvPr>
          <p:cNvSpPr txBox="1">
            <a:spLocks/>
          </p:cNvSpPr>
          <p:nvPr/>
        </p:nvSpPr>
        <p:spPr>
          <a:xfrm>
            <a:off x="1982869" y="3425912"/>
            <a:ext cx="2013548" cy="662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ED9339"/>
                </a:solidFill>
              </a:rPr>
              <a:t>Search</a:t>
            </a:r>
            <a:endParaRPr lang="en-US" sz="4000" dirty="0">
              <a:solidFill>
                <a:srgbClr val="ED9339"/>
              </a:solidFill>
              <a:cs typeface="Arial"/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B90186AE-A368-22B9-FDB2-30295CB587F6}"/>
              </a:ext>
            </a:extLst>
          </p:cNvPr>
          <p:cNvSpPr txBox="1">
            <a:spLocks/>
          </p:cNvSpPr>
          <p:nvPr/>
        </p:nvSpPr>
        <p:spPr>
          <a:xfrm>
            <a:off x="7887143" y="3430827"/>
            <a:ext cx="3095096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ED9339"/>
                </a:solidFill>
              </a:rPr>
              <a:t>Evaluation</a:t>
            </a:r>
            <a:endParaRPr lang="en-US" sz="4000" dirty="0">
              <a:solidFill>
                <a:srgbClr val="ED9339"/>
              </a:solidFill>
              <a:cs typeface="Arial"/>
            </a:endParaRP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8E473A6E-4622-38DB-4120-2DAE600B00B0}"/>
              </a:ext>
            </a:extLst>
          </p:cNvPr>
          <p:cNvSpPr/>
          <p:nvPr/>
        </p:nvSpPr>
        <p:spPr>
          <a:xfrm>
            <a:off x="5420033" y="2756183"/>
            <a:ext cx="1341851" cy="1342398"/>
          </a:xfrm>
          <a:prstGeom prst="mathPlus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C5A14-8DA9-0F76-481E-3B91F79B1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C180035-A3CE-04CB-0D4A-47B86E70A213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Candidate Representation</a:t>
            </a:r>
            <a:endParaRPr lang="en-US" sz="3600" dirty="0">
              <a:cs typeface="Arial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8CCE8542-59A5-5508-0D82-AE6AE4C7892A}"/>
              </a:ext>
            </a:extLst>
          </p:cNvPr>
          <p:cNvSpPr txBox="1">
            <a:spLocks/>
          </p:cNvSpPr>
          <p:nvPr/>
        </p:nvSpPr>
        <p:spPr>
          <a:xfrm>
            <a:off x="5724144" y="1407397"/>
            <a:ext cx="5734431" cy="4536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cs typeface="Arial"/>
              </a:rPr>
              <a:t>Each candidate stores all information necessary for evaluation of its own fitness, this is:</a:t>
            </a:r>
          </a:p>
          <a:p>
            <a:endParaRPr lang="en-US" sz="2000" b="0" dirty="0">
              <a:cs typeface="Arial"/>
            </a:endParaRPr>
          </a:p>
          <a:p>
            <a:r>
              <a:rPr lang="en-US" sz="2000" dirty="0">
                <a:cs typeface="Arial"/>
              </a:rPr>
              <a:t>Geometry</a:t>
            </a:r>
            <a:r>
              <a:rPr lang="en-US" sz="2000" b="0" dirty="0">
                <a:cs typeface="Arial"/>
              </a:rPr>
              <a:t>: Trimesh [6] mesh</a:t>
            </a:r>
          </a:p>
          <a:p>
            <a:r>
              <a:rPr lang="en-US" sz="2000" b="0" dirty="0">
                <a:cs typeface="Arial"/>
              </a:rPr>
              <a:t>Stored as an ordered list of vertices, and a list of faces</a:t>
            </a:r>
          </a:p>
          <a:p>
            <a:r>
              <a:rPr lang="en-US" sz="2000" b="0" dirty="0">
                <a:cs typeface="Arial"/>
              </a:rPr>
              <a:t>(flat floor)</a:t>
            </a:r>
          </a:p>
          <a:p>
            <a:endParaRPr lang="en-US" sz="2000" b="0" dirty="0">
              <a:cs typeface="Arial"/>
            </a:endParaRPr>
          </a:p>
          <a:p>
            <a:r>
              <a:rPr lang="en-US" sz="2000" dirty="0">
                <a:cs typeface="Arial"/>
              </a:rPr>
              <a:t>Materials</a:t>
            </a:r>
            <a:r>
              <a:rPr lang="en-US" sz="2000" b="0" dirty="0">
                <a:cs typeface="Arial"/>
              </a:rPr>
              <a:t>: List of Material objects</a:t>
            </a:r>
          </a:p>
          <a:p>
            <a:r>
              <a:rPr lang="en-US" sz="2000" b="0" dirty="0">
                <a:cs typeface="Arial"/>
              </a:rPr>
              <a:t>(separate sets for floor and non-floor faces)</a:t>
            </a:r>
          </a:p>
          <a:p>
            <a:endParaRPr lang="en-US" sz="2000" b="0" dirty="0">
              <a:cs typeface="Arial"/>
            </a:endParaRPr>
          </a:p>
          <a:p>
            <a:r>
              <a:rPr lang="en-US" sz="2000" dirty="0">
                <a:cs typeface="Arial"/>
              </a:rPr>
              <a:t>Setpoints</a:t>
            </a:r>
            <a:r>
              <a:rPr lang="en-US" sz="2000" b="0" dirty="0">
                <a:cs typeface="Arial"/>
              </a:rPr>
              <a:t>:</a:t>
            </a:r>
          </a:p>
          <a:p>
            <a:r>
              <a:rPr lang="en-US" sz="2000" b="0" dirty="0">
                <a:cs typeface="Arial"/>
              </a:rPr>
              <a:t>     -Photosynthetically Active Radiation </a:t>
            </a:r>
            <a:r>
              <a:rPr lang="en-GB" sz="2000" b="0" dirty="0">
                <a:cs typeface="Arial"/>
              </a:rPr>
              <a:t>I</a:t>
            </a:r>
            <a:r>
              <a:rPr lang="en-GB" sz="2000" b="0" baseline="-25000" dirty="0"/>
              <a:t>set </a:t>
            </a:r>
            <a:r>
              <a:rPr lang="en-US" sz="2000" b="0" dirty="0">
                <a:cs typeface="Arial"/>
              </a:rPr>
              <a:t>: float</a:t>
            </a:r>
          </a:p>
          <a:p>
            <a:r>
              <a:rPr lang="en-US" sz="2000" b="0" dirty="0">
                <a:cs typeface="Arial"/>
              </a:rPr>
              <a:t>     -Temperature </a:t>
            </a:r>
            <a:r>
              <a:rPr lang="en-GB" sz="2000" b="0" dirty="0"/>
              <a:t>T</a:t>
            </a:r>
            <a:r>
              <a:rPr lang="en-GB" sz="2000" b="0" baseline="-25000" dirty="0"/>
              <a:t>set </a:t>
            </a:r>
            <a:r>
              <a:rPr lang="en-US" sz="2000" b="0" dirty="0">
                <a:cs typeface="Arial"/>
              </a:rPr>
              <a:t>: float</a:t>
            </a:r>
          </a:p>
        </p:txBody>
      </p:sp>
      <p:pic>
        <p:nvPicPr>
          <p:cNvPr id="7" name="Picture 6" descr="A colorful cube with a triangular structure&#10;&#10;AI-generated content may be incorrect.">
            <a:extLst>
              <a:ext uri="{FF2B5EF4-FFF2-40B4-BE49-F238E27FC236}">
                <a16:creationId xmlns:a16="http://schemas.microsoft.com/office/drawing/2014/main" id="{FEC15949-27D5-19B2-23A5-884C6B6F4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4" y="3693358"/>
            <a:ext cx="4256712" cy="266231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1EC083-76CC-3764-F171-C1879823CA63}"/>
              </a:ext>
            </a:extLst>
          </p:cNvPr>
          <p:cNvCxnSpPr>
            <a:cxnSpLocks/>
          </p:cNvCxnSpPr>
          <p:nvPr/>
        </p:nvCxnSpPr>
        <p:spPr>
          <a:xfrm flipH="1">
            <a:off x="3601274" y="6529265"/>
            <a:ext cx="48844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2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B91B5-3685-A520-FF68-ED0C0C54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51984E1-75A2-E497-EE57-D51EFAFD3C21}"/>
              </a:ext>
            </a:extLst>
          </p:cNvPr>
          <p:cNvSpPr txBox="1">
            <a:spLocks/>
          </p:cNvSpPr>
          <p:nvPr/>
        </p:nvSpPr>
        <p:spPr>
          <a:xfrm>
            <a:off x="881659" y="674353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Validity Constraints</a:t>
            </a:r>
            <a:endParaRPr lang="en-US" sz="3600" dirty="0">
              <a:cs typeface="Arial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2EDB375F-202E-65B4-EB71-D9EA461CE18C}"/>
              </a:ext>
            </a:extLst>
          </p:cNvPr>
          <p:cNvSpPr txBox="1">
            <a:spLocks/>
          </p:cNvSpPr>
          <p:nvPr/>
        </p:nvSpPr>
        <p:spPr>
          <a:xfrm>
            <a:off x="5862091" y="1375393"/>
            <a:ext cx="4798289" cy="2137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cs typeface="Arial"/>
              </a:rPr>
              <a:t>Mesh has no self intersections.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cs typeface="Arial"/>
              </a:rPr>
              <a:t>Mesh height is within h</a:t>
            </a:r>
            <a:r>
              <a:rPr lang="en-US" sz="2000" b="0" baseline="-25000" dirty="0">
                <a:cs typeface="Arial"/>
              </a:rPr>
              <a:t>min</a:t>
            </a:r>
            <a:r>
              <a:rPr lang="en-US" sz="2000" b="0" dirty="0">
                <a:cs typeface="Arial"/>
              </a:rPr>
              <a:t> and h</a:t>
            </a:r>
            <a:r>
              <a:rPr lang="en-US" sz="2000" b="0" baseline="-25000" dirty="0">
                <a:cs typeface="Arial"/>
              </a:rPr>
              <a:t>max</a:t>
            </a:r>
            <a:endParaRPr lang="en-US" sz="2000" b="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cs typeface="Arial"/>
              </a:rPr>
              <a:t>Mesh footprint is within A</a:t>
            </a:r>
            <a:r>
              <a:rPr lang="en-US" sz="2000" b="0" baseline="-25000" dirty="0">
                <a:cs typeface="Arial"/>
              </a:rPr>
              <a:t>min</a:t>
            </a:r>
            <a:r>
              <a:rPr lang="en-US" sz="2000" b="0" dirty="0">
                <a:cs typeface="Arial"/>
              </a:rPr>
              <a:t> and A</a:t>
            </a:r>
            <a:r>
              <a:rPr lang="en-US" sz="2000" b="0" baseline="-25000" dirty="0">
                <a:cs typeface="Arial"/>
              </a:rPr>
              <a:t>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cs typeface="Arial"/>
              </a:rPr>
              <a:t>No face has an area less than 2% of  the mean area of all mesh 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cs typeface="Arial"/>
              </a:rPr>
              <a:t>The mesh is watertight.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cs typeface="Arial"/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04B50056-E87D-9133-F495-ED42DA993419}"/>
              </a:ext>
            </a:extLst>
          </p:cNvPr>
          <p:cNvSpPr txBox="1">
            <a:spLocks/>
          </p:cNvSpPr>
          <p:nvPr/>
        </p:nvSpPr>
        <p:spPr>
          <a:xfrm>
            <a:off x="5862090" y="4080493"/>
            <a:ext cx="4798289" cy="21374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cs typeface="Arial"/>
              </a:rPr>
              <a:t>No overlapping coplanar floor 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cs typeface="Arial"/>
              </a:rPr>
              <a:t>No non-floor vertices below the floor 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cs typeface="Arial"/>
              </a:rPr>
              <a:t>The sum of floor face areas is greater than 5% of the total mesh surface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cs typeface="Arial"/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82EC3D2-BF60-C9EA-3935-6806671805D8}"/>
              </a:ext>
            </a:extLst>
          </p:cNvPr>
          <p:cNvSpPr txBox="1">
            <a:spLocks/>
          </p:cNvSpPr>
          <p:nvPr/>
        </p:nvSpPr>
        <p:spPr>
          <a:xfrm>
            <a:off x="5506262" y="861060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Whole Mesh Constraints</a:t>
            </a:r>
            <a:endParaRPr lang="en-US" sz="2400" dirty="0">
              <a:cs typeface="Arial"/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5518D52-D34D-7FD9-527A-B55C1804BCAF}"/>
              </a:ext>
            </a:extLst>
          </p:cNvPr>
          <p:cNvSpPr txBox="1">
            <a:spLocks/>
          </p:cNvSpPr>
          <p:nvPr/>
        </p:nvSpPr>
        <p:spPr>
          <a:xfrm>
            <a:off x="5506261" y="3528060"/>
            <a:ext cx="3869387" cy="11591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Floor Face Constraints</a:t>
            </a:r>
            <a:endParaRPr lang="en-US" sz="2400" dirty="0"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B4FF9C-F344-9DE1-ECFE-2A8997B199C7}"/>
              </a:ext>
            </a:extLst>
          </p:cNvPr>
          <p:cNvCxnSpPr>
            <a:cxnSpLocks/>
          </p:cNvCxnSpPr>
          <p:nvPr/>
        </p:nvCxnSpPr>
        <p:spPr>
          <a:xfrm flipH="1">
            <a:off x="9733788" y="2644521"/>
            <a:ext cx="31191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87D67D-0DF4-0E64-34C6-4C09E72E107F}"/>
              </a:ext>
            </a:extLst>
          </p:cNvPr>
          <p:cNvCxnSpPr>
            <a:cxnSpLocks/>
          </p:cNvCxnSpPr>
          <p:nvPr/>
        </p:nvCxnSpPr>
        <p:spPr>
          <a:xfrm flipH="1">
            <a:off x="9733788" y="3003042"/>
            <a:ext cx="311912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3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Initialisation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Subdivision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1827</Words>
  <Application>Microsoft Office PowerPoint</Application>
  <PresentationFormat>Widescreen</PresentationFormat>
  <Paragraphs>313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Arial</vt:lpstr>
      <vt:lpstr>Calibri</vt:lpstr>
      <vt:lpstr>Cambria Math</vt:lpstr>
      <vt:lpstr>Office Theme</vt:lpstr>
      <vt:lpstr>Generative Optimisation of Indoor Farm Design</vt:lpstr>
      <vt:lpstr>Motivation</vt:lpstr>
      <vt:lpstr>Objective</vt:lpstr>
      <vt:lpstr>Related Work</vt:lpstr>
      <vt:lpstr>RELATED Work - BPS</vt:lpstr>
      <vt:lpstr>PowerPoint Presentation</vt:lpstr>
      <vt:lpstr>PowerPoint Presentation</vt:lpstr>
      <vt:lpstr>PowerPoint Presentation</vt:lpstr>
      <vt:lpstr>Genetic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Candidate Evaluation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deliverables</vt:lpstr>
      <vt:lpstr>Further Work</vt:lpstr>
      <vt:lpstr>Thank You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2025-05-09T08:46:10Z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