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62" r:id="rId6"/>
    <p:sldId id="313" r:id="rId7"/>
    <p:sldId id="263" r:id="rId8"/>
    <p:sldId id="264" r:id="rId9"/>
    <p:sldId id="265" r:id="rId10"/>
    <p:sldId id="266" r:id="rId11"/>
    <p:sldId id="278" r:id="rId12"/>
    <p:sldId id="279" r:id="rId13"/>
    <p:sldId id="267" r:id="rId14"/>
    <p:sldId id="268" r:id="rId15"/>
    <p:sldId id="269" r:id="rId16"/>
    <p:sldId id="270" r:id="rId17"/>
    <p:sldId id="277" r:id="rId18"/>
    <p:sldId id="272" r:id="rId19"/>
    <p:sldId id="273" r:id="rId20"/>
    <p:sldId id="275" r:id="rId21"/>
    <p:sldId id="271" r:id="rId22"/>
    <p:sldId id="276" r:id="rId23"/>
    <p:sldId id="274" r:id="rId24"/>
    <p:sldId id="322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 Mallory" initials=".M" lastIdx="2" clrIdx="0">
    <p:extLst>
      <p:ext uri="{19B8F6BF-5375-455C-9EA6-DF929625EA0E}">
        <p15:presenceInfo xmlns:p15="http://schemas.microsoft.com/office/powerpoint/2012/main" userId="86ec1652f4ff5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6846" autoAdjust="0"/>
  </p:normalViewPr>
  <p:slideViewPr>
    <p:cSldViewPr>
      <p:cViewPr>
        <p:scale>
          <a:sx n="100" d="100"/>
          <a:sy n="100" d="100"/>
        </p:scale>
        <p:origin x="792" y="-12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15:31:48.750" idx="2">
    <p:pos x="3533" y="2663"/>
    <p:text>智能指针，利用wrapper类封装指针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B83C7A7A-3292-D544-804C-6E56607111E4}" type="datetimeFigureOut">
              <a:rPr lang="en-US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64439808-3126-8948-820E-4BCC393D38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C1A8B457-C542-A34B-9599-D9286F6596AD}" type="datetimeFigureOut">
              <a:rPr lang="zh-CN" altLang="en-US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AFCF9BB5-D8D7-5D49-93FC-CF4B757E63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E32DF05-AEBF-C848-801F-D57C031ABEF7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如果子类没有重载“</a:t>
            </a:r>
            <a:r>
              <a:rPr lang="en-US" altLang="zh-CN" dirty="0"/>
              <a:t>=</a:t>
            </a:r>
            <a:r>
              <a:rPr lang="zh-CN" altLang="en-US" dirty="0"/>
              <a:t>”，</a:t>
            </a:r>
            <a:r>
              <a:rPr lang="en-US" altLang="zh-CN" dirty="0" err="1"/>
              <a:t>c++</a:t>
            </a:r>
            <a:r>
              <a:rPr lang="zh-CN" altLang="en-US" dirty="0"/>
              <a:t>会自动生成一个（往往和父类重载的</a:t>
            </a:r>
            <a:r>
              <a:rPr lang="en-US" altLang="zh-CN" dirty="0"/>
              <a:t>=</a:t>
            </a:r>
            <a:r>
              <a:rPr lang="zh-CN" altLang="en-US" dirty="0"/>
              <a:t>不一样），覆盖了继承的赋值函数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A&amp; operator=(A &amp;a)</a:t>
            </a:r>
          </a:p>
          <a:p>
            <a:r>
              <a:rPr lang="en-US" altLang="zh-CN" dirty="0"/>
              <a:t>A=b=c</a:t>
            </a:r>
            <a:r>
              <a:rPr lang="zh-CN" altLang="en-US" dirty="0"/>
              <a:t>加不加</a:t>
            </a:r>
            <a:r>
              <a:rPr lang="en-US" altLang="zh-CN" dirty="0"/>
              <a:t>&amp;</a:t>
            </a:r>
            <a:r>
              <a:rPr lang="zh-CN" altLang="en-US" dirty="0"/>
              <a:t>都能实现，加了效率更高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； </a:t>
            </a:r>
            <a:r>
              <a:rPr lang="en-US" altLang="zh-CN" dirty="0"/>
              <a:t>a=b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zh-CN" altLang="en-US" dirty="0"/>
              <a:t>不用再复制一个了，通过返回引用实现）</a:t>
            </a:r>
            <a:endParaRPr lang="en-US" altLang="zh-CN" dirty="0"/>
          </a:p>
          <a:p>
            <a:r>
              <a:rPr lang="en-US" altLang="zh-CN" dirty="0"/>
              <a:t>  a=b</a:t>
            </a:r>
            <a:r>
              <a:rPr lang="zh-CN" altLang="en-US" dirty="0"/>
              <a:t>实际上有值，是</a:t>
            </a:r>
            <a:r>
              <a:rPr lang="en-US" altLang="zh-CN" dirty="0"/>
              <a:t>a </a:t>
            </a:r>
            <a:r>
              <a:rPr lang="zh-CN" altLang="en-US" dirty="0"/>
              <a:t>如果加</a:t>
            </a:r>
            <a:r>
              <a:rPr lang="en-US" altLang="zh-CN" dirty="0"/>
              <a:t>const  </a:t>
            </a:r>
            <a:r>
              <a:rPr lang="zh-CN" altLang="en-US" dirty="0"/>
              <a:t>（</a:t>
            </a:r>
            <a:r>
              <a:rPr lang="en-US" altLang="zh-CN" dirty="0"/>
              <a:t>a=b</a:t>
            </a:r>
            <a:r>
              <a:rPr lang="zh-CN" altLang="en-US" dirty="0"/>
              <a:t>）</a:t>
            </a:r>
            <a:r>
              <a:rPr lang="en-US" altLang="zh-CN" dirty="0"/>
              <a:t>.f() </a:t>
            </a:r>
            <a:r>
              <a:rPr lang="zh-CN" altLang="en-US" dirty="0"/>
              <a:t>就只能调用</a:t>
            </a:r>
            <a:r>
              <a:rPr lang="en-US" altLang="zh-CN" dirty="0"/>
              <a:t>const</a:t>
            </a:r>
            <a:r>
              <a:rPr lang="zh-CN" altLang="en-US" dirty="0"/>
              <a:t>函数，不太好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A072253-6AF4-0A48-8C4F-5E60CE574B3B}" type="slidenum">
              <a:rPr lang="zh-CN" altLang="en-US">
                <a:latin typeface="Tahoma" panose="020B0804030504040204" charset="0"/>
              </a:rPr>
              <a:t>15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char *p2=p</a:t>
            </a:r>
            <a:r>
              <a:rPr kumimoji="1" lang="zh-CN" altLang="en-US" dirty="0"/>
              <a:t>（记录内存位置，便于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，防止内存泄漏）</a:t>
            </a:r>
            <a:endParaRPr kumimoji="1" lang="en-US" altLang="zh-CN" dirty="0"/>
          </a:p>
          <a:p>
            <a:r>
              <a:rPr kumimoji="1" lang="en-US" altLang="zh-CN" dirty="0"/>
              <a:t> p=new char[…]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err="1"/>
              <a:t>strcpy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p,a.p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delete[] p2</a:t>
            </a:r>
          </a:p>
          <a:p>
            <a:r>
              <a:rPr kumimoji="1" lang="zh-CN" altLang="en-US" dirty="0"/>
              <a:t>这种先申请后释放的方式</a:t>
            </a:r>
            <a:endParaRPr kumimoji="1" lang="en-US" altLang="zh-CN" dirty="0"/>
          </a:p>
          <a:p>
            <a:r>
              <a:rPr kumimoji="1" lang="zh-CN" altLang="en-US" dirty="0"/>
              <a:t>可以解决自我复制</a:t>
            </a:r>
            <a:r>
              <a:rPr kumimoji="1" lang="en-US" altLang="zh-CN" dirty="0"/>
              <a:t>s=s</a:t>
            </a:r>
            <a:r>
              <a:rPr kumimoji="1" lang="zh-CN" altLang="en-US" dirty="0"/>
              <a:t>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6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E02E1D60-6251-8E4C-B1FD-7FB7BC843E47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 const</a:t>
            </a:r>
            <a:r>
              <a:rPr lang="zh-CN" altLang="en-US" dirty="0"/>
              <a:t>对象只能调用</a:t>
            </a:r>
            <a:r>
              <a:rPr lang="en-US" altLang="zh-CN" dirty="0"/>
              <a:t>const</a:t>
            </a:r>
            <a:r>
              <a:rPr lang="zh-CN" altLang="en-US" dirty="0"/>
              <a:t>成员函数</a:t>
            </a: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205C7B0A-CB51-F64E-9604-E3FA6D8AD8C7}" type="slidenum">
              <a:rPr lang="zh-CN" altLang="en-US">
                <a:latin typeface="Tahoma" panose="020B0804030504040204" charset="0"/>
              </a:rPr>
              <a:t>18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int* operator[](int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返回</a:t>
            </a:r>
            <a:r>
              <a:rPr lang="en-US" altLang="zh-CN" dirty="0"/>
              <a:t>int*,</a:t>
            </a:r>
            <a:r>
              <a:rPr lang="zh-CN" altLang="en-US" dirty="0"/>
              <a:t>可以直接通过下标访问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将普通的以为数组封装成一个类，成为代理类</a:t>
            </a:r>
            <a:endParaRPr lang="en-US" altLang="zh-CN" dirty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84D97AB-AE10-0B43-B8DB-4B9D686FA7D5}" type="slidenum">
              <a:rPr lang="zh-CN" altLang="en-US">
                <a:latin typeface="Tahoma" panose="020B0804030504040204" charset="0"/>
              </a:rPr>
              <a:t>19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基于构造函数的隐式类型转换</a:t>
            </a:r>
            <a:endParaRPr kumimoji="1" lang="en-US" altLang="zh-CN" dirty="0"/>
          </a:p>
          <a:p>
            <a:r>
              <a:rPr kumimoji="1" lang="zh-CN" altLang="en-US" dirty="0"/>
              <a:t>所以这里返回</a:t>
            </a:r>
            <a:r>
              <a:rPr kumimoji="1" lang="en-US" altLang="zh-CN" dirty="0"/>
              <a:t>int *</a:t>
            </a:r>
            <a:r>
              <a:rPr kumimoji="1" lang="zh-CN" altLang="en-US" dirty="0"/>
              <a:t>可以，会自动生成</a:t>
            </a:r>
            <a:r>
              <a:rPr kumimoji="1" lang="en-US" altLang="zh-CN" dirty="0"/>
              <a:t>Array1D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类型转换运算符不需要返回值</a:t>
            </a:r>
            <a:endParaRPr lang="en-US" altLang="zh-CN" dirty="0"/>
          </a:p>
          <a:p>
            <a:r>
              <a:rPr lang="zh-CN" altLang="en-US" dirty="0"/>
              <a:t>通过写 </a:t>
            </a:r>
            <a:r>
              <a:rPr lang="en-US" altLang="zh-CN" dirty="0"/>
              <a:t>double() </a:t>
            </a:r>
            <a:r>
              <a:rPr lang="zh-CN" altLang="en-US" dirty="0"/>
              <a:t>已经可以知道返回值类型是</a:t>
            </a:r>
            <a:r>
              <a:rPr lang="en-US" altLang="zh-CN" dirty="0"/>
              <a:t>double</a:t>
            </a:r>
          </a:p>
          <a:p>
            <a:r>
              <a:rPr lang="zh-CN" altLang="en-US" dirty="0"/>
              <a:t>关于</a:t>
            </a:r>
            <a:r>
              <a:rPr lang="en-US" altLang="zh-CN" dirty="0" err="1"/>
              <a:t>conplex</a:t>
            </a:r>
            <a:r>
              <a:rPr lang="zh-CN" altLang="en-US" dirty="0"/>
              <a:t>？</a:t>
            </a: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0E008500-2B7B-774D-BACF-E45ADF7880A9}" type="slidenum">
              <a:rPr lang="zh-CN" altLang="en-US">
                <a:latin typeface="Tahoma" panose="020B0804030504040204" charset="0"/>
              </a:rPr>
              <a:t>22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err="1">
                <a:solidFill>
                  <a:srgbClr val="002060"/>
                </a:solidFill>
                <a:latin typeface="SimSun" charset="-122"/>
              </a:rPr>
              <a:t>a.operator</a:t>
            </a:r>
            <a:r>
              <a:rPr lang="en-US" altLang="zh-CN" sz="1200" b="1" dirty="0">
                <a:solidFill>
                  <a:srgbClr val="002060"/>
                </a:solidFill>
                <a:latin typeface="SimSun" charset="-122"/>
              </a:rPr>
              <a:t> -&gt;()</a:t>
            </a:r>
            <a:r>
              <a:rPr lang="zh-CN" altLang="en-US" sz="1200" b="1" dirty="0">
                <a:solidFill>
                  <a:srgbClr val="006600"/>
                </a:solidFill>
                <a:latin typeface="SimSun" charset="-122"/>
              </a:rPr>
              <a:t>必须返回指针类型 </a:t>
            </a:r>
            <a:endParaRPr lang="en-US" altLang="zh-CN" sz="1200" b="1" dirty="0">
              <a:solidFill>
                <a:srgbClr val="006600"/>
              </a:solidFill>
              <a:latin typeface="SimSun" charset="-122"/>
            </a:endParaRPr>
          </a:p>
          <a:p>
            <a:r>
              <a:rPr lang="en-US" altLang="zh-CN" sz="1200" b="1" dirty="0">
                <a:solidFill>
                  <a:srgbClr val="006600"/>
                </a:solidFill>
                <a:latin typeface="SimSun" charset="-122"/>
              </a:rPr>
              <a:t>-&gt;</a:t>
            </a:r>
            <a:r>
              <a:rPr lang="en-US" altLang="zh-CN" sz="1200" b="1" dirty="0">
                <a:solidFill>
                  <a:srgbClr val="002060"/>
                </a:solidFill>
                <a:latin typeface="SimSun" charset="-122"/>
              </a:rPr>
              <a:t>f()</a:t>
            </a:r>
            <a:r>
              <a:rPr lang="en-US" altLang="zh-CN" sz="1200" b="1" dirty="0">
                <a:solidFill>
                  <a:srgbClr val="006600"/>
                </a:solidFill>
                <a:latin typeface="SimSun" charset="-122"/>
              </a:rPr>
              <a:t>  </a:t>
            </a:r>
            <a:r>
              <a:rPr lang="zh-CN" altLang="en-US" sz="1200" b="1" dirty="0">
                <a:solidFill>
                  <a:srgbClr val="006600"/>
                </a:solidFill>
                <a:latin typeface="SimSun" charset="-122"/>
              </a:rPr>
              <a:t>再以指针解引用的方式与函数关联</a:t>
            </a:r>
            <a:endParaRPr lang="en-US" altLang="zh-CN" sz="1200" b="1" dirty="0">
              <a:solidFill>
                <a:srgbClr val="006600"/>
              </a:solidFill>
              <a:latin typeface="SimSun" charset="-122"/>
            </a:endParaRPr>
          </a:p>
          <a:p>
            <a:r>
              <a:rPr lang="zh-CN" altLang="en-US" sz="1200" b="1" dirty="0">
                <a:solidFill>
                  <a:srgbClr val="006600"/>
                </a:solidFill>
                <a:latin typeface="SimSun" charset="-122"/>
              </a:rPr>
              <a:t>前面的</a:t>
            </a:r>
            <a:r>
              <a:rPr lang="en-US" altLang="zh-CN" sz="1200" b="1" dirty="0">
                <a:solidFill>
                  <a:srgbClr val="006600"/>
                </a:solidFill>
                <a:latin typeface="SimSun" charset="-122"/>
              </a:rPr>
              <a:t>-&gt;</a:t>
            </a:r>
            <a:r>
              <a:rPr lang="zh-CN" altLang="en-US" sz="1200" b="1" dirty="0">
                <a:solidFill>
                  <a:srgbClr val="006600"/>
                </a:solidFill>
                <a:latin typeface="SimSun" charset="-122"/>
              </a:rPr>
              <a:t>是自定义的  后面的</a:t>
            </a:r>
            <a:r>
              <a:rPr lang="en-US" altLang="zh-CN" sz="1200" b="1" dirty="0">
                <a:solidFill>
                  <a:srgbClr val="006600"/>
                </a:solidFill>
                <a:latin typeface="SimSun" charset="-122"/>
              </a:rPr>
              <a:t>-&gt;</a:t>
            </a:r>
            <a:r>
              <a:rPr lang="zh-CN" altLang="en-US" sz="1200" b="1" dirty="0">
                <a:solidFill>
                  <a:srgbClr val="006600"/>
                </a:solidFill>
                <a:latin typeface="SimSun" charset="-122"/>
              </a:rPr>
              <a:t>是原来自带的</a:t>
            </a:r>
            <a:endParaRPr lang="en-US" altLang="zh-CN" sz="1200" b="1" dirty="0">
              <a:solidFill>
                <a:srgbClr val="006600"/>
              </a:solidFill>
              <a:latin typeface="SimSun" charset="-122"/>
            </a:endParaRPr>
          </a:p>
          <a:p>
            <a:endParaRPr lang="en-US" altLang="zh-CN" sz="1200" b="1" dirty="0">
              <a:solidFill>
                <a:srgbClr val="006600"/>
              </a:solidFill>
              <a:latin typeface="SimSun" charset="-122"/>
            </a:endParaRPr>
          </a:p>
          <a:p>
            <a:r>
              <a:rPr lang="zh-CN" altLang="en-US" sz="1200" b="1" dirty="0">
                <a:solidFill>
                  <a:srgbClr val="006600"/>
                </a:solidFill>
                <a:latin typeface="SimSun" charset="-122"/>
              </a:rPr>
              <a:t>如果前面返回的是一个对象（该对象也重载了</a:t>
            </a:r>
            <a:r>
              <a:rPr lang="en-US" altLang="zh-CN" sz="1200" b="1" dirty="0">
                <a:solidFill>
                  <a:srgbClr val="006600"/>
                </a:solidFill>
                <a:latin typeface="SimSun" charset="-122"/>
              </a:rPr>
              <a:t>-&gt;</a:t>
            </a:r>
            <a:r>
              <a:rPr lang="zh-CN" altLang="en-US" sz="1200" b="1" dirty="0">
                <a:solidFill>
                  <a:srgbClr val="006600"/>
                </a:solidFill>
                <a:latin typeface="SimSun" charset="-122"/>
              </a:rPr>
              <a:t>）也可以</a:t>
            </a:r>
            <a:endParaRPr lang="en-US" altLang="zh-CN" sz="1200" b="1" dirty="0">
              <a:solidFill>
                <a:srgbClr val="006600"/>
              </a:solidFill>
              <a:latin typeface="SimSun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RAI</a:t>
            </a:r>
            <a:r>
              <a:rPr lang="zh-CN" altLang="en-US" dirty="0"/>
              <a:t>资源获取及初始化的核心思想</a:t>
            </a:r>
            <a:endParaRPr lang="en-US" altLang="zh-CN" dirty="0"/>
          </a:p>
          <a:p>
            <a:r>
              <a:rPr lang="zh-CN" altLang="en-US" dirty="0"/>
              <a:t>将裸指针用对象进行封装，利用对象的自动消亡的特性 避免手动管理内存可能出现的问题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0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786CD8FC-D607-934B-B1EC-922D204B59C4}" type="slidenum">
              <a:rPr lang="zh-CN" altLang="en-US">
                <a:latin typeface="Tahoma" panose="020B0804030504040204" charset="0"/>
              </a:rPr>
              <a:t>5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1200" i="1" dirty="0"/>
              <a:t>void *operator new (</a:t>
            </a:r>
            <a:r>
              <a:rPr lang="en-GB" altLang="zh-CN" sz="1200" i="1" dirty="0" err="1"/>
              <a:t>size_t</a:t>
            </a:r>
            <a:r>
              <a:rPr lang="en-GB" altLang="zh-CN" sz="1200" i="1" dirty="0"/>
              <a:t> size,  </a:t>
            </a:r>
            <a:r>
              <a:rPr lang="en-US" altLang="zh-CN" sz="1200" i="1" dirty="0"/>
              <a:t>void *, </a:t>
            </a:r>
            <a:r>
              <a:rPr lang="en-GB" altLang="zh-CN" sz="1200" i="1" dirty="0"/>
              <a:t>…)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第二个参数是</a:t>
            </a:r>
            <a:r>
              <a:rPr lang="en-US" altLang="zh-CN" dirty="0"/>
              <a:t>void *</a:t>
            </a:r>
            <a:r>
              <a:rPr lang="zh-CN" altLang="en-US" dirty="0"/>
              <a:t>的时候 该</a:t>
            </a:r>
            <a:r>
              <a:rPr lang="en-US" altLang="zh-CN" dirty="0"/>
              <a:t>new</a:t>
            </a:r>
            <a:r>
              <a:rPr lang="zh-CN" altLang="en-US" dirty="0"/>
              <a:t>称为定位</a:t>
            </a:r>
            <a:r>
              <a:rPr lang="en-US" altLang="zh-CN" dirty="0"/>
              <a:t>new</a:t>
            </a:r>
            <a:r>
              <a:rPr lang="zh-CN" altLang="en-US" dirty="0"/>
              <a:t>，不可以被重载的</a:t>
            </a:r>
            <a:r>
              <a:rPr lang="en-US" altLang="zh-CN" dirty="0"/>
              <a:t>new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可以通过它将对象</a:t>
            </a:r>
            <a:r>
              <a:rPr lang="en-US" altLang="zh-CN" dirty="0"/>
              <a:t>new</a:t>
            </a:r>
            <a:r>
              <a:rPr lang="zh-CN" altLang="en-US" dirty="0"/>
              <a:t>在栈上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2FD65807-261A-5F49-B89C-5EEC985F9999}" type="slidenum">
              <a:rPr lang="zh-CN" altLang="en-US" sz="1200"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如果重载</a:t>
            </a:r>
            <a:r>
              <a:rPr lang="en-US" altLang="zh-CN" dirty="0"/>
              <a:t>new[] </a:t>
            </a:r>
            <a:r>
              <a:rPr lang="zh-CN" altLang="en-US" dirty="0"/>
              <a:t>那么要重载</a:t>
            </a:r>
            <a:r>
              <a:rPr lang="en-US" altLang="zh-CN" dirty="0"/>
              <a:t>delete[]</a:t>
            </a:r>
            <a:r>
              <a:rPr lang="zh-CN" altLang="en-US" dirty="0"/>
              <a:t>配合</a:t>
            </a:r>
            <a:endParaRPr lang="en-US" altLang="zh-CN" dirty="0"/>
          </a:p>
          <a:p>
            <a:r>
              <a:rPr lang="en-US" altLang="zh-CN" dirty="0"/>
              <a:t>Delete</a:t>
            </a:r>
            <a:r>
              <a:rPr lang="zh-CN" altLang="en-US"/>
              <a:t>的时候不需要归还，就是不要反复调用系统内存分配耗用资源，只要打上一个标记表示就可以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D8A63EFD-FE26-A84D-B6EB-78BF918775EB}" type="slidenum">
              <a:rPr lang="zh-CN" altLang="en-US">
                <a:latin typeface="Tahoma" panose="020B0804030504040204" charset="0"/>
              </a:rPr>
              <a:t>6</a:t>
            </a:fld>
            <a:endParaRPr lang="zh-CN" altLang="en-US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lvl="1"/>
            <a:endParaRPr lang="en-GB" altLang="en-US" sz="2000" i="0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A31AF035-AF59-D14C-901B-F142473FAB68}" type="slidenum">
              <a:rPr lang="zh-CN" altLang="en-US">
                <a:latin typeface="Tahoma" panose="020B0804030504040204" charset="0"/>
              </a:rPr>
              <a:t>7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当 类中没有定义赋值运算符重载成员函数时（注意，在未定义形参数据类型为该类类型的赋值运算符重载函数时，编译器会自动生成加入），当程序执行到某一赋值语 句时，程序就会调用与赋值语句中右值类型匹配的构造函数，而把这右值当作此构造函数的实参。像最初的赋值语句</a:t>
            </a:r>
            <a:r>
              <a:rPr lang="en-US" altLang="zh-CN" dirty="0"/>
              <a:t>a = 5</a:t>
            </a:r>
            <a:r>
              <a:rPr lang="zh-CN" altLang="en-US" dirty="0"/>
              <a:t>，执行时，实际做的操作是</a:t>
            </a:r>
            <a:r>
              <a:rPr lang="en-US" altLang="zh-CN" dirty="0"/>
              <a:t>a(5)</a:t>
            </a:r>
            <a:r>
              <a:rPr lang="zh-CN" altLang="en-US" dirty="0"/>
              <a:t>。而当类中有定义赋值运算符重载成员函数，执行赋值语句时，程序就只会去调用相应的赋值运算符重载函数。我们知道友元函数不是类的成员函数，它只是类的“朋友“，具有访问把它声明为“朋友”的类的数据成员的权限而已。那么当把赋值运算符重载为类的友员函数，在程序中执行类对象的赋值语句时，程序就会出现两种矛盾的选择。</a:t>
            </a:r>
            <a:r>
              <a:rPr lang="en-US" altLang="zh-CN" dirty="0"/>
              <a:t>1</a:t>
            </a:r>
            <a:r>
              <a:rPr lang="zh-CN" altLang="en-US" dirty="0"/>
              <a:t>、因为它认为类中并没有重载赋值运算符的成员函数，所以它根据</a:t>
            </a:r>
            <a:r>
              <a:rPr lang="en-US" altLang="zh-CN" dirty="0"/>
              <a:t>C++</a:t>
            </a:r>
            <a:r>
              <a:rPr lang="zh-CN" altLang="en-US" dirty="0"/>
              <a:t>的规则，会去调用相应的构造函数。</a:t>
            </a:r>
            <a:r>
              <a:rPr lang="en-US" altLang="zh-CN" dirty="0"/>
              <a:t>2</a:t>
            </a:r>
            <a:r>
              <a:rPr lang="zh-CN" altLang="en-US" dirty="0"/>
              <a:t>、但是在全局里，我们已经重载了参数类型为此类类型的赋值运算符函数，而这赋值语句刚好和这函数匹配上了，根据</a:t>
            </a:r>
            <a:r>
              <a:rPr lang="en-US" altLang="zh-CN" dirty="0"/>
              <a:t>C++</a:t>
            </a:r>
            <a:r>
              <a:rPr lang="zh-CN" altLang="en-US" dirty="0"/>
              <a:t>的规则，也会去调用这函数。程序是不允许有矛盾不确定选择的，所以当赋值运算符重载为类的友元函数时，编译器就会提示错误。对于剩下的</a:t>
            </a:r>
            <a:r>
              <a:rPr lang="en-US" altLang="zh-CN" dirty="0"/>
              <a:t>3</a:t>
            </a:r>
            <a:r>
              <a:rPr lang="zh-CN" altLang="en-US" dirty="0"/>
              <a:t>个运算符 </a:t>
            </a:r>
            <a:r>
              <a:rPr lang="en-US" altLang="zh-CN" dirty="0"/>
              <a:t>-&gt;, [], () </a:t>
            </a:r>
            <a:r>
              <a:rPr lang="zh-CN" altLang="en-US" dirty="0"/>
              <a:t>为什么不能重载为友元函数，也是跟上面一样的道理。即编译器发现当类中没有定义这</a:t>
            </a:r>
            <a:r>
              <a:rPr lang="en-US" altLang="zh-CN" dirty="0"/>
              <a:t>3</a:t>
            </a:r>
            <a:r>
              <a:rPr lang="zh-CN" altLang="en-US" dirty="0"/>
              <a:t>个运算符的重载成员函数时，就会自己加入默认的运算符重载成员函数。因此这四个运算符写成友元函数时会报错，产生矛盾。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Monster__Chen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https://blog.csdn.net/cb673335723/article/details/81231974</a:t>
            </a:r>
            <a:endParaRPr lang="zh-CN" altLang="en-US" dirty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43EAC329-F5CD-2A4A-B1C4-D39C65512884}" type="slidenum">
              <a:rPr lang="zh-CN" altLang="en-US">
                <a:latin typeface="Tahoma" panose="020B0804030504040204" charset="0"/>
              </a:rPr>
              <a:t>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重载双目操作符最好以友元函数的方式 使用全局函数</a:t>
            </a:r>
            <a:endParaRPr lang="en-US" altLang="zh-CN" dirty="0"/>
          </a:p>
          <a:p>
            <a:r>
              <a:rPr lang="zh-CN" altLang="en-US" dirty="0"/>
              <a:t>以满足交换律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FB9CCF71-F2B8-F649-B30D-A3432936801B}" type="slidenum">
              <a:rPr lang="zh-CN" altLang="en-US">
                <a:latin typeface="Tahoma" panose="020B0804030504040204" charset="0"/>
              </a:rPr>
              <a:t>10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P!=0</a:t>
            </a:r>
            <a:r>
              <a:rPr lang="zh-CN" altLang="en-US" dirty="0"/>
              <a:t>用来判断空指针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c++</a:t>
            </a:r>
            <a:r>
              <a:rPr lang="zh-CN" altLang="en-US" dirty="0"/>
              <a:t>里如果第一个为</a:t>
            </a:r>
            <a:r>
              <a:rPr lang="en-US" altLang="zh-CN" dirty="0"/>
              <a:t>false</a:t>
            </a:r>
            <a:r>
              <a:rPr lang="zh-CN" altLang="en-US" dirty="0"/>
              <a:t>，第二个判断就不做了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&amp;&amp;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||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 重载他们不会产生短路规则。例子：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t1 &amp;&amp;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t2+t3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），前面的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不成立，则不会执行后面的语句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A9E72331-9ED4-2E4B-9CD5-7936013A356B}" type="slidenum">
              <a:rPr lang="zh-CN" altLang="en-US" sz="120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返回的引用是左值，加了</a:t>
            </a:r>
            <a:r>
              <a:rPr lang="en-US" altLang="zh-CN" dirty="0"/>
              <a:t>const</a:t>
            </a:r>
            <a:r>
              <a:rPr lang="zh-CN" altLang="en-US" dirty="0"/>
              <a:t>不可改变</a:t>
            </a:r>
            <a:endParaRPr lang="en-US" altLang="zh-CN" dirty="0"/>
          </a:p>
          <a:p>
            <a:r>
              <a:rPr lang="zh-CN" altLang="en-US" dirty="0"/>
              <a:t>要用</a:t>
            </a:r>
            <a:r>
              <a:rPr lang="en-US" altLang="zh-CN" dirty="0"/>
              <a:t>const &amp;rational</a:t>
            </a:r>
            <a:r>
              <a:rPr lang="zh-CN" altLang="en-US" dirty="0"/>
              <a:t>接收</a:t>
            </a:r>
            <a:endParaRPr lang="en-US" altLang="zh-CN" dirty="0"/>
          </a:p>
          <a:p>
            <a:r>
              <a:rPr lang="zh-CN" altLang="en-US" dirty="0"/>
              <a:t>用指针，连乘的时候不持有</a:t>
            </a:r>
            <a:r>
              <a:rPr lang="en-US" altLang="zh-CN" dirty="0"/>
              <a:t>x*y</a:t>
            </a:r>
            <a:r>
              <a:rPr lang="zh-CN" altLang="en-US" dirty="0"/>
              <a:t>结果的引用，无法释放指针，会出现内存泄漏</a:t>
            </a:r>
            <a:endParaRPr lang="en-US" altLang="zh-CN" dirty="0"/>
          </a:p>
          <a:p>
            <a:r>
              <a:rPr lang="en-US" altLang="zh-CN" dirty="0"/>
              <a:t>Static</a:t>
            </a:r>
            <a:r>
              <a:rPr lang="zh-CN" altLang="en-US" dirty="0"/>
              <a:t>时右边的等式始终成立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返回引用是错误的，因为</a:t>
            </a:r>
            <a:r>
              <a:rPr lang="en-US" altLang="zh-CN" dirty="0"/>
              <a:t>rational</a:t>
            </a:r>
            <a:r>
              <a:rPr lang="zh-CN" altLang="en-US" dirty="0"/>
              <a:t>是临时变量，如果</a:t>
            </a:r>
            <a:r>
              <a:rPr lang="en-US" altLang="zh-CN" dirty="0"/>
              <a:t>new</a:t>
            </a:r>
            <a:r>
              <a:rPr lang="zh-CN" altLang="en-US" dirty="0"/>
              <a:t>对象，会和用指针有一样的错误</a:t>
            </a:r>
            <a:endParaRPr lang="en-US" altLang="zh-CN" dirty="0"/>
          </a:p>
          <a:p>
            <a:r>
              <a:rPr lang="zh-CN" altLang="en-US" dirty="0"/>
              <a:t>直接返回</a:t>
            </a:r>
            <a:r>
              <a:rPr lang="en-US" altLang="zh-CN" dirty="0"/>
              <a:t>rational </a:t>
            </a:r>
            <a:r>
              <a:rPr lang="zh-CN" altLang="en-US" dirty="0"/>
              <a:t>不加</a:t>
            </a:r>
            <a:r>
              <a:rPr lang="en-US" altLang="zh-CN" dirty="0"/>
              <a:t>const</a:t>
            </a:r>
            <a:r>
              <a:rPr lang="zh-CN" altLang="en-US" dirty="0"/>
              <a:t>，因为返回的值本来就是右值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直接在</a:t>
            </a:r>
            <a:r>
              <a:rPr lang="en-US" altLang="zh-CN" dirty="0"/>
              <a:t>return</a:t>
            </a:r>
            <a:r>
              <a:rPr lang="zh-CN" altLang="en-US" dirty="0"/>
              <a:t>里构造对象，创建不再临时变量区，效率更高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5D3FC1AD-955A-ED45-B7CE-D9C2E4697726}" type="slidenum">
              <a:rPr lang="zh-CN" altLang="en-US">
                <a:latin typeface="Tahoma" panose="020B0804030504040204" charset="0"/>
              </a:rPr>
              <a:t>12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a++</a:t>
            </a:r>
            <a:r>
              <a:rPr lang="zh-CN" altLang="en-US" dirty="0"/>
              <a:t>返回值，一个数，是右值</a:t>
            </a:r>
            <a:endParaRPr lang="en-US" altLang="zh-CN" dirty="0"/>
          </a:p>
          <a:p>
            <a:r>
              <a:rPr lang="en-US" altLang="zh-CN" dirty="0"/>
              <a:t>++a</a:t>
            </a:r>
            <a:r>
              <a:rPr lang="zh-CN" altLang="en-US" dirty="0"/>
              <a:t>返回</a:t>
            </a:r>
            <a:r>
              <a:rPr lang="en-US" altLang="zh-CN" dirty="0"/>
              <a:t>a</a:t>
            </a:r>
            <a:r>
              <a:rPr lang="zh-CN" altLang="en-US" dirty="0"/>
              <a:t>，是左值</a:t>
            </a:r>
            <a:endParaRPr lang="en-US" altLang="zh-CN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766DCCAB-9DE5-5647-9426-40914A2A4FDA}" type="slidenum">
              <a:rPr lang="zh-CN" altLang="en-US">
                <a:latin typeface="Tahoma" panose="020B0804030504040204" charset="0"/>
              </a:rPr>
              <a:t>14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95258-68AE-FD4B-8236-D26A719CC2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22-8DA1-444C-9958-A494FFE8DB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C6D5B-8B3E-554D-8ABF-CBC24004F9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DC-756B-0A43-97C2-56D92CAACD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C545-38E5-B44B-8458-472EBF1759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1799-CFEA-814B-AEE5-EDD2A7ABDD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200-847C-0945-9F3B-06BFD00CD2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2A79-2DDC-464C-A5BF-32215B1B0D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5EA9-DE5E-824F-9FDC-2277BE9AE0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C920-875B-224A-B639-4B7966933C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7C00-67C4-DA4A-987E-9EDE80660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D5654C3A-3D29-6D46-98ED-EC5CD6C91F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面向对象程序设计（</a:t>
            </a:r>
            <a:r>
              <a:rPr lang="en-US" altLang="zh-CN"/>
              <a:t>part 3）</a:t>
            </a:r>
          </a:p>
        </p:txBody>
      </p:sp>
    </p:spTree>
    <p:extLst>
      <p:ext uri="{BB962C8B-B14F-4D97-AF65-F5344CB8AC3E}">
        <p14:creationId xmlns:p14="http://schemas.microsoft.com/office/powerpoint/2010/main" val="54754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 dirty="0" err="1">
                <a:latin typeface="SimSun" charset="-122"/>
              </a:rPr>
              <a:t>全局函数</a:t>
            </a:r>
            <a:r>
              <a:rPr lang="zh-CN" altLang="en-US" dirty="0">
                <a:latin typeface="SimSun" charset="-122"/>
              </a:rPr>
              <a:t>作为补充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191000" y="4038600"/>
            <a:ext cx="4724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 dirty="0"/>
              <a:t>class CL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 dirty="0"/>
              <a:t>{     int count;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 dirty="0"/>
              <a:t>  public: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 dirty="0"/>
              <a:t>       friend CL operator +(int </a:t>
            </a:r>
            <a:r>
              <a:rPr lang="en-GB" altLang="zh-CN" sz="1800" dirty="0" err="1"/>
              <a:t>i</a:t>
            </a:r>
            <a:r>
              <a:rPr lang="en-GB" altLang="zh-CN" sz="1800" dirty="0"/>
              <a:t>, CL&amp; a);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 dirty="0"/>
              <a:t>      friend CL operator +(CL&amp; a, int </a:t>
            </a:r>
            <a:r>
              <a:rPr lang="en-GB" altLang="zh-CN" sz="1800" dirty="0" err="1"/>
              <a:t>i</a:t>
            </a:r>
            <a:r>
              <a:rPr lang="en-GB" altLang="zh-CN" sz="1800" dirty="0"/>
              <a:t>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 dirty="0"/>
              <a:t>}；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676400" y="4343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obj + 10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33600" y="4876800"/>
            <a:ext cx="1360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10 + obj 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SimSun" charset="-122"/>
              </a:rPr>
              <a:t>永远不要重载 &amp;&amp; 和 ||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char *p;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if ((p != 0) &amp;&amp; (</a:t>
            </a:r>
            <a:r>
              <a:rPr lang="en-US" altLang="zh-CN" sz="2000" i="1" dirty="0" err="1">
                <a:solidFill>
                  <a:schemeClr val="tx2"/>
                </a:solidFill>
              </a:rPr>
              <a:t>strlen</a:t>
            </a:r>
            <a:r>
              <a:rPr lang="en-US" altLang="zh-CN" sz="2000" i="1" dirty="0">
                <a:solidFill>
                  <a:schemeClr val="tx2"/>
                </a:solidFill>
              </a:rPr>
              <a:t>(p) &gt;10))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i="1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if  (expressin1 &amp;&amp; expression2)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if  (expression1.operator&amp;&amp;(expression2))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if  (operator &amp;&amp;(expression1, expression2)</a:t>
            </a:r>
            <a:endParaRPr lang="zh-CN" altLang="en-US" sz="20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061325" cy="4637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class Rational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	Rational(</a:t>
            </a:r>
            <a:r>
              <a:rPr lang="en-US" altLang="zh-CN" sz="2000" dirty="0" err="1">
                <a:latin typeface="Arial" panose="020B0604020202090204" pitchFamily="34" charset="0"/>
              </a:rPr>
              <a:t>int,int</a:t>
            </a:r>
            <a:r>
              <a:rPr lang="en-US" altLang="zh-CN" sz="2000" dirty="0"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             const Rational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90204" pitchFamily="34" charset="0"/>
              </a:rPr>
              <a:t>&amp; </a:t>
            </a:r>
            <a:r>
              <a:rPr lang="en-US" altLang="zh-CN" sz="2000" dirty="0">
                <a:latin typeface="Arial" panose="020B0604020202090204" pitchFamily="34" charset="0"/>
              </a:rPr>
              <a:t>operator *(const Rational&amp; r) const;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	int n, d;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                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90204" pitchFamily="34" charset="0"/>
              </a:rPr>
              <a:t>operator *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90204" pitchFamily="34" charset="0"/>
              </a:rPr>
              <a:t>的函数体</a:t>
            </a:r>
            <a:endParaRPr lang="en-US" altLang="zh-CN" sz="2000" b="1" dirty="0">
              <a:solidFill>
                <a:srgbClr val="002060"/>
              </a:solidFill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return Rational(n*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,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Rational *result  = new Rational(n*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,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    return *result;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static Rational result;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    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result.n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= 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;  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result.d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=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; return result;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858000" y="4419600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 dirty="0">
                <a:solidFill>
                  <a:srgbClr val="0070C0"/>
                </a:solidFill>
                <a:latin typeface="Times New Roman" panose="02020603050405020304" charset="0"/>
              </a:rPr>
              <a:t>w = x*y*z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H="1">
            <a:off x="5943600" y="4648200"/>
            <a:ext cx="914400" cy="6096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795963" y="5373688"/>
            <a:ext cx="235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70C0"/>
                </a:solidFill>
                <a:latin typeface="Times New Roman" panose="02020603050405020304" charset="0"/>
              </a:rPr>
              <a:t>if ((a*b) ==(c*d))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4572000" y="5661025"/>
            <a:ext cx="1223963" cy="4318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791200" y="2057400"/>
            <a:ext cx="2895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charset="0"/>
              </a:rPr>
              <a:t>尽可能让事情有效率，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charset="0"/>
              </a:rPr>
              <a:t>但不是过度有效率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  <p:bldP spid="119814" grpId="0" animBg="1"/>
      <p:bldP spid="119815" grpId="0" autoUpdateAnimBg="0"/>
      <p:bldP spid="119816" grpId="0" animBg="1"/>
      <p:bldP spid="1198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 err="1">
                <a:latin typeface="SimSun" charset="-122"/>
              </a:rPr>
              <a:t>单目操作符重载</a:t>
            </a:r>
            <a:endParaRPr lang="en-GB" altLang="en-US" sz="2400" dirty="0"/>
          </a:p>
          <a:p>
            <a:pPr lvl="1" algn="just" eaLnBrk="1" hangingPunct="1"/>
            <a:r>
              <a:rPr lang="en-GB" altLang="en-US" sz="2400" dirty="0" err="1">
                <a:latin typeface="SimSun" charset="-122"/>
              </a:rPr>
              <a:t>类成员函数</a:t>
            </a:r>
            <a:endParaRPr lang="en-GB" altLang="en-US" sz="2400" dirty="0">
              <a:latin typeface="SimSun" charset="-122"/>
            </a:endParaRPr>
          </a:p>
          <a:p>
            <a:pPr lvl="2" algn="just" eaLnBrk="1" hangingPunct="1"/>
            <a:r>
              <a:rPr lang="en-US" altLang="zh-CN" sz="2000" i="1" dirty="0"/>
              <a:t>t</a:t>
            </a:r>
            <a:r>
              <a:rPr lang="en-GB" altLang="zh-CN" sz="2000" i="1" dirty="0"/>
              <a:t>his    </a:t>
            </a:r>
            <a:r>
              <a:rPr lang="en-GB" altLang="en-US" sz="2000" dirty="0" err="1">
                <a:latin typeface="SimSun" charset="-122"/>
              </a:rPr>
              <a:t>隐含</a:t>
            </a:r>
            <a:endParaRPr lang="en-GB" altLang="en-US" sz="2000" dirty="0">
              <a:latin typeface="SimSun" charset="-122"/>
            </a:endParaRPr>
          </a:p>
          <a:p>
            <a:pPr lvl="2" algn="just" eaLnBrk="1" hangingPunct="1"/>
            <a:r>
              <a:rPr lang="zh-CN" altLang="en-GB" sz="2000" dirty="0"/>
              <a:t>格式</a:t>
            </a:r>
            <a:endParaRPr lang="en-US" altLang="en-GB" sz="2000" dirty="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dirty="0"/>
              <a:t>	&lt;ret type&gt;</a:t>
            </a:r>
            <a:r>
              <a:rPr lang="en-GB" altLang="zh-CN" sz="2000" i="1" dirty="0"/>
              <a:t> operator </a:t>
            </a:r>
            <a:r>
              <a:rPr lang="en-GB" altLang="zh-CN" sz="2000" i="1" dirty="0">
                <a:solidFill>
                  <a:srgbClr val="0070C0"/>
                </a:solidFill>
              </a:rPr>
              <a:t>#</a:t>
            </a:r>
            <a:r>
              <a:rPr lang="en-GB" altLang="zh-CN" sz="2000" i="1" dirty="0"/>
              <a:t> ()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2000" i="1" dirty="0"/>
          </a:p>
          <a:p>
            <a:pPr lvl="1" algn="just" eaLnBrk="1" hangingPunct="1"/>
            <a:r>
              <a:rPr lang="zh-CN" altLang="en-GB" sz="2400" dirty="0"/>
              <a:t>全局函数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 i="1" dirty="0"/>
              <a:t>&lt;</a:t>
            </a:r>
            <a:r>
              <a:rPr lang="en-GB" altLang="zh-CN" sz="2000" i="1" dirty="0"/>
              <a:t>ret type&gt; operator </a:t>
            </a:r>
            <a:r>
              <a:rPr lang="en-GB" altLang="zh-CN" sz="2000" i="1" dirty="0">
                <a:solidFill>
                  <a:srgbClr val="0070C0"/>
                </a:solidFill>
              </a:rPr>
              <a:t>#</a:t>
            </a:r>
            <a:r>
              <a:rPr lang="en-GB" altLang="zh-CN" sz="2000" i="1" dirty="0"/>
              <a:t> (&lt;</a:t>
            </a:r>
            <a:r>
              <a:rPr lang="en-GB" altLang="zh-CN" sz="2000" i="1" dirty="0" err="1"/>
              <a:t>arg</a:t>
            </a:r>
            <a:r>
              <a:rPr lang="en-GB" altLang="zh-CN" sz="2000" i="1" dirty="0"/>
              <a:t>&gt;)</a:t>
            </a:r>
            <a:endParaRPr lang="zh-CN" altLang="en-GB" sz="20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i="1">
                <a:solidFill>
                  <a:srgbClr val="0070C0"/>
                </a:solidFill>
              </a:rPr>
              <a:t>a++ </a:t>
            </a:r>
            <a:r>
              <a:rPr lang="en-US" altLang="zh-CN" i="1"/>
              <a:t>vs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70C0"/>
                </a:solidFill>
              </a:rPr>
              <a:t>++a</a:t>
            </a:r>
          </a:p>
          <a:p>
            <a:pPr lvl="2" eaLnBrk="1" hangingPunct="1"/>
            <a:r>
              <a:rPr lang="en-US" altLang="zh-CN">
                <a:solidFill>
                  <a:schemeClr val="bg2"/>
                </a:solidFill>
              </a:rPr>
              <a:t>prefix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70C0"/>
                </a:solidFill>
              </a:rPr>
              <a:t>++</a:t>
            </a:r>
            <a:r>
              <a:rPr lang="en-US" altLang="zh-CN"/>
              <a:t>  </a:t>
            </a:r>
            <a:r>
              <a:rPr lang="zh-CN" altLang="en-US"/>
              <a:t>左值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953000" y="2151063"/>
            <a:ext cx="466025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class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{       int 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Counter() { value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Counter</a:t>
            </a:r>
            <a:r>
              <a:rPr lang="en-GB" altLang="zh-CN" sz="1800" dirty="0">
                <a:solidFill>
                  <a:schemeClr val="hlink"/>
                </a:solidFill>
              </a:rPr>
              <a:t>&amp;</a:t>
            </a:r>
            <a:r>
              <a:rPr lang="en-GB" altLang="zh-CN" sz="1800" dirty="0"/>
              <a:t> operator ++() // ++a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{  value++;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return *this;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Counter operator ++(</a:t>
            </a:r>
            <a:r>
              <a:rPr lang="en-GB" altLang="zh-CN" sz="1800" dirty="0">
                <a:solidFill>
                  <a:schemeClr val="hlink"/>
                </a:solidFill>
              </a:rPr>
              <a:t>int</a:t>
            </a:r>
            <a:r>
              <a:rPr lang="en-GB" altLang="zh-CN" sz="1800" dirty="0"/>
              <a:t>) //a++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{    Counter temp=*this;</a:t>
            </a:r>
            <a:r>
              <a:rPr lang="zh-CN" altLang="en-US" sz="1800" dirty="0"/>
              <a:t>（</a:t>
            </a:r>
            <a:r>
              <a:rPr lang="en-US" altLang="zh-CN" sz="1800" dirty="0"/>
              <a:t>*</a:t>
            </a:r>
            <a:r>
              <a:rPr lang="zh-CN" altLang="en-US" sz="1800" dirty="0"/>
              <a:t>，取内容）</a:t>
            </a:r>
            <a:endParaRPr lang="en-GB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 value++;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 return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}</a:t>
            </a:r>
            <a:endParaRPr lang="en-US" altLang="zh-CN" sz="1800" i="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89369" y="4000500"/>
            <a:ext cx="194867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C00000"/>
                </a:solidFill>
              </a:rPr>
              <a:t>哑元</a:t>
            </a:r>
            <a:r>
              <a:rPr lang="en-US" altLang="zh-CN" sz="1400" dirty="0">
                <a:solidFill>
                  <a:srgbClr val="C00000"/>
                </a:solidFill>
              </a:rPr>
              <a:t>dummy argument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7889082" y="4255294"/>
            <a:ext cx="214312" cy="133350"/>
          </a:xfrm>
          <a:prstGeom prst="straightConnector1">
            <a:avLst/>
          </a:prstGeom>
          <a:noFill/>
          <a:ln w="952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49713" y="3286125"/>
            <a:ext cx="15224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prefix operator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4463" y="4400550"/>
            <a:ext cx="16144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postfix operator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 autoUpdateAnimBg="0"/>
      <p:bldP spid="5" grpId="0"/>
      <p:bldP spid="8" grpId="0" build="allAtOnce"/>
      <p:bldP spid="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GB" altLang="en-US" sz="2800" b="1" dirty="0">
                <a:solidFill>
                  <a:schemeClr val="tx2"/>
                </a:solidFill>
                <a:latin typeface="SimSun" charset="-122"/>
              </a:rPr>
              <a:t>=</a:t>
            </a:r>
          </a:p>
          <a:p>
            <a:pPr lvl="1" algn="just" eaLnBrk="1" hangingPunct="1"/>
            <a:r>
              <a:rPr lang="en-GB" altLang="en-US" sz="2400" dirty="0" err="1">
                <a:latin typeface="SimSun" charset="-122"/>
              </a:rPr>
              <a:t>默认赋值操作符</a:t>
            </a:r>
            <a:r>
              <a:rPr lang="en-GB" altLang="zh-CN" sz="2400" dirty="0" err="1">
                <a:latin typeface="SimSun" charset="-122"/>
              </a:rPr>
              <a:t>重载</a:t>
            </a:r>
            <a:r>
              <a:rPr lang="en-GB" altLang="en-US" sz="2400" dirty="0" err="1">
                <a:latin typeface="SimSun" charset="-122"/>
              </a:rPr>
              <a:t>函数</a:t>
            </a:r>
            <a:endParaRPr lang="en-GB" altLang="en-US" sz="2400" dirty="0">
              <a:latin typeface="SimSun" charset="-122"/>
            </a:endParaRPr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逐个成员赋值</a:t>
            </a:r>
            <a:r>
              <a:rPr lang="en-GB" altLang="en-US" dirty="0">
                <a:latin typeface="SimSun" charset="-122"/>
              </a:rPr>
              <a:t>(</a:t>
            </a:r>
            <a:r>
              <a:rPr lang="en-GB" altLang="zh-CN" dirty="0"/>
              <a:t>member-wise assignment</a:t>
            </a:r>
            <a:r>
              <a:rPr lang="en-GB" altLang="zh-CN" dirty="0">
                <a:latin typeface="SimSun" charset="-122"/>
              </a:rPr>
              <a:t>)</a:t>
            </a:r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对含有对象成员的类，该定义是递归的</a:t>
            </a:r>
            <a:endParaRPr lang="en-US" altLang="zh-CN" dirty="0">
              <a:latin typeface="SimSun" charset="-122"/>
            </a:endParaRPr>
          </a:p>
          <a:p>
            <a:pPr lvl="2" algn="just" eaLnBrk="1" hangingPunct="1"/>
            <a:endParaRPr lang="en-US" altLang="en-GB" dirty="0">
              <a:latin typeface="SimSun" charset="-122"/>
            </a:endParaRPr>
          </a:p>
          <a:p>
            <a:pPr lvl="1" algn="just" eaLnBrk="1" hangingPunct="1"/>
            <a:r>
              <a:rPr lang="en-US" altLang="en-GB" sz="2400" b="1" dirty="0" err="1">
                <a:solidFill>
                  <a:srgbClr val="002060"/>
                </a:solidFill>
                <a:latin typeface="SimSun" charset="-122"/>
              </a:rPr>
              <a:t>赋值操作符重载不能继承</a:t>
            </a:r>
            <a:endParaRPr lang="en-US" altLang="en-GB" sz="2400" b="1" dirty="0">
              <a:solidFill>
                <a:srgbClr val="002060"/>
              </a:solidFill>
              <a:latin typeface="SimSun" charset="-122"/>
            </a:endParaRPr>
          </a:p>
          <a:p>
            <a:pPr lvl="1" algn="just" eaLnBrk="1" hangingPunct="1"/>
            <a:endParaRPr lang="en-US" altLang="zh-CN" sz="2400" b="1" dirty="0">
              <a:solidFill>
                <a:srgbClr val="C00000"/>
              </a:solidFill>
              <a:latin typeface="SimSun" charset="-122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 rot="-943061">
            <a:off x="5580063" y="4221163"/>
            <a:ext cx="109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Why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  <a:endParaRPr lang="en-US" altLang="zh-CN"/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4843463" cy="47244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b="1" i="1" dirty="0">
                <a:solidFill>
                  <a:schemeClr val="accent2"/>
                </a:solidFill>
              </a:rPr>
              <a:t>   </a:t>
            </a:r>
            <a:r>
              <a:rPr lang="en-GB" altLang="zh-CN" sz="1600" i="1" dirty="0">
                <a:solidFill>
                  <a:schemeClr val="folHlink"/>
                </a:solidFill>
              </a:rPr>
              <a:t>class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	{      int </a:t>
            </a:r>
            <a:r>
              <a:rPr lang="en-GB" altLang="zh-CN" sz="1600" i="1" dirty="0" err="1">
                <a:solidFill>
                  <a:schemeClr val="folHlink"/>
                </a:solidFill>
              </a:rPr>
              <a:t>x,y</a:t>
            </a:r>
            <a:r>
              <a:rPr lang="en-GB" altLang="zh-CN" sz="1600" i="1" dirty="0">
                <a:solidFill>
                  <a:schemeClr val="folHlink"/>
                </a:solidFill>
              </a:rPr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	    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	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	       A(int </a:t>
            </a:r>
            <a:r>
              <a:rPr lang="en-US" altLang="zh-CN" sz="1600" i="1" dirty="0" err="1">
                <a:solidFill>
                  <a:schemeClr val="folHlink"/>
                </a:solidFill>
              </a:rPr>
              <a:t>i</a:t>
            </a:r>
            <a:r>
              <a:rPr lang="en-GB" altLang="zh-CN" sz="1600" i="1" dirty="0">
                <a:solidFill>
                  <a:schemeClr val="folHlink"/>
                </a:solidFill>
              </a:rPr>
              <a:t>,</a:t>
            </a:r>
            <a:r>
              <a:rPr lang="en-US" altLang="zh-CN" sz="1600" i="1" dirty="0" err="1">
                <a:solidFill>
                  <a:schemeClr val="folHlink"/>
                </a:solidFill>
              </a:rPr>
              <a:t>i</a:t>
            </a:r>
            <a:r>
              <a:rPr lang="en-GB" altLang="zh-CN" sz="1600" i="1" dirty="0" err="1">
                <a:solidFill>
                  <a:schemeClr val="folHlink"/>
                </a:solidFill>
              </a:rPr>
              <a:t>nt</a:t>
            </a:r>
            <a:r>
              <a:rPr lang="en-GB" altLang="zh-CN" sz="1600" i="1" dirty="0">
                <a:solidFill>
                  <a:schemeClr val="folHlink"/>
                </a:solidFill>
              </a:rPr>
              <a:t> </a:t>
            </a:r>
            <a:r>
              <a:rPr lang="en-GB" altLang="zh-CN" sz="1600" i="1" dirty="0" err="1">
                <a:solidFill>
                  <a:schemeClr val="folHlink"/>
                </a:solidFill>
              </a:rPr>
              <a:t>j,char</a:t>
            </a:r>
            <a:r>
              <a:rPr lang="en-GB" altLang="zh-CN" sz="1600" i="1" dirty="0">
                <a:solidFill>
                  <a:schemeClr val="folHlink"/>
                </a:solidFill>
              </a:rPr>
              <a:t> *s):x(</a:t>
            </a:r>
            <a:r>
              <a:rPr lang="en-GB" altLang="zh-CN" sz="1600" i="1" dirty="0" err="1">
                <a:solidFill>
                  <a:schemeClr val="folHlink"/>
                </a:solidFill>
              </a:rPr>
              <a:t>i</a:t>
            </a:r>
            <a:r>
              <a:rPr lang="en-GB" altLang="zh-CN" sz="1600" i="1" dirty="0">
                <a:solidFill>
                  <a:schemeClr val="folHlink"/>
                </a:solidFill>
              </a:rPr>
              <a:t>),y(j)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            { p = new char[</a:t>
            </a:r>
            <a:r>
              <a:rPr lang="en-GB" altLang="zh-CN" sz="1600" i="1" dirty="0" err="1">
                <a:solidFill>
                  <a:schemeClr val="folHlink"/>
                </a:solidFill>
              </a:rPr>
              <a:t>strlen</a:t>
            </a:r>
            <a:r>
              <a:rPr lang="en-GB" altLang="zh-CN" sz="1600" i="1" dirty="0">
                <a:solidFill>
                  <a:schemeClr val="folHlink"/>
                </a:solidFill>
              </a:rPr>
              <a:t>(s)+1]; </a:t>
            </a:r>
            <a:r>
              <a:rPr lang="en-GB" altLang="zh-CN" sz="1600" i="1" dirty="0" err="1">
                <a:solidFill>
                  <a:schemeClr val="folHlink"/>
                </a:solidFill>
              </a:rPr>
              <a:t>strcpy</a:t>
            </a:r>
            <a:r>
              <a:rPr lang="en-GB" altLang="zh-CN" sz="1600" i="1" dirty="0">
                <a:solidFill>
                  <a:schemeClr val="folHlink"/>
                </a:solidFill>
              </a:rPr>
              <a:t>(</a:t>
            </a:r>
            <a:r>
              <a:rPr lang="en-GB" altLang="zh-CN" sz="1600" i="1" dirty="0" err="1">
                <a:solidFill>
                  <a:schemeClr val="folHlink"/>
                </a:solidFill>
              </a:rPr>
              <a:t>p,s</a:t>
            </a:r>
            <a:r>
              <a:rPr lang="en-GB" altLang="zh-CN" sz="1600" i="1" dirty="0">
                <a:solidFill>
                  <a:schemeClr val="folHlink"/>
                </a:solidFill>
              </a:rPr>
              <a:t>);}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            virtual ~A() { delete[] p;}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            </a:t>
            </a:r>
            <a:r>
              <a:rPr lang="en-GB" altLang="zh-CN" sz="1600" i="1" dirty="0">
                <a:solidFill>
                  <a:srgbClr val="FF0000"/>
                </a:solidFill>
              </a:rPr>
              <a:t>A&amp; operator = (A&amp; a)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	      {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	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folHlink"/>
                </a:solidFill>
              </a:rPr>
              <a:t>	};</a:t>
            </a:r>
            <a:endParaRPr lang="en-US" altLang="zh-CN" sz="1600" i="1" dirty="0">
              <a:solidFill>
                <a:schemeClr val="folHlink"/>
              </a:solidFill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219700" y="2060575"/>
            <a:ext cx="3733800" cy="206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A  </a:t>
            </a:r>
            <a:r>
              <a:rPr lang="en-GB" altLang="zh-CN" sz="1600" dirty="0" err="1">
                <a:solidFill>
                  <a:schemeClr val="folHlink"/>
                </a:solidFill>
              </a:rPr>
              <a:t>a</a:t>
            </a:r>
            <a:r>
              <a:rPr lang="en-GB" altLang="zh-CN" sz="1600" dirty="0">
                <a:solidFill>
                  <a:schemeClr val="folHlink"/>
                </a:solidFill>
              </a:rPr>
              <a:t>,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a =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charset="0"/>
              </a:rPr>
              <a:t>idle pointer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charset="0"/>
              </a:rPr>
              <a:t>Memory leak</a:t>
            </a:r>
            <a:endParaRPr lang="en-GB" altLang="zh-CN" sz="2400" dirty="0">
              <a:latin typeface="Times New Roman" panose="0202060305040502030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i="0" dirty="0">
              <a:latin typeface="Times New Roman" panose="0202060305040502030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80160" y="4652963"/>
            <a:ext cx="4371340" cy="138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x = </a:t>
            </a:r>
            <a:r>
              <a:rPr lang="en-GB" altLang="zh-CN" sz="1600" dirty="0" err="1">
                <a:solidFill>
                  <a:schemeClr val="folHlink"/>
                </a:solidFill>
              </a:rPr>
              <a:t>a.x</a:t>
            </a:r>
            <a:r>
              <a:rPr lang="en-GB" altLang="zh-CN" sz="1600" dirty="0">
                <a:solidFill>
                  <a:schemeClr val="folHlink"/>
                </a:solidFill>
              </a:rPr>
              <a:t>; y = </a:t>
            </a:r>
            <a:r>
              <a:rPr lang="en-GB" altLang="zh-CN" sz="1600" dirty="0" err="1">
                <a:solidFill>
                  <a:schemeClr val="folHlink"/>
                </a:solidFill>
              </a:rPr>
              <a:t>a.y</a:t>
            </a:r>
            <a:r>
              <a:rPr lang="en-GB" altLang="zh-CN" sz="1600" dirty="0">
                <a:solidFill>
                  <a:schemeClr val="folHlink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delete []p;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p = new char[</a:t>
            </a:r>
            <a:r>
              <a:rPr lang="en-GB" altLang="zh-CN" sz="1600" dirty="0" err="1">
                <a:solidFill>
                  <a:schemeClr val="folHlink"/>
                </a:solidFill>
              </a:rPr>
              <a:t>strlen</a:t>
            </a:r>
            <a:r>
              <a:rPr lang="en-GB" altLang="zh-CN" sz="1600" dirty="0">
                <a:solidFill>
                  <a:schemeClr val="folHlink"/>
                </a:solidFill>
              </a:rPr>
              <a:t>(</a:t>
            </a:r>
            <a:r>
              <a:rPr lang="en-GB" altLang="zh-CN" sz="1600" dirty="0" err="1">
                <a:solidFill>
                  <a:schemeClr val="folHlink"/>
                </a:solidFill>
              </a:rPr>
              <a:t>a.p</a:t>
            </a:r>
            <a:r>
              <a:rPr lang="en-GB" altLang="zh-CN" sz="1600" dirty="0">
                <a:solidFill>
                  <a:schemeClr val="folHlink"/>
                </a:solidFill>
              </a:rPr>
              <a:t>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 err="1">
                <a:solidFill>
                  <a:schemeClr val="folHlink"/>
                </a:solidFill>
              </a:rPr>
              <a:t>strcpy</a:t>
            </a:r>
            <a:r>
              <a:rPr lang="en-GB" altLang="zh-CN" sz="1600" dirty="0">
                <a:solidFill>
                  <a:schemeClr val="folHlink"/>
                </a:solidFill>
              </a:rPr>
              <a:t>(</a:t>
            </a:r>
            <a:r>
              <a:rPr lang="en-GB" altLang="zh-CN" sz="1600" dirty="0" err="1">
                <a:solidFill>
                  <a:schemeClr val="folHlink"/>
                </a:solidFill>
              </a:rPr>
              <a:t>p,a.p</a:t>
            </a:r>
            <a:r>
              <a:rPr lang="en-GB" altLang="zh-CN" sz="1600" dirty="0">
                <a:solidFill>
                  <a:schemeClr val="folHlink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return *this;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 autoUpdateAnimBg="0"/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避免自我赋值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Sample: class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 = 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class { …  A void f(A&amp; a); …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void f(A&amp;a1, A&amp; a2);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int f2(Derived &amp;rd, Base&amp; rb);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Object identity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Same memory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Object identifier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399088" y="3817938"/>
            <a:ext cx="367347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        ObjectID  identity()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         …..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A *p1,*p2;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p1-&gt; identity()== p2-&gt; identity()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>
            <a:off x="4332288" y="6103938"/>
            <a:ext cx="10668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 autoUpdateAnimBg="0"/>
      <p:bldP spid="1167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 b="1">
                <a:solidFill>
                  <a:schemeClr val="tx2"/>
                </a:solidFill>
                <a:latin typeface="SimSun" charset="-122"/>
              </a:rPr>
              <a:t>[]</a:t>
            </a:r>
            <a:endParaRPr lang="en-GB" altLang="en-US" sz="2400" b="1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	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98600" y="2359025"/>
            <a:ext cx="6738938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class string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{      char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	string(char *p1)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            {    p = new char [</a:t>
            </a:r>
            <a:r>
              <a:rPr lang="en-GB" altLang="zh-CN" sz="2000" dirty="0" err="1">
                <a:solidFill>
                  <a:schemeClr val="folHlink"/>
                </a:solidFill>
              </a:rPr>
              <a:t>strlen</a:t>
            </a:r>
            <a:r>
              <a:rPr lang="en-GB" altLang="zh-CN" sz="2000" dirty="0">
                <a:solidFill>
                  <a:schemeClr val="folHlink"/>
                </a:solidFill>
              </a:rPr>
              <a:t>(p1)+1];  </a:t>
            </a:r>
            <a:r>
              <a:rPr lang="en-GB" altLang="zh-CN" sz="2000" dirty="0" err="1">
                <a:solidFill>
                  <a:schemeClr val="folHlink"/>
                </a:solidFill>
              </a:rPr>
              <a:t>strcpy</a:t>
            </a:r>
            <a:r>
              <a:rPr lang="en-GB" altLang="zh-CN" sz="2000" dirty="0">
                <a:solidFill>
                  <a:schemeClr val="folHlink"/>
                </a:solidFill>
              </a:rPr>
              <a:t>(p,p1);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	char</a:t>
            </a:r>
            <a:r>
              <a:rPr lang="en-US" altLang="zh-CN" sz="2000" dirty="0">
                <a:solidFill>
                  <a:srgbClr val="FF0066"/>
                </a:solidFill>
              </a:rPr>
              <a:t>&amp;</a:t>
            </a:r>
            <a:r>
              <a:rPr lang="en-GB" altLang="zh-CN" sz="2000" dirty="0">
                <a:solidFill>
                  <a:srgbClr val="FF0066"/>
                </a:solidFill>
              </a:rPr>
              <a:t> </a:t>
            </a:r>
            <a:r>
              <a:rPr lang="en-GB" altLang="zh-CN" sz="2000" dirty="0">
                <a:solidFill>
                  <a:schemeClr val="folHlink"/>
                </a:solidFill>
              </a:rPr>
              <a:t>operator [](int </a:t>
            </a:r>
            <a:r>
              <a:rPr lang="en-GB" altLang="zh-CN" sz="2000" dirty="0" err="1">
                <a:solidFill>
                  <a:schemeClr val="folHlink"/>
                </a:solidFill>
              </a:rPr>
              <a:t>i</a:t>
            </a:r>
            <a:r>
              <a:rPr lang="en-GB" altLang="zh-CN" sz="2000" dirty="0">
                <a:solidFill>
                  <a:schemeClr val="folHlink"/>
                </a:solidFill>
              </a:rPr>
              <a:t>)          { return p[</a:t>
            </a:r>
            <a:r>
              <a:rPr lang="en-GB" altLang="zh-CN" sz="2000" dirty="0" err="1">
                <a:solidFill>
                  <a:schemeClr val="folHlink"/>
                </a:solidFill>
              </a:rPr>
              <a:t>i</a:t>
            </a:r>
            <a:r>
              <a:rPr lang="en-GB" altLang="zh-CN" sz="2000" dirty="0">
                <a:solidFill>
                  <a:schemeClr val="folHlink"/>
                </a:solidFill>
              </a:rPr>
              <a:t>];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	virtual ~string() { delete[] p;}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	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folHlink"/>
                </a:solidFill>
              </a:rPr>
              <a:t>string s(“</a:t>
            </a:r>
            <a:r>
              <a:rPr lang="en-GB" altLang="zh-CN" sz="2000" dirty="0" err="1">
                <a:solidFill>
                  <a:schemeClr val="folHlink"/>
                </a:solidFill>
              </a:rPr>
              <a:t>aacd</a:t>
            </a:r>
            <a:r>
              <a:rPr lang="en-GB" altLang="zh-CN" sz="2000" dirty="0">
                <a:solidFill>
                  <a:schemeClr val="folHlink"/>
                </a:solidFill>
              </a:rPr>
              <a:t>”);	    s[2] = ‘b’ 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0" y="4357688"/>
            <a:ext cx="579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 err="1">
                <a:solidFill>
                  <a:srgbClr val="FF0066"/>
                </a:solidFill>
              </a:rPr>
              <a:t>const</a:t>
            </a:r>
            <a:r>
              <a:rPr lang="en-GB" altLang="zh-CN" sz="2000" dirty="0">
                <a:solidFill>
                  <a:srgbClr val="FF0066"/>
                </a:solidFill>
              </a:rPr>
              <a:t> </a:t>
            </a:r>
            <a:r>
              <a:rPr lang="en-GB" altLang="zh-CN" sz="2000" dirty="0">
                <a:solidFill>
                  <a:schemeClr val="folHlink"/>
                </a:solidFill>
              </a:rPr>
              <a:t>char operator [] (int </a:t>
            </a:r>
            <a:r>
              <a:rPr lang="en-GB" altLang="zh-CN" sz="2000" dirty="0" err="1">
                <a:solidFill>
                  <a:schemeClr val="folHlink"/>
                </a:solidFill>
              </a:rPr>
              <a:t>i</a:t>
            </a:r>
            <a:r>
              <a:rPr lang="en-GB" altLang="zh-CN" sz="2000" dirty="0">
                <a:solidFill>
                  <a:schemeClr val="folHlink"/>
                </a:solidFill>
              </a:rPr>
              <a:t>) </a:t>
            </a:r>
            <a:r>
              <a:rPr lang="en-GB" altLang="zh-CN" sz="2000" dirty="0" err="1">
                <a:solidFill>
                  <a:srgbClr val="FF0066"/>
                </a:solidFill>
              </a:rPr>
              <a:t>const</a:t>
            </a:r>
            <a:r>
              <a:rPr lang="en-GB" altLang="zh-CN" sz="2000" dirty="0">
                <a:solidFill>
                  <a:srgbClr val="FF0066"/>
                </a:solidFill>
              </a:rPr>
              <a:t> </a:t>
            </a:r>
            <a:r>
              <a:rPr lang="en-GB" altLang="zh-CN" sz="2000" dirty="0">
                <a:solidFill>
                  <a:schemeClr val="folHlink"/>
                </a:solidFill>
              </a:rPr>
              <a:t>{ return p[</a:t>
            </a:r>
            <a:r>
              <a:rPr lang="en-GB" altLang="zh-CN" sz="2000" dirty="0" err="1">
                <a:solidFill>
                  <a:schemeClr val="folHlink"/>
                </a:solidFill>
              </a:rPr>
              <a:t>i</a:t>
            </a:r>
            <a:r>
              <a:rPr lang="en-GB" altLang="zh-CN" sz="2000" dirty="0">
                <a:solidFill>
                  <a:schemeClr val="folHlink"/>
                </a:solidFill>
              </a:rPr>
              <a:t>]; }</a:t>
            </a:r>
            <a:endParaRPr lang="zh-CN" alt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76375" y="6072188"/>
            <a:ext cx="4989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const string cs(“const”);    cout &lt;&lt; cs[0]; </a:t>
            </a:r>
            <a:endParaRPr lang="zh-CN" alt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95736" y="3917479"/>
            <a:ext cx="6572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                                  （</a:t>
            </a:r>
            <a:r>
              <a:rPr lang="en-US" altLang="zh-CN" sz="2000" dirty="0">
                <a:solidFill>
                  <a:srgbClr val="FF0066"/>
                </a:solidFill>
              </a:rPr>
              <a:t>const</a:t>
            </a:r>
            <a:r>
              <a:rPr lang="zh-CN" altLang="en-US" sz="2000" dirty="0">
                <a:solidFill>
                  <a:srgbClr val="FF0066"/>
                </a:solidFill>
              </a:rPr>
              <a:t>这个去掉是最终实现）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18238" y="6021388"/>
            <a:ext cx="21701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cs[0] = 'D’;   ?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  <p:bldP spid="7" grpId="1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zh-CN" altLang="en-US" sz="2400"/>
              <a:t>多维数组  </a:t>
            </a:r>
            <a:r>
              <a:rPr lang="en-US" altLang="zh-CN" sz="2000">
                <a:latin typeface="Arial" panose="020B0604020202090204" pitchFamily="34" charset="0"/>
              </a:rPr>
              <a:t>class Array2D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hlink"/>
              </a:solidFill>
              <a:latin typeface="Arial" panose="020B060402020209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1425" y="5535613"/>
            <a:ext cx="24209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</a:rPr>
              <a:t>data.operator[](1)</a:t>
            </a:r>
            <a:r>
              <a:rPr lang="en-US" altLang="zh-CN" sz="1800"/>
              <a:t>[2] </a:t>
            </a:r>
            <a:endParaRPr lang="zh-CN" altLang="en-US" sz="18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82850" y="5805488"/>
            <a:ext cx="35290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</a:rPr>
              <a:t>data.operator[](1).operator[](2)</a:t>
            </a: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79838" y="4941888"/>
            <a:ext cx="20748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int *</a:t>
            </a:r>
            <a:r>
              <a:rPr lang="en-US" altLang="zh-CN" sz="1600">
                <a:solidFill>
                  <a:srgbClr val="006600"/>
                </a:solidFill>
              </a:rPr>
              <a:t>operator[](int i) </a:t>
            </a:r>
            <a:endParaRPr lang="zh-CN" altLang="en-US" sz="1600">
              <a:solidFill>
                <a:srgbClr val="006600"/>
              </a:solidFill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>
            <a:off x="3635375" y="5229225"/>
            <a:ext cx="9366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67400" y="2133600"/>
          <a:ext cx="455613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右大括号 10"/>
          <p:cNvSpPr/>
          <p:nvPr/>
        </p:nvSpPr>
        <p:spPr bwMode="auto">
          <a:xfrm>
            <a:off x="6372225" y="2060575"/>
            <a:ext cx="144463" cy="1152525"/>
          </a:xfrm>
          <a:prstGeom prst="rightBrace">
            <a:avLst>
              <a:gd name="adj1" fmla="val 83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59538" y="2492375"/>
            <a:ext cx="920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数量：</a:t>
            </a:r>
            <a:r>
              <a:rPr lang="en-US" altLang="zh-CN" sz="1400"/>
              <a:t>n2</a:t>
            </a:r>
            <a:endParaRPr lang="zh-CN" altLang="en-US" sz="14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59338" y="4005263"/>
            <a:ext cx="10048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70C0"/>
                </a:solidFill>
              </a:rPr>
              <a:t>data[1][2]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32363" y="2205038"/>
            <a:ext cx="1003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70C0"/>
                </a:solidFill>
              </a:rPr>
              <a:t>data[0][0]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00788" y="692150"/>
            <a:ext cx="781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data</a:t>
            </a:r>
            <a:endParaRPr lang="zh-CN" altLang="en-US" sz="24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64163" y="981075"/>
            <a:ext cx="1573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new int[n1*n2]</a:t>
            </a:r>
            <a:endParaRPr lang="zh-CN" altLang="en-US" sz="1600">
              <a:solidFill>
                <a:srgbClr val="0066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164388" y="404813"/>
          <a:ext cx="792162" cy="9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20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n1 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n2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r>
                        <a:rPr lang="en-US" altLang="zh-CN" sz="12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1200" dirty="0"/>
                        <a:t>  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r>
                        <a:rPr lang="en-US" altLang="zh-CN" sz="1200" b="1" dirty="0">
                          <a:solidFill>
                            <a:srgbClr val="FFFF00"/>
                          </a:solidFill>
                        </a:rPr>
                        <a:t>*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H="1">
            <a:off x="6300788" y="1268413"/>
            <a:ext cx="863600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89875" y="404813"/>
            <a:ext cx="2825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889875" y="693738"/>
            <a:ext cx="282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67213" y="3141663"/>
            <a:ext cx="5953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70C0"/>
                </a:solidFill>
              </a:rPr>
              <a:t>期望</a:t>
            </a:r>
          </a:p>
        </p:txBody>
      </p:sp>
      <p:cxnSp>
        <p:nvCxnSpPr>
          <p:cNvPr id="27" name="直接箭头连接符 26"/>
          <p:cNvCxnSpPr>
            <a:cxnSpLocks noChangeShapeType="1"/>
            <a:stCxn id="25" idx="3"/>
          </p:cNvCxnSpPr>
          <p:nvPr/>
        </p:nvCxnSpPr>
        <p:spPr bwMode="auto">
          <a:xfrm flipV="1">
            <a:off x="4962525" y="2565400"/>
            <a:ext cx="401638" cy="731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/>
          <p:cNvCxnSpPr>
            <a:cxnSpLocks noChangeShapeType="1"/>
            <a:stCxn id="25" idx="3"/>
          </p:cNvCxnSpPr>
          <p:nvPr/>
        </p:nvCxnSpPr>
        <p:spPr bwMode="auto">
          <a:xfrm>
            <a:off x="4962525" y="3297238"/>
            <a:ext cx="688975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804025" y="2924175"/>
            <a:ext cx="12049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00"/>
                </a:solidFill>
              </a:rPr>
              <a:t> p+i*n2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i="0">
                <a:solidFill>
                  <a:srgbClr val="002060"/>
                </a:solidFill>
              </a:rPr>
              <a:t>类型：</a:t>
            </a:r>
            <a:r>
              <a:rPr lang="en-US" altLang="zh-CN" sz="1600" i="0">
                <a:solidFill>
                  <a:srgbClr val="002060"/>
                </a:solidFill>
              </a:rPr>
              <a:t>int *</a:t>
            </a:r>
            <a:endParaRPr lang="zh-CN" altLang="en-US" sz="1600" i="0">
              <a:solidFill>
                <a:srgbClr val="002060"/>
              </a:solidFill>
            </a:endParaRPr>
          </a:p>
        </p:txBody>
      </p:sp>
      <p:cxnSp>
        <p:nvCxnSpPr>
          <p:cNvPr id="34" name="直接箭头连接符 33"/>
          <p:cNvCxnSpPr>
            <a:cxnSpLocks noChangeShapeType="1"/>
            <a:stCxn id="32" idx="1"/>
          </p:cNvCxnSpPr>
          <p:nvPr/>
        </p:nvCxnSpPr>
        <p:spPr bwMode="auto">
          <a:xfrm flipH="1">
            <a:off x="6300788" y="3230563"/>
            <a:ext cx="503237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V="1">
            <a:off x="2587625" y="6157913"/>
            <a:ext cx="1873250" cy="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419475" y="6165850"/>
            <a:ext cx="7397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object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345963" y="5290182"/>
            <a:ext cx="147175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</a:rPr>
              <a:t>代理类：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 Array1D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</a:rPr>
              <a:t>｛  </a:t>
            </a:r>
            <a:r>
              <a:rPr lang="en-US" altLang="zh-CN" sz="1600" dirty="0">
                <a:solidFill>
                  <a:srgbClr val="006600"/>
                </a:solidFill>
              </a:rPr>
              <a:t>int *q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｝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cxnSp>
        <p:nvCxnSpPr>
          <p:cNvPr id="41" name="直接箭头连接符 40"/>
          <p:cNvCxnSpPr>
            <a:cxnSpLocks noChangeShapeType="1"/>
            <a:stCxn id="39" idx="1"/>
            <a:endCxn id="37" idx="3"/>
          </p:cNvCxnSpPr>
          <p:nvPr/>
        </p:nvCxnSpPr>
        <p:spPr bwMode="auto">
          <a:xfrm flipH="1">
            <a:off x="4159250" y="6124257"/>
            <a:ext cx="2186713" cy="19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右大括号 42"/>
          <p:cNvSpPr/>
          <p:nvPr/>
        </p:nvSpPr>
        <p:spPr bwMode="auto">
          <a:xfrm>
            <a:off x="6372225" y="3284538"/>
            <a:ext cx="215900" cy="1081087"/>
          </a:xfrm>
          <a:prstGeom prst="rightBrace">
            <a:avLst>
              <a:gd name="adj1" fmla="val 834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cxnSp>
        <p:nvCxnSpPr>
          <p:cNvPr id="47" name="直接箭头连接符 46"/>
          <p:cNvCxnSpPr>
            <a:cxnSpLocks noChangeShapeType="1"/>
          </p:cNvCxnSpPr>
          <p:nvPr/>
        </p:nvCxnSpPr>
        <p:spPr bwMode="auto">
          <a:xfrm flipH="1" flipV="1">
            <a:off x="6516688" y="3933825"/>
            <a:ext cx="431800" cy="151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588125" y="6092825"/>
            <a:ext cx="1822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int&amp;  operator[](j)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2288" y="2420938"/>
            <a:ext cx="30972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class Array2D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{    int n1, n2;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    int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     Array2D(int l, int c):n1(l),n2(c)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    {  p = new int[n1*n2];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     virtual ~Array2D() { delete[] p;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39750" y="4365625"/>
            <a:ext cx="33813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int &amp; Array2D::getElem(int i, int j) { ...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Array2D data(2,3);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data.getElem(1,2) = 0; </a:t>
            </a:r>
            <a:endParaRPr lang="zh-CN" altLang="en-US" sz="140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9388" y="5445125"/>
            <a:ext cx="1778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data[1][2] = 0;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5650" y="5661025"/>
            <a:ext cx="3159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?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380288" y="4797425"/>
            <a:ext cx="165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Array1D(int *p)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{ q = p; 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11925" y="6308725"/>
            <a:ext cx="166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  return q[j]; } </a:t>
            </a:r>
            <a:endParaRPr lang="zh-CN" altLang="en-US" sz="16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/>
      <p:bldP spid="11" grpId="0" animBg="1"/>
      <p:bldP spid="12" grpId="0"/>
      <p:bldP spid="15" grpId="0"/>
      <p:bldP spid="16" grpId="0"/>
      <p:bldP spid="17" grpId="0"/>
      <p:bldP spid="18" grpId="0" build="allAtOnce"/>
      <p:bldP spid="22" grpId="0" build="allAtOnce"/>
      <p:bldP spid="23" grpId="0" build="allAtOnce"/>
      <p:bldP spid="25" grpId="0"/>
      <p:bldP spid="32" grpId="0"/>
      <p:bldP spid="37" grpId="0" build="allAtOnce"/>
      <p:bldP spid="39" grpId="0"/>
      <p:bldP spid="43" grpId="0" animBg="1"/>
      <p:bldP spid="50" grpId="0" build="allAtOnce"/>
      <p:bldP spid="33" grpId="0" build="allAtOnce"/>
      <p:bldP spid="45" grpId="0" build="allAtOnce"/>
      <p:bldP spid="46" grpId="0" build="allAtOnce"/>
      <p:bldP spid="48" grpId="0" build="allAtOnce"/>
      <p:bldP spid="49" grpId="0" build="allAtOnce"/>
      <p:bldP spid="5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多态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algn="just" eaLnBrk="1" hangingPunct="1">
              <a:buSzPct val="60000"/>
            </a:pPr>
            <a:r>
              <a:rPr lang="zh-CN" altLang="en-US">
                <a:latin typeface="SimSun" charset="-122"/>
              </a:rPr>
              <a:t>同一</a:t>
            </a:r>
            <a:r>
              <a:rPr lang="en-GB" altLang="en-US">
                <a:latin typeface="SimSun" charset="-122"/>
              </a:rPr>
              <a:t>论域中一个元素可有多种解释</a:t>
            </a:r>
          </a:p>
          <a:p>
            <a:pPr marL="342900" lvl="2" indent="-342900" algn="just" eaLnBrk="1" hangingPunct="1">
              <a:buSzPct val="60000"/>
            </a:pPr>
            <a:r>
              <a:rPr lang="zh-CN" altLang="en-US">
                <a:latin typeface="SimSun" charset="-122"/>
              </a:rPr>
              <a:t>提高语言灵活性</a:t>
            </a:r>
            <a:endParaRPr lang="en-US" altLang="zh-CN">
              <a:latin typeface="SimSun" charset="-122"/>
            </a:endParaRPr>
          </a:p>
          <a:p>
            <a:pPr marL="342900" lvl="2" indent="-342900" algn="just" eaLnBrk="1" hangingPunct="1">
              <a:buSzPct val="60000"/>
            </a:pPr>
            <a:endParaRPr lang="en-US" altLang="zh-CN">
              <a:latin typeface="SimSun" charset="-122"/>
            </a:endParaRPr>
          </a:p>
          <a:p>
            <a:pPr marL="342900" lvl="2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程序</a:t>
            </a:r>
            <a:r>
              <a:rPr lang="zh-CN" altLang="en-US">
                <a:latin typeface="SimSun" charset="-122"/>
              </a:rPr>
              <a:t>设计</a:t>
            </a:r>
            <a:r>
              <a:rPr lang="en-GB" altLang="en-US">
                <a:latin typeface="SimSun" charset="-122"/>
              </a:rPr>
              <a:t>语言</a:t>
            </a:r>
            <a:endParaRPr lang="en-GB" altLang="zh-CN">
              <a:latin typeface="SimSun" charset="-122"/>
            </a:endParaRP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一名多用</a:t>
            </a: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类属 		</a:t>
            </a: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endParaRPr lang="en-GB" altLang="zh-CN">
              <a:latin typeface="SimSun" charset="-122"/>
            </a:endParaRP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US" altLang="zh-CN">
                <a:latin typeface="SimSun" charset="-122"/>
              </a:rPr>
              <a:t>OO </a:t>
            </a:r>
            <a:r>
              <a:rPr lang="zh-CN" altLang="en-US">
                <a:latin typeface="SimSun" charset="-122"/>
              </a:rPr>
              <a:t>程序设计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08400" y="3735388"/>
            <a:ext cx="11080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i="0">
                <a:solidFill>
                  <a:srgbClr val="002060"/>
                </a:solidFill>
                <a:latin typeface="SimSun" charset="-122"/>
              </a:rPr>
              <a:t>函数重载</a:t>
            </a:r>
            <a:endParaRPr lang="zh-CN" altLang="en-US" sz="2400" b="1" i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06813" y="4022725"/>
            <a:ext cx="1225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i="0">
                <a:solidFill>
                  <a:srgbClr val="002060"/>
                </a:solidFill>
              </a:rPr>
              <a:t>template</a:t>
            </a:r>
            <a:endParaRPr lang="zh-CN" altLang="en-US" sz="1800" b="1" i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51275" y="4797425"/>
            <a:ext cx="8826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i="0">
                <a:solidFill>
                  <a:srgbClr val="002060"/>
                </a:solidFill>
              </a:rPr>
              <a:t>虚函数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371600" y="1219200"/>
            <a:ext cx="7162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class Array2D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{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class Array1D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{  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	</a:t>
            </a:r>
            <a:r>
              <a:rPr lang="zh-CN" altLang="en-US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（禁止隐式类型转换 </a:t>
            </a: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explicit</a:t>
            </a:r>
            <a:r>
              <a:rPr lang="zh-CN" altLang="en-US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）</a:t>
            </a: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Array1D(int *p) { this-&gt;p = 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	int&amp; operator[ ] (int index) { return p[index];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	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 int operator[ ] (int index)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90204" pitchFamily="34" charset="0"/>
              </a:rPr>
              <a:t>const </a:t>
            </a: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{ return p[index];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     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	int *p;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Array2D(int n1, int n2) { p = new int[n1*n2]; num1 = n1; num2 = n2;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     virtual ~Array2D( ) { delete [ ] 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Array1D operator[ ] (int index) { return </a:t>
            </a:r>
            <a:r>
              <a:rPr lang="en-US" altLang="zh-CN" sz="1600" b="1" dirty="0" err="1">
                <a:solidFill>
                  <a:schemeClr val="folHlink"/>
                </a:solidFill>
                <a:latin typeface="Arial" panose="020B0604020202090204" pitchFamily="34" charset="0"/>
              </a:rPr>
              <a:t>p+index</a:t>
            </a: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*num2;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 Array1D operator[ ] (int index)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 { return </a:t>
            </a:r>
            <a:r>
              <a:rPr lang="en-US" altLang="zh-CN" sz="1600" b="1" dirty="0" err="1">
                <a:solidFill>
                  <a:schemeClr val="folHlink"/>
                </a:solidFill>
                <a:latin typeface="Arial" panose="020B0604020202090204" pitchFamily="34" charset="0"/>
              </a:rPr>
              <a:t>p+index</a:t>
            </a: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*num2;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 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int *p;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	int num1, num2;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4267200" y="642938"/>
            <a:ext cx="1681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</a:rPr>
              <a:t>proxy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</a:rPr>
              <a:t>Surrogate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rgbClr val="FF3300"/>
                </a:solidFill>
              </a:rPr>
              <a:t>   多维</a:t>
            </a:r>
            <a:endParaRPr lang="en-US" altLang="zh-CN" sz="2400" i="0">
              <a:solidFill>
                <a:srgbClr val="FF3300"/>
              </a:solidFill>
            </a:endParaRP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 flipH="1">
            <a:off x="3276600" y="1600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14313" y="4572000"/>
            <a:ext cx="10715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B050"/>
                </a:solidFill>
              </a:rPr>
              <a:t>int *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cxnSp>
        <p:nvCxnSpPr>
          <p:cNvPr id="48133" name="直接箭头连接符 6"/>
          <p:cNvCxnSpPr>
            <a:cxnSpLocks noChangeShapeType="1"/>
          </p:cNvCxnSpPr>
          <p:nvPr/>
        </p:nvCxnSpPr>
        <p:spPr bwMode="auto">
          <a:xfrm>
            <a:off x="1071563" y="4786313"/>
            <a:ext cx="785812" cy="142875"/>
          </a:xfrm>
          <a:prstGeom prst="straightConnector1">
            <a:avLst/>
          </a:prstGeom>
          <a:noFill/>
          <a:ln w="9525">
            <a:solidFill>
              <a:srgbClr val="0066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sz="2400" b="1">
                <a:solidFill>
                  <a:schemeClr val="tx2"/>
                </a:solidFill>
                <a:latin typeface="SimSun" charset="-122"/>
              </a:rPr>
              <a:t>( )</a:t>
            </a:r>
            <a:endParaRPr lang="en-GB" altLang="en-US" sz="2400" b="1">
              <a:solidFill>
                <a:schemeClr val="tx2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>
                <a:solidFill>
                  <a:schemeClr val="accent2"/>
                </a:solidFill>
              </a:rPr>
              <a:t>   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180975" y="2630488"/>
            <a:ext cx="55562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2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class </a:t>
            </a:r>
            <a:r>
              <a:rPr lang="en-GB" altLang="zh-CN" sz="1600" dirty="0" err="1">
                <a:solidFill>
                  <a:schemeClr val="folHlink"/>
                </a:solidFill>
              </a:rPr>
              <a:t>Func</a:t>
            </a:r>
            <a:endParaRPr lang="en-GB" altLang="zh-CN" sz="1600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{ 	double  para;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	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  </a:t>
            </a:r>
            <a:r>
              <a:rPr lang="en-GB" altLang="zh-CN" sz="1600" dirty="0" err="1">
                <a:solidFill>
                  <a:schemeClr val="folHlink"/>
                </a:solidFill>
              </a:rPr>
              <a:t>lowerBound</a:t>
            </a:r>
            <a:r>
              <a:rPr lang="en-GB" altLang="zh-CN" sz="1600" dirty="0">
                <a:solidFill>
                  <a:schemeClr val="folHlink"/>
                </a:solidFill>
              </a:rPr>
              <a:t>, </a:t>
            </a:r>
            <a:r>
              <a:rPr lang="en-GB" altLang="zh-CN" sz="1600" dirty="0" err="1">
                <a:solidFill>
                  <a:schemeClr val="folHlink"/>
                </a:solidFill>
              </a:rPr>
              <a:t>upperBound</a:t>
            </a:r>
            <a:r>
              <a:rPr lang="en-GB" altLang="zh-CN" sz="1600" dirty="0">
                <a:solidFill>
                  <a:schemeClr val="folHlink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  public: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	double operator () (double, 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, 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};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…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</a:t>
            </a:r>
            <a:r>
              <a:rPr lang="en-GB" altLang="zh-CN" sz="1600" dirty="0" err="1">
                <a:solidFill>
                  <a:schemeClr val="folHlink"/>
                </a:solidFill>
              </a:rPr>
              <a:t>Func</a:t>
            </a:r>
            <a:r>
              <a:rPr lang="en-GB" altLang="zh-CN" sz="1600" dirty="0">
                <a:solidFill>
                  <a:schemeClr val="folHlink"/>
                </a:solidFill>
              </a:rPr>
              <a:t> f;		//</a:t>
            </a:r>
            <a:r>
              <a:rPr lang="zh-CN" altLang="en-US" sz="1600" dirty="0">
                <a:solidFill>
                  <a:schemeClr val="folHlink"/>
                </a:solidFill>
              </a:rPr>
              <a:t>函数</a:t>
            </a:r>
            <a:r>
              <a:rPr lang="zh-CN" altLang="en-GB" sz="1600" dirty="0">
                <a:solidFill>
                  <a:schemeClr val="folHlink"/>
                </a:solidFill>
              </a:rPr>
              <a:t>对象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f(2.4, 0, 8);</a:t>
            </a:r>
            <a:endParaRPr lang="zh-CN" altLang="en-US" sz="1600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45113" y="1916113"/>
            <a:ext cx="351155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class Array2D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    int n1, n2;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int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Array2D(int l, int c):n1(l),n2(c)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{  p = new int[n1*n2];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virtual ~Array2D() { delete[] p;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int&amp; operator()(int i, int j)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   return  (p+i*n2)[j];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特殊操作符重载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800" dirty="0" err="1">
                <a:latin typeface="SimSun" charset="-122"/>
              </a:rPr>
              <a:t>类型转换运算符</a:t>
            </a:r>
            <a:endParaRPr lang="en-GB" altLang="en-US" sz="2800" dirty="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GB" sz="2400" dirty="0">
                <a:latin typeface="SimSun" charset="-122"/>
              </a:rPr>
              <a:t>基本数据类型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 dirty="0" err="1">
                <a:latin typeface="SimSun" charset="-122"/>
              </a:rPr>
              <a:t>自定义类</a:t>
            </a:r>
            <a:endParaRPr lang="en-GB" altLang="en-US" sz="2400" dirty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/>
              <a:t>	</a:t>
            </a:r>
            <a:r>
              <a:rPr lang="en-US" altLang="zh-CN" sz="1800" i="1" dirty="0"/>
              <a:t>class Rational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public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	Rational(int n1, int n2) { n = n1; d = n2; 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	operator double() { return  (double)n/d;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	int  n, 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Rational  r(1,2);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	double x = r;  x = x + r; </a:t>
            </a:r>
            <a:endParaRPr lang="zh-CN" altLang="en-US" sz="18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43563" y="2286000"/>
            <a:ext cx="2527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</a:rPr>
              <a:t>ostream f(“abc.txt”);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</a:rPr>
              <a:t>if (f) ….</a:t>
            </a:r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3357563"/>
            <a:ext cx="2487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F0"/>
                </a:solidFill>
              </a:rPr>
              <a:t>重载  数值型：如 </a:t>
            </a:r>
            <a:r>
              <a:rPr lang="en-US" altLang="zh-CN" sz="2000" dirty="0">
                <a:solidFill>
                  <a:srgbClr val="00B0F0"/>
                </a:solidFill>
              </a:rPr>
              <a:t>int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3575" y="5445125"/>
            <a:ext cx="52625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减少混合计算中需要定义的操作符重载函数的数量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sz="2800" i="1">
                <a:solidFill>
                  <a:schemeClr val="tx2"/>
                </a:solidFill>
                <a:latin typeface="SimSun" charset="-122"/>
                <a:sym typeface="Wingdings" panose="05000000000000000000" pitchFamily="2" charset="2"/>
              </a:rPr>
              <a:t>  </a:t>
            </a:r>
            <a:r>
              <a:rPr lang="en-GB" altLang="en-US" sz="1800" b="1" i="1">
                <a:solidFill>
                  <a:schemeClr val="tx2"/>
                </a:solidFill>
                <a:latin typeface="SimSun" charset="-122"/>
                <a:sym typeface="Wingdings" panose="05000000000000000000" pitchFamily="2" charset="2"/>
              </a:rPr>
              <a:t>smart pointer</a:t>
            </a:r>
          </a:p>
          <a:p>
            <a:pPr lvl="1" algn="just" eaLnBrk="1" hangingPunct="1"/>
            <a:r>
              <a:rPr lang="en-GB" altLang="en-US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en-US" sz="2400">
                <a:latin typeface="SimSun" charset="-122"/>
              </a:rPr>
              <a:t>为二元运算符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38175" y="3286125"/>
            <a:ext cx="4291013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class  CPen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{      int   m_color;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int   m_width;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 void  setColor(int  c){ m_color = c;}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 int getWidth() { return m_width;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class  C</a:t>
            </a:r>
            <a:r>
              <a:rPr lang="en-US" altLang="zh-CN" sz="1600">
                <a:solidFill>
                  <a:schemeClr val="folHlink"/>
                </a:solidFill>
              </a:rPr>
              <a:t>Panel</a:t>
            </a:r>
            <a:endParaRPr lang="en-GB" altLang="zh-CN" sz="16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{    CPen  m_pen;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int  m_bkColor;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void  setBkColor(int  c) { m_bkColor =c;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</a:rPr>
              <a:t>}；</a:t>
            </a:r>
            <a:endParaRPr lang="zh-CN" altLang="en-US" sz="1800">
              <a:solidFill>
                <a:schemeClr val="folHlink"/>
              </a:solidFill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5000625" y="3500438"/>
            <a:ext cx="41433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/>
              <a:t>CPanel</a:t>
            </a:r>
            <a:r>
              <a:rPr lang="en-GB" altLang="zh-CN" sz="1600">
                <a:latin typeface="Times New Roman" panose="02020603050405020304" charset="0"/>
              </a:rPr>
              <a:t>  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</a:rPr>
              <a:t>c-&gt;setColor(16);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  <a:sym typeface="Wingdings" panose="05000000000000000000" pitchFamily="2" charset="2"/>
              </a:rPr>
              <a:t>                   // </a:t>
            </a:r>
            <a:r>
              <a:rPr lang="en-GB" altLang="zh-CN" sz="1600" b="1">
                <a:latin typeface="Times New Roman" panose="02020603050405020304" charset="0"/>
              </a:rPr>
              <a:t>c.operator-&gt;()-&gt;setColor(16);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>
                <a:latin typeface="Times New Roman" panose="02020603050405020304" charset="0"/>
              </a:rPr>
              <a:t>	 </a:t>
            </a:r>
            <a:r>
              <a:rPr lang="en-GB" altLang="en-US" sz="1600">
                <a:latin typeface="Times New Roman" panose="02020603050405020304" charset="0"/>
              </a:rPr>
              <a:t>//c</a:t>
            </a:r>
            <a:r>
              <a:rPr lang="en-GB" altLang="zh-CN" sz="1600">
                <a:latin typeface="Times New Roman" panose="02020603050405020304" charset="0"/>
              </a:rPr>
              <a:t>.m_pen.setColor(16)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</a:rPr>
              <a:t>c-&gt;getWidth();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  <a:sym typeface="Wingdings" panose="05000000000000000000" pitchFamily="2" charset="2"/>
              </a:rPr>
              <a:t>                  // c</a:t>
            </a:r>
            <a:r>
              <a:rPr lang="en-GB" altLang="zh-CN" sz="1600" b="1">
                <a:latin typeface="Times New Roman" panose="02020603050405020304" charset="0"/>
              </a:rPr>
              <a:t>.operator-&gt;()-&gt;getWidth();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>
                <a:latin typeface="Times New Roman" panose="02020603050405020304" charset="0"/>
              </a:rPr>
              <a:t>	//c.m_pen.getWidth()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625" y="5945188"/>
            <a:ext cx="19351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zh-CN" sz="1600"/>
              <a:t>CPanel *p=&amp;c;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/>
              <a:t>p-&gt;setBkColor(10);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59463" y="2071688"/>
            <a:ext cx="2111375" cy="950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  </a:t>
            </a: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a-&gt;f();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a.operator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-&gt;( f) ??</a:t>
            </a:r>
            <a:endParaRPr lang="zh-CN" altLang="en-US" sz="1800" dirty="0">
              <a:solidFill>
                <a:schemeClr val="accent2">
                  <a:lumMod val="50000"/>
                </a:schemeClr>
              </a:solidFill>
              <a:latin typeface="Tahoma" panose="020B0804030504040204" charset="0"/>
              <a:ea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14500" y="2928938"/>
            <a:ext cx="704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000" b="1" dirty="0" err="1">
                <a:solidFill>
                  <a:srgbClr val="002060"/>
                </a:solidFill>
                <a:latin typeface="SimSun" charset="-122"/>
              </a:rPr>
              <a:t>重载</a:t>
            </a:r>
            <a:r>
              <a:rPr lang="en-GB" altLang="zh-CN" sz="2000" b="1" dirty="0" err="1">
                <a:solidFill>
                  <a:srgbClr val="002060"/>
                </a:solidFill>
                <a:latin typeface="SimSun" charset="-122"/>
              </a:rPr>
              <a:t>时</a:t>
            </a:r>
            <a:r>
              <a:rPr lang="zh-CN" altLang="en-GB" sz="2000" b="1" dirty="0">
                <a:solidFill>
                  <a:srgbClr val="002060"/>
                </a:solidFill>
                <a:latin typeface="SimSun" charset="-122"/>
              </a:rPr>
              <a:t>按</a:t>
            </a:r>
            <a:r>
              <a:rPr lang="en-US" altLang="en-GB" sz="2000" b="1" dirty="0" err="1">
                <a:solidFill>
                  <a:srgbClr val="002060"/>
                </a:solidFill>
                <a:latin typeface="SimSun" charset="-122"/>
              </a:rPr>
              <a:t>一元操作符</a:t>
            </a:r>
            <a:r>
              <a:rPr lang="en-US" altLang="zh-CN" sz="2000" b="1" dirty="0" err="1">
                <a:solidFill>
                  <a:srgbClr val="002060"/>
                </a:solidFill>
                <a:latin typeface="SimSun" charset="-122"/>
              </a:rPr>
              <a:t>重载</a:t>
            </a:r>
            <a:r>
              <a:rPr lang="zh-CN" altLang="en-US" sz="2000" b="1" dirty="0">
                <a:solidFill>
                  <a:srgbClr val="002060"/>
                </a:solidFill>
                <a:latin typeface="SimSun" charset="-122"/>
              </a:rPr>
              <a:t>描述      </a:t>
            </a:r>
            <a:r>
              <a:rPr lang="en-US" altLang="zh-CN" sz="2000" b="1" dirty="0" err="1">
                <a:solidFill>
                  <a:srgbClr val="002060"/>
                </a:solidFill>
                <a:latin typeface="SimSun" charset="-122"/>
              </a:rPr>
              <a:t>a.operator</a:t>
            </a:r>
            <a:r>
              <a:rPr lang="en-US" altLang="zh-CN" sz="2000" b="1" dirty="0">
                <a:solidFill>
                  <a:srgbClr val="002060"/>
                </a:solidFill>
                <a:latin typeface="SimSun" charset="-122"/>
              </a:rPr>
              <a:t> -&gt;()</a:t>
            </a:r>
            <a:r>
              <a:rPr lang="en-US" altLang="zh-CN" sz="2000" b="1" dirty="0">
                <a:solidFill>
                  <a:srgbClr val="006600"/>
                </a:solidFill>
                <a:latin typeface="SimSun" charset="-122"/>
              </a:rPr>
              <a:t>-&gt;</a:t>
            </a:r>
            <a:r>
              <a:rPr lang="en-US" altLang="zh-CN" sz="2000" b="1" dirty="0">
                <a:solidFill>
                  <a:srgbClr val="002060"/>
                </a:solidFill>
                <a:latin typeface="SimSun" charset="-122"/>
              </a:rPr>
              <a:t>f()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550" y="5995988"/>
            <a:ext cx="37988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006600"/>
                </a:solidFill>
              </a:rPr>
              <a:t>CPen* operator -&gt;() { return &amp;m_pen;}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71550" y="5995988"/>
            <a:ext cx="33004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CPen* getPen() {return &amp;m_pen;}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1263" y="3500438"/>
            <a:ext cx="3295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Times New Roman" panose="02020603050405020304" charset="0"/>
              </a:rPr>
              <a:t>CPanel c;  c.getPen()-&gt;setColor(16);</a:t>
            </a:r>
            <a:endParaRPr lang="zh-CN" altLang="en-US" sz="1600" b="1">
              <a:latin typeface="Times New Roman" panose="02020603050405020304" charset="0"/>
            </a:endParaRPr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6156325" y="3284538"/>
            <a:ext cx="15843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90724" y="3284538"/>
            <a:ext cx="204575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必须返回指针类型？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 autoUpdateAnimBg="0"/>
      <p:bldP spid="6" grpId="0" build="allAtOnce"/>
      <p:bldP spid="7" grpId="0" build="allAtOnce"/>
      <p:bldP spid="8" grpId="0" build="allAtOnce"/>
      <p:bldP spid="10" grpId="0" build="p"/>
      <p:bldP spid="11" grpId="0" build="allAtOnce"/>
      <p:bldP spid="11" grpId="1" build="allAtOnce"/>
      <p:bldP spid="12" grpId="0" build="allAtOnce"/>
      <p:bldP spid="12" grpId="1" build="allAtOnce"/>
      <p:bldP spid="15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Prevent memory Leak</a:t>
            </a:r>
            <a:endParaRPr lang="zh-CN" altLang="en-US"/>
          </a:p>
        </p:txBody>
      </p:sp>
      <p:sp>
        <p:nvSpPr>
          <p:cNvPr id="53250" name="TextBox 3"/>
          <p:cNvSpPr txBox="1">
            <a:spLocks noChangeArrowheads="1"/>
          </p:cNvSpPr>
          <p:nvPr/>
        </p:nvSpPr>
        <p:spPr bwMode="auto">
          <a:xfrm>
            <a:off x="277813" y="2205038"/>
            <a:ext cx="2192337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public: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void f();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int g(double);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void h(char);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2411413" y="2133600"/>
            <a:ext cx="2136775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void test()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A *p = new A;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p-&gt;f();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p-&gt;g(1.1);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p-&gt;h(‘A’);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</a:t>
            </a:r>
            <a:endParaRPr lang="zh-CN" altLang="en-US" sz="180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43213" y="5229225"/>
            <a:ext cx="10906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delete p;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7900" y="3860800"/>
            <a:ext cx="398780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AWrapper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     A* 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public: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AWrapper(A *p) { this-&gt;p = p;}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~AWrapper() { delete p;}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};</a:t>
            </a:r>
            <a:endParaRPr lang="zh-CN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30513" y="2798763"/>
            <a:ext cx="2389187" cy="342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00000"/>
                </a:solidFill>
              </a:rPr>
              <a:t>AWrapper  p(new A);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92725" y="5661025"/>
            <a:ext cx="30035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00000"/>
                </a:solidFill>
              </a:rPr>
              <a:t>A*operator-&gt;() { return p;}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454879">
            <a:off x="5386388" y="2071688"/>
            <a:ext cx="12874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i="0">
                <a:solidFill>
                  <a:srgbClr val="C00000"/>
                </a:solidFill>
              </a:rPr>
              <a:t>局限性</a:t>
            </a:r>
            <a:r>
              <a:rPr lang="en-US" altLang="zh-CN" sz="2400" b="1" i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60975" y="2565400"/>
            <a:ext cx="3883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须符合</a:t>
            </a:r>
            <a:r>
              <a:rPr lang="en-US" altLang="zh-CN" sz="2000" b="1" i="0">
                <a:solidFill>
                  <a:srgbClr val="002060"/>
                </a:solidFill>
              </a:rPr>
              <a:t>compiler</a:t>
            </a:r>
            <a:r>
              <a:rPr lang="zh-CN" altLang="en-US" sz="2000" b="1" i="0">
                <a:solidFill>
                  <a:srgbClr val="002060"/>
                </a:solidFill>
              </a:rPr>
              <a:t>控制的生命周期</a:t>
            </a:r>
            <a:endParaRPr lang="zh-CN" altLang="en-US" sz="2400"/>
          </a:p>
        </p:txBody>
      </p:sp>
      <p:sp>
        <p:nvSpPr>
          <p:cNvPr id="26635" name="TextBox 11"/>
          <p:cNvSpPr txBox="1">
            <a:spLocks noChangeArrowheads="1"/>
          </p:cNvSpPr>
          <p:nvPr/>
        </p:nvSpPr>
        <p:spPr bwMode="auto">
          <a:xfrm>
            <a:off x="5003800" y="4365625"/>
            <a:ext cx="703263" cy="42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? T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6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6" grpId="1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26635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493768" cy="4114800"/>
          </a:xfrm>
        </p:spPr>
        <p:txBody>
          <a:bodyPr/>
          <a:lstStyle/>
          <a:p>
            <a:pPr algn="just" eaLnBrk="1" hangingPunct="1"/>
            <a:r>
              <a:rPr lang="en-GB" altLang="zh-CN" sz="2400" i="1" dirty="0"/>
              <a:t>new 、delete</a:t>
            </a:r>
          </a:p>
          <a:p>
            <a:pPr lvl="1" algn="just" eaLnBrk="1" hangingPunct="1"/>
            <a:r>
              <a:rPr lang="en-GB" altLang="zh-CN" sz="2000" dirty="0" err="1">
                <a:latin typeface="SimSun" charset="-122"/>
              </a:rPr>
              <a:t>频繁</a:t>
            </a:r>
            <a:r>
              <a:rPr lang="en-GB" altLang="en-US" sz="2000" dirty="0" err="1">
                <a:latin typeface="SimSun" charset="-122"/>
              </a:rPr>
              <a:t>调用系统的存储管理</a:t>
            </a:r>
            <a:r>
              <a:rPr lang="en-GB" altLang="zh-CN" sz="2000" dirty="0">
                <a:latin typeface="SimSun" charset="-122"/>
              </a:rPr>
              <a:t>，</a:t>
            </a:r>
            <a:r>
              <a:rPr lang="zh-CN" altLang="en-GB" sz="2000" dirty="0">
                <a:latin typeface="SimSun" charset="-122"/>
              </a:rPr>
              <a:t>影响</a:t>
            </a:r>
            <a:r>
              <a:rPr lang="en-GB" altLang="en-US" sz="2000" dirty="0" err="1">
                <a:latin typeface="SimSun" charset="-122"/>
              </a:rPr>
              <a:t>效率</a:t>
            </a:r>
            <a:endParaRPr lang="en-GB" altLang="en-US" sz="2000" dirty="0">
              <a:latin typeface="SimSun" charset="-122"/>
            </a:endParaRPr>
          </a:p>
          <a:p>
            <a:pPr lvl="1" algn="just" eaLnBrk="1" hangingPunct="1"/>
            <a:endParaRPr lang="en-GB" altLang="en-US" sz="2000" dirty="0">
              <a:latin typeface="SimSun" charset="-122"/>
            </a:endParaRPr>
          </a:p>
          <a:p>
            <a:pPr lvl="1" algn="just" eaLnBrk="1" hangingPunct="1"/>
            <a:r>
              <a:rPr lang="en-GB" altLang="zh-CN" sz="2000" dirty="0" err="1">
                <a:latin typeface="SimSun" charset="-122"/>
              </a:rPr>
              <a:t>程序</a:t>
            </a:r>
            <a:r>
              <a:rPr lang="en-GB" altLang="en-US" sz="2000" dirty="0" err="1">
                <a:latin typeface="SimSun" charset="-122"/>
              </a:rPr>
              <a:t>自</a:t>
            </a:r>
            <a:r>
              <a:rPr lang="en-GB" altLang="zh-CN" sz="2000" dirty="0" err="1">
                <a:latin typeface="SimSun" charset="-122"/>
              </a:rPr>
              <a:t>身</a:t>
            </a:r>
            <a:r>
              <a:rPr lang="en-GB" altLang="en-US" sz="2000" dirty="0" err="1">
                <a:latin typeface="SimSun" charset="-122"/>
              </a:rPr>
              <a:t>管理内存</a:t>
            </a:r>
            <a:r>
              <a:rPr lang="en-GB" altLang="zh-CN" sz="2000" dirty="0" err="1">
                <a:latin typeface="SimSun" charset="-122"/>
              </a:rPr>
              <a:t>，</a:t>
            </a:r>
            <a:r>
              <a:rPr lang="en-GB" altLang="en-US" sz="2000" dirty="0" err="1">
                <a:latin typeface="SimSun" charset="-122"/>
              </a:rPr>
              <a:t>提高效率</a:t>
            </a:r>
            <a:endParaRPr lang="en-GB" altLang="en-US" sz="2000" dirty="0">
              <a:latin typeface="SimSun" charset="-122"/>
            </a:endParaRPr>
          </a:p>
          <a:p>
            <a:pPr lvl="1" algn="just" eaLnBrk="1" hangingPunct="1"/>
            <a:endParaRPr lang="en-GB" altLang="zh-CN" sz="2000" dirty="0">
              <a:latin typeface="SimSun" charset="-122"/>
            </a:endParaRPr>
          </a:p>
          <a:p>
            <a:pPr lvl="1" algn="just" eaLnBrk="1" hangingPunct="1"/>
            <a:r>
              <a:rPr lang="en-GB" altLang="zh-CN" sz="2000" dirty="0" err="1">
                <a:latin typeface="SimSun" charset="-122"/>
              </a:rPr>
              <a:t>方法</a:t>
            </a:r>
            <a:endParaRPr lang="en-GB" altLang="zh-CN" sz="2000" dirty="0">
              <a:latin typeface="SimSun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SimSun" charset="-122"/>
              </a:rPr>
              <a:t>调用系统存储分配</a:t>
            </a:r>
            <a:r>
              <a:rPr lang="en-GB" altLang="zh-CN" sz="2000" dirty="0" err="1">
                <a:latin typeface="SimSun" charset="-122"/>
              </a:rPr>
              <a:t>，</a:t>
            </a:r>
            <a:r>
              <a:rPr lang="en-GB" altLang="en-US" sz="2000" dirty="0" err="1">
                <a:latin typeface="SimSun" charset="-122"/>
              </a:rPr>
              <a:t>申请一块较大的内存</a:t>
            </a:r>
            <a:endParaRPr lang="en-GB" altLang="en-US" sz="2000" dirty="0">
              <a:latin typeface="SimSun" charset="-122"/>
            </a:endParaRPr>
          </a:p>
          <a:p>
            <a:pPr lvl="2" algn="just" eaLnBrk="1" hangingPunct="1"/>
            <a:r>
              <a:rPr lang="en-US" altLang="zh-CN" sz="2000" dirty="0" err="1">
                <a:latin typeface="SimSun" charset="-122"/>
              </a:rPr>
              <a:t>针对</a:t>
            </a:r>
            <a:r>
              <a:rPr lang="en-GB" altLang="en-US" sz="2000" dirty="0" err="1">
                <a:latin typeface="SimSun" charset="-122"/>
              </a:rPr>
              <a:t>该内存</a:t>
            </a:r>
            <a:r>
              <a:rPr lang="en-GB" altLang="zh-CN" sz="2000" dirty="0" err="1">
                <a:latin typeface="SimSun" charset="-122"/>
              </a:rPr>
              <a:t>，</a:t>
            </a:r>
            <a:r>
              <a:rPr lang="en-GB" altLang="en-US" sz="2000" dirty="0" err="1">
                <a:latin typeface="SimSun" charset="-122"/>
              </a:rPr>
              <a:t>自己</a:t>
            </a:r>
            <a:r>
              <a:rPr lang="en-US" altLang="zh-CN" sz="2000" dirty="0" err="1">
                <a:latin typeface="SimSun" charset="-122"/>
              </a:rPr>
              <a:t>管理</a:t>
            </a:r>
            <a:r>
              <a:rPr lang="en-GB" altLang="en-US" sz="2000" dirty="0" err="1">
                <a:latin typeface="SimSun" charset="-122"/>
              </a:rPr>
              <a:t>存储分配</a:t>
            </a:r>
            <a:r>
              <a:rPr lang="en-GB" altLang="zh-CN" sz="2000" dirty="0" err="1">
                <a:latin typeface="SimSun" charset="-122"/>
              </a:rPr>
              <a:t>、</a:t>
            </a:r>
            <a:r>
              <a:rPr lang="en-GB" altLang="en-US" sz="2000" dirty="0" err="1">
                <a:latin typeface="SimSun" charset="-122"/>
              </a:rPr>
              <a:t>去配</a:t>
            </a:r>
            <a:endParaRPr lang="en-GB" altLang="en-US" sz="2000" dirty="0">
              <a:latin typeface="SimSun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SimSun" charset="-122"/>
              </a:rPr>
              <a:t>通过重载</a:t>
            </a:r>
            <a:r>
              <a:rPr lang="en-GB" altLang="en-US" sz="2000" dirty="0">
                <a:latin typeface="SimSun" charset="-122"/>
              </a:rPr>
              <a:t> </a:t>
            </a:r>
            <a:r>
              <a:rPr lang="en-GB" altLang="zh-CN" sz="2000" i="1" dirty="0"/>
              <a:t>new</a:t>
            </a:r>
            <a:r>
              <a:rPr lang="en-GB" altLang="zh-CN" sz="2000" i="1" dirty="0">
                <a:latin typeface="SimSun" charset="-122"/>
              </a:rPr>
              <a:t> </a:t>
            </a:r>
            <a:r>
              <a:rPr lang="en-GB" altLang="en-US" sz="2000" dirty="0">
                <a:latin typeface="SimSun" charset="-122"/>
              </a:rPr>
              <a:t>与 </a:t>
            </a:r>
            <a:r>
              <a:rPr lang="en-GB" altLang="zh-CN" sz="2000" i="1" dirty="0"/>
              <a:t>delete</a:t>
            </a:r>
            <a:r>
              <a:rPr lang="en-GB" altLang="zh-CN" sz="2000" i="1" dirty="0">
                <a:latin typeface="SimSun" charset="-122"/>
              </a:rPr>
              <a:t> </a:t>
            </a:r>
            <a:r>
              <a:rPr lang="en-GB" altLang="en-US" sz="2000" dirty="0" err="1">
                <a:latin typeface="SimSun" charset="-122"/>
              </a:rPr>
              <a:t>来实现</a:t>
            </a:r>
            <a:endParaRPr lang="en-GB" altLang="en-US" sz="2000" dirty="0">
              <a:latin typeface="SimSun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SimSun" charset="-122"/>
              </a:rPr>
              <a:t>重载的</a:t>
            </a:r>
            <a:r>
              <a:rPr lang="en-GB" altLang="en-US" sz="2000" dirty="0">
                <a:latin typeface="SimSun" charset="-122"/>
              </a:rPr>
              <a:t> </a:t>
            </a:r>
            <a:r>
              <a:rPr lang="en-GB" altLang="zh-CN" sz="2000" i="1" dirty="0"/>
              <a:t>new</a:t>
            </a:r>
            <a:r>
              <a:rPr lang="en-GB" altLang="zh-CN" sz="2000" i="1" dirty="0">
                <a:latin typeface="SimSun" charset="-122"/>
              </a:rPr>
              <a:t> </a:t>
            </a:r>
            <a:r>
              <a:rPr lang="en-GB" altLang="en-US" sz="2000" dirty="0">
                <a:latin typeface="SimSun" charset="-122"/>
              </a:rPr>
              <a:t>和 </a:t>
            </a:r>
            <a:r>
              <a:rPr lang="en-GB" altLang="zh-CN" sz="2000" i="1" dirty="0"/>
              <a:t>delete</a:t>
            </a:r>
            <a:r>
              <a:rPr lang="en-GB" altLang="zh-CN" sz="2000" i="1" dirty="0">
                <a:latin typeface="SimSun" charset="-122"/>
              </a:rPr>
              <a:t> </a:t>
            </a:r>
            <a:r>
              <a:rPr lang="en-GB" altLang="en-US" sz="2000" dirty="0" err="1">
                <a:latin typeface="SimSun" charset="-122"/>
              </a:rPr>
              <a:t>是静态成员</a:t>
            </a:r>
            <a:endParaRPr lang="en-GB" altLang="en-US" sz="2000" dirty="0">
              <a:latin typeface="SimSun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SimSun" charset="-122"/>
              </a:rPr>
              <a:t>重载的</a:t>
            </a:r>
            <a:r>
              <a:rPr lang="en-GB" altLang="en-US" sz="2000" dirty="0">
                <a:latin typeface="SimSun" charset="-122"/>
              </a:rPr>
              <a:t> </a:t>
            </a:r>
            <a:r>
              <a:rPr lang="en-GB" altLang="zh-CN" sz="2000" i="1" dirty="0"/>
              <a:t>new</a:t>
            </a:r>
            <a:r>
              <a:rPr lang="en-GB" altLang="zh-CN" sz="2000" i="1" dirty="0">
                <a:latin typeface="SimSun" charset="-122"/>
              </a:rPr>
              <a:t> </a:t>
            </a:r>
            <a:r>
              <a:rPr lang="en-GB" altLang="en-US" sz="2000" dirty="0">
                <a:latin typeface="SimSun" charset="-122"/>
              </a:rPr>
              <a:t>和 </a:t>
            </a:r>
            <a:r>
              <a:rPr lang="en-GB" altLang="zh-CN" sz="2000" i="1" dirty="0"/>
              <a:t>delete</a:t>
            </a:r>
            <a:r>
              <a:rPr lang="en-GB" altLang="zh-CN" sz="1800" i="1" dirty="0">
                <a:latin typeface="SimSun" charset="-122"/>
              </a:rPr>
              <a:t> </a:t>
            </a:r>
            <a:r>
              <a:rPr lang="zh-CN" altLang="en-US" sz="2000" dirty="0">
                <a:latin typeface="SimSun" charset="-122"/>
              </a:rPr>
              <a:t>遵循类的访问控制，</a:t>
            </a:r>
            <a:r>
              <a:rPr lang="en-GB" altLang="en-US" sz="2000" dirty="0" err="1">
                <a:latin typeface="SimSun" charset="-122"/>
              </a:rPr>
              <a:t>可继承</a:t>
            </a:r>
            <a:endParaRPr lang="zh-CN" altLang="en-US" sz="1800" dirty="0">
              <a:latin typeface="SimSun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GB" altLang="en-US" sz="2400" dirty="0" err="1">
                <a:latin typeface="SimSun" charset="-122"/>
              </a:rPr>
              <a:t>重载</a:t>
            </a:r>
            <a:r>
              <a:rPr lang="en-GB" altLang="en-US" sz="2400" dirty="0">
                <a:latin typeface="SimSun" charset="-122"/>
              </a:rPr>
              <a:t> </a:t>
            </a:r>
            <a:r>
              <a:rPr lang="en-GB" altLang="zh-CN" sz="2400" i="1" dirty="0"/>
              <a:t>new</a:t>
            </a:r>
          </a:p>
          <a:p>
            <a:pPr lvl="1" eaLnBrk="1" hangingPunct="1"/>
            <a:r>
              <a:rPr lang="en-GB" altLang="zh-CN" sz="2000" i="1" dirty="0"/>
              <a:t>void *operator new (</a:t>
            </a:r>
            <a:r>
              <a:rPr lang="en-GB" altLang="zh-CN" sz="2000" i="1" dirty="0" err="1"/>
              <a:t>size_t</a:t>
            </a:r>
            <a:r>
              <a:rPr lang="en-GB" altLang="zh-CN" sz="2000" i="1" dirty="0"/>
              <a:t> size,  …)</a:t>
            </a:r>
          </a:p>
          <a:p>
            <a:pPr lvl="2" eaLnBrk="1" hangingPunct="1"/>
            <a:r>
              <a:rPr lang="zh-CN" altLang="en-GB" sz="2000" dirty="0"/>
              <a:t>名</a:t>
            </a:r>
            <a:r>
              <a:rPr lang="zh-CN" altLang="en-GB" sz="2000" i="1" dirty="0"/>
              <a:t>： </a:t>
            </a:r>
            <a:r>
              <a:rPr lang="en-GB" altLang="zh-CN" sz="2000" i="1" dirty="0"/>
              <a:t>operator new</a:t>
            </a:r>
          </a:p>
          <a:p>
            <a:pPr lvl="2" eaLnBrk="1" hangingPunct="1"/>
            <a:r>
              <a:rPr lang="en-GB" altLang="en-US" sz="2000" dirty="0" err="1">
                <a:latin typeface="SimSun" charset="-122"/>
              </a:rPr>
              <a:t>返回类型</a:t>
            </a:r>
            <a:r>
              <a:rPr lang="en-GB" altLang="zh-CN" sz="2000" dirty="0">
                <a:latin typeface="SimSun" charset="-122"/>
              </a:rPr>
              <a:t>： </a:t>
            </a:r>
            <a:r>
              <a:rPr lang="en-GB" altLang="zh-CN" sz="2000" i="1" dirty="0"/>
              <a:t>void *</a:t>
            </a:r>
          </a:p>
          <a:p>
            <a:pPr lvl="2" eaLnBrk="1" hangingPunct="1"/>
            <a:r>
              <a:rPr lang="en-GB" altLang="en-US" sz="2000" dirty="0" err="1">
                <a:latin typeface="SimSun" charset="-122"/>
              </a:rPr>
              <a:t>第一个参数</a:t>
            </a:r>
            <a:r>
              <a:rPr lang="en-GB" altLang="zh-CN" sz="2000" dirty="0" err="1">
                <a:latin typeface="SimSun" charset="-122"/>
              </a:rPr>
              <a:t>：</a:t>
            </a:r>
            <a:r>
              <a:rPr lang="en-GB" altLang="zh-CN" sz="2000" i="1" dirty="0" err="1"/>
              <a:t>size_t（unsigned</a:t>
            </a:r>
            <a:r>
              <a:rPr lang="en-GB" altLang="zh-CN" sz="2000" i="1" dirty="0"/>
              <a:t> int）</a:t>
            </a:r>
          </a:p>
          <a:p>
            <a:pPr lvl="3" eaLnBrk="1" hangingPunct="1"/>
            <a:r>
              <a:rPr lang="en-GB" altLang="en-US" dirty="0" err="1">
                <a:latin typeface="SimSun" charset="-122"/>
              </a:rPr>
              <a:t>系统自动计算对象的大小</a:t>
            </a:r>
            <a:r>
              <a:rPr lang="en-GB" altLang="zh-CN" dirty="0" err="1">
                <a:latin typeface="SimSun" charset="-122"/>
              </a:rPr>
              <a:t>，</a:t>
            </a:r>
            <a:r>
              <a:rPr lang="en-GB" altLang="en-US" dirty="0" err="1">
                <a:latin typeface="SimSun" charset="-122"/>
              </a:rPr>
              <a:t>并传</a:t>
            </a:r>
            <a:r>
              <a:rPr lang="en-GB" altLang="zh-CN" dirty="0" err="1">
                <a:latin typeface="SimSun" charset="-122"/>
              </a:rPr>
              <a:t>值</a:t>
            </a:r>
            <a:r>
              <a:rPr lang="en-GB" altLang="en-US" dirty="0" err="1">
                <a:latin typeface="SimSun" charset="-122"/>
              </a:rPr>
              <a:t>给</a:t>
            </a:r>
            <a:r>
              <a:rPr lang="en-GB" altLang="zh-CN" dirty="0" err="1">
                <a:latin typeface="SimSun" charset="-122"/>
              </a:rPr>
              <a:t>size</a:t>
            </a:r>
            <a:endParaRPr lang="en-GB" altLang="zh-CN" i="1" dirty="0"/>
          </a:p>
          <a:p>
            <a:pPr lvl="2" eaLnBrk="1" hangingPunct="1"/>
            <a:r>
              <a:rPr lang="en-GB" altLang="en-US" sz="2000" dirty="0" err="1">
                <a:latin typeface="SimSun" charset="-122"/>
              </a:rPr>
              <a:t>其它参数</a:t>
            </a:r>
            <a:r>
              <a:rPr lang="en-GB" altLang="zh-CN" sz="2000" dirty="0" err="1">
                <a:latin typeface="SimSun" charset="-122"/>
              </a:rPr>
              <a:t>：</a:t>
            </a:r>
            <a:r>
              <a:rPr lang="en-GB" altLang="en-US" sz="2000" dirty="0" err="1">
                <a:latin typeface="SimSun" charset="-122"/>
              </a:rPr>
              <a:t>可有可无</a:t>
            </a:r>
            <a:endParaRPr lang="en-GB" altLang="en-US" sz="2000" dirty="0">
              <a:latin typeface="SimSun" charset="-122"/>
            </a:endParaRPr>
          </a:p>
          <a:p>
            <a:pPr lvl="3" eaLnBrk="1" hangingPunct="1"/>
            <a:r>
              <a:rPr lang="en-GB" altLang="zh-CN" i="1" dirty="0"/>
              <a:t>A * p = new (</a:t>
            </a:r>
            <a:r>
              <a:rPr lang="en-GB" altLang="zh-CN" i="1" dirty="0">
                <a:latin typeface="Times New Roman" panose="02020603050405020304" charset="0"/>
              </a:rPr>
              <a:t>…</a:t>
            </a:r>
            <a:r>
              <a:rPr lang="en-GB" altLang="zh-CN" i="1" dirty="0"/>
              <a:t>) A ， </a:t>
            </a:r>
            <a:r>
              <a:rPr lang="en-GB" altLang="en-US" dirty="0">
                <a:latin typeface="Times New Roman" panose="02020603050405020304" charset="0"/>
              </a:rPr>
              <a:t>…</a:t>
            </a:r>
            <a:r>
              <a:rPr lang="en-GB" altLang="en-US" dirty="0" err="1">
                <a:latin typeface="SimSun" charset="-122"/>
              </a:rPr>
              <a:t>表示传给</a:t>
            </a:r>
            <a:r>
              <a:rPr lang="en-GB" altLang="zh-CN" i="1" dirty="0" err="1"/>
              <a:t>new</a:t>
            </a:r>
            <a:r>
              <a:rPr lang="en-GB" altLang="en-US" dirty="0" err="1">
                <a:latin typeface="SimSun" charset="-122"/>
              </a:rPr>
              <a:t>的其它实参</a:t>
            </a:r>
            <a:endParaRPr lang="en-GB" altLang="en-US" dirty="0">
              <a:latin typeface="SimSun" charset="-122"/>
            </a:endParaRPr>
          </a:p>
          <a:p>
            <a:pPr lvl="2" eaLnBrk="1" hangingPunct="1"/>
            <a:endParaRPr lang="en-US" altLang="en-US" sz="2000" dirty="0">
              <a:latin typeface="SimSun" charset="-122"/>
            </a:endParaRPr>
          </a:p>
          <a:p>
            <a:pPr lvl="1" eaLnBrk="1" hangingPunct="1"/>
            <a:r>
              <a:rPr lang="en-GB" altLang="zh-CN" sz="2000" i="1" dirty="0"/>
              <a:t>new </a:t>
            </a:r>
            <a:r>
              <a:rPr lang="en-GB" altLang="en-US" sz="2000" dirty="0" err="1">
                <a:latin typeface="SimSun" charset="-122"/>
              </a:rPr>
              <a:t>的重载可以有多个</a:t>
            </a:r>
            <a:endParaRPr lang="en-GB" altLang="en-US" sz="2000" dirty="0">
              <a:latin typeface="SimSun" charset="-122"/>
            </a:endParaRPr>
          </a:p>
          <a:p>
            <a:pPr lvl="1" eaLnBrk="1" hangingPunct="1"/>
            <a:r>
              <a:rPr lang="en-GB" altLang="zh-CN" sz="2000" dirty="0">
                <a:latin typeface="SimSun" charset="-122"/>
              </a:rPr>
              <a:t>如</a:t>
            </a:r>
            <a:r>
              <a:rPr lang="zh-CN" altLang="en-GB" sz="2000" dirty="0">
                <a:latin typeface="SimSun" charset="-122"/>
              </a:rPr>
              <a:t>果</a:t>
            </a:r>
            <a:r>
              <a:rPr lang="en-US" altLang="en-GB" sz="2000" dirty="0" err="1">
                <a:latin typeface="SimSun" charset="-122"/>
              </a:rPr>
              <a:t>重载了</a:t>
            </a:r>
            <a:r>
              <a:rPr lang="en-GB" altLang="zh-CN" sz="2000" i="1" dirty="0" err="1"/>
              <a:t>new</a:t>
            </a:r>
            <a:r>
              <a:rPr lang="en-GB" altLang="en-US" sz="2000" dirty="0" err="1">
                <a:latin typeface="SimSun" charset="-122"/>
              </a:rPr>
              <a:t>，</a:t>
            </a:r>
            <a:r>
              <a:rPr lang="en-GB" altLang="zh-CN" sz="2000" dirty="0" err="1">
                <a:latin typeface="SimSun" charset="-122"/>
              </a:rPr>
              <a:t>那么</a:t>
            </a:r>
            <a:r>
              <a:rPr lang="en-GB" altLang="en-US" sz="2000" dirty="0" err="1">
                <a:latin typeface="SimSun" charset="-122"/>
              </a:rPr>
              <a:t>通过</a:t>
            </a:r>
            <a:r>
              <a:rPr lang="en-GB" altLang="zh-CN" sz="2000" i="1" dirty="0" err="1"/>
              <a:t>new</a:t>
            </a:r>
            <a:r>
              <a:rPr lang="en-GB" altLang="zh-CN" sz="2000" i="1" dirty="0"/>
              <a:t> </a:t>
            </a:r>
            <a:r>
              <a:rPr lang="en-GB" altLang="en-US" sz="2000" dirty="0" err="1">
                <a:latin typeface="SimSun" charset="-122"/>
              </a:rPr>
              <a:t>动态创建该类的对象时将不再调用内置的（预定义的）</a:t>
            </a:r>
            <a:r>
              <a:rPr lang="en-GB" altLang="zh-CN" sz="2000" i="1" dirty="0" err="1"/>
              <a:t>new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重载 </a:t>
            </a:r>
            <a:r>
              <a:rPr lang="en-GB" altLang="zh-CN" sz="2400" i="1"/>
              <a:t>delete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 i="1"/>
              <a:t>void operator delete(void *p, size_t size)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名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operator delete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返回类型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void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第一个参数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void *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zh-CN">
                <a:latin typeface="SimSun" charset="-122"/>
              </a:rPr>
              <a:t>被</a:t>
            </a:r>
            <a:r>
              <a:rPr lang="zh-CN" altLang="en-GB">
                <a:latin typeface="SimSun" charset="-122"/>
              </a:rPr>
              <a:t>撤销</a:t>
            </a:r>
            <a:r>
              <a:rPr lang="en-US" altLang="en-GB">
                <a:latin typeface="SimSun" charset="-122"/>
              </a:rPr>
              <a:t>对象的地址</a:t>
            </a:r>
            <a:endParaRPr lang="en-GB" altLang="zh-CN" i="1">
              <a:latin typeface="SimSun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第二个参数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可有可无</a:t>
            </a:r>
            <a:r>
              <a:rPr lang="en-GB" altLang="zh-CN" sz="2000">
                <a:latin typeface="SimSun" charset="-122"/>
              </a:rPr>
              <a:t>；</a:t>
            </a:r>
            <a:r>
              <a:rPr lang="en-GB" altLang="en-US" sz="2000">
                <a:latin typeface="SimSun" charset="-122"/>
              </a:rPr>
              <a:t>如果有，则必须是</a:t>
            </a:r>
            <a:r>
              <a:rPr lang="en-GB" altLang="zh-CN" sz="2000" i="1"/>
              <a:t>size_t </a:t>
            </a:r>
            <a:r>
              <a:rPr lang="en-GB" altLang="en-US" sz="2000">
                <a:latin typeface="SimSun" charset="-122"/>
              </a:rPr>
              <a:t>类型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zh-CN">
                <a:latin typeface="SimSun" charset="-122"/>
              </a:rPr>
              <a:t>被</a:t>
            </a:r>
            <a:r>
              <a:rPr lang="en-GB" altLang="en-US">
                <a:latin typeface="SimSun" charset="-122"/>
              </a:rPr>
              <a:t>撤消对象的大小</a:t>
            </a:r>
          </a:p>
          <a:p>
            <a:pPr lvl="3" algn="just" eaLnBrk="1" hangingPunct="1">
              <a:lnSpc>
                <a:spcPct val="90000"/>
              </a:lnSpc>
            </a:pPr>
            <a:endParaRPr lang="en-GB" altLang="en-US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 i="1"/>
              <a:t>delete </a:t>
            </a:r>
            <a:r>
              <a:rPr lang="en-GB" altLang="en-US" sz="2000">
                <a:latin typeface="SimSun" charset="-122"/>
              </a:rPr>
              <a:t>的重载只能有一个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如果</a:t>
            </a:r>
            <a:r>
              <a:rPr lang="en-GB" altLang="en-US" sz="2000">
                <a:latin typeface="SimSun" charset="-122"/>
              </a:rPr>
              <a:t>重载了</a:t>
            </a:r>
            <a:r>
              <a:rPr lang="en-GB" altLang="zh-CN" sz="2000" i="1"/>
              <a:t>delete</a:t>
            </a:r>
            <a:r>
              <a:rPr lang="en-GB" altLang="en-US" sz="2000">
                <a:latin typeface="SimSun" charset="-122"/>
              </a:rPr>
              <a:t>，</a:t>
            </a:r>
            <a:r>
              <a:rPr lang="en-GB" altLang="zh-CN" sz="2000">
                <a:latin typeface="SimSun" charset="-122"/>
              </a:rPr>
              <a:t>那么</a:t>
            </a:r>
            <a:r>
              <a:rPr lang="en-GB" altLang="en-US" sz="2000">
                <a:latin typeface="SimSun" charset="-122"/>
              </a:rPr>
              <a:t>通过</a:t>
            </a:r>
            <a:r>
              <a:rPr lang="en-GB" altLang="zh-CN" sz="2000" i="1"/>
              <a:t>delete </a:t>
            </a:r>
            <a:r>
              <a:rPr lang="en-GB" altLang="en-US" sz="2000">
                <a:latin typeface="SimSun" charset="-122"/>
              </a:rPr>
              <a:t>撤消对象时将不再调用内置的（预定义的）</a:t>
            </a:r>
            <a:r>
              <a:rPr lang="en-GB" altLang="zh-CN" sz="2000" i="1"/>
              <a:t>delete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操作符重载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>
                <a:latin typeface="SimSun" charset="-122"/>
              </a:rPr>
              <a:t>函数重载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SimSun" charset="-122"/>
              </a:rPr>
              <a:t>名同，参数不同</a:t>
            </a:r>
            <a:endParaRPr lang="zh-CN" altLang="en-US" sz="20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SimSun" charset="-122"/>
              </a:rPr>
              <a:t>静态绑定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latin typeface="SimSun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SimSun" charset="-122"/>
              </a:rPr>
              <a:t>操作符重载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 dirty="0" err="1">
                <a:latin typeface="SimSun" charset="-122"/>
              </a:rPr>
              <a:t>动机</a:t>
            </a:r>
            <a:endParaRPr lang="en-GB" altLang="zh-CN" sz="2000" dirty="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dirty="0">
                <a:latin typeface="SimSun" charset="-122"/>
              </a:rPr>
              <a:t>  </a:t>
            </a:r>
            <a:r>
              <a:rPr lang="zh-CN" altLang="en-US" sz="2000" dirty="0">
                <a:latin typeface="SimSun" charset="-122"/>
              </a:rPr>
              <a:t>操作符语义</a:t>
            </a:r>
            <a:endParaRPr lang="en-GB" altLang="zh-CN" sz="2000" dirty="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err="1">
                <a:latin typeface="SimSun" charset="-122"/>
              </a:rPr>
              <a:t>b</a:t>
            </a:r>
            <a:r>
              <a:rPr lang="en-US" altLang="en-US" sz="1800" dirty="0" err="1">
                <a:latin typeface="SimSun" charset="-122"/>
              </a:rPr>
              <a:t>uil</a:t>
            </a:r>
            <a:r>
              <a:rPr lang="en-US" altLang="zh-CN" sz="1800" dirty="0" err="1">
                <a:latin typeface="SimSun" charset="-122"/>
              </a:rPr>
              <a:t>t_in</a:t>
            </a:r>
            <a:r>
              <a:rPr lang="en-US" altLang="zh-CN" sz="1800" dirty="0">
                <a:latin typeface="SimSun" charset="-122"/>
              </a:rPr>
              <a:t> </a:t>
            </a:r>
            <a:r>
              <a:rPr lang="zh-CN" altLang="en-US" sz="1800" dirty="0">
                <a:latin typeface="SimSun" charset="-122"/>
              </a:rPr>
              <a:t>类型</a:t>
            </a:r>
            <a:r>
              <a:rPr lang="en-US" altLang="zh-CN" sz="1800" dirty="0">
                <a:latin typeface="SimSun" charset="-122"/>
              </a:rPr>
              <a:t>	</a:t>
            </a:r>
            <a:r>
              <a:rPr lang="en-US" altLang="en-US" sz="1800" dirty="0">
                <a:latin typeface="SimSun" charset="-122"/>
              </a:rPr>
              <a:t>       </a:t>
            </a:r>
            <a:r>
              <a:rPr lang="en-US" altLang="zh-CN" sz="1800" dirty="0">
                <a:latin typeface="SimSun" charset="-122"/>
              </a:rPr>
              <a:t>Compiler</a:t>
            </a:r>
            <a:endParaRPr lang="en-US" altLang="en-GB" sz="1800" dirty="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SimSun" charset="-122"/>
              </a:rPr>
              <a:t>自</a:t>
            </a:r>
            <a:r>
              <a:rPr lang="en-US" altLang="en-GB" sz="1800" dirty="0" err="1">
                <a:latin typeface="SimSun" charset="-122"/>
              </a:rPr>
              <a:t>定义数据类型</a:t>
            </a:r>
            <a:r>
              <a:rPr lang="en-US" altLang="en-GB" sz="1800" dirty="0">
                <a:latin typeface="SimSun" charset="-122"/>
              </a:rPr>
              <a:t>       </a:t>
            </a:r>
            <a:r>
              <a:rPr lang="zh-CN" altLang="en-US" sz="1800" dirty="0">
                <a:latin typeface="SimSun" charset="-122"/>
              </a:rPr>
              <a:t>程序员</a:t>
            </a:r>
            <a:endParaRPr lang="en-GB" altLang="en-US" sz="1800" dirty="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 sz="2000" dirty="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 dirty="0" err="1">
                <a:latin typeface="SimSun" charset="-122"/>
              </a:rPr>
              <a:t>作用</a:t>
            </a:r>
            <a:endParaRPr lang="en-GB" altLang="en-US" sz="2000" dirty="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 dirty="0" err="1">
                <a:latin typeface="SimSun" charset="-122"/>
              </a:rPr>
              <a:t>提高</a:t>
            </a:r>
            <a:r>
              <a:rPr lang="zh-CN" altLang="en-GB" sz="2000" dirty="0">
                <a:latin typeface="SimSun" charset="-122"/>
              </a:rPr>
              <a:t>可读性</a:t>
            </a:r>
            <a:endParaRPr lang="zh-CN" altLang="en-US" sz="2000" dirty="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latin typeface="SimSun" charset="-122"/>
              </a:rPr>
              <a:t>提高可扩充性</a:t>
            </a:r>
            <a:endParaRPr lang="zh-CN" altLang="en-US" sz="2000" dirty="0">
              <a:latin typeface="SimSun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7900" y="1196975"/>
            <a:ext cx="2108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0" dirty="0">
                <a:latin typeface="SimSun" charset="-122"/>
              </a:rPr>
              <a:t>Compiler/Linker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0" dirty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0" dirty="0">
                <a:latin typeface="SimSun" charset="-122"/>
              </a:rPr>
              <a:t>歧义控制</a:t>
            </a:r>
            <a:endParaRPr lang="en-US" altLang="zh-CN" sz="2000" i="0" dirty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SimSun" charset="-122"/>
              </a:rPr>
              <a:t> </a:t>
            </a:r>
            <a:r>
              <a:rPr lang="zh-CN" altLang="en-US" sz="2000" i="0" dirty="0">
                <a:latin typeface="SimSun" charset="-122"/>
              </a:rPr>
              <a:t>顺序</a:t>
            </a:r>
            <a:endParaRPr lang="en-US" altLang="zh-CN" sz="2000" i="0" dirty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i="0" dirty="0">
                <a:latin typeface="SimSun" charset="-122"/>
              </a:rPr>
              <a:t> 更好匹配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56325" y="2781300"/>
            <a:ext cx="1108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i="0">
                <a:solidFill>
                  <a:srgbClr val="C00000"/>
                </a:solidFill>
              </a:rPr>
              <a:t>窄转换？</a:t>
            </a:r>
            <a:endParaRPr lang="en-US" altLang="zh-CN" sz="1800" i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i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51816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class Complex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{      double real, 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Complex() { real = 0; imag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Complex(double r, double i) { real = r; imag = i;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 add(Complex&amp; 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};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Complex   a(1,2),b(3,4), c;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 = a.add(b);</a:t>
            </a:r>
            <a:endParaRPr lang="en-US" altLang="zh-CN" sz="1600"/>
          </a:p>
        </p:txBody>
      </p:sp>
      <p:sp>
        <p:nvSpPr>
          <p:cNvPr id="100357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4114800" y="3581400"/>
            <a:ext cx="5105400" cy="3276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class Complex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{    double real, </a:t>
            </a:r>
            <a:r>
              <a:rPr lang="en-GB" altLang="zh-CN" sz="1600" i="1" dirty="0" err="1"/>
              <a:t>imag</a:t>
            </a:r>
            <a:r>
              <a:rPr lang="en-GB" altLang="zh-CN" sz="1600" i="1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  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	Complex() { real = 0; </a:t>
            </a:r>
            <a:r>
              <a:rPr lang="en-GB" altLang="zh-CN" sz="1600" i="1" dirty="0" err="1"/>
              <a:t>imag</a:t>
            </a:r>
            <a:r>
              <a:rPr lang="en-GB" altLang="zh-CN" sz="1600" i="1" dirty="0"/>
              <a:t> = 0;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	Complex(double r, double </a:t>
            </a:r>
            <a:r>
              <a:rPr lang="en-GB" altLang="zh-CN" sz="1600" i="1" dirty="0" err="1"/>
              <a:t>i</a:t>
            </a:r>
            <a:r>
              <a:rPr lang="en-GB" altLang="zh-CN" sz="1600" i="1" dirty="0"/>
              <a:t>) { real = r; </a:t>
            </a:r>
            <a:r>
              <a:rPr lang="en-GB" altLang="zh-CN" sz="1600" i="1" dirty="0" err="1"/>
              <a:t>imag</a:t>
            </a:r>
            <a:r>
              <a:rPr lang="en-GB" altLang="zh-CN" sz="1600" i="1" dirty="0"/>
              <a:t> = </a:t>
            </a:r>
            <a:r>
              <a:rPr lang="en-GB" altLang="zh-CN" sz="1600" i="1" dirty="0" err="1"/>
              <a:t>i</a:t>
            </a:r>
            <a:r>
              <a:rPr lang="en-GB" altLang="zh-CN" sz="1600" i="1" dirty="0"/>
              <a:t>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>
                <a:solidFill>
                  <a:schemeClr val="accent2"/>
                </a:solidFill>
              </a:rPr>
              <a:t>	</a:t>
            </a:r>
            <a:r>
              <a:rPr lang="en-GB" altLang="zh-CN" sz="1600" i="1" dirty="0">
                <a:solidFill>
                  <a:srgbClr val="FF0066"/>
                </a:solidFill>
              </a:rPr>
              <a:t>Complex operator + (Complex&amp; x)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>
                <a:solidFill>
                  <a:schemeClr val="accent2"/>
                </a:solidFill>
              </a:rPr>
              <a:t>	</a:t>
            </a:r>
            <a:r>
              <a:rPr lang="en-GB" altLang="zh-CN" sz="1600" i="1" dirty="0"/>
              <a:t>{    Complex temp;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	     </a:t>
            </a:r>
            <a:r>
              <a:rPr lang="en-GB" altLang="zh-CN" sz="1600" i="1" dirty="0" err="1"/>
              <a:t>temp.real</a:t>
            </a:r>
            <a:r>
              <a:rPr lang="en-GB" altLang="zh-CN" sz="1600" i="1" dirty="0"/>
              <a:t> = </a:t>
            </a:r>
            <a:r>
              <a:rPr lang="en-GB" altLang="zh-CN" sz="1600" i="1" dirty="0" err="1"/>
              <a:t>real+x.real</a:t>
            </a:r>
            <a:r>
              <a:rPr lang="en-GB" altLang="zh-CN" sz="1600" i="1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	     </a:t>
            </a:r>
            <a:r>
              <a:rPr lang="en-GB" altLang="zh-CN" sz="1600" i="1" dirty="0" err="1"/>
              <a:t>temp.imag</a:t>
            </a:r>
            <a:r>
              <a:rPr lang="en-GB" altLang="zh-CN" sz="1600" i="1" dirty="0"/>
              <a:t> = </a:t>
            </a:r>
            <a:r>
              <a:rPr lang="en-GB" altLang="zh-CN" sz="1600" i="1" dirty="0" err="1"/>
              <a:t>imag+x.imag</a:t>
            </a:r>
            <a:r>
              <a:rPr lang="en-GB" altLang="zh-CN" sz="1600" i="1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	     return temp;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};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Complex   a(1,2),b(3,4),c;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 dirty="0"/>
              <a:t>c = </a:t>
            </a:r>
            <a:r>
              <a:rPr lang="en-GB" altLang="zh-CN" sz="1600" i="1" dirty="0" err="1"/>
              <a:t>a.</a:t>
            </a:r>
            <a:r>
              <a:rPr lang="en-GB" altLang="zh-CN" sz="1600" i="1" dirty="0" err="1">
                <a:solidFill>
                  <a:srgbClr val="FF0066"/>
                </a:solidFill>
              </a:rPr>
              <a:t>operator</a:t>
            </a:r>
            <a:r>
              <a:rPr lang="en-GB" altLang="zh-CN" sz="1600" i="1" dirty="0">
                <a:solidFill>
                  <a:srgbClr val="FF0066"/>
                </a:solidFill>
              </a:rPr>
              <a:t> +</a:t>
            </a:r>
            <a:r>
              <a:rPr lang="en-GB" altLang="zh-CN" sz="1600" i="1" dirty="0"/>
              <a:t>(b);</a:t>
            </a:r>
            <a:endParaRPr lang="en-US" altLang="zh-CN" sz="1600" dirty="0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914400" y="4953000"/>
            <a:ext cx="1371600" cy="113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/>
              <a:t>c = a + b</a:t>
            </a:r>
            <a:endParaRPr lang="en-GB" altLang="zh-CN" sz="2000" b="1" i="0">
              <a:latin typeface="SimSun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GB" altLang="en-US" sz="1600" i="0">
                <a:solidFill>
                  <a:srgbClr val="C00000"/>
                </a:solidFill>
                <a:latin typeface="SimSun" charset="-122"/>
              </a:rPr>
              <a:t>易理解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C00000"/>
                </a:solidFill>
                <a:latin typeface="SimSun" charset="-122"/>
              </a:rPr>
              <a:t>优先级</a:t>
            </a:r>
            <a:endParaRPr lang="en-US" altLang="zh-CN" sz="1600" i="0">
              <a:solidFill>
                <a:srgbClr val="C00000"/>
              </a:solidFill>
              <a:latin typeface="SimSun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C00000"/>
                </a:solidFill>
                <a:latin typeface="SimSun" charset="-122"/>
              </a:rPr>
              <a:t>结合性</a:t>
            </a: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1371600" y="4191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2286000" y="51816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utoUpdateAnimBg="0"/>
      <p:bldP spid="100359" grpId="0" animBg="1" autoUpdateAnimBg="0"/>
      <p:bldP spid="100360" grpId="0" animBg="1"/>
      <p:bldP spid="1003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操作符重载</a:t>
            </a: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010400" cy="48768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2400" b="1" i="1" dirty="0">
                <a:solidFill>
                  <a:schemeClr val="accent2"/>
                </a:solidFill>
              </a:rPr>
              <a:t>	</a:t>
            </a:r>
            <a:r>
              <a:rPr lang="en-GB" altLang="zh-CN" sz="1800" i="1" dirty="0"/>
              <a:t>class Complex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{       double real, </a:t>
            </a:r>
            <a:r>
              <a:rPr lang="en-GB" altLang="zh-CN" sz="1800" i="1" dirty="0" err="1"/>
              <a:t>imag</a:t>
            </a:r>
            <a:r>
              <a:rPr lang="en-GB" altLang="zh-CN" sz="1800" i="1" dirty="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Complex() { real = 0; </a:t>
            </a:r>
            <a:r>
              <a:rPr lang="en-GB" altLang="zh-CN" sz="1800" i="1" dirty="0" err="1"/>
              <a:t>imag</a:t>
            </a:r>
            <a:r>
              <a:rPr lang="en-GB" altLang="zh-CN" sz="1800" i="1" dirty="0"/>
              <a:t> = 0;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Complex(double r, double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{ real = r; </a:t>
            </a:r>
            <a:r>
              <a:rPr lang="en-GB" altLang="zh-CN" sz="1800" i="1" dirty="0" err="1"/>
              <a:t>imag</a:t>
            </a:r>
            <a:r>
              <a:rPr lang="en-GB" altLang="zh-CN" sz="1800" i="1" dirty="0"/>
              <a:t> =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; 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>
                <a:solidFill>
                  <a:srgbClr val="FF0066"/>
                </a:solidFill>
              </a:rPr>
              <a:t>friend Complex operator + (Complex&amp; c1, Complex&amp; c2);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</a:t>
            </a:r>
            <a:r>
              <a:rPr lang="en-GB" altLang="zh-CN" sz="1800" i="1" dirty="0">
                <a:solidFill>
                  <a:srgbClr val="FF0066"/>
                </a:solidFill>
              </a:rPr>
              <a:t>Complex operator + (Complex&amp; c1, Complex&amp; c2)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    {     Complex temp;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     </a:t>
            </a:r>
            <a:r>
              <a:rPr lang="en-GB" altLang="zh-CN" sz="1800" i="1" dirty="0" err="1"/>
              <a:t>temp.real</a:t>
            </a:r>
            <a:r>
              <a:rPr lang="en-GB" altLang="zh-CN" sz="1800" i="1" dirty="0"/>
              <a:t> = c1.real + c2.real;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     </a:t>
            </a:r>
            <a:r>
              <a:rPr lang="en-GB" altLang="zh-CN" sz="1800" i="1" dirty="0" err="1"/>
              <a:t>temp.imag</a:t>
            </a:r>
            <a:r>
              <a:rPr lang="en-GB" altLang="zh-CN" sz="1800" i="1" dirty="0"/>
              <a:t> = c1.imag + c2.imag;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     return temp;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Complex a(1,2),b(3,4),c;   	</a:t>
            </a:r>
            <a:r>
              <a:rPr lang="en-GB" altLang="zh-CN" sz="1800" i="1" dirty="0">
                <a:solidFill>
                  <a:srgbClr val="FF0066"/>
                </a:solidFill>
              </a:rPr>
              <a:t>c = a + b;</a:t>
            </a:r>
            <a:endParaRPr lang="en-US" altLang="zh-CN" sz="1800" i="1" dirty="0">
              <a:solidFill>
                <a:srgbClr val="FF0066"/>
              </a:solidFill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4929188" y="2286000"/>
            <a:ext cx="28575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operator + (a, b)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05425" y="4802188"/>
            <a:ext cx="32067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70C0"/>
                </a:solidFill>
              </a:rPr>
              <a:t>至少包含一个用户自定义类型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C00000"/>
                </a:solidFill>
              </a:rPr>
              <a:t>(new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>
                <a:solidFill>
                  <a:srgbClr val="C00000"/>
                </a:solidFill>
              </a:rPr>
              <a:t>delete</a:t>
            </a:r>
            <a:r>
              <a:rPr lang="zh-CN" altLang="en-US" sz="1200" b="1" dirty="0">
                <a:solidFill>
                  <a:srgbClr val="C00000"/>
                </a:solidFill>
              </a:rPr>
              <a:t>除外）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10800000">
            <a:off x="5000625" y="4643438"/>
            <a:ext cx="1714500" cy="214312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971550" y="2133600"/>
            <a:ext cx="4943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enum Day { SUN, MON, TUE, WED, THU, FRI, SAT};</a:t>
            </a:r>
            <a:endParaRPr lang="zh-CN" altLang="en-US" sz="160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300788" y="2278063"/>
            <a:ext cx="24479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void main()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{      Day d=SAT;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++d;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cout &lt;&lt; d;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}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388" y="2565400"/>
            <a:ext cx="4584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Day&amp; operator++(Day&amp; 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{  return d= (d==SAT)? SUN: Day(d+1); }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975" y="3213100"/>
            <a:ext cx="611981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 err="1">
                <a:solidFill>
                  <a:srgbClr val="0070C0"/>
                </a:solidFill>
              </a:rPr>
              <a:t>ostream</a:t>
            </a:r>
            <a:r>
              <a:rPr lang="en-US" altLang="zh-CN" sz="1600" b="1" dirty="0">
                <a:solidFill>
                  <a:srgbClr val="0070C0"/>
                </a:solidFill>
              </a:rPr>
              <a:t>&amp; operator &lt;&lt; (</a:t>
            </a:r>
            <a:r>
              <a:rPr lang="en-US" altLang="zh-CN" sz="1600" b="1" dirty="0" err="1">
                <a:solidFill>
                  <a:srgbClr val="0070C0"/>
                </a:solidFill>
              </a:rPr>
              <a:t>ostream</a:t>
            </a:r>
            <a:r>
              <a:rPr lang="en-US" altLang="zh-CN" sz="1600" b="1" dirty="0">
                <a:solidFill>
                  <a:srgbClr val="0070C0"/>
                </a:solidFill>
              </a:rPr>
              <a:t>&amp; o, Day&amp; 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{	switch (d)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{	case SUN: o &lt;&lt; "SUN" &lt;&lt; </a:t>
            </a:r>
            <a:r>
              <a:rPr lang="en-US" altLang="zh-CN" sz="1600" b="1" dirty="0" err="1">
                <a:solidFill>
                  <a:srgbClr val="0070C0"/>
                </a:solidFill>
              </a:rPr>
              <a:t>endl;break</a:t>
            </a:r>
            <a:r>
              <a:rPr lang="en-US" altLang="zh-CN" sz="1600" b="1" dirty="0">
                <a:solidFill>
                  <a:srgbClr val="0070C0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	case MON: o &lt;&lt; "MON" &lt;&lt; </a:t>
            </a:r>
            <a:r>
              <a:rPr lang="en-US" altLang="zh-CN" sz="1600" b="1" dirty="0" err="1">
                <a:solidFill>
                  <a:srgbClr val="0070C0"/>
                </a:solidFill>
              </a:rPr>
              <a:t>endl;break</a:t>
            </a:r>
            <a:r>
              <a:rPr lang="en-US" altLang="zh-CN" sz="1600" b="1" dirty="0">
                <a:solidFill>
                  <a:srgbClr val="0070C0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	case TUE: o &lt;&lt; "TUE" &lt;&lt; </a:t>
            </a:r>
            <a:r>
              <a:rPr lang="en-US" altLang="zh-CN" sz="1600" b="1" dirty="0" err="1">
                <a:solidFill>
                  <a:srgbClr val="0070C0"/>
                </a:solidFill>
              </a:rPr>
              <a:t>endl;break</a:t>
            </a:r>
            <a:r>
              <a:rPr lang="en-US" altLang="zh-CN" sz="1600" b="1" dirty="0">
                <a:solidFill>
                  <a:srgbClr val="0070C0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	case WED: o &lt;&lt; "WED" &lt;&lt; </a:t>
            </a:r>
            <a:r>
              <a:rPr lang="en-US" altLang="zh-CN" sz="1600" b="1" dirty="0" err="1">
                <a:solidFill>
                  <a:srgbClr val="0070C0"/>
                </a:solidFill>
              </a:rPr>
              <a:t>endl;break</a:t>
            </a:r>
            <a:r>
              <a:rPr lang="en-US" altLang="zh-CN" sz="1600" b="1" dirty="0">
                <a:solidFill>
                  <a:srgbClr val="0070C0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	case THU: o &lt;&lt; "THU" &lt;&lt; </a:t>
            </a:r>
            <a:r>
              <a:rPr lang="en-US" altLang="zh-CN" sz="1600" b="1" dirty="0" err="1">
                <a:solidFill>
                  <a:srgbClr val="0070C0"/>
                </a:solidFill>
              </a:rPr>
              <a:t>endl;break</a:t>
            </a:r>
            <a:r>
              <a:rPr lang="en-US" altLang="zh-CN" sz="1600" b="1" dirty="0">
                <a:solidFill>
                  <a:srgbClr val="0070C0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	case FRI: o &lt;&lt; "FRI" &lt;&lt; </a:t>
            </a:r>
            <a:r>
              <a:rPr lang="en-US" altLang="zh-CN" sz="1600" b="1" dirty="0" err="1">
                <a:solidFill>
                  <a:srgbClr val="0070C0"/>
                </a:solidFill>
              </a:rPr>
              <a:t>endl;break</a:t>
            </a:r>
            <a:r>
              <a:rPr lang="en-US" altLang="zh-CN" sz="1600" b="1" dirty="0">
                <a:solidFill>
                  <a:srgbClr val="0070C0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	case SAT: o &lt;&lt; "SAT" &lt;&lt; </a:t>
            </a:r>
            <a:r>
              <a:rPr lang="en-US" altLang="zh-CN" sz="1600" b="1" dirty="0" err="1">
                <a:solidFill>
                  <a:srgbClr val="0070C0"/>
                </a:solidFill>
              </a:rPr>
              <a:t>endl;break</a:t>
            </a:r>
            <a:r>
              <a:rPr lang="en-US" altLang="zh-CN" sz="1600" b="1" dirty="0">
                <a:solidFill>
                  <a:srgbClr val="0070C0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	return o;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}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可重载的操作符</a:t>
            </a: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 i="1"/>
              <a:t>.   .*</a:t>
            </a:r>
            <a:r>
              <a:rPr lang="en-GB" altLang="en-US" sz="2000">
                <a:latin typeface="SimSun" charset="-122"/>
              </a:rPr>
              <a:t>  </a:t>
            </a:r>
            <a:r>
              <a:rPr lang="en-GB" altLang="en-US" sz="2000" i="1"/>
              <a:t>:: </a:t>
            </a:r>
            <a:r>
              <a:rPr lang="en-GB" altLang="en-US" sz="2000">
                <a:latin typeface="SimSun" charset="-122"/>
              </a:rPr>
              <a:t> </a:t>
            </a:r>
            <a:r>
              <a:rPr lang="en-GB" altLang="en-US" sz="2000" i="1"/>
              <a:t>?: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基本原则</a:t>
            </a: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方式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类成员函数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C00000"/>
                </a:solidFill>
                <a:latin typeface="SimSun" charset="-122"/>
              </a:rPr>
              <a:t>带有类参数</a:t>
            </a:r>
            <a:r>
              <a:rPr lang="en-GB" altLang="en-US" sz="2000">
                <a:latin typeface="SimSun" charset="-122"/>
              </a:rPr>
              <a:t>的全局函数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遵循</a:t>
            </a:r>
            <a:r>
              <a:rPr lang="zh-CN" altLang="en-US" sz="2000">
                <a:latin typeface="SimSun" charset="-122"/>
              </a:rPr>
              <a:t>原有</a:t>
            </a:r>
            <a:r>
              <a:rPr lang="en-GB" altLang="en-US" sz="2000">
                <a:latin typeface="SimSun" charset="-122"/>
              </a:rPr>
              <a:t>语法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单目/双目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优先级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结合性</a:t>
            </a:r>
            <a:endParaRPr lang="en-GB" altLang="en-US" sz="200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219700" y="1981200"/>
            <a:ext cx="2819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class 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{    int x;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public: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A(int i):x(i){}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void f() { …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void g() { …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 </a:t>
            </a:r>
            <a:r>
              <a:rPr lang="en-US" altLang="zh-CN" sz="1600"/>
              <a:t>void (A::*p_f)() 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p_f= &amp;A::f;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(a.*p_f)();</a:t>
            </a:r>
            <a:endParaRPr lang="zh-CN" altLang="en-US" sz="1600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H="1" flipV="1">
            <a:off x="2514600" y="2819400"/>
            <a:ext cx="292100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 err="1">
                <a:latin typeface="SimSun" charset="-122"/>
              </a:rPr>
              <a:t>双目操作符重载</a:t>
            </a:r>
            <a:endParaRPr lang="en-GB" altLang="en-US" sz="2400" dirty="0">
              <a:latin typeface="SimSun" charset="-122"/>
            </a:endParaRPr>
          </a:p>
          <a:p>
            <a:pPr lvl="1" algn="just" eaLnBrk="1" hangingPunct="1"/>
            <a:r>
              <a:rPr lang="en-GB" altLang="en-US" sz="2400" dirty="0" err="1">
                <a:latin typeface="SimSun" charset="-122"/>
              </a:rPr>
              <a:t>类成员函数</a:t>
            </a:r>
            <a:endParaRPr lang="en-GB" altLang="en-US" sz="2400" dirty="0">
              <a:latin typeface="SimSun" charset="-122"/>
            </a:endParaRPr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格式</a:t>
            </a:r>
            <a:endParaRPr lang="en-GB" altLang="en-US" dirty="0">
              <a:latin typeface="SimSun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SimSun" charset="-122"/>
              </a:rPr>
              <a:t>	</a:t>
            </a:r>
            <a:r>
              <a:rPr lang="en-GB" altLang="zh-CN" sz="1800" i="1" dirty="0"/>
              <a:t>&lt;ret type&gt; operator </a:t>
            </a:r>
            <a:r>
              <a:rPr lang="en-GB" altLang="zh-CN" sz="1800" i="1" dirty="0">
                <a:solidFill>
                  <a:srgbClr val="0070C0"/>
                </a:solidFill>
              </a:rPr>
              <a:t># </a:t>
            </a:r>
            <a:r>
              <a:rPr lang="en-GB" altLang="zh-CN" sz="1800" i="1" dirty="0"/>
              <a:t>(&lt;</a:t>
            </a:r>
            <a:r>
              <a:rPr lang="en-GB" altLang="zh-CN" sz="1800" i="1" dirty="0" err="1"/>
              <a:t>arg</a:t>
            </a:r>
            <a:r>
              <a:rPr lang="en-GB" altLang="zh-CN" sz="1800" i="1" dirty="0"/>
              <a:t>&gt;)</a:t>
            </a:r>
            <a:endParaRPr lang="en-GB" altLang="zh-CN" sz="1800" i="1" dirty="0">
              <a:solidFill>
                <a:schemeClr val="accent2"/>
              </a:solidFill>
              <a:latin typeface="SimSun" charset="-122"/>
            </a:endParaRPr>
          </a:p>
          <a:p>
            <a:pPr lvl="2" algn="just" eaLnBrk="1" hangingPunct="1"/>
            <a:r>
              <a:rPr lang="en-US" altLang="zh-CN" i="1" dirty="0"/>
              <a:t>t</a:t>
            </a:r>
            <a:r>
              <a:rPr lang="en-GB" altLang="zh-CN" i="1" dirty="0"/>
              <a:t>his    </a:t>
            </a:r>
            <a:r>
              <a:rPr lang="en-GB" altLang="en-US" dirty="0" err="1">
                <a:latin typeface="SimSun" charset="-122"/>
              </a:rPr>
              <a:t>隐含</a:t>
            </a:r>
            <a:endParaRPr lang="en-GB" altLang="en-US" dirty="0">
              <a:latin typeface="SimSun" charset="-122"/>
            </a:endParaRPr>
          </a:p>
          <a:p>
            <a:pPr lvl="2" algn="just" eaLnBrk="1" hangingPunct="1"/>
            <a:r>
              <a:rPr lang="zh-CN" altLang="en-GB" dirty="0"/>
              <a:t>使用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b="1" i="1" dirty="0">
                <a:solidFill>
                  <a:schemeClr val="accent2"/>
                </a:solidFill>
              </a:rPr>
              <a:t>     </a:t>
            </a:r>
            <a:r>
              <a:rPr lang="en-GB" altLang="en-US" sz="1800" i="1" dirty="0"/>
              <a:t>&lt;</a:t>
            </a:r>
            <a:r>
              <a:rPr lang="en-GB" altLang="zh-CN" sz="1800" i="1" dirty="0"/>
              <a:t>class name&gt;  a, b;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      a # b ;</a:t>
            </a:r>
            <a:endParaRPr lang="en-GB" altLang="en-US" sz="1800" i="1" dirty="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   </a:t>
            </a:r>
            <a:r>
              <a:rPr lang="en-GB" altLang="zh-CN" sz="1800" i="1" dirty="0" err="1"/>
              <a:t>a.operator</a:t>
            </a:r>
            <a:r>
              <a:rPr lang="en-GB" altLang="zh-CN" sz="1800" i="1" dirty="0"/>
              <a:t>#(b) ;</a:t>
            </a:r>
            <a:r>
              <a:rPr lang="en-GB" altLang="zh-CN" sz="1800" b="1" dirty="0">
                <a:latin typeface="SimSun" charset="-122"/>
              </a:rPr>
              <a:t> </a:t>
            </a:r>
            <a:endParaRPr lang="zh-CN" altLang="en-US" sz="1800" b="1" dirty="0">
              <a:latin typeface="SimSun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888288" cy="4114800"/>
          </a:xfrm>
        </p:spPr>
        <p:txBody>
          <a:bodyPr/>
          <a:lstStyle/>
          <a:p>
            <a:pPr lvl="1" algn="just" eaLnBrk="1" hangingPunct="1"/>
            <a:r>
              <a:rPr lang="en-GB" altLang="en-US" sz="2400" dirty="0" err="1">
                <a:latin typeface="SimSun" charset="-122"/>
              </a:rPr>
              <a:t>全局函数</a:t>
            </a:r>
            <a:endParaRPr lang="en-GB" altLang="en-US" sz="2400" dirty="0">
              <a:latin typeface="SimSun" charset="-122"/>
            </a:endParaRPr>
          </a:p>
          <a:p>
            <a:pPr lvl="2" algn="just" eaLnBrk="1" hangingPunct="1"/>
            <a:r>
              <a:rPr lang="en-US" altLang="zh-CN" dirty="0" err="1">
                <a:latin typeface="SimSun" charset="-122"/>
              </a:rPr>
              <a:t>友元</a:t>
            </a:r>
            <a:endParaRPr lang="en-US" altLang="zh-CN" dirty="0">
              <a:latin typeface="SimSun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   friend &lt;ret type&gt; operator </a:t>
            </a:r>
            <a:r>
              <a:rPr lang="en-GB" altLang="zh-CN" sz="1800" i="1" dirty="0">
                <a:solidFill>
                  <a:srgbClr val="0070C0"/>
                </a:solidFill>
              </a:rPr>
              <a:t>#</a:t>
            </a:r>
            <a:r>
              <a:rPr lang="en-GB" altLang="zh-CN" sz="1800" i="1" dirty="0"/>
              <a:t> (&lt;arg1&gt;,&lt;arg2&gt;)</a:t>
            </a:r>
            <a:endParaRPr lang="en-GB" altLang="en-US" sz="1800" i="1" dirty="0"/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格式</a:t>
            </a:r>
            <a:r>
              <a:rPr lang="en-GB" altLang="zh-CN" sz="1800" i="1" dirty="0"/>
              <a:t>  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800" i="1" dirty="0"/>
              <a:t>   &lt;</a:t>
            </a:r>
            <a:r>
              <a:rPr lang="en-GB" altLang="zh-CN" sz="1800" i="1" dirty="0"/>
              <a:t>ret type&gt;</a:t>
            </a:r>
            <a:r>
              <a:rPr lang="en-GB" altLang="zh-CN" sz="1800" i="1" dirty="0">
                <a:latin typeface="SimSun" charset="-122"/>
              </a:rPr>
              <a:t> </a:t>
            </a:r>
            <a:r>
              <a:rPr lang="en-GB" altLang="zh-CN" sz="1800" i="1" dirty="0"/>
              <a:t>operator </a:t>
            </a:r>
            <a:r>
              <a:rPr lang="en-GB" altLang="zh-CN" sz="1800" i="1" dirty="0">
                <a:solidFill>
                  <a:srgbClr val="0070C0"/>
                </a:solidFill>
              </a:rPr>
              <a:t># </a:t>
            </a:r>
            <a:r>
              <a:rPr lang="en-GB" altLang="zh-CN" sz="1800" i="1" dirty="0"/>
              <a:t>(&lt;arg1&gt;,&lt;arg2&gt;)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i="1" dirty="0"/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限制</a:t>
            </a:r>
            <a:endParaRPr lang="en-GB" altLang="en-US" dirty="0">
              <a:latin typeface="SimSun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SimSun" charset="-122"/>
              </a:rPr>
              <a:t> 		 </a:t>
            </a:r>
            <a:r>
              <a:rPr lang="en-GB" altLang="en-US" sz="2400" i="1" dirty="0"/>
              <a:t>=   ()   []</a:t>
            </a:r>
            <a:r>
              <a:rPr lang="en-GB" altLang="en-US" sz="2400" dirty="0">
                <a:latin typeface="SimSun" charset="-122"/>
              </a:rPr>
              <a:t> </a:t>
            </a:r>
            <a:r>
              <a:rPr lang="en-GB" altLang="en-US" sz="2400" i="1" dirty="0">
                <a:sym typeface="Wingdings" panose="05000000000000000000" pitchFamily="2" charset="2"/>
              </a:rPr>
              <a:t> </a:t>
            </a:r>
            <a:r>
              <a:rPr lang="en-GB" altLang="en-US" sz="2400" dirty="0" err="1">
                <a:latin typeface="SimSun" charset="-122"/>
              </a:rPr>
              <a:t>不能作为全局函数重载</a:t>
            </a:r>
            <a:endParaRPr lang="en-US" altLang="zh-CN" sz="2400" dirty="0">
              <a:latin typeface="SimSun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 rot="-1080412">
            <a:off x="6051550" y="4522788"/>
            <a:ext cx="109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Why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3021</TotalTime>
  <Words>3702</Words>
  <Application>Microsoft Office PowerPoint</Application>
  <PresentationFormat>全屏显示(4:3)</PresentationFormat>
  <Paragraphs>569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SimSun</vt:lpstr>
      <vt:lpstr>Arial</vt:lpstr>
      <vt:lpstr>Calibri</vt:lpstr>
      <vt:lpstr>Tahoma</vt:lpstr>
      <vt:lpstr>Times New Roman</vt:lpstr>
      <vt:lpstr>Verdana</vt:lpstr>
      <vt:lpstr>Wingdings</vt:lpstr>
      <vt:lpstr>Blends</vt:lpstr>
      <vt:lpstr>面向对象程序设计（part 3）</vt:lpstr>
      <vt:lpstr>多态</vt:lpstr>
      <vt:lpstr>操作符重载</vt:lpstr>
      <vt:lpstr>操作符重载</vt:lpstr>
      <vt:lpstr>操作符重载</vt:lpstr>
      <vt:lpstr>示例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特殊操作符重载</vt:lpstr>
      <vt:lpstr>特殊操作符重载</vt:lpstr>
      <vt:lpstr>特殊操作符重载</vt:lpstr>
      <vt:lpstr>特殊操作符重载</vt:lpstr>
      <vt:lpstr>特殊操作符重载</vt:lpstr>
      <vt:lpstr>PowerPoint 演示文稿</vt:lpstr>
      <vt:lpstr>特殊操作符重载</vt:lpstr>
      <vt:lpstr>特殊操作符重载</vt:lpstr>
      <vt:lpstr>特殊操作符重载</vt:lpstr>
      <vt:lpstr>Prevent memory Leak</vt:lpstr>
      <vt:lpstr>特殊操作符重载</vt:lpstr>
      <vt:lpstr>特殊操作符重载</vt:lpstr>
      <vt:lpstr>特殊操作符重载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面向对象程序设计（part 3）</dc:title>
  <dc:creator>zt</dc:creator>
  <cp:lastModifiedBy>. Mallory</cp:lastModifiedBy>
  <cp:revision>354</cp:revision>
  <cp:lastPrinted>2019-12-17T01:29:23Z</cp:lastPrinted>
  <dcterms:created xsi:type="dcterms:W3CDTF">2019-12-17T01:29:23Z</dcterms:created>
  <dcterms:modified xsi:type="dcterms:W3CDTF">2021-07-04T06:18:34Z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