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312" r:id="rId14"/>
    <p:sldId id="295" r:id="rId15"/>
    <p:sldId id="296" r:id="rId16"/>
    <p:sldId id="297" r:id="rId17"/>
    <p:sldId id="298" r:id="rId18"/>
    <p:sldId id="301" r:id="rId19"/>
    <p:sldId id="302" r:id="rId20"/>
    <p:sldId id="303" r:id="rId21"/>
    <p:sldId id="329" r:id="rId22"/>
    <p:sldId id="304" r:id="rId23"/>
    <p:sldId id="430" r:id="rId24"/>
    <p:sldId id="323" r:id="rId25"/>
    <p:sldId id="324" r:id="rId26"/>
    <p:sldId id="325" r:id="rId27"/>
    <p:sldId id="326" r:id="rId28"/>
    <p:sldId id="327" r:id="rId29"/>
    <p:sldId id="328" r:id="rId30"/>
    <p:sldId id="305" r:id="rId31"/>
    <p:sldId id="306" r:id="rId32"/>
    <p:sldId id="307" r:id="rId33"/>
    <p:sldId id="308" r:id="rId34"/>
    <p:sldId id="387" r:id="rId35"/>
    <p:sldId id="309" r:id="rId36"/>
    <p:sldId id="310" r:id="rId37"/>
    <p:sldId id="311" r:id="rId38"/>
    <p:sldId id="315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5pPr>
    <a:lvl6pPr marL="22860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6pPr>
    <a:lvl7pPr marL="27432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7pPr>
    <a:lvl8pPr marL="32004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8pPr>
    <a:lvl9pPr marL="36576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87985" autoAdjust="0"/>
  </p:normalViewPr>
  <p:slideViewPr>
    <p:cSldViewPr>
      <p:cViewPr varScale="1">
        <p:scale>
          <a:sx n="76" d="100"/>
          <a:sy n="76" d="100"/>
        </p:scale>
        <p:origin x="133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B83C7A7A-3292-D544-804C-6E56607111E4}" type="datetimeFigureOut">
              <a:rPr lang="en-US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64439808-3126-8948-820E-4BCC393D38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C1A8B457-C542-A34B-9599-D9286F6596AD}" type="datetimeFigureOut">
              <a:rPr lang="zh-CN" altLang="en-US"/>
              <a:t>2021/6/9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AFCF9BB5-D8D7-5D49-93FC-CF4B757E63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 vector</a:t>
            </a:r>
            <a:r>
              <a:rPr kumimoji="1" lang="zh-CN" altLang="en-US" dirty="0"/>
              <a:t>实际上就是用模板实现的</a:t>
            </a:r>
            <a:endParaRPr kumimoji="1" lang="en-US" altLang="zh-CN" dirty="0"/>
          </a:p>
          <a:p>
            <a:r>
              <a:rPr kumimoji="1" lang="zh-CN" altLang="en-US" dirty="0"/>
              <a:t>模板是泛型编程的基础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EB330FCE-8E77-0C4A-90BD-945811C4AA74}" type="slidenum">
              <a:rPr lang="zh-CN" altLang="en-US">
                <a:latin typeface="Tahoma" panose="020B0804030504040204" charset="0"/>
              </a:rPr>
              <a:t>13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6FDF7FDE-AB8A-6B4C-A8B3-E201E797EB5D}" type="slidenum">
              <a:rPr lang="zh-CN" altLang="en-US" sz="1200"/>
              <a:t>15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880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63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8539CF17-2B6B-A443-B645-39F63575DF31}" type="slidenum">
              <a:rPr lang="zh-CN" altLang="en-US" sz="1200"/>
              <a:t>18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9A89E8EE-4907-8541-BBAD-84180FE5776A}" type="slidenum">
              <a:rPr lang="zh-CN" altLang="en-US">
                <a:latin typeface="Tahoma" panose="020B0804030504040204" charset="0"/>
              </a:rPr>
              <a:t>19</a:t>
            </a:fld>
            <a:endParaRPr lang="zh-CN" altLang="en-US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15ECCC45-0C4C-B245-A499-E6A1DBA67116}" type="slidenum">
              <a:rPr lang="zh-CN" altLang="en-US" sz="1200"/>
              <a:t>20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CB937086-A48E-1F4C-824D-40A8438A7293}" type="slidenum">
              <a:rPr lang="zh-CN" altLang="en-US" sz="1200"/>
              <a:t>21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911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F3F5FA66-DA4C-914A-9DAC-C628414C5C21}" type="slidenum">
              <a:rPr lang="zh-CN" altLang="en-US">
                <a:latin typeface="Tahoma" panose="020B0804030504040204" charset="0"/>
              </a:rPr>
              <a:t>22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3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如果要写很长的函数，用宏很容易出错</a:t>
            </a:r>
            <a:endParaRPr lang="en-US" altLang="zh-CN" dirty="0"/>
          </a:p>
          <a:p>
            <a:r>
              <a:rPr lang="zh-CN" altLang="en-US" dirty="0"/>
              <a:t>宏现在经常只用作定义别名，预编译命令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356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31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ECB6C441-B707-0045-894B-893FD920D9AA}" type="slidenum">
              <a:rPr lang="zh-CN" altLang="en-US">
                <a:latin typeface="Tahoma" panose="020B0804030504040204" charset="0"/>
              </a:rPr>
              <a:t>24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1A76833C-4A92-3B46-B841-E68FC3525190}" type="slidenum">
              <a:rPr lang="zh-CN" altLang="en-US" sz="1200"/>
              <a:t>29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5DE05F87-6B37-AE4E-A7C4-8405275B6C89}" type="slidenum">
              <a:rPr lang="zh-CN" altLang="en-US" sz="1200"/>
              <a:t>30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035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23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5CEB95CF-2F3D-394F-8956-C8D0F03F0F05}" type="slidenum">
              <a:rPr lang="zh-CN" altLang="en-US" sz="1200"/>
              <a:t>36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695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243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void*</a:t>
            </a:r>
            <a:r>
              <a:rPr lang="zh-CN" altLang="en-US" dirty="0"/>
              <a:t>作为参数，可以接收所有类型的数组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en-US" altLang="zh-CN" dirty="0" err="1"/>
              <a:t>cmp</a:t>
            </a:r>
            <a:r>
              <a:rPr lang="zh-CN" altLang="en-US" dirty="0"/>
              <a:t>是函数指针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53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声明类型参数的时候用</a:t>
            </a:r>
            <a:r>
              <a:rPr lang="en-US" altLang="zh-CN" dirty="0" err="1"/>
              <a:t>typename</a:t>
            </a:r>
            <a:endParaRPr lang="en-US" altLang="zh-CN" dirty="0"/>
          </a:p>
          <a:p>
            <a:r>
              <a:rPr lang="zh-CN" altLang="en-US" dirty="0"/>
              <a:t>但是事实上在</a:t>
            </a:r>
            <a:r>
              <a:rPr lang="en-US" altLang="zh-CN" dirty="0"/>
              <a:t>98</a:t>
            </a:r>
            <a:r>
              <a:rPr lang="zh-CN" altLang="en-US" dirty="0"/>
              <a:t>之前都是用</a:t>
            </a:r>
            <a:r>
              <a:rPr lang="en-US" altLang="zh-CN" dirty="0"/>
              <a:t>class</a:t>
            </a:r>
            <a:r>
              <a:rPr lang="zh-CN" altLang="en-US" dirty="0"/>
              <a:t>代表类型  </a:t>
            </a:r>
            <a:r>
              <a:rPr lang="en-US" altLang="zh-CN" dirty="0"/>
              <a:t>class</a:t>
            </a:r>
            <a:r>
              <a:rPr lang="zh-CN" altLang="en-US" dirty="0"/>
              <a:t>既可以表示类又可以表示类型参数</a:t>
            </a:r>
            <a:endParaRPr lang="en-US" altLang="zh-CN" dirty="0"/>
          </a:p>
          <a:p>
            <a:r>
              <a:rPr lang="zh-CN" altLang="en-US" dirty="0"/>
              <a:t>最好用</a:t>
            </a:r>
            <a:r>
              <a:rPr lang="en-US" altLang="zh-CN" dirty="0" err="1"/>
              <a:t>typename</a:t>
            </a:r>
            <a:endParaRPr lang="en-US" altLang="zh-CN" dirty="0"/>
          </a:p>
          <a:p>
            <a:r>
              <a:rPr lang="zh-CN" altLang="en-US" dirty="0"/>
              <a:t>模板并没有被编译，只有在使用的时候才编译，实际上上面</a:t>
            </a:r>
            <a:r>
              <a:rPr lang="en-US" altLang="zh-CN" dirty="0" err="1"/>
              <a:t>int|double</a:t>
            </a:r>
            <a:r>
              <a:rPr lang="zh-CN" altLang="en-US" dirty="0"/>
              <a:t>的</a:t>
            </a:r>
            <a:r>
              <a:rPr lang="en-US" altLang="zh-CN" dirty="0"/>
              <a:t>sort</a:t>
            </a:r>
            <a:r>
              <a:rPr lang="zh-CN" altLang="en-US" dirty="0"/>
              <a:t>后，函数里面会编译两个模板实例，一个</a:t>
            </a:r>
            <a:r>
              <a:rPr lang="en-US" altLang="zh-CN" dirty="0"/>
              <a:t>int</a:t>
            </a:r>
            <a:r>
              <a:rPr lang="zh-CN" altLang="en-US" dirty="0"/>
              <a:t>一个</a:t>
            </a:r>
            <a:r>
              <a:rPr lang="en-US" altLang="zh-CN" dirty="0"/>
              <a:t>double</a:t>
            </a:r>
          </a:p>
          <a:p>
            <a:endParaRPr lang="en-US" altLang="zh-CN" dirty="0"/>
          </a:p>
          <a:p>
            <a:r>
              <a:rPr lang="zh-CN" altLang="en-US" dirty="0"/>
              <a:t>要传入自定义类型，必须重载</a:t>
            </a:r>
            <a:r>
              <a:rPr lang="en-US" altLang="zh-CN" dirty="0"/>
              <a:t>&gt;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DE1F5C23-6786-0248-8D3F-6EEB93EE0084}" type="slidenum">
              <a:rPr lang="zh-CN" altLang="en-US" sz="1200"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template&lt;template&gt;?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&lt;&gt;</a:t>
            </a:r>
            <a:r>
              <a:rPr lang="zh-CN" altLang="en-US" dirty="0"/>
              <a:t>里用来显示传导参数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</a:t>
            </a:r>
            <a:r>
              <a:rPr lang="en-US" altLang="zh-CN" dirty="0"/>
              <a:t>template&lt;class T1=int, class T2=double&gt; </a:t>
            </a:r>
            <a:r>
              <a:rPr lang="zh-CN" altLang="en-US" dirty="0"/>
              <a:t>，类型模板也可以有默认值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为什么？ 如果是</a:t>
            </a:r>
            <a:r>
              <a:rPr lang="en-US" altLang="zh-CN" dirty="0"/>
              <a:t>void f(T1 a=4, T2=5)   </a:t>
            </a:r>
            <a:r>
              <a:rPr lang="zh-CN" altLang="en-US" dirty="0"/>
              <a:t>函数参数有默认值，直接调用</a:t>
            </a:r>
            <a:r>
              <a:rPr lang="en-US" altLang="zh-CN" dirty="0"/>
              <a:t>f()</a:t>
            </a:r>
            <a:r>
              <a:rPr lang="zh-CN" altLang="en-US" dirty="0"/>
              <a:t>，如果没有类型默认值，失败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9A432655-B670-E346-A5EF-9485BB61F69F}" type="slidenum">
              <a:rPr lang="zh-CN" altLang="en-US" sz="1200"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先匹配普通函数，再匹配显示实例化，最后匹配普通</a:t>
            </a:r>
            <a:r>
              <a:rPr lang="en-US" altLang="zh-CN" dirty="0"/>
              <a:t>template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template&lt;&gt;int max&lt;int&gt;(int a, int b){}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dirty="0"/>
              <a:t>Stack</a:t>
            </a:r>
            <a:r>
              <a:rPr lang="en-GB" altLang="zh-CN" sz="1200" dirty="0">
                <a:solidFill>
                  <a:schemeClr val="accent2"/>
                </a:solidFill>
              </a:rPr>
              <a:t> </a:t>
            </a:r>
            <a:r>
              <a:rPr lang="en-GB" altLang="zh-CN" sz="1200" dirty="0">
                <a:solidFill>
                  <a:srgbClr val="FF0066"/>
                </a:solidFill>
              </a:rPr>
              <a:t>&lt;int&gt;</a:t>
            </a:r>
            <a:r>
              <a:rPr lang="en-GB" altLang="zh-CN" sz="1200" dirty="0">
                <a:solidFill>
                  <a:schemeClr val="accent2"/>
                </a:solidFill>
              </a:rPr>
              <a:t> </a:t>
            </a:r>
            <a:r>
              <a:rPr lang="en-GB" altLang="zh-CN" sz="1200" dirty="0"/>
              <a:t>st1;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200" dirty="0"/>
              <a:t>Stack</a:t>
            </a:r>
            <a:r>
              <a:rPr lang="en-GB" altLang="zh-CN" sz="1200" dirty="0">
                <a:solidFill>
                  <a:schemeClr val="accent2"/>
                </a:solidFill>
              </a:rPr>
              <a:t> </a:t>
            </a:r>
            <a:r>
              <a:rPr lang="en-GB" altLang="zh-CN" sz="1200" dirty="0">
                <a:solidFill>
                  <a:srgbClr val="FF0066"/>
                </a:solidFill>
              </a:rPr>
              <a:t>&lt;double&gt;</a:t>
            </a:r>
            <a:r>
              <a:rPr lang="en-GB" altLang="zh-CN" sz="1200" dirty="0">
                <a:solidFill>
                  <a:schemeClr val="accent2"/>
                </a:solidFill>
              </a:rPr>
              <a:t> </a:t>
            </a:r>
            <a:r>
              <a:rPr lang="en-GB" altLang="zh-CN" sz="1200" dirty="0"/>
              <a:t>st2;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/>
              <a:t>实际上定义了两个不同的类</a:t>
            </a:r>
            <a:endParaRPr lang="en-US" altLang="zh-CN" sz="12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/>
              <a:t>所以模板方法前面要加 </a:t>
            </a:r>
            <a:r>
              <a:rPr lang="en-US" altLang="zh-CN" sz="1200" dirty="0"/>
              <a:t>Stack&lt;T&gt;</a:t>
            </a:r>
            <a:r>
              <a:rPr lang="zh-CN" altLang="en-US" sz="1200" dirty="0"/>
              <a:t>，说明是哪个类的函数</a:t>
            </a:r>
            <a:endParaRPr lang="en-US" altLang="zh-CN" sz="12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2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/>
              <a:t>为什么必须显式实例化？创建类实例</a:t>
            </a:r>
            <a:r>
              <a:rPr kumimoji="1" lang="zh-CN" altLang="en-US" sz="1200" dirty="0"/>
              <a:t>，分配空间，要知道类型才能知道分配多大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52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91CB64D1-5F1D-CF4C-BBAE-2D0ECAAB8A91}" type="slidenum">
              <a:rPr lang="zh-CN" altLang="en-US">
                <a:latin typeface="Tahoma" panose="020B0804030504040204" charset="0"/>
              </a:rPr>
              <a:t>9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模板函数隐士实例化，模板类显式实例化</a:t>
            </a:r>
            <a:endParaRPr lang="en-US" altLang="en-US" dirty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E65DC357-5647-CD4F-AF16-E0E5766CB546}" type="slidenum">
              <a:rPr lang="zh-CN" altLang="en-US" sz="1200"/>
              <a:t>12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C95258-68AE-FD4B-8236-D26A719CC2B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CC722-8DA1-444C-9958-A494FFE8DB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C6D5B-8B3E-554D-8ABF-CBC24004F9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077DC-756B-0A43-97C2-56D92CAACD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7C545-38E5-B44B-8458-472EBF1759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D1799-CFEA-814B-AEE5-EDD2A7ABDD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61200-847C-0945-9F3B-06BFD00CD2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42A79-2DDC-464C-A5BF-32215B1B0DE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75EA9-DE5E-824F-9FDC-2277BE9AE05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DC920-875B-224A-B639-4B7966933C6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87C00-67C4-DA4A-987E-9EDE806600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D5654C3A-3D29-6D46-98ED-EC5CD6C91F9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  <a:r>
              <a:rPr lang="en-US" altLang="zh-CN"/>
              <a:t>template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模板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源代码复用机制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参数化模块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/>
              <a:t>对程序模块（如：类、函数）加上</a:t>
            </a:r>
            <a:r>
              <a:rPr lang="en-GB" altLang="en-US" sz="2000" b="1">
                <a:solidFill>
                  <a:srgbClr val="C00000"/>
                </a:solidFill>
                <a:latin typeface="SimSun" charset="-122"/>
              </a:rPr>
              <a:t>类型参数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对不同类型的数据实施相同的操作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多态的一种形式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>
              <a:latin typeface="SimSun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C++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类属函数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类属类</a:t>
            </a:r>
            <a:endParaRPr lang="en-GB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</a:t>
            </a:r>
            <a:r>
              <a:rPr lang="zh-CN" altLang="en-US" sz="3200"/>
              <a:t>－例</a:t>
            </a:r>
          </a:p>
        </p:txBody>
      </p:sp>
      <p:sp>
        <p:nvSpPr>
          <p:cNvPr id="7065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5715000" cy="4724400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b="1" i="1" dirty="0">
                <a:solidFill>
                  <a:schemeClr val="accent2"/>
                </a:solidFill>
              </a:rPr>
              <a:t>	</a:t>
            </a:r>
            <a:r>
              <a:rPr lang="en-GB" altLang="zh-CN" sz="1800" i="1" dirty="0"/>
              <a:t>template &lt;class T</a:t>
            </a:r>
            <a:r>
              <a:rPr lang="en-US" altLang="zh-CN" sz="1800" i="1" dirty="0"/>
              <a:t>, </a:t>
            </a:r>
            <a:r>
              <a:rPr lang="en-US" altLang="zh-CN" sz="1800" i="1" dirty="0">
                <a:solidFill>
                  <a:schemeClr val="hlink"/>
                </a:solidFill>
              </a:rPr>
              <a:t>int size</a:t>
            </a:r>
            <a:r>
              <a:rPr lang="en-GB" altLang="zh-CN" sz="1800" i="1" dirty="0"/>
              <a:t>&gt;</a:t>
            </a:r>
            <a:r>
              <a:rPr lang="zh-CN" altLang="en-US" sz="1800" i="1" dirty="0"/>
              <a:t>类型参数 ，确定类型的参数，可以加默认值 </a:t>
            </a:r>
            <a:r>
              <a:rPr lang="en-US" altLang="zh-CN" sz="1800" i="1" dirty="0"/>
              <a:t>T=</a:t>
            </a:r>
            <a:r>
              <a:rPr lang="en-US" altLang="zh-CN" sz="1800" i="1" dirty="0" err="1"/>
              <a:t>int,size</a:t>
            </a:r>
            <a:r>
              <a:rPr lang="en-US" altLang="zh-CN" sz="1800" i="1" dirty="0"/>
              <a:t>=10</a:t>
            </a:r>
            <a:endParaRPr lang="en-GB" altLang="zh-CN" sz="1800" i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class Stack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{     T buffer[size];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 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      void push(T x);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      T pop();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template &lt;class T, int size&gt;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     void Stack &lt;T, size&gt;::push(T x) { … 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 i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template &lt;class T, int size&gt;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T Stack &lt;T, size&gt;::pop() { …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	……</a:t>
            </a:r>
            <a:endParaRPr lang="en-US" altLang="zh-CN" sz="1800" i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Stack &lt;int, </a:t>
            </a:r>
            <a:r>
              <a:rPr lang="en-GB" altLang="zh-CN" sz="1800" i="1" dirty="0">
                <a:solidFill>
                  <a:schemeClr val="hlink"/>
                </a:solidFill>
              </a:rPr>
              <a:t>100</a:t>
            </a:r>
            <a:r>
              <a:rPr lang="en-GB" altLang="zh-CN" sz="1800" i="1" dirty="0"/>
              <a:t>&gt;         st1;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 dirty="0"/>
              <a:t>	Stack &lt;double, </a:t>
            </a:r>
            <a:r>
              <a:rPr lang="en-GB" altLang="zh-CN" sz="1800" i="1" dirty="0">
                <a:solidFill>
                  <a:schemeClr val="hlink"/>
                </a:solidFill>
              </a:rPr>
              <a:t>200</a:t>
            </a:r>
            <a:r>
              <a:rPr lang="en-GB" altLang="zh-CN" sz="1800" i="1" dirty="0"/>
              <a:t>&gt;   st2;</a:t>
            </a:r>
            <a:endParaRPr lang="en-US" altLang="zh-CN" sz="18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81925" cy="4435475"/>
          </a:xfrm>
        </p:spPr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SimSun" charset="-122"/>
              </a:rPr>
              <a:t>模板是一种</a:t>
            </a:r>
            <a:r>
              <a:rPr lang="zh-CN" altLang="en-US" sz="2400">
                <a:solidFill>
                  <a:srgbClr val="C00000"/>
                </a:solidFill>
                <a:latin typeface="SimSun" charset="-122"/>
              </a:rPr>
              <a:t>源</a:t>
            </a:r>
            <a:r>
              <a:rPr lang="en-GB" altLang="en-US" sz="2400">
                <a:solidFill>
                  <a:srgbClr val="C00000"/>
                </a:solidFill>
                <a:latin typeface="SimSun" charset="-122"/>
              </a:rPr>
              <a:t>代码复用</a:t>
            </a:r>
            <a:r>
              <a:rPr lang="en-GB" altLang="en-US" sz="2400">
                <a:latin typeface="SimSun" charset="-122"/>
              </a:rPr>
              <a:t>机制</a:t>
            </a:r>
            <a:endParaRPr lang="en-GB" altLang="en-US" sz="2400"/>
          </a:p>
          <a:p>
            <a:pPr lvl="2" algn="just" eaLnBrk="1" hangingPunct="1"/>
            <a:r>
              <a:rPr lang="en-GB" altLang="en-US" sz="2000">
                <a:latin typeface="SimSun" charset="-122"/>
              </a:rPr>
              <a:t>实例化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en-US" sz="2000">
                <a:latin typeface="SimSun" charset="-122"/>
              </a:rPr>
              <a:t>生成具体的函数</a:t>
            </a:r>
            <a:r>
              <a:rPr lang="en-US" altLang="en-US" sz="2000">
                <a:latin typeface="SimSun" charset="-122"/>
              </a:rPr>
              <a:t>/</a:t>
            </a:r>
            <a:r>
              <a:rPr lang="en-GB" altLang="en-US" sz="2000">
                <a:latin typeface="SimSun" charset="-122"/>
              </a:rPr>
              <a:t>类</a:t>
            </a:r>
          </a:p>
          <a:p>
            <a:pPr lvl="2" algn="just" eaLnBrk="1" hangingPunct="1"/>
            <a:r>
              <a:rPr lang="en-GB" altLang="en-US" sz="2000">
                <a:latin typeface="SimSun" charset="-122"/>
              </a:rPr>
              <a:t>函数模板的实例化</a:t>
            </a:r>
          </a:p>
          <a:p>
            <a:pPr lvl="3" algn="just" eaLnBrk="1" hangingPunct="1"/>
            <a:r>
              <a:rPr lang="en-GB" altLang="en-US">
                <a:latin typeface="SimSun" charset="-122"/>
              </a:rPr>
              <a:t>隐式实现</a:t>
            </a:r>
          </a:p>
          <a:p>
            <a:pPr lvl="3" algn="just" eaLnBrk="1" hangingPunct="1"/>
            <a:r>
              <a:rPr lang="en-GB" altLang="en-US">
                <a:latin typeface="SimSun" charset="-122"/>
              </a:rPr>
              <a:t>根据具体模板函数调用</a:t>
            </a:r>
          </a:p>
          <a:p>
            <a:pPr lvl="2" algn="just" eaLnBrk="1" hangingPunct="1"/>
            <a:r>
              <a:rPr lang="en-GB" altLang="en-US" sz="2000">
                <a:latin typeface="SimSun" charset="-122"/>
              </a:rPr>
              <a:t>类模板的实例化</a:t>
            </a:r>
          </a:p>
          <a:p>
            <a:pPr lvl="3" algn="just" eaLnBrk="1" hangingPunct="1"/>
            <a:r>
              <a:rPr lang="en-GB" altLang="en-US">
                <a:latin typeface="SimSun" charset="-122"/>
              </a:rPr>
              <a:t>创建对象时显式指定</a:t>
            </a:r>
          </a:p>
          <a:p>
            <a:pPr lvl="3" algn="just" eaLnBrk="1" hangingPunct="1"/>
            <a:endParaRPr lang="en-GB" altLang="en-US" b="1">
              <a:solidFill>
                <a:srgbClr val="C00000"/>
              </a:solidFill>
              <a:latin typeface="SimSun" charset="-122"/>
            </a:endParaRPr>
          </a:p>
          <a:p>
            <a:pPr lvl="1" algn="just" eaLnBrk="1" hangingPunct="1"/>
            <a:r>
              <a:rPr lang="en-GB" altLang="en-US" sz="2000">
                <a:latin typeface="SimSun" charset="-122"/>
              </a:rPr>
              <a:t>是否实例化模板的某个实例由使用点来决定</a:t>
            </a:r>
            <a:r>
              <a:rPr lang="en-GB" altLang="zh-CN" sz="2000">
                <a:latin typeface="SimSun" charset="-122"/>
              </a:rPr>
              <a:t>；</a:t>
            </a:r>
            <a:r>
              <a:rPr lang="en-GB" altLang="en-US" sz="2000">
                <a:latin typeface="SimSun" charset="-122"/>
              </a:rPr>
              <a:t>如果未使用到一个模板的某个实例，则编译系统不会生成相应实例的代码</a:t>
            </a:r>
            <a:endParaRPr lang="zh-CN" altLang="en-US" sz="2000">
              <a:latin typeface="SimSun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17713"/>
            <a:ext cx="7964488" cy="4114800"/>
          </a:xfrm>
        </p:spPr>
        <p:txBody>
          <a:bodyPr/>
          <a:lstStyle/>
          <a:p>
            <a:pPr lvl="2" eaLnBrk="1" hangingPunct="1"/>
            <a:r>
              <a:rPr lang="en-GB" altLang="en-US" sz="1800" dirty="0" err="1">
                <a:latin typeface="SimSun" charset="-122"/>
              </a:rPr>
              <a:t>如果在模块</a:t>
            </a:r>
            <a:r>
              <a:rPr lang="en-GB" altLang="zh-CN" sz="1800" dirty="0" err="1">
                <a:latin typeface="SimSun" charset="-122"/>
              </a:rPr>
              <a:t>A</a:t>
            </a:r>
            <a:r>
              <a:rPr lang="en-GB" altLang="en-US" sz="1800" dirty="0" err="1">
                <a:latin typeface="SimSun" charset="-122"/>
              </a:rPr>
              <a:t>中要使用模块</a:t>
            </a:r>
            <a:r>
              <a:rPr lang="en-GB" altLang="zh-CN" sz="1800" dirty="0" err="1">
                <a:latin typeface="SimSun" charset="-122"/>
              </a:rPr>
              <a:t>B</a:t>
            </a:r>
            <a:r>
              <a:rPr lang="en-GB" altLang="en-US" sz="1800" dirty="0" err="1">
                <a:latin typeface="SimSun" charset="-122"/>
              </a:rPr>
              <a:t>中定义的</a:t>
            </a:r>
            <a:r>
              <a:rPr lang="zh-CN" altLang="en-US" sz="1800" dirty="0">
                <a:latin typeface="SimSun" charset="-122"/>
              </a:rPr>
              <a:t>某</a:t>
            </a:r>
            <a:r>
              <a:rPr lang="en-GB" altLang="en-US" sz="1800" dirty="0" err="1">
                <a:latin typeface="SimSun" charset="-122"/>
              </a:rPr>
              <a:t>模板的实例，而在模块</a:t>
            </a:r>
            <a:r>
              <a:rPr lang="en-GB" altLang="zh-CN" sz="1800" dirty="0" err="1">
                <a:latin typeface="SimSun" charset="-122"/>
              </a:rPr>
              <a:t>B</a:t>
            </a:r>
            <a:r>
              <a:rPr lang="en-GB" altLang="en-US" sz="1800" dirty="0" err="1">
                <a:latin typeface="SimSun" charset="-122"/>
              </a:rPr>
              <a:t>中未使用这个实例，则模块</a:t>
            </a:r>
            <a:r>
              <a:rPr lang="en-GB" altLang="zh-CN" sz="1800" dirty="0" err="1">
                <a:latin typeface="SimSun" charset="-122"/>
              </a:rPr>
              <a:t>A</a:t>
            </a:r>
            <a:r>
              <a:rPr lang="en-GB" altLang="en-US" sz="1800" dirty="0" err="1">
                <a:latin typeface="SimSun" charset="-122"/>
              </a:rPr>
              <a:t>无法使用这个实例</a:t>
            </a:r>
            <a:endParaRPr lang="zh-CN" altLang="en-US" sz="1800" dirty="0">
              <a:latin typeface="SimSun" charset="-122"/>
            </a:endParaRP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457200" y="3200400"/>
            <a:ext cx="2009775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#include "file1.h"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template &lt;class T&gt;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void S&lt;T&gt;::f() { …}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template &lt;class T&gt;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T max(T x, T y)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{ return x&gt;y?x:y;}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void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{  int a,b;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   max(a,b);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   S&lt;int&gt;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   x.f();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}</a:t>
            </a:r>
            <a:endParaRPr lang="en-US" altLang="zh-CN" sz="1600" i="0">
              <a:solidFill>
                <a:schemeClr val="tx2"/>
              </a:solidFill>
            </a:endParaRPr>
          </a:p>
        </p:txBody>
      </p:sp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2895600" y="4038600"/>
            <a:ext cx="2133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tx2"/>
                </a:solidFill>
              </a:rPr>
              <a:t>template &lt;class T&gt;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tx2"/>
                </a:solidFill>
              </a:rPr>
              <a:t>class 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tx2"/>
                </a:solidFill>
              </a:rPr>
              <a:t>{    T a;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tx2"/>
                </a:solidFill>
              </a:rPr>
              <a:t>  public: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tx2"/>
                </a:solidFill>
              </a:rPr>
              <a:t>     void f();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tx2"/>
                </a:solidFill>
              </a:rPr>
              <a:t>};</a:t>
            </a:r>
            <a:endParaRPr lang="en-US" altLang="zh-CN" sz="1600">
              <a:solidFill>
                <a:schemeClr val="tx2"/>
              </a:solidFill>
            </a:endParaRP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5480050" y="3962400"/>
            <a:ext cx="3359150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#include "file1.h"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extern double max(double,double);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void sub()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{    max(1.1,2.2);</a:t>
            </a:r>
            <a:r>
              <a:rPr lang="en-GB" altLang="zh-CN" sz="1600"/>
              <a:t>    </a:t>
            </a:r>
            <a:endParaRPr lang="en-GB" altLang="zh-CN" sz="1600">
              <a:solidFill>
                <a:srgbClr val="FF0066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     </a:t>
            </a:r>
            <a:r>
              <a:rPr lang="en-GB" altLang="zh-CN" sz="1600">
                <a:solidFill>
                  <a:schemeClr val="tx2"/>
                </a:solidFill>
              </a:rPr>
              <a:t>S&lt;float&gt; 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     x.f();</a:t>
            </a:r>
            <a:r>
              <a:rPr lang="en-GB" altLang="zh-CN" sz="1600"/>
              <a:t>      	</a:t>
            </a:r>
            <a:endParaRPr lang="en-GB" altLang="zh-CN" sz="1600">
              <a:solidFill>
                <a:srgbClr val="FF0066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}</a:t>
            </a:r>
            <a:endParaRPr lang="en-US" altLang="zh-CN" sz="1600" i="0">
              <a:solidFill>
                <a:schemeClr val="tx2"/>
              </a:solidFill>
            </a:endParaRPr>
          </a:p>
        </p:txBody>
      </p:sp>
      <p:sp>
        <p:nvSpPr>
          <p:cNvPr id="72710" name="Text Box 7"/>
          <p:cNvSpPr txBox="1">
            <a:spLocks noChangeArrowheads="1"/>
          </p:cNvSpPr>
          <p:nvPr/>
        </p:nvSpPr>
        <p:spPr bwMode="auto">
          <a:xfrm>
            <a:off x="1935163" y="5881688"/>
            <a:ext cx="1036637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file1.cpp</a:t>
            </a:r>
            <a:endParaRPr lang="en-US" altLang="zh-CN" sz="1800" i="0"/>
          </a:p>
        </p:txBody>
      </p:sp>
      <p:sp>
        <p:nvSpPr>
          <p:cNvPr id="72711" name="Text Box 8"/>
          <p:cNvSpPr txBox="1">
            <a:spLocks noChangeArrowheads="1"/>
          </p:cNvSpPr>
          <p:nvPr/>
        </p:nvSpPr>
        <p:spPr bwMode="auto">
          <a:xfrm>
            <a:off x="4038600" y="5576888"/>
            <a:ext cx="804863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file1.h</a:t>
            </a:r>
            <a:endParaRPr lang="en-US" altLang="zh-CN" sz="1800" i="0"/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7537450" y="5562600"/>
            <a:ext cx="1036638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file2.cpp</a:t>
            </a:r>
            <a:endParaRPr lang="en-US" altLang="zh-CN" sz="1800" i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19475" y="1052513"/>
            <a:ext cx="5164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0">
                <a:solidFill>
                  <a:srgbClr val="0070C0"/>
                </a:solidFill>
              </a:rPr>
              <a:t>C++</a:t>
            </a:r>
            <a:r>
              <a:rPr lang="zh-CN" altLang="en-US" sz="2000" b="1" i="0">
                <a:solidFill>
                  <a:srgbClr val="0070C0"/>
                </a:solidFill>
              </a:rPr>
              <a:t>中模板的完整定义通常出现在头文件中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5283995" y="3962400"/>
            <a:ext cx="3763962" cy="1931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rgbClr val="006600"/>
                </a:solidFill>
              </a:rPr>
              <a:t>#include "file1.h"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rgbClr val="006600"/>
                </a:solidFill>
              </a:rPr>
              <a:t>extern </a:t>
            </a:r>
            <a:r>
              <a:rPr lang="en-US" altLang="zh-CN" sz="1600" dirty="0">
                <a:solidFill>
                  <a:srgbClr val="006600"/>
                </a:solidFill>
              </a:rPr>
              <a:t>double</a:t>
            </a:r>
            <a:r>
              <a:rPr lang="zh-CN" altLang="en-US" sz="1600" dirty="0">
                <a:solidFill>
                  <a:srgbClr val="006600"/>
                </a:solidFill>
              </a:rPr>
              <a:t> </a:t>
            </a:r>
            <a:r>
              <a:rPr lang="en-GB" altLang="zh-CN" sz="1600" dirty="0">
                <a:solidFill>
                  <a:srgbClr val="006600"/>
                </a:solidFill>
              </a:rPr>
              <a:t>max(</a:t>
            </a:r>
            <a:r>
              <a:rPr lang="en-US" altLang="zh-CN" sz="1600" dirty="0">
                <a:solidFill>
                  <a:srgbClr val="006600"/>
                </a:solidFill>
              </a:rPr>
              <a:t>double</a:t>
            </a:r>
            <a:r>
              <a:rPr lang="en-GB" altLang="zh-CN" sz="1600" dirty="0">
                <a:solidFill>
                  <a:srgbClr val="006600"/>
                </a:solidFill>
              </a:rPr>
              <a:t>, double);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rgbClr val="006600"/>
                </a:solidFill>
              </a:rPr>
              <a:t>void sub()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rgbClr val="006600"/>
                </a:solidFill>
              </a:rPr>
              <a:t>{  max(1.1, 2.2);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rgbClr val="006600"/>
                </a:solidFill>
              </a:rPr>
              <a:t>    S&lt;float&gt;  x;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rgbClr val="006600"/>
                </a:solidFill>
              </a:rPr>
              <a:t>    </a:t>
            </a:r>
            <a:r>
              <a:rPr lang="en-GB" altLang="zh-CN" sz="1600" dirty="0" err="1">
                <a:solidFill>
                  <a:srgbClr val="006600"/>
                </a:solidFill>
              </a:rPr>
              <a:t>x.f</a:t>
            </a:r>
            <a:r>
              <a:rPr lang="en-GB" altLang="zh-CN" sz="1600" dirty="0">
                <a:solidFill>
                  <a:srgbClr val="006600"/>
                </a:solidFill>
              </a:rPr>
              <a:t>();      	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rgbClr val="006600"/>
                </a:solidFill>
              </a:rPr>
              <a:t>}                       </a:t>
            </a:r>
            <a:r>
              <a:rPr lang="en-GB" altLang="zh-CN" sz="1600" dirty="0"/>
              <a:t>file</a:t>
            </a:r>
            <a:r>
              <a:rPr lang="en-US" altLang="zh-CN" sz="1600" dirty="0"/>
              <a:t>2</a:t>
            </a:r>
            <a:r>
              <a:rPr lang="en-GB" altLang="zh-CN" sz="1600" dirty="0"/>
              <a:t>.</a:t>
            </a:r>
            <a:r>
              <a:rPr lang="en-GB" altLang="zh-CN" sz="1600" dirty="0" err="1"/>
              <a:t>cpp</a:t>
            </a:r>
            <a:endParaRPr lang="en-US" altLang="zh-CN" sz="1600" dirty="0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7596188" y="4724400"/>
            <a:ext cx="7842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rgbClr val="FF0066"/>
                </a:solidFill>
              </a:rPr>
              <a:t>//Error</a:t>
            </a:r>
            <a:endParaRPr lang="zh-CN" altLang="en-US" sz="1600">
              <a:solidFill>
                <a:srgbClr val="FF0066"/>
              </a:solidFill>
            </a:endParaRP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7524750" y="5203825"/>
            <a:ext cx="7842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rgbClr val="FF0066"/>
                </a:solidFill>
              </a:rPr>
              <a:t>//Error</a:t>
            </a:r>
            <a:endParaRPr lang="zh-CN" altLang="en-US" sz="160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4" grpId="0" animBg="1" autoUpdateAnimBg="0"/>
      <p:bldP spid="135177" grpId="0" animBg="1" autoUpdateAnimBg="0"/>
      <p:bldP spid="10" grpId="0" build="allAtOnce"/>
      <p:bldP spid="43020" grpId="0" animBg="1"/>
      <p:bldP spid="43021" grpId="0"/>
      <p:bldP spid="43021" grpId="1"/>
      <p:bldP spid="43022" grpId="0"/>
      <p:bldP spid="4302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Template MetaProgramming</a:t>
            </a:r>
            <a:endParaRPr lang="zh-CN" altLang="en-US"/>
          </a:p>
        </p:txBody>
      </p:sp>
      <p:sp>
        <p:nvSpPr>
          <p:cNvPr id="74754" name="TextBox 3"/>
          <p:cNvSpPr txBox="1">
            <a:spLocks noChangeArrowheads="1"/>
          </p:cNvSpPr>
          <p:nvPr/>
        </p:nvSpPr>
        <p:spPr bwMode="auto">
          <a:xfrm>
            <a:off x="1357313" y="1857375"/>
            <a:ext cx="5594350" cy="455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70C0"/>
                </a:solidFill>
              </a:rPr>
              <a:t>template&lt;int  N&gt;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70C0"/>
                </a:solidFill>
              </a:rPr>
              <a:t>class Fib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70C0"/>
                </a:solidFill>
              </a:rPr>
              <a:t>{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70C0"/>
                </a:solidFill>
              </a:rPr>
              <a:t>    </a:t>
            </a:r>
            <a:r>
              <a:rPr lang="en-US" altLang="zh-CN" sz="1400" b="1" dirty="0" err="1">
                <a:solidFill>
                  <a:srgbClr val="0070C0"/>
                </a:solidFill>
              </a:rPr>
              <a:t>enum</a:t>
            </a:r>
            <a:r>
              <a:rPr lang="en-US" altLang="zh-CN" sz="1400" b="1" dirty="0">
                <a:solidFill>
                  <a:srgbClr val="0070C0"/>
                </a:solidFill>
              </a:rPr>
              <a:t> { value = Fib&lt;N - 1&gt;::value + Fib&lt;N - 2&gt;::value 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70C0"/>
                </a:solidFill>
              </a:rPr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 dirty="0">
              <a:solidFill>
                <a:srgbClr val="0070C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 dirty="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 dirty="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 dirty="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 dirty="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 dirty="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 dirty="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 dirty="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 dirty="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6600"/>
                </a:solidFill>
              </a:rPr>
              <a:t>void main()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6600"/>
                </a:solidFill>
              </a:rPr>
              <a:t>{   </a:t>
            </a:r>
            <a:r>
              <a:rPr lang="en-US" altLang="zh-CN" sz="1400" b="1" dirty="0" err="1">
                <a:solidFill>
                  <a:srgbClr val="006600"/>
                </a:solidFill>
              </a:rPr>
              <a:t>cout</a:t>
            </a:r>
            <a:r>
              <a:rPr lang="en-US" altLang="zh-CN" sz="1400" b="1" dirty="0">
                <a:solidFill>
                  <a:srgbClr val="006600"/>
                </a:solidFill>
              </a:rPr>
              <a:t> &lt;&lt; Fib&lt;8&gt;::value &lt;&lt; </a:t>
            </a:r>
            <a:r>
              <a:rPr lang="en-US" altLang="zh-CN" sz="1400" b="1" dirty="0" err="1">
                <a:solidFill>
                  <a:srgbClr val="006600"/>
                </a:solidFill>
              </a:rPr>
              <a:t>endl</a:t>
            </a:r>
            <a:r>
              <a:rPr lang="en-US" altLang="zh-CN" sz="1400" b="1" dirty="0">
                <a:solidFill>
                  <a:srgbClr val="006600"/>
                </a:solidFill>
              </a:rPr>
              <a:t>;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6600"/>
                </a:solidFill>
              </a:rPr>
              <a:t>}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57313" y="3143250"/>
            <a:ext cx="2211387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70C0"/>
                </a:solidFill>
              </a:rPr>
              <a:t>template&lt;&gt;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70C0"/>
                </a:solidFill>
              </a:rPr>
              <a:t>class Fib&lt;0&gt;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70C0"/>
                </a:solidFill>
              </a:rPr>
              <a:t>{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70C0"/>
                </a:solidFill>
              </a:rPr>
              <a:t>    </a:t>
            </a:r>
            <a:r>
              <a:rPr lang="en-US" altLang="zh-CN" sz="1400" b="1" dirty="0" err="1">
                <a:solidFill>
                  <a:srgbClr val="0070C0"/>
                </a:solidFill>
              </a:rPr>
              <a:t>enum</a:t>
            </a:r>
            <a:r>
              <a:rPr lang="en-US" altLang="zh-CN" sz="1400" b="1" dirty="0">
                <a:solidFill>
                  <a:srgbClr val="0070C0"/>
                </a:solidFill>
              </a:rPr>
              <a:t> { value = 1 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70C0"/>
                </a:solidFill>
              </a:rPr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70C0"/>
                </a:solidFill>
              </a:rPr>
              <a:t>template&lt;&gt;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70C0"/>
                </a:solidFill>
              </a:rPr>
              <a:t> class Fib&lt;1&gt;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70C0"/>
                </a:solidFill>
              </a:rPr>
              <a:t>{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70C0"/>
                </a:solidFill>
              </a:rPr>
              <a:t>    </a:t>
            </a:r>
            <a:r>
              <a:rPr lang="en-US" altLang="zh-CN" sz="1400" b="1" dirty="0" err="1">
                <a:solidFill>
                  <a:srgbClr val="0070C0"/>
                </a:solidFill>
              </a:rPr>
              <a:t>enum</a:t>
            </a:r>
            <a:r>
              <a:rPr lang="en-US" altLang="zh-CN" sz="1400" b="1" dirty="0">
                <a:solidFill>
                  <a:srgbClr val="0070C0"/>
                </a:solidFill>
              </a:rPr>
              <a:t> { value = 1 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70C0"/>
                </a:solidFill>
              </a:rPr>
              <a:t>};</a:t>
            </a:r>
            <a:endParaRPr lang="zh-CN" altLang="en-US" sz="24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14875" y="5857875"/>
            <a:ext cx="28241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C00000"/>
                </a:solidFill>
              </a:rPr>
              <a:t>// calculated at compile time</a:t>
            </a:r>
            <a:endParaRPr lang="zh-CN" altLang="en-US" sz="1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sz="2800">
                <a:latin typeface="SimSun" charset="-122"/>
              </a:rPr>
              <a:t>错误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语法错误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编译</a:t>
            </a:r>
            <a:r>
              <a:rPr lang="en-GB" altLang="zh-CN" sz="2000">
                <a:latin typeface="SimSun" charset="-122"/>
              </a:rPr>
              <a:t>系统</a:t>
            </a:r>
            <a:endParaRPr lang="en-GB" altLang="en-US" sz="2000">
              <a:latin typeface="SimSun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逻辑错误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测试</a:t>
            </a:r>
          </a:p>
          <a:p>
            <a:pPr lvl="1" algn="just" eaLnBrk="1" hangingPunct="1">
              <a:lnSpc>
                <a:spcPct val="90000"/>
              </a:lnSpc>
            </a:pPr>
            <a:endParaRPr lang="en-GB" altLang="en-US" sz="1800">
              <a:latin typeface="SimSun" charset="-122"/>
            </a:endParaRPr>
          </a:p>
          <a:p>
            <a:pPr lvl="1" algn="just" eaLnBrk="1" hangingPunct="1">
              <a:lnSpc>
                <a:spcPct val="90000"/>
              </a:lnSpc>
            </a:pPr>
            <a:endParaRPr lang="en-GB" altLang="en-US" sz="1800">
              <a:latin typeface="SimSun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GB" altLang="zh-CN" sz="2800">
                <a:latin typeface="SimSun" charset="-122"/>
              </a:rPr>
              <a:t>异常 	</a:t>
            </a:r>
            <a:r>
              <a:rPr lang="en-GB" altLang="zh-CN" sz="2800" i="1">
                <a:latin typeface="SimSun" charset="-122"/>
              </a:rPr>
              <a:t>E</a:t>
            </a:r>
            <a:r>
              <a:rPr lang="en-US" altLang="zh-CN" sz="2800" i="1">
                <a:latin typeface="SimSun" charset="-122"/>
              </a:rPr>
              <a:t>xception</a:t>
            </a:r>
            <a:endParaRPr lang="en-GB" altLang="en-US" sz="2800">
              <a:latin typeface="SimSun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运行环境造成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内存不足、文件</a:t>
            </a:r>
            <a:r>
              <a:rPr lang="en-GB" altLang="zh-CN" sz="2000">
                <a:latin typeface="SimSun" charset="-122"/>
              </a:rPr>
              <a:t>操作</a:t>
            </a:r>
            <a:r>
              <a:rPr lang="zh-CN" altLang="en-GB" sz="2000">
                <a:latin typeface="SimSun" charset="-122"/>
              </a:rPr>
              <a:t>失败等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>
                <a:latin typeface="SimSun" charset="-122"/>
              </a:rPr>
              <a:t>异常处理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875" y="579438"/>
            <a:ext cx="7793038" cy="1143000"/>
          </a:xfrm>
        </p:spPr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GB" altLang="zh-CN">
                <a:latin typeface="SimSun" charset="-122"/>
              </a:rPr>
              <a:t>特征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>
                <a:latin typeface="SimSun" charset="-122"/>
              </a:rPr>
              <a:t>可以预</a:t>
            </a:r>
            <a:r>
              <a:rPr lang="zh-CN" altLang="en-US">
                <a:latin typeface="SimSun" charset="-122"/>
              </a:rPr>
              <a:t>见</a:t>
            </a:r>
            <a:endParaRPr lang="en-GB" altLang="en-US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SimSun" charset="-122"/>
              </a:rPr>
              <a:t>无法避免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>
              <a:latin typeface="SimSun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SimSun" charset="-122"/>
              </a:rPr>
              <a:t>作用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GB">
                <a:latin typeface="SimSun" charset="-122"/>
              </a:rPr>
              <a:t>提高</a:t>
            </a:r>
            <a:r>
              <a:rPr lang="en-US" altLang="en-GB">
                <a:latin typeface="SimSun" charset="-122"/>
              </a:rPr>
              <a:t>程序鲁棒性</a:t>
            </a:r>
            <a:r>
              <a:rPr lang="zh-CN" altLang="en-US">
                <a:latin typeface="SimSun" charset="-122"/>
              </a:rPr>
              <a:t>（</a:t>
            </a:r>
            <a:r>
              <a:rPr lang="en-GB" altLang="zh-CN" i="1"/>
              <a:t>Robustness</a:t>
            </a:r>
            <a:r>
              <a:rPr lang="en-GB" altLang="zh-CN">
                <a:latin typeface="SimSun" charset="-122"/>
              </a:rPr>
              <a:t>）</a:t>
            </a:r>
          </a:p>
          <a:p>
            <a:pPr lvl="2" eaLnBrk="1" hangingPunct="1">
              <a:lnSpc>
                <a:spcPct val="90000"/>
              </a:lnSpc>
            </a:pPr>
            <a:endParaRPr lang="en-GB" altLang="zh-CN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endParaRPr lang="en-GB" altLang="zh-CN">
              <a:latin typeface="SimSun" charset="-122"/>
            </a:endParaRPr>
          </a:p>
        </p:txBody>
      </p:sp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4500563" y="1206500"/>
            <a:ext cx="2378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void f(char *str)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{     ifstream  file(str);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 if  (file.fail())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{ … </a:t>
            </a:r>
            <a:r>
              <a:rPr lang="en-GB" altLang="zh-CN" sz="1800">
                <a:solidFill>
                  <a:srgbClr val="006600"/>
                </a:solidFill>
              </a:rPr>
              <a:t>//</a:t>
            </a:r>
            <a:r>
              <a:rPr lang="en-GB" altLang="en-US" sz="1800">
                <a:solidFill>
                  <a:srgbClr val="006600"/>
                </a:solidFill>
              </a:rPr>
              <a:t>异常处理</a:t>
            </a:r>
            <a:r>
              <a:rPr lang="en-US" altLang="en-US" sz="1800">
                <a:solidFill>
                  <a:schemeClr val="tx2"/>
                </a:solidFill>
              </a:rPr>
              <a:t>  </a:t>
            </a:r>
            <a:r>
              <a:rPr lang="en-GB" altLang="en-US" sz="1800">
                <a:solidFill>
                  <a:schemeClr val="tx2"/>
                </a:solidFill>
              </a:rPr>
              <a:t>}</a:t>
            </a:r>
            <a:endParaRPr lang="en-US" altLang="en-US" sz="180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  </a:t>
            </a:r>
            <a:r>
              <a:rPr lang="en-GB" altLang="zh-CN" sz="1800">
                <a:solidFill>
                  <a:schemeClr val="tx2"/>
                </a:solidFill>
              </a:rPr>
              <a:t>int x;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file &gt;&gt; x;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  …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}</a:t>
            </a:r>
            <a:r>
              <a:rPr lang="en-GB" altLang="zh-CN" sz="1800" i="0">
                <a:solidFill>
                  <a:schemeClr val="tx2"/>
                </a:solidFill>
              </a:rPr>
              <a:t> </a:t>
            </a:r>
            <a:endParaRPr lang="zh-CN" altLang="en-US" sz="180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1188" y="5084763"/>
            <a:ext cx="8340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i="0">
                <a:solidFill>
                  <a:srgbClr val="002060"/>
                </a:solidFill>
                <a:latin typeface="SimSun" charset="-122"/>
              </a:rPr>
              <a:t>思考：发现异常之处与处理异常之处不一致，怎么处理？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zh-CN" altLang="en-GB">
                <a:latin typeface="SimSun" charset="-122"/>
              </a:rPr>
              <a:t>常见处理方法</a:t>
            </a:r>
          </a:p>
          <a:p>
            <a:pPr lvl="2" algn="just" eaLnBrk="1" hangingPunct="1"/>
            <a:r>
              <a:rPr lang="zh-CN" altLang="en-GB">
                <a:latin typeface="SimSun" charset="-122"/>
              </a:rPr>
              <a:t>函数参数</a:t>
            </a:r>
          </a:p>
          <a:p>
            <a:pPr lvl="3" algn="just" eaLnBrk="1" hangingPunct="1"/>
            <a:r>
              <a:rPr lang="zh-CN" altLang="en-GB">
                <a:latin typeface="SimSun" charset="-122"/>
              </a:rPr>
              <a:t>返回值</a:t>
            </a:r>
          </a:p>
          <a:p>
            <a:pPr lvl="3" algn="just" eaLnBrk="1" hangingPunct="1"/>
            <a:r>
              <a:rPr lang="zh-CN" altLang="en-GB">
                <a:latin typeface="SimSun" charset="-122"/>
              </a:rPr>
              <a:t>引用参数</a:t>
            </a:r>
          </a:p>
          <a:p>
            <a:pPr lvl="2" algn="just" eaLnBrk="1" hangingPunct="1"/>
            <a:r>
              <a:rPr lang="zh-CN" altLang="en-GB">
                <a:latin typeface="SimSun" charset="-122"/>
              </a:rPr>
              <a:t>逐层返回</a:t>
            </a:r>
          </a:p>
          <a:p>
            <a:pPr lvl="1" algn="just" eaLnBrk="1" hangingPunct="1"/>
            <a:endParaRPr lang="zh-CN" altLang="en-GB">
              <a:latin typeface="SimSun" charset="-122"/>
            </a:endParaRPr>
          </a:p>
          <a:p>
            <a:pPr lvl="1" algn="just" eaLnBrk="1" hangingPunct="1"/>
            <a:r>
              <a:rPr lang="zh-CN" altLang="en-GB">
                <a:latin typeface="SimSun" charset="-122"/>
              </a:rPr>
              <a:t>缺陷</a:t>
            </a:r>
          </a:p>
          <a:p>
            <a:pPr lvl="2" algn="just" eaLnBrk="1" hangingPunct="1"/>
            <a:r>
              <a:rPr lang="en-GB" altLang="en-US">
                <a:latin typeface="SimSun" charset="-122"/>
              </a:rPr>
              <a:t>程序结构不清楚</a:t>
            </a:r>
          </a:p>
          <a:p>
            <a:pPr lvl="2" algn="just" eaLnBrk="1" hangingPunct="1"/>
            <a:endParaRPr lang="en-GB" altLang="en-US" sz="28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 rot="-202858">
            <a:off x="4437063" y="3368675"/>
            <a:ext cx="287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70C0"/>
                </a:solidFill>
              </a:rPr>
              <a:t>构造函数执行出现异常</a:t>
            </a:r>
            <a:r>
              <a:rPr lang="en-US" altLang="zh-CN" sz="2000">
                <a:solidFill>
                  <a:srgbClr val="0070C0"/>
                </a:solidFill>
              </a:rPr>
              <a:t>?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830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zh-CN" sz="2800">
                <a:latin typeface="SimSun" charset="-122"/>
              </a:rPr>
              <a:t>C++</a:t>
            </a:r>
            <a:r>
              <a:rPr lang="en-GB" altLang="en-US" sz="2800">
                <a:latin typeface="SimSun" charset="-122"/>
              </a:rPr>
              <a:t>异常处理机制</a:t>
            </a:r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2400">
                <a:latin typeface="SimSun" charset="-122"/>
              </a:rPr>
              <a:t>一种专门、清晰描述异常处理过程的机制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>
              <a:latin typeface="SimSun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SimSun" charset="-122"/>
              </a:rPr>
              <a:t>处理机制</a:t>
            </a:r>
            <a:endParaRPr lang="en-GB" altLang="en-US" sz="2800">
              <a:latin typeface="SimSun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i="1">
                <a:solidFill>
                  <a:schemeClr val="tx2"/>
                </a:solidFill>
              </a:rPr>
              <a:t>try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zh-CN" sz="2000">
                <a:latin typeface="SimSun" charset="-122"/>
              </a:rPr>
              <a:t>监控</a:t>
            </a:r>
            <a:endParaRPr lang="zh-CN" altLang="en-GB" sz="2000">
              <a:latin typeface="SimSun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GB" sz="2400" i="1">
                <a:solidFill>
                  <a:schemeClr val="tx2"/>
                </a:solidFill>
              </a:rPr>
              <a:t>throw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抛掷异常对象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i="1">
                <a:solidFill>
                  <a:schemeClr val="tx2"/>
                </a:solidFill>
              </a:rPr>
              <a:t>catch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捕获并处理</a:t>
            </a:r>
            <a:endParaRPr lang="zh-CN" altLang="en-US" sz="2000">
              <a:latin typeface="SimSun" charset="-122"/>
            </a:endParaRP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4327525" y="3505200"/>
            <a:ext cx="2073275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try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{  &lt;</a:t>
            </a:r>
            <a:r>
              <a:rPr lang="en-GB" altLang="en-US" sz="1800">
                <a:solidFill>
                  <a:schemeClr val="tx2"/>
                </a:solidFill>
              </a:rPr>
              <a:t>语句序列&gt; }</a:t>
            </a:r>
            <a:endParaRPr lang="zh-CN" altLang="en-US" sz="2400"/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4267200" y="4765675"/>
            <a:ext cx="1925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>
                <a:solidFill>
                  <a:schemeClr val="tx2"/>
                </a:solidFill>
              </a:rPr>
              <a:t>throw  &lt;</a:t>
            </a:r>
            <a:r>
              <a:rPr lang="en-GB" altLang="en-US" sz="1800">
                <a:solidFill>
                  <a:srgbClr val="C00000"/>
                </a:solidFill>
              </a:rPr>
              <a:t>表达式</a:t>
            </a:r>
            <a:r>
              <a:rPr lang="en-GB" altLang="en-US" sz="1800">
                <a:solidFill>
                  <a:schemeClr val="tx2"/>
                </a:solidFill>
              </a:rPr>
              <a:t>&gt;</a:t>
            </a:r>
            <a:endParaRPr lang="zh-CN" altLang="en-US" sz="1800">
              <a:solidFill>
                <a:schemeClr val="tx2"/>
              </a:solidFill>
            </a:endParaRPr>
          </a:p>
        </p:txBody>
      </p:sp>
      <p:sp>
        <p:nvSpPr>
          <p:cNvPr id="81925" name="Text Box 6"/>
          <p:cNvSpPr txBox="1">
            <a:spLocks noChangeArrowheads="1"/>
          </p:cNvSpPr>
          <p:nvPr/>
        </p:nvSpPr>
        <p:spPr bwMode="auto">
          <a:xfrm>
            <a:off x="4211638" y="5445125"/>
            <a:ext cx="3005137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catch  (&lt;</a:t>
            </a:r>
            <a:r>
              <a:rPr lang="en-GB" altLang="en-US" sz="1800">
                <a:solidFill>
                  <a:srgbClr val="C00000"/>
                </a:solidFill>
              </a:rPr>
              <a:t>类型</a:t>
            </a:r>
            <a:r>
              <a:rPr lang="en-GB" altLang="en-US" sz="1800">
                <a:solidFill>
                  <a:schemeClr val="tx2"/>
                </a:solidFill>
              </a:rPr>
              <a:t>&gt;  [&lt;变量&gt;] )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en-US" sz="1800">
                <a:solidFill>
                  <a:schemeClr val="tx2"/>
                </a:solidFill>
              </a:rPr>
              <a:t>{   </a:t>
            </a:r>
            <a:r>
              <a:rPr lang="zh-CN" altLang="en-US" sz="1800">
                <a:solidFill>
                  <a:schemeClr val="tx2"/>
                </a:solidFill>
              </a:rPr>
              <a:t>&lt;语句序列&gt;  </a:t>
            </a:r>
            <a:r>
              <a:rPr lang="en-GB" altLang="en-US" sz="1800">
                <a:solidFill>
                  <a:schemeClr val="tx2"/>
                </a:solidFill>
              </a:rPr>
              <a:t>}</a:t>
            </a:r>
            <a:endParaRPr lang="en-US" altLang="en-US" sz="1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CN" sz="2000" i="1">
                <a:solidFill>
                  <a:schemeClr val="tx2"/>
                </a:solidFill>
              </a:rPr>
              <a:t>catch</a:t>
            </a:r>
          </a:p>
          <a:p>
            <a:pPr lvl="2" eaLnBrk="1" hangingPunct="1"/>
            <a:r>
              <a:rPr lang="zh-CN" altLang="en-US" sz="2000"/>
              <a:t>类型：异常类型，匹配规则同函数重载</a:t>
            </a:r>
          </a:p>
          <a:p>
            <a:pPr lvl="2" eaLnBrk="1" hangingPunct="1"/>
            <a:r>
              <a:rPr lang="zh-CN" altLang="en-US" sz="2000"/>
              <a:t>变量：存储异常对象，可省</a:t>
            </a:r>
          </a:p>
          <a:p>
            <a:pPr lvl="2" eaLnBrk="1" hangingPunct="1"/>
            <a:endParaRPr lang="zh-CN" altLang="en-US" sz="2000"/>
          </a:p>
          <a:p>
            <a:pPr lvl="1" eaLnBrk="1" hangingPunct="1"/>
            <a:r>
              <a:rPr lang="en-GB" altLang="en-US" sz="2000">
                <a:latin typeface="SimSun" charset="-122"/>
              </a:rPr>
              <a:t>一个</a:t>
            </a:r>
            <a:r>
              <a:rPr lang="en-GB" altLang="zh-CN" sz="2000" i="1">
                <a:solidFill>
                  <a:schemeClr val="tx2"/>
                </a:solidFill>
              </a:rPr>
              <a:t>try </a:t>
            </a:r>
            <a:r>
              <a:rPr lang="en-GB" altLang="en-US" sz="2000">
                <a:latin typeface="SimSun" charset="-122"/>
              </a:rPr>
              <a:t>语句块的后面可以跟多个</a:t>
            </a:r>
            <a:r>
              <a:rPr lang="en-GB" altLang="zh-CN" sz="2000" i="1">
                <a:solidFill>
                  <a:schemeClr val="tx2"/>
                </a:solidFill>
              </a:rPr>
              <a:t>catch</a:t>
            </a:r>
            <a:r>
              <a:rPr lang="en-GB" altLang="zh-CN" sz="2000" i="1">
                <a:solidFill>
                  <a:schemeClr val="accent2"/>
                </a:solidFill>
                <a:latin typeface="SimSun" charset="-122"/>
              </a:rPr>
              <a:t> </a:t>
            </a:r>
            <a:r>
              <a:rPr lang="en-GB" altLang="en-US" sz="2000">
                <a:latin typeface="SimSun" charset="-122"/>
              </a:rPr>
              <a:t>语句块, 用于捕获不同类型的异常进行处理</a:t>
            </a:r>
            <a:endParaRPr lang="zh-CN" altLang="en-US" sz="2000">
              <a:latin typeface="SimSun" charset="-122"/>
            </a:endParaRP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052513" y="4281488"/>
            <a:ext cx="19367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void  f()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{  ......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  throw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......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 throw 1.0;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......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  throw "abcd";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.......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}</a:t>
            </a:r>
            <a:endParaRPr lang="zh-CN" altLang="en-US" sz="2400" i="0">
              <a:latin typeface="Times New Roman" panose="02020603050405020304" charset="0"/>
            </a:endParaRP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3635375" y="4281488"/>
            <a:ext cx="38512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{    f();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catch ( int )           //</a:t>
            </a:r>
            <a:r>
              <a:rPr lang="zh-CN" altLang="en-US" sz="1800">
                <a:solidFill>
                  <a:schemeClr val="tx2"/>
                </a:solidFill>
              </a:rPr>
              <a:t>处理</a:t>
            </a:r>
            <a:r>
              <a:rPr lang="en-US" altLang="zh-CN" sz="1800">
                <a:solidFill>
                  <a:schemeClr val="tx2"/>
                </a:solidFill>
              </a:rPr>
              <a:t>throw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{ …</a:t>
            </a:r>
            <a:r>
              <a:rPr lang="zh-CN" altLang="en-US" sz="1800">
                <a:solidFill>
                  <a:schemeClr val="tx2"/>
                </a:solidFill>
              </a:rPr>
              <a:t>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2"/>
                </a:solidFill>
              </a:rPr>
              <a:t>  </a:t>
            </a:r>
            <a:r>
              <a:rPr lang="en-US" altLang="zh-CN" sz="1800">
                <a:solidFill>
                  <a:schemeClr val="tx2"/>
                </a:solidFill>
              </a:rPr>
              <a:t>catch ( double )     //throw 1.0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{ … </a:t>
            </a:r>
            <a:r>
              <a:rPr lang="zh-CN" altLang="en-US" sz="1800">
                <a:solidFill>
                  <a:schemeClr val="tx2"/>
                </a:solidFill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2"/>
                </a:solidFill>
              </a:rPr>
              <a:t>  </a:t>
            </a:r>
            <a:r>
              <a:rPr lang="en-US" altLang="zh-CN" sz="1800">
                <a:solidFill>
                  <a:schemeClr val="tx2"/>
                </a:solidFill>
              </a:rPr>
              <a:t>catch (char * )     //throw "abcd"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{ …</a:t>
            </a:r>
            <a:r>
              <a:rPr lang="zh-CN" altLang="en-US" sz="1800">
                <a:solidFill>
                  <a:schemeClr val="tx2"/>
                </a:solidFill>
              </a:rPr>
              <a:t> }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 autoUpdateAnimBg="0"/>
      <p:bldP spid="14234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800">
                <a:latin typeface="SimSun" charset="-122"/>
              </a:rPr>
              <a:t>异常处理的嵌套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2400" i="1">
                <a:latin typeface="SimSun" charset="-122"/>
              </a:rPr>
              <a:t>f</a:t>
            </a:r>
            <a:r>
              <a:rPr lang="en-GB" altLang="zh-CN" sz="2400" i="1">
                <a:latin typeface="SimSun" charset="-122"/>
                <a:sym typeface="Wingdings" panose="05000000000000000000" pitchFamily="2" charset="2"/>
              </a:rPr>
              <a:t></a:t>
            </a:r>
            <a:r>
              <a:rPr lang="en-GB" altLang="zh-CN" sz="2400" i="1">
                <a:latin typeface="SimSun" charset="-122"/>
              </a:rPr>
              <a:t>g</a:t>
            </a:r>
            <a:r>
              <a:rPr lang="en-GB" altLang="zh-CN" sz="2400" i="1">
                <a:latin typeface="SimSun" charset="-122"/>
                <a:sym typeface="Wingdings" panose="05000000000000000000" pitchFamily="2" charset="2"/>
              </a:rPr>
              <a:t></a:t>
            </a:r>
            <a:r>
              <a:rPr lang="en-GB" altLang="zh-CN" sz="2400" i="1">
                <a:latin typeface="SimSun" charset="-122"/>
              </a:rPr>
              <a:t>h</a:t>
            </a:r>
            <a:r>
              <a:rPr lang="en-GB" altLang="zh-CN" sz="2400">
                <a:latin typeface="SimSun" charset="-122"/>
              </a:rPr>
              <a:t> </a:t>
            </a:r>
            <a:r>
              <a:rPr lang="zh-CN" altLang="zh-CN" sz="2400">
                <a:latin typeface="SimSun" charset="-122"/>
              </a:rPr>
              <a:t>调用关系</a:t>
            </a:r>
            <a:endParaRPr lang="zh-CN" altLang="en-GB" sz="2400">
              <a:latin typeface="SimSun" charset="-122"/>
            </a:endParaRPr>
          </a:p>
          <a:p>
            <a:pPr eaLnBrk="1" hangingPunct="1"/>
            <a:endParaRPr lang="zh-CN" altLang="en-US">
              <a:latin typeface="SimSun" charset="-122"/>
            </a:endParaRP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4724400" y="3203575"/>
            <a:ext cx="35814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h()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{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throw 1;   //</a:t>
            </a:r>
            <a:r>
              <a:rPr lang="en-GB" altLang="en-US" sz="1800">
                <a:solidFill>
                  <a:schemeClr val="tx2"/>
                </a:solidFill>
              </a:rPr>
              <a:t>由</a:t>
            </a:r>
            <a:r>
              <a:rPr lang="en-GB" altLang="zh-CN" sz="1800">
                <a:solidFill>
                  <a:schemeClr val="tx2"/>
                </a:solidFill>
              </a:rPr>
              <a:t>g</a:t>
            </a:r>
            <a:r>
              <a:rPr lang="en-GB" altLang="en-US" sz="1800">
                <a:solidFill>
                  <a:schemeClr val="tx2"/>
                </a:solidFill>
              </a:rPr>
              <a:t>捕获并处理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tx2"/>
                </a:solidFill>
              </a:rPr>
              <a:t> 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tx2"/>
                </a:solidFill>
              </a:rPr>
              <a:t>  </a:t>
            </a:r>
            <a:r>
              <a:rPr lang="en-GB" altLang="zh-CN" sz="1800">
                <a:solidFill>
                  <a:schemeClr val="tx2"/>
                </a:solidFill>
              </a:rPr>
              <a:t>throw “abcd”; //</a:t>
            </a:r>
            <a:r>
              <a:rPr lang="en-GB" altLang="en-US" sz="1800">
                <a:solidFill>
                  <a:schemeClr val="tx2"/>
                </a:solidFill>
              </a:rPr>
              <a:t>由  </a:t>
            </a:r>
            <a:r>
              <a:rPr lang="en-GB" altLang="zh-CN" sz="1800">
                <a:solidFill>
                  <a:schemeClr val="tx2"/>
                </a:solidFill>
              </a:rPr>
              <a:t>f</a:t>
            </a:r>
            <a:r>
              <a:rPr lang="en-GB" altLang="en-US" sz="1800">
                <a:solidFill>
                  <a:schemeClr val="tx2"/>
                </a:solidFill>
              </a:rPr>
              <a:t>捕获并处理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tx2"/>
                </a:solidFill>
              </a:rPr>
              <a:t>}</a:t>
            </a:r>
            <a:endParaRPr lang="zh-CN" altLang="en-US" sz="1800" i="0">
              <a:solidFill>
                <a:schemeClr val="tx2"/>
              </a:solidFill>
            </a:endParaRP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2590800" y="3203575"/>
            <a:ext cx="16764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g()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{    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{    h();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catch (int)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{ …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}</a:t>
            </a:r>
            <a:endParaRPr lang="zh-CN" altLang="en-US" sz="1800" i="0">
              <a:solidFill>
                <a:schemeClr val="tx2"/>
              </a:solidFill>
            </a:endParaRP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304800" y="3124200"/>
            <a:ext cx="2039938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f()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{     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{     g();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catch (int)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{ …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catch (char *)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{ …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}</a:t>
            </a:r>
            <a:endParaRPr lang="zh-CN" altLang="en-US" sz="1800">
              <a:solidFill>
                <a:schemeClr val="tx2"/>
              </a:solidFill>
            </a:endParaRP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1524000" y="5775325"/>
            <a:ext cx="7086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i="0">
                <a:latin typeface="SimSun" charset="-122"/>
              </a:rPr>
              <a:t>如</a:t>
            </a:r>
            <a:r>
              <a:rPr lang="zh-CN" altLang="en-US" sz="2400" i="0">
                <a:latin typeface="SimSun" charset="-122"/>
              </a:rPr>
              <a:t>所</a:t>
            </a:r>
            <a:r>
              <a:rPr lang="en-GB" altLang="en-US" sz="2400" i="0">
                <a:latin typeface="SimSun" charset="-122"/>
              </a:rPr>
              <a:t>抛掷的异常对象在调用链上</a:t>
            </a:r>
            <a:r>
              <a:rPr lang="zh-CN" altLang="en-US" sz="2400" i="0">
                <a:latin typeface="SimSun" charset="-122"/>
              </a:rPr>
              <a:t>未被</a:t>
            </a:r>
            <a:r>
              <a:rPr lang="en-GB" altLang="en-US" sz="2400" i="0">
                <a:latin typeface="SimSun" charset="-122"/>
              </a:rPr>
              <a:t>捕获，则</a:t>
            </a:r>
            <a:r>
              <a:rPr lang="zh-CN" altLang="en-US" sz="2400" i="0">
                <a:latin typeface="SimSun" charset="-122"/>
              </a:rPr>
              <a:t>由</a:t>
            </a:r>
            <a:r>
              <a:rPr lang="en-GB" altLang="en-US" sz="2400" i="0">
                <a:latin typeface="SimSun" charset="-122"/>
              </a:rPr>
              <a:t>系统的</a:t>
            </a:r>
            <a:r>
              <a:rPr lang="en-GB" altLang="zh-CN" sz="2400">
                <a:solidFill>
                  <a:schemeClr val="tx2"/>
                </a:solidFill>
              </a:rPr>
              <a:t>abort</a:t>
            </a:r>
            <a:r>
              <a:rPr lang="en-GB" altLang="en-US" sz="2400" i="0">
                <a:latin typeface="SimSun" charset="-122"/>
              </a:rPr>
              <a:t>处理</a:t>
            </a:r>
            <a:endParaRPr lang="zh-CN" altLang="en-US" sz="2400" i="0">
              <a:latin typeface="SimSun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rot="-645612">
            <a:off x="5607050" y="1973263"/>
            <a:ext cx="1416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00000"/>
                </a:solidFill>
              </a:rPr>
              <a:t>多层传播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nimBg="1" autoUpdateAnimBg="0"/>
      <p:bldP spid="143365" grpId="0" animBg="1" autoUpdateAnimBg="0"/>
      <p:bldP spid="143366" grpId="0" animBg="1" autoUpdateAnimBg="0"/>
      <p:bldP spid="143367" grpId="0" autoUpdateAnimBg="0"/>
      <p:bldP spid="8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  <a:r>
              <a:rPr lang="en-US" altLang="zh-CN"/>
              <a:t>template function</a:t>
            </a:r>
            <a:endParaRPr lang="zh-CN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 err="1">
                <a:latin typeface="SimSun" charset="-122"/>
              </a:rPr>
              <a:t>类属函数</a:t>
            </a:r>
            <a:r>
              <a:rPr lang="en-GB" altLang="en-US" sz="2800" dirty="0">
                <a:latin typeface="SimSun" charset="-122"/>
              </a:rPr>
              <a:t>		</a:t>
            </a:r>
            <a:r>
              <a:rPr lang="en-GB" altLang="en-US" sz="2400" dirty="0"/>
              <a:t>template function</a:t>
            </a:r>
          </a:p>
          <a:p>
            <a:pPr lvl="1" eaLnBrk="1" hangingPunct="1"/>
            <a:r>
              <a:rPr lang="en-GB" altLang="zh-CN" sz="2400" dirty="0" err="1">
                <a:latin typeface="SimSun" charset="-122"/>
              </a:rPr>
              <a:t>同一</a:t>
            </a:r>
            <a:r>
              <a:rPr lang="en-GB" altLang="en-US" sz="2400" dirty="0" err="1">
                <a:latin typeface="SimSun" charset="-122"/>
              </a:rPr>
              <a:t>函数对不同类型的数据完成相同的操作</a:t>
            </a:r>
            <a:endParaRPr lang="en-GB" altLang="en-US" sz="2400" dirty="0">
              <a:latin typeface="SimSun" charset="-122"/>
            </a:endParaRPr>
          </a:p>
          <a:p>
            <a:pPr lvl="1" eaLnBrk="1" hangingPunct="1"/>
            <a:endParaRPr lang="zh-CN" altLang="en-US" sz="2400" dirty="0">
              <a:latin typeface="SimSun" charset="-122"/>
            </a:endParaRPr>
          </a:p>
          <a:p>
            <a:pPr lvl="1" algn="just" eaLnBrk="1" hangingPunct="1"/>
            <a:r>
              <a:rPr lang="en-GB" altLang="en-US" sz="2400" dirty="0" err="1">
                <a:latin typeface="SimSun" charset="-122"/>
              </a:rPr>
              <a:t>宏实现</a:t>
            </a:r>
            <a:endParaRPr lang="en-GB" altLang="en-US" sz="2400" dirty="0">
              <a:latin typeface="SimSun" charset="-122"/>
            </a:endParaRPr>
          </a:p>
          <a:p>
            <a:pPr lvl="2" algn="just" eaLnBrk="1" hangingPunct="1"/>
            <a:r>
              <a:rPr lang="en-GB" altLang="en-US" sz="2000" i="1" dirty="0"/>
              <a:t>#</a:t>
            </a:r>
            <a:r>
              <a:rPr lang="en-GB" altLang="zh-CN" sz="2000" i="1" dirty="0"/>
              <a:t>define  max(</a:t>
            </a:r>
            <a:r>
              <a:rPr lang="en-GB" altLang="zh-CN" sz="2000" i="1" dirty="0" err="1"/>
              <a:t>a,b</a:t>
            </a:r>
            <a:r>
              <a:rPr lang="en-GB" altLang="zh-CN" sz="2000" i="1" dirty="0"/>
              <a:t>)   ((a)&gt;(b)?(a):(b))</a:t>
            </a:r>
          </a:p>
          <a:p>
            <a:pPr lvl="2" algn="just" eaLnBrk="1" hangingPunct="1"/>
            <a:r>
              <a:rPr lang="zh-CN" altLang="en-GB" sz="2000" dirty="0">
                <a:latin typeface="SimSun" charset="-122"/>
              </a:rPr>
              <a:t>缺陷</a:t>
            </a:r>
          </a:p>
          <a:p>
            <a:pPr lvl="3" algn="just" eaLnBrk="1" hangingPunct="1"/>
            <a:r>
              <a:rPr lang="en-US" altLang="en-GB" dirty="0" err="1">
                <a:latin typeface="SimSun" charset="-122"/>
              </a:rPr>
              <a:t>只能实现简单的功能</a:t>
            </a:r>
            <a:endParaRPr lang="en-US" altLang="en-GB" dirty="0">
              <a:latin typeface="SimSun" charset="-122"/>
            </a:endParaRPr>
          </a:p>
          <a:p>
            <a:pPr lvl="3" algn="just" eaLnBrk="1" hangingPunct="1"/>
            <a:r>
              <a:rPr lang="en-US" altLang="zh-CN" dirty="0" err="1">
                <a:latin typeface="SimSun" charset="-122"/>
              </a:rPr>
              <a:t>没有</a:t>
            </a:r>
            <a:r>
              <a:rPr lang="en-US" altLang="en-GB" dirty="0" err="1">
                <a:latin typeface="SimSun" charset="-122"/>
              </a:rPr>
              <a:t>类型检查</a:t>
            </a:r>
            <a:endParaRPr lang="en-US" altLang="en-GB" dirty="0">
              <a:latin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定义异常类</a:t>
            </a:r>
          </a:p>
          <a:p>
            <a:pPr lvl="1" eaLnBrk="1" hangingPunct="1"/>
            <a:r>
              <a:rPr lang="zh-CN" altLang="en-US" dirty="0">
                <a:latin typeface="SimSun" charset="-122"/>
              </a:rPr>
              <a:t>注意</a:t>
            </a:r>
            <a:r>
              <a:rPr lang="en-US" altLang="zh-CN" i="1" dirty="0">
                <a:solidFill>
                  <a:schemeClr val="tx2"/>
                </a:solidFill>
              </a:rPr>
              <a:t>catch </a:t>
            </a:r>
            <a:r>
              <a:rPr lang="zh-CN" altLang="en-US" dirty="0">
                <a:latin typeface="SimSun" charset="-122"/>
              </a:rPr>
              <a:t>块排列顺序</a:t>
            </a: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4695017" y="4356687"/>
            <a:ext cx="4082272" cy="236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 err="1">
                <a:solidFill>
                  <a:schemeClr val="tx2"/>
                </a:solidFill>
              </a:rPr>
              <a:t>int</a:t>
            </a:r>
            <a:r>
              <a:rPr lang="en-US" altLang="zh-CN" sz="1800" dirty="0">
                <a:solidFill>
                  <a:schemeClr val="tx2"/>
                </a:solidFill>
              </a:rPr>
              <a:t>  f()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{     try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     {   </a:t>
            </a:r>
            <a:r>
              <a:rPr lang="en-US" altLang="zh-CN" sz="1800" dirty="0" err="1">
                <a:solidFill>
                  <a:schemeClr val="tx2"/>
                </a:solidFill>
              </a:rPr>
              <a:t>WrongFormat</a:t>
            </a:r>
            <a:r>
              <a:rPr lang="en-US" altLang="zh-CN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 err="1">
                <a:solidFill>
                  <a:schemeClr val="tx2"/>
                </a:solidFill>
              </a:rPr>
              <a:t>wf</a:t>
            </a:r>
            <a:r>
              <a:rPr lang="en-US" altLang="zh-CN" sz="1800" dirty="0">
                <a:solidFill>
                  <a:schemeClr val="tx2"/>
                </a:solidFill>
              </a:rPr>
              <a:t>; throw </a:t>
            </a:r>
            <a:r>
              <a:rPr lang="en-US" altLang="zh-CN" sz="1800" dirty="0" err="1">
                <a:solidFill>
                  <a:schemeClr val="tx2"/>
                </a:solidFill>
              </a:rPr>
              <a:t>wf</a:t>
            </a:r>
            <a:r>
              <a:rPr lang="en-US" altLang="zh-CN" sz="1800" dirty="0">
                <a:solidFill>
                  <a:schemeClr val="tx2"/>
                </a:solidFill>
              </a:rPr>
              <a:t>;	}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     </a:t>
            </a:r>
          </a:p>
          <a:p>
            <a:pPr algn="just" eaLnBrk="1" hangingPunct="1">
              <a:buClrTx/>
              <a:buSzTx/>
              <a:buFontTx/>
              <a:buNone/>
            </a:pPr>
            <a:endParaRPr lang="en-US" altLang="zh-CN" sz="1800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endParaRPr lang="en-US" altLang="zh-CN" sz="1800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}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530225" y="3429000"/>
            <a:ext cx="434657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class </a:t>
            </a:r>
            <a:r>
              <a:rPr lang="en-US" altLang="zh-CN" sz="1800" dirty="0" err="1">
                <a:solidFill>
                  <a:schemeClr val="tx2"/>
                </a:solidFill>
              </a:rPr>
              <a:t>FileErrors</a:t>
            </a:r>
            <a:r>
              <a:rPr lang="en-US" altLang="zh-CN" sz="1800" dirty="0">
                <a:solidFill>
                  <a:schemeClr val="tx2"/>
                </a:solidFill>
              </a:rPr>
              <a:t>{  };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class </a:t>
            </a:r>
            <a:r>
              <a:rPr lang="en-US" altLang="zh-CN" sz="1800" dirty="0" err="1">
                <a:solidFill>
                  <a:schemeClr val="tx2"/>
                </a:solidFill>
              </a:rPr>
              <a:t>NonExist</a:t>
            </a:r>
            <a:r>
              <a:rPr lang="en-US" altLang="zh-CN" sz="1800" dirty="0">
                <a:solidFill>
                  <a:schemeClr val="tx2"/>
                </a:solidFill>
              </a:rPr>
              <a:t>: public </a:t>
            </a:r>
            <a:r>
              <a:rPr lang="en-US" altLang="zh-CN" sz="1800" dirty="0" err="1">
                <a:solidFill>
                  <a:schemeClr val="tx2"/>
                </a:solidFill>
              </a:rPr>
              <a:t>FileErrors</a:t>
            </a:r>
            <a:r>
              <a:rPr lang="en-US" altLang="zh-CN" sz="1800" dirty="0">
                <a:solidFill>
                  <a:schemeClr val="tx2"/>
                </a:solidFill>
              </a:rPr>
              <a:t> {  };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class </a:t>
            </a:r>
            <a:r>
              <a:rPr lang="en-US" altLang="zh-CN" sz="1800" dirty="0" err="1">
                <a:solidFill>
                  <a:schemeClr val="tx2"/>
                </a:solidFill>
              </a:rPr>
              <a:t>WrongFormat</a:t>
            </a:r>
            <a:r>
              <a:rPr lang="en-US" altLang="zh-CN" sz="1800" dirty="0">
                <a:solidFill>
                  <a:schemeClr val="tx2"/>
                </a:solidFill>
              </a:rPr>
              <a:t>: public </a:t>
            </a:r>
            <a:r>
              <a:rPr lang="en-US" altLang="zh-CN" sz="1800" dirty="0" err="1">
                <a:solidFill>
                  <a:schemeClr val="tx2"/>
                </a:solidFill>
              </a:rPr>
              <a:t>FileErrors</a:t>
            </a:r>
            <a:r>
              <a:rPr lang="en-US" altLang="zh-CN" sz="1800" dirty="0">
                <a:solidFill>
                  <a:schemeClr val="tx2"/>
                </a:solidFill>
              </a:rPr>
              <a:t>{  };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class </a:t>
            </a:r>
            <a:r>
              <a:rPr lang="en-US" altLang="zh-CN" sz="1800" dirty="0" err="1">
                <a:solidFill>
                  <a:schemeClr val="tx2"/>
                </a:solidFill>
              </a:rPr>
              <a:t>DiskSeekError</a:t>
            </a:r>
            <a:r>
              <a:rPr lang="en-US" altLang="zh-CN" sz="1800" dirty="0">
                <a:solidFill>
                  <a:schemeClr val="tx2"/>
                </a:solidFill>
              </a:rPr>
              <a:t>: public </a:t>
            </a:r>
            <a:r>
              <a:rPr lang="en-US" altLang="zh-CN" sz="1800" dirty="0" err="1">
                <a:solidFill>
                  <a:schemeClr val="tx2"/>
                </a:solidFill>
              </a:rPr>
              <a:t>FileErrors</a:t>
            </a:r>
            <a:r>
              <a:rPr lang="en-US" altLang="zh-CN" sz="1800" dirty="0">
                <a:solidFill>
                  <a:schemeClr val="tx2"/>
                </a:solidFill>
              </a:rPr>
              <a:t>{  };</a:t>
            </a:r>
            <a:endParaRPr lang="zh-CN" altLang="en-US" sz="2400" dirty="0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343525" y="5594350"/>
            <a:ext cx="34337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2"/>
                </a:solidFill>
              </a:rPr>
              <a:t>catch (NonExist&amp;)  { …….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2"/>
                </a:solidFill>
              </a:rPr>
              <a:t>catch (DiskSeekError&amp;) { … … }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386388" y="5300663"/>
            <a:ext cx="34337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2"/>
                </a:solidFill>
              </a:rPr>
              <a:t>catch (NonExist&amp;)  { …….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2"/>
                </a:solidFill>
              </a:rPr>
              <a:t>catch (DiskSeekError&amp;) { … … }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5407025" y="5949950"/>
            <a:ext cx="2898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6600"/>
                </a:solidFill>
              </a:rPr>
              <a:t>catch (FileErrors&amp;) { …… }</a:t>
            </a:r>
            <a:endParaRPr lang="zh-CN" altLang="en-US" sz="1800">
              <a:solidFill>
                <a:srgbClr val="006600"/>
              </a:solidFill>
            </a:endParaRP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5407025" y="5300663"/>
            <a:ext cx="29686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catch (</a:t>
            </a:r>
            <a:r>
              <a:rPr lang="en-US" altLang="zh-CN" sz="1800" dirty="0" err="1">
                <a:solidFill>
                  <a:srgbClr val="006600"/>
                </a:solidFill>
              </a:rPr>
              <a:t>FileErrors</a:t>
            </a:r>
            <a:r>
              <a:rPr lang="en-US" altLang="zh-CN" sz="1800" dirty="0">
                <a:solidFill>
                  <a:srgbClr val="006600"/>
                </a:solidFill>
              </a:rPr>
              <a:t> &amp;) { …… }</a:t>
            </a:r>
            <a:endParaRPr lang="zh-CN" altLang="en-US" sz="1800" dirty="0">
              <a:solidFill>
                <a:srgbClr val="0066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 rot="-351436">
            <a:off x="4581525" y="3217863"/>
            <a:ext cx="43576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marL="0"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00000"/>
                </a:solidFill>
              </a:rPr>
              <a:t>Catch exceptions by reference </a:t>
            </a:r>
            <a:endParaRPr lang="zh-CN" altLang="en-US" sz="2400">
              <a:solidFill>
                <a:srgbClr val="C00000"/>
              </a:solidFill>
              <a:latin typeface="SimSun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412259">
            <a:off x="2287588" y="4994275"/>
            <a:ext cx="13398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C00000"/>
                </a:solidFill>
              </a:rPr>
              <a:t>尝试多继承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/>
      <p:bldP spid="52232" grpId="0"/>
      <p:bldP spid="52232" grpId="1"/>
      <p:bldP spid="52233" grpId="0"/>
      <p:bldP spid="52233" grpId="1"/>
      <p:bldP spid="52234" grpId="0"/>
      <p:bldP spid="10" grpId="0" build="allAtOnce"/>
      <p:bldP spid="11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88913"/>
            <a:ext cx="7772400" cy="6408737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class </a:t>
            </a:r>
            <a:r>
              <a:rPr lang="en-US" sz="2000" dirty="0" err="1"/>
              <a:t>MyExceptionBase</a:t>
            </a:r>
            <a:r>
              <a:rPr lang="en-US" sz="2000" dirty="0"/>
              <a:t>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};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class </a:t>
            </a:r>
            <a:r>
              <a:rPr lang="en-US" sz="2000" dirty="0" err="1"/>
              <a:t>MyExceptionDerived</a:t>
            </a:r>
            <a:r>
              <a:rPr lang="en-US" sz="2000" dirty="0"/>
              <a:t>: public </a:t>
            </a:r>
            <a:r>
              <a:rPr lang="en-US" sz="2000" dirty="0" err="1"/>
              <a:t>MyExceptionBase</a:t>
            </a:r>
            <a:r>
              <a:rPr lang="en-US" sz="2000" dirty="0"/>
              <a:t>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};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void f(</a:t>
            </a:r>
            <a:r>
              <a:rPr lang="en-US" sz="2000" dirty="0" err="1"/>
              <a:t>MyExceptionBase</a:t>
            </a:r>
            <a:r>
              <a:rPr lang="en-US" sz="2000" dirty="0"/>
              <a:t>&amp; e)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throw e;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</a:t>
            </a:r>
            <a:r>
              <a:rPr lang="en-US" sz="2000" dirty="0" err="1"/>
              <a:t>MyExceptionDerived</a:t>
            </a:r>
            <a:r>
              <a:rPr lang="en-US" sz="2000" dirty="0"/>
              <a:t> e;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try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	f(e);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} catch (</a:t>
            </a:r>
            <a:r>
              <a:rPr lang="en-US" sz="2000" dirty="0" err="1"/>
              <a:t>MyExceptionDerived</a:t>
            </a:r>
            <a:r>
              <a:rPr lang="en-US" sz="2000" dirty="0"/>
              <a:t>&amp; e)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"</a:t>
            </a:r>
            <a:r>
              <a:rPr lang="en-US" sz="2000" dirty="0" err="1"/>
              <a:t>MyExceptionDerived</a:t>
            </a:r>
            <a:r>
              <a:rPr lang="en-US" sz="2000" dirty="0"/>
              <a:t>"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} catch (</a:t>
            </a:r>
            <a:r>
              <a:rPr lang="en-US" sz="2000" dirty="0" err="1"/>
              <a:t>MyExceptionBase</a:t>
            </a:r>
            <a:r>
              <a:rPr lang="en-US" sz="2000" dirty="0"/>
              <a:t>&amp; e)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"</a:t>
            </a:r>
            <a:r>
              <a:rPr lang="en-US" sz="2000" dirty="0" err="1"/>
              <a:t>MyExceptionBase</a:t>
            </a:r>
            <a:r>
              <a:rPr lang="en-US" sz="2000" dirty="0"/>
              <a:t>"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2597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SimSun" charset="-122"/>
              </a:rPr>
              <a:t>特例</a:t>
            </a:r>
          </a:p>
          <a:p>
            <a:pPr lvl="1" eaLnBrk="1" hangingPunct="1"/>
            <a:r>
              <a:rPr lang="zh-CN" altLang="en-US" sz="2400" dirty="0">
                <a:latin typeface="SimSun" charset="-122"/>
              </a:rPr>
              <a:t>无参数</a:t>
            </a:r>
            <a:r>
              <a:rPr lang="en-US" altLang="zh-CN" sz="2400" i="1" dirty="0">
                <a:solidFill>
                  <a:schemeClr val="tx2"/>
                </a:solidFill>
              </a:rPr>
              <a:t>throw</a:t>
            </a:r>
            <a:endParaRPr lang="en-US" altLang="zh-CN" sz="2400" dirty="0">
              <a:latin typeface="SimSun" charset="-122"/>
            </a:endParaRPr>
          </a:p>
          <a:p>
            <a:pPr lvl="2" eaLnBrk="1" hangingPunct="1"/>
            <a:r>
              <a:rPr lang="zh-CN" altLang="en-US" dirty="0">
                <a:latin typeface="SimSun" charset="-122"/>
              </a:rPr>
              <a:t>将捕获到的异常对象重新抛掷出去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    catch (int)      {    throw; 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SimSun" charset="-122"/>
            </a:endParaRPr>
          </a:p>
          <a:p>
            <a:pPr lvl="1" eaLnBrk="1" hangingPunct="1"/>
            <a:r>
              <a:rPr lang="en-US" altLang="zh-CN" sz="2400" i="1" dirty="0">
                <a:solidFill>
                  <a:schemeClr val="tx2"/>
                </a:solidFill>
              </a:rPr>
              <a:t>catch(…)</a:t>
            </a:r>
            <a:r>
              <a:rPr lang="en-US" altLang="zh-CN" dirty="0">
                <a:latin typeface="SimSun" charset="-122"/>
              </a:rPr>
              <a:t>  </a:t>
            </a:r>
          </a:p>
          <a:p>
            <a:pPr lvl="2" eaLnBrk="1" hangingPunct="1"/>
            <a:r>
              <a:rPr lang="zh-CN" altLang="zh-CN" dirty="0">
                <a:latin typeface="SimSun" charset="-122"/>
              </a:rPr>
              <a:t>默认异常处理</a:t>
            </a:r>
            <a:endParaRPr lang="en-US" altLang="zh-CN" dirty="0">
              <a:latin typeface="SimSun" charset="-122"/>
            </a:endParaRPr>
          </a:p>
          <a:p>
            <a:pPr lvl="2" eaLnBrk="1" hangingPunct="1"/>
            <a:endParaRPr lang="en-US" altLang="zh-CN" dirty="0">
              <a:latin typeface="SimSun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651500" y="4508500"/>
            <a:ext cx="27940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template&lt;class T, class E&gt;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inline void Assert(T exp, E e)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{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if (DEBUG)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   if (!exp) throw e;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}</a:t>
            </a:r>
            <a:endParaRPr lang="zh-CN" altLang="en-US" sz="1600">
              <a:solidFill>
                <a:srgbClr val="0066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24525" y="4076700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C00000"/>
                </a:solidFill>
              </a:rPr>
              <a:t>对程序验证特征的支持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5157788"/>
            <a:ext cx="4554537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实现</a:t>
            </a:r>
            <a:endParaRPr lang="en-US" altLang="zh-CN" sz="20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0">
                <a:solidFill>
                  <a:srgbClr val="002060"/>
                </a:solidFill>
              </a:rPr>
              <a:t>不影响对象布局</a:t>
            </a:r>
            <a:endParaRPr lang="en-US" altLang="zh-CN" sz="2000" b="1" i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0">
                <a:solidFill>
                  <a:srgbClr val="002060"/>
                </a:solidFill>
              </a:rPr>
              <a:t>程序状态</a:t>
            </a:r>
            <a:r>
              <a:rPr lang="en-US" altLang="zh-CN" sz="2000" b="1" i="0">
                <a:solidFill>
                  <a:srgbClr val="002060"/>
                </a:solidFill>
              </a:rPr>
              <a:t> </a:t>
            </a:r>
            <a:r>
              <a:rPr lang="en-US" altLang="zh-CN" sz="2000" b="1" i="0">
                <a:solidFill>
                  <a:srgbClr val="002060"/>
                </a:solidFill>
                <a:sym typeface="Wingdings" panose="05000000000000000000" pitchFamily="2" charset="2"/>
              </a:rPr>
              <a:t>&lt;-&gt;  </a:t>
            </a:r>
            <a:r>
              <a:rPr lang="zh-CN" altLang="en-US" sz="2000" b="1" i="0">
                <a:solidFill>
                  <a:srgbClr val="002060"/>
                </a:solidFill>
                <a:sym typeface="Wingdings" panose="05000000000000000000" pitchFamily="2" charset="2"/>
              </a:rPr>
              <a:t>析构函数、异常处理器</a:t>
            </a:r>
            <a:endParaRPr lang="zh-CN" altLang="en-US" sz="2000" b="1" i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rot="-476767">
            <a:off x="4649788" y="19780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745D00"/>
                </a:solidFill>
              </a:rPr>
              <a:t>如何应对多出口引发的处理碎片？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8" grpId="0" build="allAtOnce"/>
      <p:bldP spid="12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Know what functions C++ silently writes and calls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Arial" panose="020B0604020202090204" pitchFamily="34" charset="0"/>
              </a:rPr>
              <a:t>class Empty { }; </a:t>
            </a:r>
          </a:p>
          <a:p>
            <a:pPr eaLnBrk="1" hangingPunct="1"/>
            <a:r>
              <a:rPr lang="en-US" altLang="zh-CN" sz="2800">
                <a:latin typeface="Arial" panose="020B0604020202090204" pitchFamily="34" charset="0"/>
              </a:rPr>
              <a:t>class Empty {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Empty();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Empty(const Empty&amp;);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~Empty();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Empty&amp; operator=(const Empty&amp;);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Empty *operator &amp;();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const Empty* operator &amp;() const;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4754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800"/>
              <a:t>Question -----resource leaks</a:t>
            </a:r>
          </a:p>
          <a:p>
            <a:pPr lvl="1" eaLnBrk="1" hangingPunct="1"/>
            <a:r>
              <a:rPr lang="en-US" altLang="zh-CN" sz="2400"/>
              <a:t>【</a:t>
            </a:r>
            <a:r>
              <a:rPr lang="zh-CN" altLang="en-US" sz="2400"/>
              <a:t>小动物收养保护中心</a:t>
            </a:r>
            <a:r>
              <a:rPr lang="en-US" altLang="zh-CN" sz="2400"/>
              <a:t>】</a:t>
            </a:r>
          </a:p>
          <a:p>
            <a:pPr lvl="2" eaLnBrk="1" hangingPunct="1"/>
            <a:r>
              <a:rPr lang="zh-CN" altLang="en-US" sz="2000"/>
              <a:t>收养中心每天产生一个文件，包含当天的收养个案信息</a:t>
            </a:r>
          </a:p>
          <a:p>
            <a:pPr lvl="2" eaLnBrk="1" hangingPunct="1"/>
            <a:r>
              <a:rPr lang="zh-CN" altLang="en-US" sz="2000"/>
              <a:t>读取这个文件，为每个个案做适当的处理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524000" y="2362200"/>
            <a:ext cx="19050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charset="0"/>
              </a:rPr>
              <a:t>ALA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381000" y="3962400"/>
            <a:ext cx="17526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charset="0"/>
              </a:rPr>
              <a:t>Puppy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2819400" y="3962400"/>
            <a:ext cx="17526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charset="0"/>
              </a:rPr>
              <a:t>Kitten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 flipV="1">
            <a:off x="2743200" y="3200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1371600" y="31242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505200" y="2209800"/>
            <a:ext cx="30400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charset="0"/>
              </a:rPr>
              <a:t>Adorable Little Animal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latin typeface="Arial" panose="020B0604020202090204" pitchFamily="34" charset="0"/>
              </a:rPr>
              <a:t>（</a:t>
            </a:r>
            <a:r>
              <a:rPr lang="en-US" altLang="zh-CN" sz="1800" b="1">
                <a:latin typeface="Arial" panose="020B0604020202090204" pitchFamily="34" charset="0"/>
              </a:rPr>
              <a:t>Abstract Base Class</a:t>
            </a:r>
            <a:r>
              <a:rPr lang="zh-CN" altLang="en-US" sz="1800" b="1">
                <a:latin typeface="Arial" panose="020B0604020202090204" pitchFamily="34" charset="0"/>
              </a:rPr>
              <a:t>）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784725" y="3236913"/>
            <a:ext cx="44069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class ALA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{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       virtual void processAdoption() = 0;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		……..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};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28600" y="5105400"/>
            <a:ext cx="40195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class Puppy: public ALA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{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       virtual void processAdoption();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		……..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};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819650" y="5087938"/>
            <a:ext cx="40195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class Kitten: public ALA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{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       virtual void processAdoption();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		……..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  <p:bldP spid="21509" grpId="0" animBg="1" autoUpdateAnimBg="0"/>
      <p:bldP spid="21510" grpId="0" animBg="1" autoUpdateAnimBg="0"/>
      <p:bldP spid="21512" grpId="0" animBg="1"/>
      <p:bldP spid="21513" grpId="0" animBg="1"/>
      <p:bldP spid="21514" grpId="0" autoUpdateAnimBg="0"/>
      <p:bldP spid="21515" grpId="0" autoUpdateAnimBg="0"/>
      <p:bldP spid="21516" grpId="0" autoUpdateAnimBg="0"/>
      <p:bldP spid="2151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void processAdoptions(istream&amp; dataSource)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{  while (dataSource)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{   ALA *pa = readALA(dataSource);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</a:t>
            </a:r>
            <a:r>
              <a:rPr lang="en-US" altLang="zh-CN" sz="2400" b="1" i="1">
                <a:solidFill>
                  <a:srgbClr val="FF3300"/>
                </a:solidFill>
              </a:rPr>
              <a:t>try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{   pa-&gt;processAdoption();}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</a:t>
            </a:r>
            <a:r>
              <a:rPr lang="en-US" altLang="zh-CN" sz="2400" b="1" i="1">
                <a:solidFill>
                  <a:srgbClr val="FF3300"/>
                </a:solidFill>
              </a:rPr>
              <a:t>catch (</a:t>
            </a:r>
            <a:r>
              <a:rPr lang="en-US" altLang="zh-CN" sz="2400" b="1" i="1">
                <a:solidFill>
                  <a:srgbClr val="FF3300"/>
                </a:solidFill>
                <a:latin typeface="Times New Roman" panose="02020603050405020304" charset="0"/>
              </a:rPr>
              <a:t>…</a:t>
            </a:r>
            <a:r>
              <a:rPr lang="en-US" altLang="zh-CN" sz="2400" b="1" i="1">
                <a:solidFill>
                  <a:srgbClr val="FF33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i="1">
                <a:solidFill>
                  <a:srgbClr val="FF3300"/>
                </a:solidFill>
              </a:rPr>
              <a:t>              {   delete pa;   throw;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delete pa;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019800" y="5000625"/>
            <a:ext cx="26939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zh-CN" altLang="en-US" sz="2400">
                <a:latin typeface="Times New Roman" panose="02020603050405020304" charset="0"/>
              </a:rPr>
              <a:t>结构破碎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zh-CN" altLang="en-US" sz="2400">
                <a:latin typeface="Times New Roman" panose="02020603050405020304" charset="0"/>
              </a:rPr>
              <a:t>被迫重复“清理码”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charset="0"/>
              </a:rPr>
              <a:t>集中处理？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  <p:bldP spid="2355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Smart pointers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90204" pitchFamily="34" charset="0"/>
              </a:rPr>
              <a:t>Template &lt;class T&gt;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class auto_ptr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{  public: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    auto_ptr(T *p=0):ptr(p) {}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  ~auto_ptr() { delete ptr; 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    T* operator-&gt;()  const { return ptr;}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	        T&amp; operator *()  const { return *ptr; 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private: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    T*  ptr;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};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void processAdoptions(istream&amp; dataSource)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{  while (dataSource)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{   auto_ptr&lt;ALA&gt;   pa(readALA(dataSource));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pa-&gt;processAdoption();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}</a:t>
            </a:r>
          </a:p>
          <a:p>
            <a:pPr lvl="1" eaLnBrk="1" hangingPunct="1"/>
            <a:r>
              <a:rPr lang="en-US" altLang="zh-CN" sz="2000"/>
              <a:t>【GUI</a:t>
            </a:r>
            <a:r>
              <a:rPr lang="zh-CN" altLang="en-US" sz="2000"/>
              <a:t>应用软件中的某个显示信息的函数</a:t>
            </a:r>
            <a:r>
              <a:rPr lang="en-US" altLang="zh-CN" sz="2000"/>
              <a:t>】</a:t>
            </a:r>
          </a:p>
          <a:p>
            <a:pPr lvl="2" eaLnBrk="1" hangingPunct="1"/>
            <a:r>
              <a:rPr lang="en-US" altLang="zh-CN" sz="2000">
                <a:latin typeface="Arial" panose="020B0604020202090204" pitchFamily="34" charset="0"/>
              </a:rPr>
              <a:t>void displayInfo(const Information&amp; info)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{     WINDOW_HANDLE  w(createWindow());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    </a:t>
            </a:r>
            <a:r>
              <a:rPr lang="en-US" altLang="zh-CN" sz="2000" i="1">
                <a:solidFill>
                  <a:schemeClr val="accent1"/>
                </a:solidFill>
                <a:latin typeface="Arial" panose="020B0604020202090204" pitchFamily="34" charset="0"/>
              </a:rPr>
              <a:t>display info in window corresponding to w;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    destroyWindows(w);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class WindowHandle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{ public: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	WindowHandle(WINDOW_HANDLE handler) : w(handler) {}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	~WindowHandle() { destroyWindow(w);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operator WINDOW_HANDLE() { return w;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private: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	 WINDOW_HANDLE  w;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WindowHandle(const WindowHandle&amp;);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WindowHandle &amp; operator = (const WindowHandle&amp;);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};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505200" y="5257800"/>
            <a:ext cx="5426075" cy="144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void displayInfo(const Information&amp; info)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{     WindowHandle  w(createWindow())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</a:t>
            </a:r>
            <a:r>
              <a:rPr lang="en-US" altLang="zh-CN" sz="2000">
                <a:solidFill>
                  <a:schemeClr val="accent1"/>
                </a:solidFill>
                <a:latin typeface="Arial" panose="020B0604020202090204" pitchFamily="34" charset="0"/>
              </a:rPr>
              <a:t>display info in window corresponding to w;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}</a:t>
            </a:r>
            <a:endParaRPr lang="en-US" altLang="zh-CN" sz="240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GB" altLang="en-US" sz="2400">
                <a:latin typeface="SimSun" charset="-122"/>
              </a:rPr>
              <a:t>函数重载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2000" i="1"/>
              <a:t>int max(int,int);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2000" i="1"/>
              <a:t>double max(double,double);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2000" i="1"/>
              <a:t>A max(A,A);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zh-CN" sz="2000" i="1"/>
          </a:p>
          <a:p>
            <a:pPr lvl="2" algn="just" eaLnBrk="1" hangingPunct="1"/>
            <a:r>
              <a:rPr lang="zh-CN" altLang="en-GB" sz="2000">
                <a:latin typeface="SimSun" charset="-122"/>
              </a:rPr>
              <a:t>缺陷</a:t>
            </a:r>
          </a:p>
          <a:p>
            <a:pPr lvl="3" algn="just" eaLnBrk="1" hangingPunct="1"/>
            <a:r>
              <a:rPr lang="en-US" altLang="en-GB">
                <a:latin typeface="SimSun" charset="-122"/>
              </a:rPr>
              <a:t>需要定义的重载函数太多</a:t>
            </a:r>
          </a:p>
          <a:p>
            <a:pPr lvl="3" algn="just" eaLnBrk="1" hangingPunct="1"/>
            <a:r>
              <a:rPr lang="en-US" altLang="en-GB">
                <a:latin typeface="SimSun" charset="-122"/>
              </a:rPr>
              <a:t>定义不全</a:t>
            </a:r>
            <a:endParaRPr lang="zh-CN" altLang="en-US">
              <a:latin typeface="SimSun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I/O </a:t>
            </a:r>
            <a:r>
              <a:rPr lang="zh-CN" altLang="en-US"/>
              <a:t>处理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SimSun" charset="-122"/>
              </a:rPr>
              <a:t>基于函数库的</a:t>
            </a:r>
            <a:r>
              <a:rPr lang="en-US" altLang="zh-CN" sz="2400">
                <a:latin typeface="SimSun" charset="-122"/>
              </a:rPr>
              <a:t>I/O</a:t>
            </a:r>
          </a:p>
          <a:p>
            <a:pPr eaLnBrk="1" hangingPunct="1"/>
            <a:r>
              <a:rPr lang="zh-CN" altLang="en-US" sz="2400">
                <a:latin typeface="SimSun" charset="-122"/>
              </a:rPr>
              <a:t>基于类库的</a:t>
            </a:r>
            <a:r>
              <a:rPr lang="en-US" altLang="zh-CN" sz="2400">
                <a:latin typeface="SimSun" charset="-122"/>
              </a:rPr>
              <a:t>I/O</a:t>
            </a:r>
          </a:p>
          <a:p>
            <a:pPr eaLnBrk="1" hangingPunct="1"/>
            <a:endParaRPr lang="zh-CN" altLang="en-US" sz="2400">
              <a:latin typeface="SimSun" charset="-122"/>
            </a:endParaRPr>
          </a:p>
        </p:txBody>
      </p:sp>
      <p:sp>
        <p:nvSpPr>
          <p:cNvPr id="100355" name="Text Box 4"/>
          <p:cNvSpPr txBox="1">
            <a:spLocks noChangeArrowheads="1"/>
          </p:cNvSpPr>
          <p:nvPr/>
        </p:nvSpPr>
        <p:spPr bwMode="auto">
          <a:xfrm>
            <a:off x="1757363" y="2971800"/>
            <a:ext cx="493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ios</a:t>
            </a:r>
            <a:endParaRPr lang="en-US" altLang="zh-CN" sz="2000" i="0"/>
          </a:p>
        </p:txBody>
      </p:sp>
      <p:sp>
        <p:nvSpPr>
          <p:cNvPr id="100356" name="Text Box 5"/>
          <p:cNvSpPr txBox="1">
            <a:spLocks noChangeArrowheads="1"/>
          </p:cNvSpPr>
          <p:nvPr/>
        </p:nvSpPr>
        <p:spPr bwMode="auto">
          <a:xfrm>
            <a:off x="2290763" y="3332163"/>
            <a:ext cx="1012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istream</a:t>
            </a:r>
            <a:endParaRPr lang="en-US" altLang="zh-CN" sz="2000" i="0"/>
          </a:p>
        </p:txBody>
      </p:sp>
      <p:sp>
        <p:nvSpPr>
          <p:cNvPr id="100357" name="Text Box 6"/>
          <p:cNvSpPr txBox="1">
            <a:spLocks noChangeArrowheads="1"/>
          </p:cNvSpPr>
          <p:nvPr/>
        </p:nvSpPr>
        <p:spPr bwMode="auto">
          <a:xfrm>
            <a:off x="3128963" y="3713163"/>
            <a:ext cx="1093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ifstream</a:t>
            </a:r>
            <a:endParaRPr lang="en-US" altLang="zh-CN" sz="2000" i="0"/>
          </a:p>
        </p:txBody>
      </p:sp>
      <p:sp>
        <p:nvSpPr>
          <p:cNvPr id="100358" name="Text Box 7"/>
          <p:cNvSpPr txBox="1">
            <a:spLocks noChangeArrowheads="1"/>
          </p:cNvSpPr>
          <p:nvPr/>
        </p:nvSpPr>
        <p:spPr bwMode="auto">
          <a:xfrm>
            <a:off x="3144838" y="4225925"/>
            <a:ext cx="1303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istrstream</a:t>
            </a:r>
            <a:endParaRPr lang="en-US" altLang="zh-CN" sz="2000" i="0"/>
          </a:p>
        </p:txBody>
      </p:sp>
      <p:sp>
        <p:nvSpPr>
          <p:cNvPr id="100359" name="Text Box 8"/>
          <p:cNvSpPr txBox="1">
            <a:spLocks noChangeArrowheads="1"/>
          </p:cNvSpPr>
          <p:nvPr/>
        </p:nvSpPr>
        <p:spPr bwMode="auto">
          <a:xfrm>
            <a:off x="2306638" y="4932363"/>
            <a:ext cx="109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ostream</a:t>
            </a:r>
            <a:endParaRPr lang="en-US" altLang="zh-CN" sz="2000" i="0"/>
          </a:p>
        </p:txBody>
      </p:sp>
      <p:sp>
        <p:nvSpPr>
          <p:cNvPr id="100360" name="Text Box 9"/>
          <p:cNvSpPr txBox="1">
            <a:spLocks noChangeArrowheads="1"/>
          </p:cNvSpPr>
          <p:nvPr/>
        </p:nvSpPr>
        <p:spPr bwMode="auto">
          <a:xfrm>
            <a:off x="3205163" y="5334000"/>
            <a:ext cx="1173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ofstream</a:t>
            </a:r>
            <a:endParaRPr lang="en-US" altLang="zh-CN" sz="2000" i="0"/>
          </a:p>
        </p:txBody>
      </p:sp>
      <p:sp>
        <p:nvSpPr>
          <p:cNvPr id="100361" name="Text Box 10"/>
          <p:cNvSpPr txBox="1">
            <a:spLocks noChangeArrowheads="1"/>
          </p:cNvSpPr>
          <p:nvPr/>
        </p:nvSpPr>
        <p:spPr bwMode="auto">
          <a:xfrm>
            <a:off x="3221038" y="5846763"/>
            <a:ext cx="1382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ostrstream</a:t>
            </a:r>
            <a:endParaRPr lang="en-US" altLang="zh-CN" sz="2000" i="0"/>
          </a:p>
        </p:txBody>
      </p:sp>
      <p:sp>
        <p:nvSpPr>
          <p:cNvPr id="100362" name="Line 11"/>
          <p:cNvSpPr>
            <a:spLocks noChangeShapeType="1"/>
          </p:cNvSpPr>
          <p:nvPr/>
        </p:nvSpPr>
        <p:spPr bwMode="auto">
          <a:xfrm>
            <a:off x="2001838" y="33464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3" name="Line 12"/>
          <p:cNvSpPr>
            <a:spLocks noChangeShapeType="1"/>
          </p:cNvSpPr>
          <p:nvPr/>
        </p:nvSpPr>
        <p:spPr bwMode="auto">
          <a:xfrm>
            <a:off x="2001838" y="51752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4" name="Line 13"/>
          <p:cNvSpPr>
            <a:spLocks noChangeShapeType="1"/>
          </p:cNvSpPr>
          <p:nvPr/>
        </p:nvSpPr>
        <p:spPr bwMode="auto">
          <a:xfrm>
            <a:off x="2001838" y="35544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5" name="Line 14"/>
          <p:cNvSpPr>
            <a:spLocks noChangeShapeType="1"/>
          </p:cNvSpPr>
          <p:nvPr/>
        </p:nvSpPr>
        <p:spPr bwMode="auto">
          <a:xfrm>
            <a:off x="2763838" y="37274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6" name="Line 15"/>
          <p:cNvSpPr>
            <a:spLocks noChangeShapeType="1"/>
          </p:cNvSpPr>
          <p:nvPr/>
        </p:nvSpPr>
        <p:spPr bwMode="auto">
          <a:xfrm>
            <a:off x="2763838" y="39354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7" name="Line 16"/>
          <p:cNvSpPr>
            <a:spLocks noChangeShapeType="1"/>
          </p:cNvSpPr>
          <p:nvPr/>
        </p:nvSpPr>
        <p:spPr bwMode="auto">
          <a:xfrm>
            <a:off x="2763838" y="44688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8" name="Line 17"/>
          <p:cNvSpPr>
            <a:spLocks noChangeShapeType="1"/>
          </p:cNvSpPr>
          <p:nvPr/>
        </p:nvSpPr>
        <p:spPr bwMode="auto">
          <a:xfrm>
            <a:off x="2840038" y="53276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9" name="Line 18"/>
          <p:cNvSpPr>
            <a:spLocks noChangeShapeType="1"/>
          </p:cNvSpPr>
          <p:nvPr/>
        </p:nvSpPr>
        <p:spPr bwMode="auto">
          <a:xfrm>
            <a:off x="2840038" y="55562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0" name="Line 19"/>
          <p:cNvSpPr>
            <a:spLocks noChangeShapeType="1"/>
          </p:cNvSpPr>
          <p:nvPr/>
        </p:nvSpPr>
        <p:spPr bwMode="auto">
          <a:xfrm>
            <a:off x="2840038" y="60896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1" name="Line 20"/>
          <p:cNvSpPr>
            <a:spLocks noChangeShapeType="1"/>
          </p:cNvSpPr>
          <p:nvPr/>
        </p:nvSpPr>
        <p:spPr bwMode="auto">
          <a:xfrm>
            <a:off x="2840038" y="55562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2" name="Text Box 21"/>
          <p:cNvSpPr txBox="1">
            <a:spLocks noChangeArrowheads="1"/>
          </p:cNvSpPr>
          <p:nvPr/>
        </p:nvSpPr>
        <p:spPr bwMode="auto">
          <a:xfrm>
            <a:off x="6421438" y="5465763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iostream</a:t>
            </a:r>
            <a:endParaRPr lang="en-US" altLang="zh-CN" sz="2000" i="0"/>
          </a:p>
        </p:txBody>
      </p:sp>
      <p:sp>
        <p:nvSpPr>
          <p:cNvPr id="100373" name="Line 22"/>
          <p:cNvSpPr>
            <a:spLocks noChangeShapeType="1"/>
          </p:cNvSpPr>
          <p:nvPr/>
        </p:nvSpPr>
        <p:spPr bwMode="auto">
          <a:xfrm>
            <a:off x="2763838" y="487045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4" name="Line 23"/>
          <p:cNvSpPr>
            <a:spLocks noChangeShapeType="1"/>
          </p:cNvSpPr>
          <p:nvPr/>
        </p:nvSpPr>
        <p:spPr bwMode="auto">
          <a:xfrm>
            <a:off x="2840038" y="647065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5" name="Line 24"/>
          <p:cNvSpPr>
            <a:spLocks noChangeShapeType="1"/>
          </p:cNvSpPr>
          <p:nvPr/>
        </p:nvSpPr>
        <p:spPr bwMode="auto">
          <a:xfrm>
            <a:off x="5811838" y="487045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6" name="Line 25"/>
          <p:cNvSpPr>
            <a:spLocks noChangeShapeType="1"/>
          </p:cNvSpPr>
          <p:nvPr/>
        </p:nvSpPr>
        <p:spPr bwMode="auto">
          <a:xfrm flipV="1">
            <a:off x="5811838" y="578485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7" name="Text Box 26"/>
          <p:cNvSpPr txBox="1">
            <a:spLocks noChangeArrowheads="1"/>
          </p:cNvSpPr>
          <p:nvPr/>
        </p:nvSpPr>
        <p:spPr bwMode="auto">
          <a:xfrm>
            <a:off x="7243763" y="5943600"/>
            <a:ext cx="103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fstream</a:t>
            </a:r>
            <a:endParaRPr lang="en-US" altLang="zh-CN" sz="2000" i="0"/>
          </a:p>
        </p:txBody>
      </p:sp>
      <p:sp>
        <p:nvSpPr>
          <p:cNvPr id="100378" name="Text Box 27"/>
          <p:cNvSpPr txBox="1">
            <a:spLocks noChangeArrowheads="1"/>
          </p:cNvSpPr>
          <p:nvPr/>
        </p:nvSpPr>
        <p:spPr bwMode="auto">
          <a:xfrm>
            <a:off x="7289800" y="6384925"/>
            <a:ext cx="124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strstream</a:t>
            </a:r>
            <a:endParaRPr lang="en-US" altLang="zh-CN" sz="2000" i="0"/>
          </a:p>
        </p:txBody>
      </p:sp>
      <p:sp>
        <p:nvSpPr>
          <p:cNvPr id="100379" name="Line 29"/>
          <p:cNvSpPr>
            <a:spLocks noChangeShapeType="1"/>
          </p:cNvSpPr>
          <p:nvPr/>
        </p:nvSpPr>
        <p:spPr bwMode="auto">
          <a:xfrm>
            <a:off x="6954838" y="61658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80" name="Line 30"/>
          <p:cNvSpPr>
            <a:spLocks noChangeShapeType="1"/>
          </p:cNvSpPr>
          <p:nvPr/>
        </p:nvSpPr>
        <p:spPr bwMode="auto">
          <a:xfrm>
            <a:off x="6954838" y="66278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81" name="Line 31"/>
          <p:cNvSpPr>
            <a:spLocks noChangeShapeType="1"/>
          </p:cNvSpPr>
          <p:nvPr/>
        </p:nvSpPr>
        <p:spPr bwMode="auto">
          <a:xfrm>
            <a:off x="6934200" y="5867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I/O </a:t>
            </a:r>
            <a:r>
              <a:rPr lang="zh-CN" altLang="en-US" dirty="0"/>
              <a:t>处理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GB" altLang="zh-CN">
                <a:latin typeface="SimSun" charset="-122"/>
              </a:rPr>
              <a:t>I/O</a:t>
            </a:r>
            <a:r>
              <a:rPr lang="en-GB" altLang="en-US">
                <a:latin typeface="SimSun" charset="-122"/>
              </a:rPr>
              <a:t>流库</a:t>
            </a:r>
            <a:r>
              <a:rPr lang="zh-CN" altLang="en-US">
                <a:latin typeface="SimSun" charset="-122"/>
              </a:rPr>
              <a:t>的</a:t>
            </a:r>
            <a:r>
              <a:rPr lang="en-US" altLang="en-GB">
                <a:latin typeface="SimSun" charset="-122"/>
              </a:rPr>
              <a:t>三类输入/输出操作</a:t>
            </a:r>
            <a:endParaRPr lang="en-US" altLang="en-GB"/>
          </a:p>
          <a:p>
            <a:pPr lvl="2" algn="just" eaLnBrk="1" hangingPunct="1"/>
            <a:r>
              <a:rPr lang="en-GB" altLang="en-US">
                <a:latin typeface="SimSun" charset="-122"/>
              </a:rPr>
              <a:t>控制台</a:t>
            </a:r>
            <a:r>
              <a:rPr lang="en-GB" altLang="zh-CN">
                <a:latin typeface="SimSun" charset="-122"/>
              </a:rPr>
              <a:t>I/O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>
                <a:latin typeface="SimSun" charset="-122"/>
              </a:rPr>
              <a:t>	</a:t>
            </a:r>
            <a:r>
              <a:rPr lang="zh-CN" altLang="en-GB">
                <a:latin typeface="SimSun" charset="-122"/>
              </a:rPr>
              <a:t>标准</a:t>
            </a:r>
            <a:r>
              <a:rPr lang="en-GB" altLang="zh-CN">
                <a:latin typeface="SimSun" charset="-122"/>
              </a:rPr>
              <a:t>I/O</a:t>
            </a:r>
            <a:r>
              <a:rPr lang="zh-CN" altLang="en-GB">
                <a:latin typeface="SimSun" charset="-122"/>
              </a:rPr>
              <a:t>设备</a:t>
            </a:r>
          </a:p>
          <a:p>
            <a:pPr lvl="3" algn="just" eaLnBrk="1" hangingPunct="1"/>
            <a:r>
              <a:rPr lang="en-GB" altLang="zh-CN" i="1">
                <a:solidFill>
                  <a:schemeClr val="tx2"/>
                </a:solidFill>
              </a:rPr>
              <a:t>cin、cout、cerr、clog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US" altLang="en-GB"/>
          </a:p>
          <a:p>
            <a:pPr lvl="2" algn="just" eaLnBrk="1" hangingPunct="1"/>
            <a:r>
              <a:rPr lang="en-GB" altLang="en-US">
                <a:latin typeface="SimSun" charset="-122"/>
              </a:rPr>
              <a:t>文件</a:t>
            </a:r>
            <a:r>
              <a:rPr lang="en-GB" altLang="zh-CN">
                <a:latin typeface="SimSun" charset="-122"/>
              </a:rPr>
              <a:t>I/O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>
                <a:latin typeface="SimSun" charset="-122"/>
              </a:rPr>
              <a:t>	</a:t>
            </a:r>
            <a:endParaRPr lang="en-GB" altLang="en-US"/>
          </a:p>
          <a:p>
            <a:pPr lvl="2" algn="just" eaLnBrk="1" hangingPunct="1"/>
            <a:r>
              <a:rPr lang="en-GB" altLang="en-US">
                <a:latin typeface="SimSun" charset="-122"/>
              </a:rPr>
              <a:t>字符串</a:t>
            </a:r>
            <a:r>
              <a:rPr lang="en-GB" altLang="zh-CN">
                <a:latin typeface="SimSun" charset="-122"/>
              </a:rPr>
              <a:t>I/O		</a:t>
            </a:r>
            <a:endParaRPr lang="zh-CN" altLang="en-US" b="1">
              <a:latin typeface="SimSun" charset="-122"/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I/O </a:t>
            </a:r>
            <a:r>
              <a:rPr lang="zh-CN" altLang="en-US"/>
              <a:t>处理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GB" altLang="en-US">
                <a:latin typeface="SimSun" charset="-122"/>
              </a:rPr>
              <a:t>操作符</a:t>
            </a:r>
            <a:r>
              <a:rPr lang="en-GB" altLang="en-US" sz="2400" i="1">
                <a:solidFill>
                  <a:schemeClr val="tx2"/>
                </a:solidFill>
              </a:rPr>
              <a:t>&lt;&lt;</a:t>
            </a:r>
            <a:r>
              <a:rPr lang="en-GB" altLang="en-US">
                <a:latin typeface="SimSun" charset="-122"/>
              </a:rPr>
              <a:t>和</a:t>
            </a:r>
            <a:r>
              <a:rPr lang="en-GB" altLang="en-US" sz="2400" i="1">
                <a:solidFill>
                  <a:schemeClr val="tx2"/>
                </a:solidFill>
              </a:rPr>
              <a:t>&gt;&gt;</a:t>
            </a:r>
            <a:r>
              <a:rPr lang="en-GB" altLang="en-US">
                <a:latin typeface="SimSun" charset="-122"/>
              </a:rPr>
              <a:t>重载</a:t>
            </a:r>
          </a:p>
          <a:p>
            <a:pPr lvl="2" algn="just" eaLnBrk="1" hangingPunct="1"/>
            <a:r>
              <a:rPr lang="en-GB" altLang="en-US">
                <a:latin typeface="SimSun" charset="-122"/>
              </a:rPr>
              <a:t>对自定义类</a:t>
            </a:r>
            <a:r>
              <a:rPr lang="en-GB" altLang="zh-CN">
                <a:latin typeface="SimSun" charset="-122"/>
              </a:rPr>
              <a:t>的</a:t>
            </a:r>
            <a:r>
              <a:rPr lang="en-GB" altLang="en-US">
                <a:latin typeface="SimSun" charset="-122"/>
              </a:rPr>
              <a:t>对象</a:t>
            </a:r>
            <a:r>
              <a:rPr lang="en-US" altLang="zh-CN">
                <a:latin typeface="SimSun" charset="-122"/>
              </a:rPr>
              <a:t>的</a:t>
            </a:r>
            <a:r>
              <a:rPr lang="en-GB" altLang="en-US">
                <a:latin typeface="SimSun" charset="-122"/>
              </a:rPr>
              <a:t>I/O</a:t>
            </a:r>
          </a:p>
          <a:p>
            <a:pPr lvl="2" algn="just" eaLnBrk="1" hangingPunct="1"/>
            <a:r>
              <a:rPr lang="en-GB" altLang="en-US">
                <a:latin typeface="SimSun" charset="-122"/>
              </a:rPr>
              <a:t>全局(友元)函数重载</a:t>
            </a:r>
            <a:endParaRPr lang="zh-CN" altLang="en-US">
              <a:latin typeface="SimSun" charset="-122"/>
            </a:endParaRP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202770" y="3479800"/>
            <a:ext cx="5472973" cy="263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class   CPoint2D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{     double   x,  y;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 public: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     friend </a:t>
            </a:r>
            <a:r>
              <a:rPr lang="en-GB" altLang="zh-CN" sz="1400" b="1" dirty="0" err="1">
                <a:solidFill>
                  <a:schemeClr val="tx2"/>
                </a:solidFill>
              </a:rPr>
              <a:t>ostream</a:t>
            </a:r>
            <a:r>
              <a:rPr lang="en-GB" altLang="zh-CN" sz="1400" b="1" dirty="0">
                <a:solidFill>
                  <a:schemeClr val="tx2"/>
                </a:solidFill>
              </a:rPr>
              <a:t>&amp; operator &lt;&lt; (</a:t>
            </a:r>
            <a:r>
              <a:rPr lang="en-GB" altLang="zh-CN" sz="1400" b="1" dirty="0" err="1">
                <a:solidFill>
                  <a:schemeClr val="tx2"/>
                </a:solidFill>
              </a:rPr>
              <a:t>ostream</a:t>
            </a:r>
            <a:r>
              <a:rPr lang="en-GB" altLang="zh-CN" sz="1400" b="1" dirty="0">
                <a:solidFill>
                  <a:schemeClr val="tx2"/>
                </a:solidFill>
              </a:rPr>
              <a:t>&amp;, CPoint2D &amp;);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};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 err="1">
                <a:solidFill>
                  <a:schemeClr val="tx2"/>
                </a:solidFill>
              </a:rPr>
              <a:t>ostream</a:t>
            </a:r>
            <a:r>
              <a:rPr lang="en-GB" altLang="zh-CN" sz="1400" b="1" dirty="0">
                <a:solidFill>
                  <a:schemeClr val="tx2"/>
                </a:solidFill>
              </a:rPr>
              <a:t>&amp; operator &lt;&lt; (</a:t>
            </a:r>
            <a:r>
              <a:rPr lang="en-GB" altLang="zh-CN" sz="1400" b="1" dirty="0" err="1">
                <a:solidFill>
                  <a:schemeClr val="tx2"/>
                </a:solidFill>
              </a:rPr>
              <a:t>ostream</a:t>
            </a:r>
            <a:r>
              <a:rPr lang="en-GB" altLang="zh-CN" sz="1400" b="1" dirty="0">
                <a:solidFill>
                  <a:schemeClr val="tx2"/>
                </a:solidFill>
              </a:rPr>
              <a:t>&amp; out,  CPoint2D&amp; a)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{ 	out &lt;&lt; </a:t>
            </a:r>
            <a:r>
              <a:rPr lang="en-GB" altLang="zh-CN" sz="1400" b="1" dirty="0" err="1">
                <a:solidFill>
                  <a:schemeClr val="tx2"/>
                </a:solidFill>
              </a:rPr>
              <a:t>a.x</a:t>
            </a:r>
            <a:r>
              <a:rPr lang="en-GB" altLang="zh-CN" sz="1400" b="1" dirty="0">
                <a:solidFill>
                  <a:schemeClr val="tx2"/>
                </a:solidFill>
              </a:rPr>
              <a:t> &lt;&lt; “,” &lt;&lt; </a:t>
            </a:r>
            <a:r>
              <a:rPr lang="en-GB" altLang="zh-CN" sz="1400" b="1" dirty="0" err="1">
                <a:solidFill>
                  <a:schemeClr val="tx2"/>
                </a:solidFill>
              </a:rPr>
              <a:t>a.y</a:t>
            </a:r>
            <a:r>
              <a:rPr lang="en-GB" altLang="zh-CN" sz="1400" b="1" dirty="0">
                <a:solidFill>
                  <a:schemeClr val="tx2"/>
                </a:solidFill>
              </a:rPr>
              <a:t> &lt;&lt; </a:t>
            </a:r>
            <a:r>
              <a:rPr lang="en-GB" altLang="zh-CN" sz="1400" b="1" dirty="0" err="1">
                <a:solidFill>
                  <a:schemeClr val="tx2"/>
                </a:solidFill>
              </a:rPr>
              <a:t>endl</a:t>
            </a:r>
            <a:r>
              <a:rPr lang="en-GB" altLang="zh-CN" sz="1400" b="1" dirty="0">
                <a:solidFill>
                  <a:schemeClr val="tx2"/>
                </a:solidFill>
              </a:rPr>
              <a:t>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	return out;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}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…   	CPoint2D   a;	</a:t>
            </a:r>
            <a:r>
              <a:rPr lang="en-GB" altLang="zh-CN" sz="1400" b="1" dirty="0" err="1">
                <a:solidFill>
                  <a:schemeClr val="tx2"/>
                </a:solidFill>
              </a:rPr>
              <a:t>cout</a:t>
            </a:r>
            <a:r>
              <a:rPr lang="en-GB" altLang="zh-CN" sz="1400" b="1" dirty="0">
                <a:solidFill>
                  <a:schemeClr val="tx2"/>
                </a:solidFill>
              </a:rPr>
              <a:t> &lt;&lt; a;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5791200" y="3074988"/>
            <a:ext cx="3109913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class CPoint3D:  public CPoint2D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{   double z;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     …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 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};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…...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CPoint3D  b;    </a:t>
            </a:r>
            <a:r>
              <a:rPr lang="en-GB" altLang="zh-CN" sz="1400" b="1" dirty="0" err="1">
                <a:solidFill>
                  <a:schemeClr val="tx2"/>
                </a:solidFill>
              </a:rPr>
              <a:t>cout</a:t>
            </a:r>
            <a:r>
              <a:rPr lang="en-GB" altLang="zh-CN" sz="1400" b="1" dirty="0">
                <a:solidFill>
                  <a:schemeClr val="tx2"/>
                </a:solidFill>
              </a:rPr>
              <a:t>  &lt;&lt;  b;</a:t>
            </a:r>
            <a:r>
              <a:rPr lang="en-GB" altLang="zh-CN" sz="2000" b="1" dirty="0">
                <a:solidFill>
                  <a:schemeClr val="accent2"/>
                </a:solidFill>
                <a:latin typeface="Times New Roman" panose="02020603050405020304" charset="0"/>
              </a:rPr>
              <a:t>       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</a:endParaRP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5703888" y="5334000"/>
            <a:ext cx="31829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i="0">
                <a:latin typeface="SimSun" charset="-122"/>
              </a:rPr>
              <a:t>只显示</a:t>
            </a:r>
            <a:r>
              <a:rPr lang="en-GB" altLang="zh-CN" sz="1800"/>
              <a:t>b.x</a:t>
            </a:r>
            <a:r>
              <a:rPr lang="en-GB" altLang="en-US" sz="1800" i="0">
                <a:latin typeface="SimSun" charset="-122"/>
              </a:rPr>
              <a:t>和</a:t>
            </a:r>
            <a:r>
              <a:rPr lang="en-GB" altLang="zh-CN" sz="1800"/>
              <a:t>b.y</a:t>
            </a:r>
            <a:r>
              <a:rPr lang="en-GB" altLang="zh-CN" sz="1800" i="0">
                <a:latin typeface="SimSun" charset="-122"/>
              </a:rPr>
              <a:t>，</a:t>
            </a:r>
            <a:r>
              <a:rPr lang="en-GB" altLang="en-US" sz="1800" i="0">
                <a:latin typeface="SimSun" charset="-122"/>
              </a:rPr>
              <a:t>而没显示</a:t>
            </a:r>
            <a:r>
              <a:rPr lang="en-GB" altLang="zh-CN" sz="1800"/>
              <a:t>b.z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3937989" y="6042025"/>
            <a:ext cx="5179623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 err="1">
                <a:solidFill>
                  <a:srgbClr val="006600"/>
                </a:solidFill>
              </a:rPr>
              <a:t>ostream</a:t>
            </a:r>
            <a:r>
              <a:rPr lang="en-GB" altLang="zh-CN" sz="1400" b="1" dirty="0">
                <a:solidFill>
                  <a:srgbClr val="006600"/>
                </a:solidFill>
              </a:rPr>
              <a:t>&amp;   operator &lt;&lt; (</a:t>
            </a:r>
            <a:r>
              <a:rPr lang="en-GB" altLang="zh-CN" sz="1400" b="1" dirty="0" err="1">
                <a:solidFill>
                  <a:srgbClr val="006600"/>
                </a:solidFill>
              </a:rPr>
              <a:t>ostream</a:t>
            </a:r>
            <a:r>
              <a:rPr lang="en-GB" altLang="zh-CN" sz="1400" b="1" dirty="0">
                <a:solidFill>
                  <a:srgbClr val="006600"/>
                </a:solidFill>
              </a:rPr>
              <a:t>&amp; out,  CPoint3D &amp; b)</a:t>
            </a:r>
          </a:p>
          <a:p>
            <a:pPr algn="just" eaLnBrk="1" hangingPunct="1">
              <a:buClrTx/>
              <a:buSzTx/>
              <a:buNone/>
            </a:pPr>
            <a:r>
              <a:rPr lang="en-GB" altLang="zh-CN" sz="1400" b="1" dirty="0">
                <a:solidFill>
                  <a:srgbClr val="006600"/>
                </a:solidFill>
              </a:rPr>
              <a:t>{  out &lt;&lt; </a:t>
            </a:r>
            <a:r>
              <a:rPr lang="en-GB" altLang="zh-CN" sz="1400" b="1" dirty="0" err="1">
                <a:solidFill>
                  <a:srgbClr val="006600"/>
                </a:solidFill>
              </a:rPr>
              <a:t>b.x</a:t>
            </a:r>
            <a:r>
              <a:rPr lang="en-GB" altLang="zh-CN" sz="1400" b="1" dirty="0">
                <a:solidFill>
                  <a:srgbClr val="006600"/>
                </a:solidFill>
              </a:rPr>
              <a:t> &lt;&lt; “,” &lt;&lt; </a:t>
            </a:r>
            <a:r>
              <a:rPr lang="en-GB" altLang="zh-CN" sz="1400" b="1" dirty="0" err="1">
                <a:solidFill>
                  <a:srgbClr val="006600"/>
                </a:solidFill>
              </a:rPr>
              <a:t>b.y</a:t>
            </a:r>
            <a:r>
              <a:rPr lang="en-GB" altLang="zh-CN" sz="1400" b="1" dirty="0">
                <a:solidFill>
                  <a:srgbClr val="006600"/>
                </a:solidFill>
              </a:rPr>
              <a:t> &lt;&lt;“,”  &lt;&lt; </a:t>
            </a:r>
            <a:r>
              <a:rPr lang="en-GB" altLang="zh-CN" sz="1400" b="1" dirty="0" err="1">
                <a:solidFill>
                  <a:srgbClr val="006600"/>
                </a:solidFill>
              </a:rPr>
              <a:t>b.z</a:t>
            </a:r>
            <a:r>
              <a:rPr lang="en-GB" altLang="zh-CN" sz="1400" b="1" dirty="0">
                <a:solidFill>
                  <a:srgbClr val="006600"/>
                </a:solidFill>
              </a:rPr>
              <a:t> &lt;&lt; </a:t>
            </a:r>
            <a:r>
              <a:rPr lang="en-GB" altLang="zh-CN" sz="1400" b="1" dirty="0" err="1">
                <a:solidFill>
                  <a:srgbClr val="006600"/>
                </a:solidFill>
              </a:rPr>
              <a:t>endl</a:t>
            </a:r>
            <a:r>
              <a:rPr lang="en-GB" altLang="zh-CN" sz="1400" b="1" dirty="0">
                <a:solidFill>
                  <a:srgbClr val="006600"/>
                </a:solidFill>
              </a:rPr>
              <a:t>;</a:t>
            </a:r>
          </a:p>
          <a:p>
            <a:pPr lvl="2"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rgbClr val="006600"/>
                </a:solidFill>
              </a:rPr>
              <a:t>		return out;     }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V="1">
            <a:off x="7239000" y="4953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3733800" y="3833813"/>
            <a:ext cx="536892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400" b="1" dirty="0">
                <a:solidFill>
                  <a:srgbClr val="006600"/>
                </a:solidFill>
              </a:rPr>
              <a:t>friend   </a:t>
            </a:r>
            <a:r>
              <a:rPr lang="en-GB" altLang="zh-CN" sz="1400" b="1" dirty="0" err="1">
                <a:solidFill>
                  <a:srgbClr val="006600"/>
                </a:solidFill>
              </a:rPr>
              <a:t>ostream</a:t>
            </a:r>
            <a:r>
              <a:rPr lang="en-GB" altLang="zh-CN" sz="1400" b="1" dirty="0">
                <a:solidFill>
                  <a:srgbClr val="006600"/>
                </a:solidFill>
              </a:rPr>
              <a:t>&amp;   operator &lt;&lt; (</a:t>
            </a:r>
            <a:r>
              <a:rPr lang="en-GB" altLang="zh-CN" sz="1400" b="1" dirty="0" err="1">
                <a:solidFill>
                  <a:srgbClr val="006600"/>
                </a:solidFill>
              </a:rPr>
              <a:t>ostream</a:t>
            </a:r>
            <a:r>
              <a:rPr lang="en-GB" altLang="zh-CN" sz="1400" b="1" dirty="0">
                <a:solidFill>
                  <a:srgbClr val="006600"/>
                </a:solidFill>
              </a:rPr>
              <a:t> &amp;, CPoint3D &amp;);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71938" y="1000125"/>
            <a:ext cx="48402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00000"/>
                </a:solidFill>
              </a:rPr>
              <a:t>Virtualizing non-member functions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utoUpdateAnimBg="0"/>
      <p:bldP spid="148485" grpId="0" autoUpdateAnimBg="0"/>
      <p:bldP spid="148486" grpId="0" autoUpdateAnimBg="0"/>
      <p:bldP spid="148488" grpId="0" autoUpdateAnimBg="0"/>
      <p:bldP spid="148489" grpId="0" animBg="1"/>
      <p:bldP spid="148490" grpId="0" autoUpdateAnimBg="0"/>
      <p:bldP spid="10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I/O </a:t>
            </a:r>
            <a:r>
              <a:rPr lang="zh-CN" altLang="en-US"/>
              <a:t>处理</a:t>
            </a:r>
          </a:p>
        </p:txBody>
      </p:sp>
      <p:sp>
        <p:nvSpPr>
          <p:cNvPr id="1044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5943600" cy="5029200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class CPoint2D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{       double  x,  y;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	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         …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	  virtual void display(</a:t>
            </a:r>
            <a:r>
              <a:rPr lang="en-GB" altLang="zh-CN" sz="1600" i="1" dirty="0" err="1">
                <a:solidFill>
                  <a:schemeClr val="tx2"/>
                </a:solidFill>
              </a:rPr>
              <a:t>ostream</a:t>
            </a:r>
            <a:r>
              <a:rPr lang="en-GB" altLang="zh-CN" sz="1600" i="1" dirty="0">
                <a:solidFill>
                  <a:schemeClr val="tx2"/>
                </a:solidFill>
              </a:rPr>
              <a:t>&amp; out)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	  {   out &lt;&lt; x &lt;&lt; ‘,’ &lt;&lt; y &lt;&lt; </a:t>
            </a:r>
            <a:r>
              <a:rPr lang="en-GB" altLang="zh-CN" sz="1600" i="1" dirty="0" err="1">
                <a:solidFill>
                  <a:schemeClr val="tx2"/>
                </a:solidFill>
              </a:rPr>
              <a:t>endl</a:t>
            </a:r>
            <a:r>
              <a:rPr lang="en-GB" altLang="zh-CN" sz="1600" i="1" dirty="0">
                <a:solidFill>
                  <a:schemeClr val="tx2"/>
                </a:solidFill>
              </a:rPr>
              <a:t>; 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600" i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 err="1">
                <a:solidFill>
                  <a:schemeClr val="tx2"/>
                </a:solidFill>
              </a:rPr>
              <a:t>ostream</a:t>
            </a:r>
            <a:r>
              <a:rPr lang="en-GB" altLang="zh-CN" sz="1600" i="1" dirty="0">
                <a:solidFill>
                  <a:schemeClr val="tx2"/>
                </a:solidFill>
              </a:rPr>
              <a:t>&amp; operator &lt;&lt; (</a:t>
            </a:r>
            <a:r>
              <a:rPr lang="en-GB" altLang="zh-CN" sz="1600" i="1" dirty="0" err="1">
                <a:solidFill>
                  <a:schemeClr val="tx2"/>
                </a:solidFill>
              </a:rPr>
              <a:t>ostream</a:t>
            </a:r>
            <a:r>
              <a:rPr lang="en-GB" altLang="zh-CN" sz="1600" i="1" dirty="0">
                <a:solidFill>
                  <a:schemeClr val="tx2"/>
                </a:solidFill>
              </a:rPr>
              <a:t>&amp; out,  CPoint2D &amp;a)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{ 	</a:t>
            </a:r>
            <a:r>
              <a:rPr lang="en-GB" altLang="zh-CN" sz="1600" i="1" dirty="0" err="1">
                <a:solidFill>
                  <a:schemeClr val="tx2"/>
                </a:solidFill>
              </a:rPr>
              <a:t>a.display</a:t>
            </a:r>
            <a:r>
              <a:rPr lang="en-GB" altLang="zh-CN" sz="1600" i="1" dirty="0">
                <a:solidFill>
                  <a:schemeClr val="tx2"/>
                </a:solidFill>
              </a:rPr>
              <a:t>(out); 	return out;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600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class CPoint3D: public CPoint2D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{      double  z;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    public: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       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        void display(</a:t>
            </a:r>
            <a:r>
              <a:rPr lang="en-GB" altLang="zh-CN" sz="1600" i="1" dirty="0" err="1">
                <a:solidFill>
                  <a:schemeClr val="tx2"/>
                </a:solidFill>
              </a:rPr>
              <a:t>ostream</a:t>
            </a:r>
            <a:r>
              <a:rPr lang="en-GB" altLang="zh-CN" sz="1600" i="1" dirty="0">
                <a:solidFill>
                  <a:schemeClr val="tx2"/>
                </a:solidFill>
              </a:rPr>
              <a:t>&amp; out)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       {    CPoint2D::display();   out &lt;&lt; ‘,’&lt;&lt; z &lt;&lt; </a:t>
            </a:r>
            <a:r>
              <a:rPr lang="en-GB" altLang="zh-CN" sz="1600" i="1" dirty="0" err="1">
                <a:solidFill>
                  <a:schemeClr val="tx2"/>
                </a:solidFill>
              </a:rPr>
              <a:t>endl</a:t>
            </a:r>
            <a:r>
              <a:rPr lang="en-GB" altLang="zh-CN" sz="1600" i="1" dirty="0">
                <a:solidFill>
                  <a:schemeClr val="tx2"/>
                </a:solidFill>
              </a:rPr>
              <a:t>;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};</a:t>
            </a:r>
            <a:endParaRPr lang="en-US" altLang="zh-CN" sz="16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17712"/>
            <a:ext cx="8559552" cy="465164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sz="1600" i="1" dirty="0" err="1">
                <a:solidFill>
                  <a:schemeClr val="tx2"/>
                </a:solidFill>
              </a:rPr>
              <a:t>ifstream</a:t>
            </a:r>
            <a:r>
              <a:rPr lang="en-US" sz="1600" i="1" dirty="0">
                <a:solidFill>
                  <a:schemeClr val="tx2"/>
                </a:solidFill>
              </a:rPr>
              <a:t> in(“</a:t>
            </a:r>
            <a:r>
              <a:rPr lang="en-US" sz="1600" i="1" dirty="0" err="1">
                <a:solidFill>
                  <a:schemeClr val="tx2"/>
                </a:solidFill>
              </a:rPr>
              <a:t>in.txt</a:t>
            </a:r>
            <a:r>
              <a:rPr lang="en-US" sz="1600" i="1" dirty="0">
                <a:solidFill>
                  <a:schemeClr val="tx2"/>
                </a:solidFill>
              </a:rPr>
              <a:t>”);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streambuf</a:t>
            </a:r>
            <a:r>
              <a:rPr lang="en-US" sz="1600" i="1" dirty="0">
                <a:solidFill>
                  <a:schemeClr val="tx2"/>
                </a:solidFill>
              </a:rPr>
              <a:t> *</a:t>
            </a:r>
            <a:r>
              <a:rPr lang="en-US" sz="1600" i="1" dirty="0" err="1">
                <a:solidFill>
                  <a:schemeClr val="tx2"/>
                </a:solidFill>
              </a:rPr>
              <a:t>cinbuf</a:t>
            </a:r>
            <a:r>
              <a:rPr lang="en-US" sz="1600" i="1" dirty="0">
                <a:solidFill>
                  <a:schemeClr val="tx2"/>
                </a:solidFill>
              </a:rPr>
              <a:t> = </a:t>
            </a:r>
            <a:r>
              <a:rPr lang="en-US" sz="1600" i="1" dirty="0" err="1">
                <a:solidFill>
                  <a:schemeClr val="tx2"/>
                </a:solidFill>
              </a:rPr>
              <a:t>cin.rdbuf</a:t>
            </a:r>
            <a:r>
              <a:rPr lang="en-US" sz="1600" i="1" dirty="0">
                <a:solidFill>
                  <a:schemeClr val="tx2"/>
                </a:solidFill>
              </a:rPr>
              <a:t>(); //save old </a:t>
            </a:r>
            <a:r>
              <a:rPr lang="en-US" sz="1600" i="1" dirty="0" err="1">
                <a:solidFill>
                  <a:schemeClr val="tx2"/>
                </a:solidFill>
              </a:rPr>
              <a:t>buf</a:t>
            </a:r>
            <a:r>
              <a:rPr lang="en-US" sz="1600" i="1" dirty="0">
                <a:solidFill>
                  <a:schemeClr val="tx2"/>
                </a:solidFill>
              </a:rPr>
              <a:t>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cin.rdbuf</a:t>
            </a:r>
            <a:r>
              <a:rPr lang="en-US" sz="1600" i="1" dirty="0">
                <a:solidFill>
                  <a:schemeClr val="tx2"/>
                </a:solidFill>
              </a:rPr>
              <a:t>(</a:t>
            </a:r>
            <a:r>
              <a:rPr lang="en-US" sz="1600" i="1" dirty="0" err="1">
                <a:solidFill>
                  <a:schemeClr val="tx2"/>
                </a:solidFill>
              </a:rPr>
              <a:t>in.rdbuf</a:t>
            </a:r>
            <a:r>
              <a:rPr lang="en-US" sz="1600" i="1" dirty="0">
                <a:solidFill>
                  <a:schemeClr val="tx2"/>
                </a:solidFill>
              </a:rPr>
              <a:t>()); //redirect</a:t>
            </a:r>
            <a:r>
              <a:rPr lang="zh-CN" altLang="en-US" sz="1600" i="1" dirty="0">
                <a:solidFill>
                  <a:schemeClr val="tx2"/>
                </a:solidFill>
              </a:rPr>
              <a:t> </a:t>
            </a:r>
            <a:r>
              <a:rPr lang="en-US" sz="1600" i="1" dirty="0" err="1">
                <a:solidFill>
                  <a:schemeClr val="tx2"/>
                </a:solidFill>
              </a:rPr>
              <a:t>cin</a:t>
            </a:r>
            <a:r>
              <a:rPr lang="en-US" sz="1600" i="1" dirty="0">
                <a:solidFill>
                  <a:schemeClr val="tx2"/>
                </a:solidFill>
              </a:rPr>
              <a:t> to </a:t>
            </a:r>
            <a:r>
              <a:rPr lang="en-US" sz="1600" i="1" dirty="0" err="1">
                <a:solidFill>
                  <a:schemeClr val="tx2"/>
                </a:solidFill>
              </a:rPr>
              <a:t>in.txt</a:t>
            </a:r>
            <a:r>
              <a:rPr lang="en-US" sz="1600" i="1" dirty="0">
                <a:solidFill>
                  <a:schemeClr val="tx2"/>
                </a:solidFill>
              </a:rPr>
              <a:t>!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ofstream</a:t>
            </a:r>
            <a:r>
              <a:rPr lang="en-US" sz="1600" i="1" dirty="0">
                <a:solidFill>
                  <a:schemeClr val="tx2"/>
                </a:solidFill>
              </a:rPr>
              <a:t> out("</a:t>
            </a:r>
            <a:r>
              <a:rPr lang="en-US" sz="1600" i="1" dirty="0" err="1">
                <a:solidFill>
                  <a:schemeClr val="tx2"/>
                </a:solidFill>
              </a:rPr>
              <a:t>out.txt</a:t>
            </a:r>
            <a:r>
              <a:rPr lang="en-US" sz="1600" i="1" dirty="0">
                <a:solidFill>
                  <a:schemeClr val="tx2"/>
                </a:solidFill>
              </a:rPr>
              <a:t>");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streambuf</a:t>
            </a:r>
            <a:r>
              <a:rPr lang="en-US" sz="1600" i="1" dirty="0">
                <a:solidFill>
                  <a:schemeClr val="tx2"/>
                </a:solidFill>
              </a:rPr>
              <a:t> *</a:t>
            </a:r>
            <a:r>
              <a:rPr lang="en-US" sz="1600" i="1" dirty="0" err="1">
                <a:solidFill>
                  <a:schemeClr val="tx2"/>
                </a:solidFill>
              </a:rPr>
              <a:t>coutbuf</a:t>
            </a:r>
            <a:r>
              <a:rPr lang="en-US" sz="1600" i="1" dirty="0">
                <a:solidFill>
                  <a:schemeClr val="tx2"/>
                </a:solidFill>
              </a:rPr>
              <a:t> = </a:t>
            </a:r>
            <a:r>
              <a:rPr lang="en-US" sz="1600" i="1" dirty="0" err="1">
                <a:solidFill>
                  <a:schemeClr val="tx2"/>
                </a:solidFill>
              </a:rPr>
              <a:t>cout.rdbuf</a:t>
            </a:r>
            <a:r>
              <a:rPr lang="en-US" sz="1600" i="1" dirty="0">
                <a:solidFill>
                  <a:schemeClr val="tx2"/>
                </a:solidFill>
              </a:rPr>
              <a:t>(); //save old </a:t>
            </a:r>
            <a:r>
              <a:rPr lang="en-US" sz="1600" i="1" dirty="0" err="1">
                <a:solidFill>
                  <a:schemeClr val="tx2"/>
                </a:solidFill>
              </a:rPr>
              <a:t>buf</a:t>
            </a:r>
            <a:r>
              <a:rPr lang="en-US" sz="1600" i="1" dirty="0">
                <a:solidFill>
                  <a:schemeClr val="tx2"/>
                </a:solidFill>
              </a:rPr>
              <a:t>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cout.rdbuf</a:t>
            </a:r>
            <a:r>
              <a:rPr lang="en-US" sz="1600" i="1" dirty="0">
                <a:solidFill>
                  <a:schemeClr val="tx2"/>
                </a:solidFill>
              </a:rPr>
              <a:t>(</a:t>
            </a:r>
            <a:r>
              <a:rPr lang="en-US" sz="1600" i="1" dirty="0" err="1">
                <a:solidFill>
                  <a:schemeClr val="tx2"/>
                </a:solidFill>
              </a:rPr>
              <a:t>out.rdbuf</a:t>
            </a:r>
            <a:r>
              <a:rPr lang="en-US" sz="1600" i="1" dirty="0">
                <a:solidFill>
                  <a:schemeClr val="tx2"/>
                </a:solidFill>
              </a:rPr>
              <a:t>()); //redirect </a:t>
            </a:r>
            <a:r>
              <a:rPr lang="en-US" sz="1600" i="1" dirty="0" err="1">
                <a:solidFill>
                  <a:schemeClr val="tx2"/>
                </a:solidFill>
              </a:rPr>
              <a:t>cout</a:t>
            </a:r>
            <a:r>
              <a:rPr lang="en-US" sz="1600" i="1" dirty="0">
                <a:solidFill>
                  <a:schemeClr val="tx2"/>
                </a:solidFill>
              </a:rPr>
              <a:t> to </a:t>
            </a:r>
            <a:r>
              <a:rPr lang="en-US" sz="1600" i="1" dirty="0" err="1">
                <a:solidFill>
                  <a:schemeClr val="tx2"/>
                </a:solidFill>
              </a:rPr>
              <a:t>out.txt</a:t>
            </a:r>
            <a:r>
              <a:rPr lang="en-US" sz="1600" i="1" dirty="0">
                <a:solidFill>
                  <a:schemeClr val="tx2"/>
                </a:solidFill>
              </a:rPr>
              <a:t>!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string word; </a:t>
            </a:r>
            <a:r>
              <a:rPr lang="en-US" sz="1600" i="1" dirty="0" err="1">
                <a:solidFill>
                  <a:schemeClr val="tx2"/>
                </a:solidFill>
              </a:rPr>
              <a:t>cin</a:t>
            </a:r>
            <a:r>
              <a:rPr lang="en-US" sz="1600" i="1" dirty="0">
                <a:solidFill>
                  <a:schemeClr val="tx2"/>
                </a:solidFill>
              </a:rPr>
              <a:t> &gt;&gt; word; //input from the file </a:t>
            </a:r>
            <a:r>
              <a:rPr lang="en-US" sz="1600" i="1" dirty="0" err="1">
                <a:solidFill>
                  <a:schemeClr val="tx2"/>
                </a:solidFill>
              </a:rPr>
              <a:t>in.txt</a:t>
            </a:r>
            <a:r>
              <a:rPr lang="en-US" sz="1600" i="1" dirty="0">
                <a:solidFill>
                  <a:schemeClr val="tx2"/>
                </a:solidFill>
              </a:rPr>
              <a:t>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cout</a:t>
            </a:r>
            <a:r>
              <a:rPr lang="en-US" sz="1600" i="1" dirty="0">
                <a:solidFill>
                  <a:schemeClr val="tx2"/>
                </a:solidFill>
              </a:rPr>
              <a:t> &lt;&lt; word &lt;&lt; " "; //output to the file </a:t>
            </a:r>
            <a:r>
              <a:rPr lang="en-US" sz="1600" i="1" dirty="0" err="1">
                <a:solidFill>
                  <a:schemeClr val="tx2"/>
                </a:solidFill>
              </a:rPr>
              <a:t>out.txt</a:t>
            </a:r>
            <a:r>
              <a:rPr lang="en-US" sz="1600" i="1" dirty="0">
                <a:solidFill>
                  <a:schemeClr val="tx2"/>
                </a:solidFill>
              </a:rPr>
              <a:t>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cin.rdbuf</a:t>
            </a:r>
            <a:r>
              <a:rPr lang="en-US" sz="1600" i="1" dirty="0">
                <a:solidFill>
                  <a:schemeClr val="tx2"/>
                </a:solidFill>
              </a:rPr>
              <a:t>(</a:t>
            </a:r>
            <a:r>
              <a:rPr lang="en-US" sz="1600" i="1" dirty="0" err="1">
                <a:solidFill>
                  <a:schemeClr val="tx2"/>
                </a:solidFill>
              </a:rPr>
              <a:t>cinbuf</a:t>
            </a:r>
            <a:r>
              <a:rPr lang="en-US" sz="1600" i="1" dirty="0">
                <a:solidFill>
                  <a:schemeClr val="tx2"/>
                </a:solidFill>
              </a:rPr>
              <a:t>); //reset to standard input again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cout.rdbuf</a:t>
            </a:r>
            <a:r>
              <a:rPr lang="en-US" sz="1600" i="1" dirty="0">
                <a:solidFill>
                  <a:schemeClr val="tx2"/>
                </a:solidFill>
              </a:rPr>
              <a:t>(</a:t>
            </a:r>
            <a:r>
              <a:rPr lang="en-US" sz="1600" i="1" dirty="0" err="1">
                <a:solidFill>
                  <a:schemeClr val="tx2"/>
                </a:solidFill>
              </a:rPr>
              <a:t>coutbuf</a:t>
            </a:r>
            <a:r>
              <a:rPr lang="en-US" sz="1600" i="1" dirty="0">
                <a:solidFill>
                  <a:schemeClr val="tx2"/>
                </a:solidFill>
              </a:rPr>
              <a:t>); //reset to standard output again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cin</a:t>
            </a:r>
            <a:r>
              <a:rPr lang="en-US" sz="1600" i="1" dirty="0">
                <a:solidFill>
                  <a:schemeClr val="tx2"/>
                </a:solidFill>
              </a:rPr>
              <a:t> &gt;&gt; word; //input from the standard input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cout</a:t>
            </a:r>
            <a:r>
              <a:rPr lang="en-US" sz="1600" i="1" dirty="0">
                <a:solidFill>
                  <a:schemeClr val="tx2"/>
                </a:solidFill>
              </a:rPr>
              <a:t> &lt;&lt; word; //output to the standard input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Virtualizing constructors</a:t>
            </a:r>
            <a:endParaRPr lang="zh-CN" alt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Virtual constructor</a:t>
            </a:r>
          </a:p>
          <a:p>
            <a:pPr lvl="1" eaLnBrk="1" hangingPunct="1"/>
            <a:r>
              <a:rPr lang="en-US" altLang="zh-CN"/>
              <a:t>Virtual function</a:t>
            </a:r>
          </a:p>
          <a:p>
            <a:pPr lvl="1" eaLnBrk="1" hangingPunct="1"/>
            <a:r>
              <a:rPr lang="en-US" altLang="zh-CN"/>
              <a:t>Constructor</a:t>
            </a:r>
          </a:p>
          <a:p>
            <a:pPr lvl="1" eaLnBrk="1" hangingPunct="1"/>
            <a:endParaRPr lang="en-US" altLang="zh-CN"/>
          </a:p>
          <a:p>
            <a:pPr eaLnBrk="1" hangingPunct="1"/>
            <a:r>
              <a:rPr lang="en-US" altLang="zh-CN"/>
              <a:t>Question</a:t>
            </a:r>
          </a:p>
          <a:p>
            <a:pPr lvl="1" eaLnBrk="1" hangingPunct="1"/>
            <a:r>
              <a:rPr lang="en-US" altLang="zh-CN"/>
              <a:t>【</a:t>
            </a:r>
            <a:r>
              <a:rPr lang="zh-CN" altLang="en-US"/>
              <a:t>报纸】</a:t>
            </a:r>
          </a:p>
          <a:p>
            <a:pPr lvl="2" eaLnBrk="1" hangingPunct="1"/>
            <a:r>
              <a:rPr lang="zh-CN" altLang="en-US"/>
              <a:t>文字、图形</a:t>
            </a:r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6019800" y="5181600"/>
            <a:ext cx="1066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0">
                <a:latin typeface="Arial" panose="020B0604020202090204" pitchFamily="34" charset="0"/>
              </a:rPr>
              <a:t>TextBlock</a:t>
            </a:r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7772400" y="5181600"/>
            <a:ext cx="1066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0">
                <a:latin typeface="Arial" panose="020B0604020202090204" pitchFamily="34" charset="0"/>
              </a:rPr>
              <a:t>Graphic</a:t>
            </a:r>
          </a:p>
        </p:txBody>
      </p:sp>
      <p:sp>
        <p:nvSpPr>
          <p:cNvPr id="150536" name="Oval 8"/>
          <p:cNvSpPr>
            <a:spLocks noChangeArrowheads="1"/>
          </p:cNvSpPr>
          <p:nvPr/>
        </p:nvSpPr>
        <p:spPr bwMode="auto">
          <a:xfrm>
            <a:off x="3505200" y="3048000"/>
            <a:ext cx="1828800" cy="2514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i="0">
              <a:latin typeface="Times New Roman" panose="02020603050405020304" charset="0"/>
            </a:endParaRPr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3733800" y="4267200"/>
            <a:ext cx="1295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solidFill>
                  <a:srgbClr val="FF3300"/>
                </a:solidFill>
                <a:latin typeface="Times New Roman" panose="02020603050405020304" charset="0"/>
              </a:rPr>
              <a:t>List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charset="0"/>
              </a:rPr>
              <a:t>Objects</a:t>
            </a: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3657600" y="3505200"/>
            <a:ext cx="160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charset="0"/>
              </a:rPr>
              <a:t>NewsLetter</a:t>
            </a:r>
          </a:p>
        </p:txBody>
      </p:sp>
      <p:sp>
        <p:nvSpPr>
          <p:cNvPr id="150539" name="Oval 11"/>
          <p:cNvSpPr>
            <a:spLocks noChangeArrowheads="1"/>
          </p:cNvSpPr>
          <p:nvPr/>
        </p:nvSpPr>
        <p:spPr bwMode="auto">
          <a:xfrm>
            <a:off x="6248400" y="38862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charset="0"/>
              </a:rPr>
              <a:t>NLComponent</a:t>
            </a:r>
          </a:p>
        </p:txBody>
      </p:sp>
      <p:sp>
        <p:nvSpPr>
          <p:cNvPr id="150540" name="Line 12"/>
          <p:cNvSpPr>
            <a:spLocks noChangeShapeType="1"/>
          </p:cNvSpPr>
          <p:nvPr/>
        </p:nvSpPr>
        <p:spPr bwMode="auto">
          <a:xfrm flipV="1">
            <a:off x="6629400" y="4724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 flipH="1" flipV="1">
            <a:off x="7620000" y="4724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0542" name="AutoShape 14"/>
          <p:cNvCxnSpPr>
            <a:cxnSpLocks noChangeShapeType="1"/>
            <a:stCxn id="150537" idx="5"/>
            <a:endCxn id="150539" idx="0"/>
          </p:cNvCxnSpPr>
          <p:nvPr/>
        </p:nvCxnSpPr>
        <p:spPr bwMode="auto">
          <a:xfrm rot="5400000" flipH="1" flipV="1">
            <a:off x="5477669" y="3248819"/>
            <a:ext cx="1162050" cy="2436812"/>
          </a:xfrm>
          <a:prstGeom prst="curvedConnector5">
            <a:avLst>
              <a:gd name="adj1" fmla="val -31148"/>
              <a:gd name="adj2" fmla="val 32769"/>
              <a:gd name="adj3" fmla="val 119671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5562600" y="3429000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charset="0"/>
              </a:rPr>
              <a:t>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0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0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build="p" autoUpdateAnimBg="0"/>
      <p:bldP spid="150534" grpId="0" animBg="1" autoUpdateAnimBg="0"/>
      <p:bldP spid="150535" grpId="0" animBg="1" autoUpdateAnimBg="0"/>
      <p:bldP spid="150536" grpId="0" animBg="1" autoUpdateAnimBg="0"/>
      <p:bldP spid="150537" grpId="0" animBg="1" autoUpdateAnimBg="0"/>
      <p:bldP spid="150538" grpId="0" autoUpdateAnimBg="0"/>
      <p:bldP spid="150539" grpId="0" animBg="1" autoUpdateAnimBg="0"/>
      <p:bldP spid="150540" grpId="0" animBg="1"/>
      <p:bldP spid="150541" grpId="0" animBg="1"/>
      <p:bldP spid="15054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Virtualizing constructors</a:t>
            </a:r>
            <a:endParaRPr lang="zh-CN" altLang="en-US"/>
          </a:p>
        </p:txBody>
      </p:sp>
      <p:sp>
        <p:nvSpPr>
          <p:cNvPr id="1064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000250"/>
            <a:ext cx="8382000" cy="336708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class NLComponent {…};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class TextBlock : public NLComponent {…};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class Graphic :    public NLComponent {…};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class NewsLetter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{   public: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           NewsLetter(istream&amp; str)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	      {   while (str)   components.push_back(readComponent(str));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	      static NLComponent * readComponent(istream&amp; str);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     private: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	       list&lt;NLComponent *&gt; components;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}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428875" y="5092700"/>
            <a:ext cx="6526213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rgbClr val="FF3300"/>
                </a:solidFill>
                <a:latin typeface="Arial" panose="020B0604020202090204" pitchFamily="34" charset="0"/>
              </a:rPr>
              <a:t>NewsLetter(const NewsLetter&amp; rhs)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006600"/>
                </a:solidFill>
                <a:latin typeface="Arial" panose="020B0604020202090204" pitchFamily="34" charset="0"/>
              </a:rPr>
              <a:t>{  for (list&lt;NLComponent *&gt;::iterator it=rhs.component.begin();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006600"/>
                </a:solidFill>
                <a:latin typeface="Arial" panose="020B0604020202090204" pitchFamily="34" charset="0"/>
              </a:rPr>
              <a:t>			it != rhs.component.end(); ++it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006600"/>
                </a:solidFill>
                <a:latin typeface="Arial" panose="020B0604020202090204" pitchFamily="34" charset="0"/>
              </a:rPr>
              <a:t>               component.push_back(  </a:t>
            </a:r>
            <a:r>
              <a:rPr lang="en-US" altLang="zh-CN" sz="1800" i="0">
                <a:solidFill>
                  <a:srgbClr val="C00000"/>
                </a:solidFill>
                <a:latin typeface="Arial" panose="020B0604020202090204" pitchFamily="34" charset="0"/>
              </a:rPr>
              <a:t>???</a:t>
            </a:r>
            <a:r>
              <a:rPr lang="en-US" altLang="zh-CN" sz="1800" i="0">
                <a:solidFill>
                  <a:srgbClr val="006600"/>
                </a:solidFill>
                <a:latin typeface="Arial" panose="020B0604020202090204" pitchFamily="34" charset="0"/>
              </a:rPr>
              <a:t>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rgbClr val="006600"/>
                </a:solidFill>
                <a:latin typeface="Arial" panose="020B0604020202090204" pitchFamily="34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60963" y="6445250"/>
            <a:ext cx="29114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006600"/>
                </a:solidFill>
                <a:latin typeface="Arial" panose="020B0604020202090204" pitchFamily="34" charset="0"/>
              </a:rPr>
              <a:t>new</a:t>
            </a:r>
            <a:r>
              <a:rPr lang="en-US" altLang="zh-CN" sz="1800" i="0">
                <a:solidFill>
                  <a:srgbClr val="FF3300"/>
                </a:solidFill>
                <a:latin typeface="Arial" panose="020B0604020202090204" pitchFamily="34" charset="0"/>
              </a:rPr>
              <a:t>   TextBlock? Graphic?</a:t>
            </a:r>
            <a:endParaRPr lang="zh-CN" altLang="en-US" sz="1800" i="0">
              <a:solidFill>
                <a:srgbClr val="FF3300"/>
              </a:solidFill>
              <a:latin typeface="Arial" panose="020B0604020202090204" pitchFamily="34" charset="0"/>
            </a:endParaRP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rot="10800000">
            <a:off x="6215063" y="6286500"/>
            <a:ext cx="642937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utoUpdateAnimBg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Virtualizing constructors</a:t>
            </a:r>
            <a:endParaRPr lang="zh-CN" altLang="en-US" dirty="0"/>
          </a:p>
        </p:txBody>
      </p:sp>
      <p:sp>
        <p:nvSpPr>
          <p:cNvPr id="10854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610600" cy="449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90204" pitchFamily="34" charset="0"/>
              </a:rPr>
              <a:t>virtual NLComponent * clone() const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Arial" panose="020B060402020209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90204" pitchFamily="34" charset="0"/>
              </a:rPr>
              <a:t>virtual TextBlock * clone() const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{  return new TextBlock(*this);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Arial" panose="020B060402020209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90204" pitchFamily="34" charset="0"/>
              </a:rPr>
              <a:t>virtual Graphic  * clone() const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{  return new Graphic (*this);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Arial" panose="020B060402020209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90204" pitchFamily="34" charset="0"/>
              </a:rPr>
              <a:t>NewsLetter::NewsLetter( const NewsLetter&amp; rhs)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{	for ( list&lt;NLComponent *&gt;::iterator it=rhs.component.begin();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			it != rhs.component.end(); ++it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        component.push_back(</a:t>
            </a:r>
            <a:r>
              <a:rPr lang="en-US" altLang="zh-CN" sz="2000">
                <a:solidFill>
                  <a:srgbClr val="C00000"/>
                </a:solidFill>
                <a:latin typeface="Arial" panose="020B0604020202090204" pitchFamily="34" charset="0"/>
              </a:rPr>
              <a:t>(*it)-&gt;clone()</a:t>
            </a:r>
            <a:r>
              <a:rPr lang="en-US" altLang="zh-CN" sz="2000">
                <a:latin typeface="Arial" panose="020B0604020202090204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Never treat arrays </a:t>
            </a:r>
            <a:r>
              <a:rPr lang="en-US" altLang="zh-CN" sz="2400" dirty="0" err="1"/>
              <a:t>polymorphically</a:t>
            </a:r>
            <a:endParaRPr lang="en-US" altLang="zh-CN" sz="2400" dirty="0"/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Question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class BST { … };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class BalancedBST: public BST { … };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Arial" panose="020B060402020209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void printBSTArray(ostream&amp; s, const BST array[], int numElements)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{  for (int i=0; i &lt; numElements; i++)  s &lt;&lt; array[i];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Arial" panose="020B060402020209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BalancedBST bBSTArray[10];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…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printBSTArray(cout, bBSTArray, 10);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GB" altLang="zh-CN" sz="2400">
                <a:latin typeface="SimSun" charset="-122"/>
              </a:rPr>
              <a:t>函数</a:t>
            </a:r>
            <a:r>
              <a:rPr lang="en-GB" altLang="en-US" sz="2400">
                <a:latin typeface="SimSun" charset="-122"/>
              </a:rPr>
              <a:t>指针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en-US">
                <a:latin typeface="SimSun" charset="-122"/>
              </a:rPr>
              <a:t> </a:t>
            </a:r>
            <a:r>
              <a:rPr lang="en-GB" altLang="zh-CN">
                <a:latin typeface="SimSun" charset="-122"/>
              </a:rPr>
              <a:t> </a:t>
            </a:r>
            <a:r>
              <a:rPr lang="en-GB" altLang="zh-CN" sz="2000" i="1"/>
              <a:t>void sort(void * , unsigned int, unsigned int,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2000" i="1"/>
              <a:t>			int  (* cmp) (void *, void *)</a:t>
            </a:r>
            <a:r>
              <a:rPr lang="en-GB" altLang="en-US" sz="2000" i="1"/>
              <a:t> )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GB" altLang="en-US" sz="2000" i="1"/>
          </a:p>
          <a:p>
            <a:pPr lvl="2" algn="just" eaLnBrk="1" hangingPunct="1"/>
            <a:r>
              <a:rPr lang="en-GB" altLang="zh-CN" sz="2000"/>
              <a:t>缺陷</a:t>
            </a:r>
          </a:p>
          <a:p>
            <a:pPr lvl="3" algn="just" eaLnBrk="1" hangingPunct="1"/>
            <a:r>
              <a:rPr lang="en-GB" altLang="en-US">
                <a:latin typeface="SimSun" charset="-122"/>
              </a:rPr>
              <a:t>需要定义额外参数</a:t>
            </a:r>
          </a:p>
          <a:p>
            <a:pPr lvl="3" algn="just" eaLnBrk="1" hangingPunct="1"/>
            <a:r>
              <a:rPr lang="en-GB" altLang="en-US">
                <a:latin typeface="SimSun" charset="-122"/>
              </a:rPr>
              <a:t>大量指针运算</a:t>
            </a:r>
          </a:p>
          <a:p>
            <a:pPr lvl="3" algn="just" eaLnBrk="1" hangingPunct="1"/>
            <a:r>
              <a:rPr lang="en-GB" altLang="en-US">
                <a:latin typeface="SimSun" charset="-122"/>
              </a:rPr>
              <a:t>实现起来</a:t>
            </a:r>
            <a:r>
              <a:rPr lang="en-GB" altLang="zh-CN">
                <a:latin typeface="SimSun" charset="-122"/>
              </a:rPr>
              <a:t>复杂</a:t>
            </a:r>
          </a:p>
          <a:p>
            <a:pPr lvl="3" algn="just" eaLnBrk="1" hangingPunct="1"/>
            <a:r>
              <a:rPr lang="en-GB" altLang="en-US">
                <a:latin typeface="SimSun" charset="-122"/>
              </a:rPr>
              <a:t>可读性差</a:t>
            </a:r>
            <a:endParaRPr lang="zh-CN" altLang="en-US">
              <a:latin typeface="SimSun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86313" y="5214938"/>
            <a:ext cx="3932237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i="0"/>
              <a:t>＝</a:t>
            </a:r>
            <a:r>
              <a:rPr lang="en-US" altLang="zh-CN" sz="2400" i="0"/>
              <a:t>》template </a:t>
            </a:r>
            <a:r>
              <a:rPr lang="zh-CN" altLang="en-US" sz="2400" i="0"/>
              <a:t>引入的目标：</a:t>
            </a:r>
            <a:endParaRPr lang="en-US" altLang="zh-CN" sz="2400" i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0">
                <a:solidFill>
                  <a:srgbClr val="C00000"/>
                </a:solidFill>
              </a:rPr>
              <a:t>完全</a:t>
            </a:r>
            <a:endParaRPr lang="en-US" altLang="zh-CN" sz="2000" b="1" i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0">
                <a:solidFill>
                  <a:srgbClr val="C00000"/>
                </a:solidFill>
              </a:rPr>
              <a:t>清晰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459287"/>
          </a:xfrm>
        </p:spPr>
        <p:txBody>
          <a:bodyPr/>
          <a:lstStyle/>
          <a:p>
            <a:pPr lvl="1" algn="just" eaLnBrk="1" hangingPunct="1"/>
            <a:r>
              <a:rPr lang="en-GB" altLang="en-US" sz="2400">
                <a:latin typeface="SimSun" charset="-122"/>
              </a:rPr>
              <a:t>函数模板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zh-CN" i="1">
              <a:latin typeface="SimSun" charset="-122"/>
            </a:endParaRP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2117725" y="2760663"/>
            <a:ext cx="5426075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void sort(int A[], unsigned int num)</a:t>
            </a:r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{    for (int i=1; i&lt;num; i++)</a:t>
            </a:r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	for (int j=0; j&lt;</a:t>
            </a:r>
            <a:r>
              <a:rPr lang="en-US" altLang="zh-CN" sz="2000"/>
              <a:t>num-</a:t>
            </a:r>
            <a:r>
              <a:rPr lang="en-GB" altLang="zh-CN" sz="2000"/>
              <a:t>i; j++)</a:t>
            </a:r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     	{</a:t>
            </a:r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                if  (A[j] &gt; A[j+1]) </a:t>
            </a:r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    	    {      int  t = A[j];</a:t>
            </a:r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		A[j] = A[j+1];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		A[j+1] = t;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/>
              <a:t>     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GB" sz="2000"/>
              <a:t>}</a:t>
            </a:r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zh-CN" altLang="en-GB" sz="2000"/>
              <a:t>}</a:t>
            </a:r>
            <a:endParaRPr lang="zh-CN" altLang="en-US" sz="2000" i="0"/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3286125" y="2746375"/>
            <a:ext cx="3317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4025900" y="4460875"/>
            <a:ext cx="3317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2195513" y="2444750"/>
            <a:ext cx="2973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chemeClr val="hlink"/>
                </a:solidFill>
              </a:rPr>
              <a:t>template &lt;typename</a:t>
            </a:r>
            <a:r>
              <a:rPr lang="zh-CN" altLang="en-US" sz="2000" i="0">
                <a:solidFill>
                  <a:schemeClr val="hlink"/>
                </a:solidFill>
              </a:rPr>
              <a:t> </a:t>
            </a:r>
            <a:r>
              <a:rPr lang="en-US" altLang="zh-CN" sz="2000" i="0">
                <a:solidFill>
                  <a:schemeClr val="hlink"/>
                </a:solidFill>
              </a:rPr>
              <a:t>T&gt;</a:t>
            </a: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212725" y="3587750"/>
            <a:ext cx="18526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int a[100];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sort(a,100);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double b[200];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sort(b,200);</a:t>
            </a:r>
          </a:p>
        </p:txBody>
      </p:sp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4859338" y="5661025"/>
            <a:ext cx="16922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</a:rPr>
              <a:t>class C { …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</a:rPr>
              <a:t>C a[300];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</a:rPr>
              <a:t>sort(a,300);</a:t>
            </a:r>
            <a:endParaRPr lang="zh-CN" altLang="en-US" sz="2400" i="0"/>
          </a:p>
        </p:txBody>
      </p:sp>
      <p:sp>
        <p:nvSpPr>
          <p:cNvPr id="128012" name="Text Box 12"/>
          <p:cNvSpPr txBox="1">
            <a:spLocks noChangeArrowheads="1"/>
          </p:cNvSpPr>
          <p:nvPr/>
        </p:nvSpPr>
        <p:spPr bwMode="auto">
          <a:xfrm>
            <a:off x="6553200" y="5410200"/>
            <a:ext cx="25034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000" i="0">
                <a:solidFill>
                  <a:srgbClr val="FF0066"/>
                </a:solidFill>
              </a:rPr>
              <a:t> </a:t>
            </a:r>
            <a:r>
              <a:rPr lang="zh-CN" altLang="en-US" sz="2000" b="1" i="0">
                <a:solidFill>
                  <a:srgbClr val="FF0066"/>
                </a:solidFill>
              </a:rPr>
              <a:t>必须重载</a:t>
            </a:r>
            <a:r>
              <a:rPr lang="zh-CN" altLang="en-US" sz="2000" b="1" i="0">
                <a:solidFill>
                  <a:srgbClr val="FF0066"/>
                </a:solidFill>
                <a:latin typeface="SimSun" charset="-122"/>
              </a:rPr>
              <a:t>操作符</a:t>
            </a:r>
            <a:r>
              <a:rPr lang="zh-CN" altLang="en-US" sz="2000" i="0">
                <a:solidFill>
                  <a:srgbClr val="FF0066"/>
                </a:solidFill>
                <a:latin typeface="SimSun" charset="-122"/>
              </a:rPr>
              <a:t> </a:t>
            </a:r>
            <a:r>
              <a:rPr lang="en-US" altLang="zh-CN" sz="2000" b="1" i="0">
                <a:solidFill>
                  <a:srgbClr val="FF0066"/>
                </a:solidFill>
              </a:rPr>
              <a:t>&gt;</a:t>
            </a:r>
            <a:endParaRPr lang="zh-CN" altLang="en-US" sz="2000" b="1" i="0">
              <a:solidFill>
                <a:srgbClr val="FF0066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zh-CN" altLang="en-US" sz="2000" b="1" i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000" i="0">
                <a:solidFill>
                  <a:srgbClr val="006600"/>
                </a:solidFill>
              </a:rPr>
              <a:t>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000" i="0">
                <a:solidFill>
                  <a:srgbClr val="006600"/>
                </a:solidFill>
              </a:rPr>
              <a:t> copy constructor</a:t>
            </a:r>
            <a:endParaRPr lang="zh-CN" altLang="en-US" sz="2000" b="1" i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 animBg="1" autoUpdateAnimBg="0"/>
      <p:bldP spid="128008" grpId="0" animBg="1" autoUpdateAnimBg="0"/>
      <p:bldP spid="128009" grpId="0" autoUpdateAnimBg="0"/>
      <p:bldP spid="128010" grpId="0" autoUpdateAnimBg="0"/>
      <p:bldP spid="128011" grpId="0" autoUpdateAnimBg="0"/>
      <p:bldP spid="12801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GB" altLang="en-US" sz="2400" dirty="0" err="1">
                <a:latin typeface="SimSun" charset="-122"/>
              </a:rPr>
              <a:t>函数模板定义了一类重载的函数</a:t>
            </a:r>
            <a:endParaRPr lang="en-GB" altLang="en-US" sz="2400" dirty="0">
              <a:latin typeface="SimSun" charset="-122"/>
            </a:endParaRPr>
          </a:p>
          <a:p>
            <a:pPr lvl="1" eaLnBrk="1" hangingPunct="1"/>
            <a:endParaRPr lang="en-GB" altLang="en-US" sz="2400" dirty="0">
              <a:latin typeface="SimSun" charset="-122"/>
            </a:endParaRPr>
          </a:p>
          <a:p>
            <a:pPr lvl="1" eaLnBrk="1" hangingPunct="1"/>
            <a:r>
              <a:rPr lang="en-GB" altLang="en-US" sz="2400" dirty="0" err="1">
                <a:latin typeface="SimSun" charset="-122"/>
              </a:rPr>
              <a:t>编译系统自动实例化函数模板</a:t>
            </a:r>
            <a:endParaRPr lang="en-GB" altLang="en-US" sz="2400" dirty="0">
              <a:latin typeface="SimSun" charset="-122"/>
            </a:endParaRPr>
          </a:p>
          <a:p>
            <a:pPr lvl="1" eaLnBrk="1" hangingPunct="1"/>
            <a:endParaRPr lang="en-US" altLang="en-US" sz="2400" dirty="0">
              <a:latin typeface="SimSun" charset="-122"/>
            </a:endParaRPr>
          </a:p>
          <a:p>
            <a:pPr lvl="1" eaLnBrk="1" hangingPunct="1"/>
            <a:r>
              <a:rPr lang="en-US" altLang="zh-CN" sz="2400" dirty="0" err="1">
                <a:latin typeface="SimSun" charset="-122"/>
              </a:rPr>
              <a:t>函数</a:t>
            </a:r>
            <a:r>
              <a:rPr lang="zh-CN" altLang="en-US" sz="2400" dirty="0">
                <a:latin typeface="SimSun" charset="-122"/>
              </a:rPr>
              <a:t>模板的参数</a:t>
            </a:r>
          </a:p>
          <a:p>
            <a:pPr lvl="2" eaLnBrk="1" hangingPunct="1"/>
            <a:r>
              <a:rPr lang="en-GB" altLang="en-US" sz="2000" dirty="0" err="1">
                <a:latin typeface="SimSun" charset="-122"/>
              </a:rPr>
              <a:t>可有多个</a:t>
            </a:r>
            <a:r>
              <a:rPr lang="en-GB" altLang="zh-CN" sz="2000" dirty="0" err="1">
                <a:latin typeface="SimSun" charset="-122"/>
              </a:rPr>
              <a:t>类型</a:t>
            </a:r>
            <a:r>
              <a:rPr lang="zh-CN" altLang="en-GB" sz="2000" dirty="0">
                <a:latin typeface="SimSun" charset="-122"/>
              </a:rPr>
              <a:t>参数</a:t>
            </a:r>
            <a:r>
              <a:rPr lang="en-US" altLang="en-GB" sz="2000" dirty="0">
                <a:latin typeface="SimSun" charset="-122"/>
              </a:rPr>
              <a:t>，</a:t>
            </a:r>
            <a:r>
              <a:rPr lang="en-US" altLang="en-GB" sz="2000" dirty="0" err="1">
                <a:latin typeface="SimSun" charset="-122"/>
              </a:rPr>
              <a:t>用逗号</a:t>
            </a:r>
            <a:r>
              <a:rPr lang="en-GB" altLang="zh-CN" sz="2000" dirty="0" err="1">
                <a:latin typeface="SimSun" charset="-122"/>
              </a:rPr>
              <a:t>分隔</a:t>
            </a:r>
            <a:endParaRPr lang="en-GB" altLang="zh-CN" sz="2000" dirty="0">
              <a:latin typeface="SimSun" charset="-122"/>
            </a:endParaRPr>
          </a:p>
          <a:p>
            <a:pPr lvl="2" eaLnBrk="1" hangingPunct="1"/>
            <a:endParaRPr lang="en-US" altLang="en-GB" sz="2000" dirty="0">
              <a:latin typeface="SimSun" charset="-122"/>
            </a:endParaRPr>
          </a:p>
          <a:p>
            <a:pPr lvl="2" algn="just" eaLnBrk="1" hangingPunct="1"/>
            <a:r>
              <a:rPr lang="en-GB" altLang="en-US" sz="2000" dirty="0" err="1">
                <a:latin typeface="SimSun" charset="-122"/>
              </a:rPr>
              <a:t>可带普通参数</a:t>
            </a:r>
            <a:endParaRPr lang="en-GB" altLang="en-US" sz="2000" dirty="0">
              <a:latin typeface="SimSun" charset="-122"/>
            </a:endParaRPr>
          </a:p>
          <a:p>
            <a:pPr lvl="3" algn="just" eaLnBrk="1" hangingPunct="1"/>
            <a:r>
              <a:rPr lang="zh-CN" altLang="en-GB" dirty="0">
                <a:latin typeface="SimSun" charset="-122"/>
              </a:rPr>
              <a:t>必须列在</a:t>
            </a:r>
            <a:r>
              <a:rPr lang="en-US" altLang="en-GB" dirty="0" err="1">
                <a:latin typeface="SimSun" charset="-122"/>
              </a:rPr>
              <a:t>类型参数</a:t>
            </a:r>
            <a:r>
              <a:rPr lang="en-US" altLang="zh-CN" dirty="0" err="1">
                <a:latin typeface="SimSun" charset="-122"/>
              </a:rPr>
              <a:t>之后</a:t>
            </a:r>
            <a:endParaRPr lang="en-US" altLang="zh-CN" dirty="0">
              <a:latin typeface="SimSun" charset="-122"/>
            </a:endParaRPr>
          </a:p>
          <a:p>
            <a:pPr lvl="3" algn="just" eaLnBrk="1" hangingPunct="1"/>
            <a:r>
              <a:rPr lang="en-US" altLang="en-GB" dirty="0" err="1">
                <a:latin typeface="SimSun" charset="-122"/>
              </a:rPr>
              <a:t>调用时需显式实例化</a:t>
            </a:r>
            <a:r>
              <a:rPr lang="en-GB" altLang="zh-CN" sz="1600" i="1" dirty="0">
                <a:latin typeface="SimSun" charset="-122"/>
              </a:rPr>
              <a:t>	</a:t>
            </a:r>
            <a:endParaRPr lang="zh-CN" altLang="en-US" sz="1600" i="1" dirty="0">
              <a:latin typeface="SimSun" charset="-122"/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905500" y="3321050"/>
            <a:ext cx="3268844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1800" dirty="0">
                <a:solidFill>
                  <a:schemeClr val="tx2"/>
                </a:solidFill>
              </a:rPr>
              <a:t>template &lt;class T1, class T2&gt;</a:t>
            </a:r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tx2"/>
                </a:solidFill>
              </a:rPr>
              <a:t>类型参数</a:t>
            </a:r>
            <a:endParaRPr lang="en-GB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1800" dirty="0">
                <a:solidFill>
                  <a:schemeClr val="tx2"/>
                </a:solidFill>
              </a:rPr>
              <a:t>void   f(T1 a, T2 b）</a:t>
            </a:r>
            <a:r>
              <a:rPr lang="zh-CN" altLang="en-US" sz="1800" dirty="0">
                <a:solidFill>
                  <a:schemeClr val="tx2"/>
                </a:solidFill>
              </a:rPr>
              <a:t>函数参数</a:t>
            </a:r>
            <a:endParaRPr lang="en-GB" altLang="zh-CN" sz="1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1800" dirty="0">
                <a:solidFill>
                  <a:schemeClr val="tx2"/>
                </a:solidFill>
              </a:rPr>
              <a:t>{ </a:t>
            </a:r>
            <a:r>
              <a:rPr lang="en-US" altLang="zh-CN" sz="1800" dirty="0">
                <a:solidFill>
                  <a:schemeClr val="tx2"/>
                </a:solidFill>
              </a:rPr>
              <a:t>...… </a:t>
            </a:r>
            <a:r>
              <a:rPr lang="en-GB" altLang="zh-CN" sz="1800" dirty="0">
                <a:solidFill>
                  <a:schemeClr val="tx2"/>
                </a:solidFill>
              </a:rPr>
              <a:t>}</a:t>
            </a:r>
            <a:endParaRPr lang="zh-CN" altLang="en-US" sz="1800" i="0" dirty="0">
              <a:solidFill>
                <a:schemeClr val="tx2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 flipH="1">
            <a:off x="5257800" y="3810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5943600" y="5181600"/>
            <a:ext cx="30051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dirty="0">
                <a:solidFill>
                  <a:schemeClr val="tx2"/>
                </a:solidFill>
              </a:rPr>
              <a:t>template &lt;class T, int size&gt;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dirty="0">
                <a:solidFill>
                  <a:schemeClr val="tx2"/>
                </a:solidFill>
              </a:rPr>
              <a:t>void f(T 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dirty="0">
                <a:solidFill>
                  <a:schemeClr val="tx2"/>
                </a:solidFill>
              </a:rPr>
              <a:t>{  T temp[size];   </a:t>
            </a:r>
            <a:r>
              <a:rPr lang="en-US" altLang="zh-CN" sz="1800" dirty="0">
                <a:solidFill>
                  <a:schemeClr val="tx2"/>
                </a:solidFill>
              </a:rPr>
              <a:t>......</a:t>
            </a:r>
            <a:r>
              <a:rPr lang="en-GB" altLang="zh-CN" sz="1800" dirty="0">
                <a:solidFill>
                  <a:schemeClr val="tx2"/>
                </a:solidFill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dirty="0">
                <a:solidFill>
                  <a:schemeClr val="tx2"/>
                </a:solidFill>
              </a:rPr>
              <a:t> ……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dirty="0">
                <a:solidFill>
                  <a:schemeClr val="tx2"/>
                </a:solidFill>
              </a:rPr>
              <a:t>f&lt;int,10&gt;(1);</a:t>
            </a:r>
            <a:endParaRPr lang="zh-CN" altLang="en-US" sz="1800" i="0" dirty="0">
              <a:solidFill>
                <a:schemeClr val="tx2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 flipV="1">
            <a:off x="5334000" y="5791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utoUpdateAnimBg="0"/>
      <p:bldP spid="129029" grpId="0" animBg="1"/>
      <p:bldP spid="129030" grpId="0" autoUpdateAnimBg="0"/>
      <p:bldP spid="1290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GB" altLang="en-US" sz="2400">
                <a:latin typeface="SimSun" charset="-122"/>
              </a:rPr>
              <a:t>函数模板与函数重载</a:t>
            </a:r>
            <a:r>
              <a:rPr lang="en-GB" altLang="zh-CN" sz="2400">
                <a:latin typeface="SimSun" charset="-122"/>
              </a:rPr>
              <a:t>配合</a:t>
            </a:r>
            <a:r>
              <a:rPr lang="zh-CN" altLang="en-GB" sz="2400">
                <a:latin typeface="SimSun" charset="-122"/>
              </a:rPr>
              <a:t>使用</a:t>
            </a:r>
            <a:endParaRPr lang="zh-CN" altLang="en-US" sz="2400">
              <a:latin typeface="SimSun" charset="-122"/>
            </a:endParaRPr>
          </a:p>
          <a:p>
            <a:pPr eaLnBrk="1" hangingPunct="1"/>
            <a:endParaRPr lang="zh-CN" altLang="en-US" sz="2400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814513" y="2590800"/>
            <a:ext cx="245268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template &lt;class T&gt;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T max(T a, T 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{ return a&gt;b?a:b;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int  x, y, z;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double l, m, 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z = max(x,y);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l = max(m,n);</a:t>
            </a:r>
            <a:endParaRPr lang="zh-CN" altLang="en-US" sz="2000" i="0">
              <a:solidFill>
                <a:schemeClr val="tx2"/>
              </a:solidFill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4730750" y="5105400"/>
            <a:ext cx="3879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i="0">
                <a:latin typeface="SimSun" charset="-122"/>
              </a:rPr>
              <a:t>问题：</a:t>
            </a:r>
            <a:r>
              <a:rPr lang="en-GB" altLang="zh-CN" sz="2000"/>
              <a:t>max(x,m) </a:t>
            </a:r>
            <a:r>
              <a:rPr lang="en-GB" altLang="en-US" sz="2400" i="0">
                <a:latin typeface="SimSun" charset="-122"/>
              </a:rPr>
              <a:t>如何处理？</a:t>
            </a:r>
            <a:endParaRPr lang="zh-CN" altLang="en-US" sz="2400" i="0">
              <a:latin typeface="SimSun" charset="-122"/>
            </a:endParaRP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4800600" y="2879725"/>
            <a:ext cx="36083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0"/>
              <a:t>定义一个</a:t>
            </a:r>
            <a:r>
              <a:rPr lang="en-GB" altLang="zh-CN" sz="2000" i="0"/>
              <a:t>max</a:t>
            </a:r>
            <a:r>
              <a:rPr lang="en-GB" altLang="en-US" sz="2000" i="0"/>
              <a:t>的重载函数：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double max(int a, double 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{  return a&gt;b? a : b; }</a:t>
            </a:r>
            <a:endParaRPr lang="zh-CN" altLang="en-US" sz="2000" i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autoUpdateAnimBg="0"/>
      <p:bldP spid="130053" grpId="0" autoUpdateAnimBg="0"/>
      <p:bldP spid="13005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  <a:r>
              <a:rPr lang="en-US" altLang="zh-CN"/>
              <a:t>template class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 err="1">
                <a:solidFill>
                  <a:srgbClr val="FF0000"/>
                </a:solidFill>
                <a:latin typeface="SimSun" charset="-122"/>
              </a:rPr>
              <a:t>类属类</a:t>
            </a:r>
            <a:endParaRPr lang="en-GB" altLang="en-US" sz="2800" dirty="0">
              <a:solidFill>
                <a:srgbClr val="FF0000"/>
              </a:solidFill>
              <a:latin typeface="SimSun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400" dirty="0" err="1">
                <a:latin typeface="SimSun" charset="-122"/>
              </a:rPr>
              <a:t>类定义带有类型参数</a:t>
            </a:r>
            <a:endParaRPr lang="zh-CN" altLang="en-US" sz="2400" dirty="0">
              <a:latin typeface="SimSun" charset="-122"/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5181600" y="2417763"/>
            <a:ext cx="364648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>
                <a:solidFill>
                  <a:srgbClr val="FF0066"/>
                </a:solidFill>
              </a:rPr>
              <a:t>template &lt;class T&gt;</a:t>
            </a:r>
            <a:endParaRPr lang="en-GB" altLang="zh-CN" sz="1800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class Stack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{</a:t>
            </a:r>
            <a:r>
              <a:rPr lang="en-GB" altLang="zh-CN" sz="1800" dirty="0">
                <a:solidFill>
                  <a:schemeClr val="accent2"/>
                </a:solidFill>
              </a:rPr>
              <a:t>    </a:t>
            </a:r>
            <a:r>
              <a:rPr lang="en-GB" altLang="zh-CN" sz="1800" dirty="0">
                <a:solidFill>
                  <a:srgbClr val="FF0066"/>
                </a:solidFill>
              </a:rPr>
              <a:t>T</a:t>
            </a:r>
            <a:r>
              <a:rPr lang="en-GB" altLang="zh-CN" sz="1800" dirty="0">
                <a:solidFill>
                  <a:schemeClr val="accent2"/>
                </a:solidFill>
              </a:rPr>
              <a:t> </a:t>
            </a:r>
            <a:r>
              <a:rPr lang="en-GB" altLang="zh-CN" sz="1800" dirty="0"/>
              <a:t>buffer[100];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void push(</a:t>
            </a:r>
            <a:r>
              <a:rPr lang="en-GB" altLang="zh-CN" sz="1800" dirty="0">
                <a:solidFill>
                  <a:srgbClr val="FF0066"/>
                </a:solidFill>
              </a:rPr>
              <a:t>T</a:t>
            </a:r>
            <a:r>
              <a:rPr lang="en-GB" altLang="zh-CN" sz="1800" dirty="0">
                <a:solidFill>
                  <a:schemeClr val="accent2"/>
                </a:solidFill>
              </a:rPr>
              <a:t> </a:t>
            </a:r>
            <a:r>
              <a:rPr lang="en-GB" altLang="zh-CN" sz="1800" dirty="0"/>
              <a:t>x);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>
                <a:solidFill>
                  <a:schemeClr val="accent2"/>
                </a:solidFill>
              </a:rPr>
              <a:t>     </a:t>
            </a:r>
            <a:r>
              <a:rPr lang="en-GB" altLang="zh-CN" sz="1800" dirty="0">
                <a:solidFill>
                  <a:srgbClr val="FF0066"/>
                </a:solidFill>
              </a:rPr>
              <a:t>T</a:t>
            </a:r>
            <a:r>
              <a:rPr lang="en-GB" altLang="zh-CN" sz="1800" dirty="0">
                <a:solidFill>
                  <a:schemeClr val="accent2"/>
                </a:solidFill>
              </a:rPr>
              <a:t> </a:t>
            </a:r>
            <a:r>
              <a:rPr lang="en-GB" altLang="zh-CN" sz="1800" dirty="0"/>
              <a:t>pop();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>
                <a:solidFill>
                  <a:srgbClr val="FF0066"/>
                </a:solidFill>
              </a:rPr>
              <a:t>template &lt;class T&gt;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void Stack</a:t>
            </a:r>
            <a:r>
              <a:rPr lang="en-GB" altLang="zh-CN" sz="1800" dirty="0">
                <a:solidFill>
                  <a:schemeClr val="accent2"/>
                </a:solidFill>
              </a:rPr>
              <a:t> </a:t>
            </a:r>
            <a:r>
              <a:rPr lang="en-GB" altLang="zh-CN" sz="1800" dirty="0">
                <a:solidFill>
                  <a:srgbClr val="FF0066"/>
                </a:solidFill>
              </a:rPr>
              <a:t>&lt;T&gt;</a:t>
            </a:r>
            <a:r>
              <a:rPr lang="en-GB" altLang="zh-CN" sz="1800" dirty="0"/>
              <a:t>::push(T x) { …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800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>
                <a:solidFill>
                  <a:srgbClr val="FF0066"/>
                </a:solidFill>
              </a:rPr>
              <a:t>template &lt;class T&gt;</a:t>
            </a:r>
            <a:endParaRPr lang="en-GB" altLang="zh-CN" sz="1800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>
                <a:solidFill>
                  <a:srgbClr val="FF0066"/>
                </a:solidFill>
              </a:rPr>
              <a:t>T</a:t>
            </a:r>
            <a:r>
              <a:rPr lang="en-GB" altLang="zh-CN" sz="1800" dirty="0">
                <a:solidFill>
                  <a:schemeClr val="accent2"/>
                </a:solidFill>
              </a:rPr>
              <a:t> </a:t>
            </a:r>
            <a:r>
              <a:rPr lang="en-GB" altLang="zh-CN" sz="1800" dirty="0"/>
              <a:t>Stack</a:t>
            </a:r>
            <a:r>
              <a:rPr lang="en-GB" altLang="zh-CN" sz="1800" dirty="0">
                <a:solidFill>
                  <a:schemeClr val="accent2"/>
                </a:solidFill>
              </a:rPr>
              <a:t> </a:t>
            </a:r>
            <a:r>
              <a:rPr lang="en-GB" altLang="zh-CN" sz="1800" dirty="0">
                <a:solidFill>
                  <a:srgbClr val="FF0066"/>
                </a:solidFill>
              </a:rPr>
              <a:t>&lt;T&gt;</a:t>
            </a:r>
            <a:r>
              <a:rPr lang="en-GB" altLang="zh-CN" sz="1800" dirty="0"/>
              <a:t>::pop() { …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……</a:t>
            </a:r>
            <a:endParaRPr lang="en-US" altLang="zh-CN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Stack</a:t>
            </a:r>
            <a:r>
              <a:rPr lang="en-GB" altLang="zh-CN" sz="1800" dirty="0">
                <a:solidFill>
                  <a:schemeClr val="accent2"/>
                </a:solidFill>
              </a:rPr>
              <a:t> </a:t>
            </a:r>
            <a:r>
              <a:rPr lang="en-GB" altLang="zh-CN" sz="1800" dirty="0">
                <a:solidFill>
                  <a:srgbClr val="FF0066"/>
                </a:solidFill>
              </a:rPr>
              <a:t>&lt;int&gt;</a:t>
            </a:r>
            <a:r>
              <a:rPr lang="en-GB" altLang="zh-CN" sz="1800" dirty="0">
                <a:solidFill>
                  <a:schemeClr val="accent2"/>
                </a:solidFill>
              </a:rPr>
              <a:t> </a:t>
            </a:r>
            <a:r>
              <a:rPr lang="en-GB" altLang="zh-CN" sz="1800" dirty="0"/>
              <a:t>st1;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Stack</a:t>
            </a:r>
            <a:r>
              <a:rPr lang="en-GB" altLang="zh-CN" sz="1800" dirty="0">
                <a:solidFill>
                  <a:schemeClr val="accent2"/>
                </a:solidFill>
              </a:rPr>
              <a:t> </a:t>
            </a:r>
            <a:r>
              <a:rPr lang="en-GB" altLang="zh-CN" sz="1800" dirty="0">
                <a:solidFill>
                  <a:srgbClr val="FF0066"/>
                </a:solidFill>
              </a:rPr>
              <a:t>&lt;double&gt;</a:t>
            </a:r>
            <a:r>
              <a:rPr lang="en-GB" altLang="zh-CN" sz="1800" dirty="0">
                <a:solidFill>
                  <a:schemeClr val="accent2"/>
                </a:solidFill>
              </a:rPr>
              <a:t> </a:t>
            </a:r>
            <a:r>
              <a:rPr lang="en-GB" altLang="zh-CN" sz="1800" dirty="0"/>
              <a:t>st2;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实际上定义了两个不同的类</a:t>
            </a:r>
            <a:endParaRPr lang="en-US" altLang="zh-CN" sz="1800" dirty="0"/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1638300" y="3352800"/>
            <a:ext cx="32385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class Stack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{    int buffer[100];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     void push(int  x);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     int pop();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void Stack::push(int  x) { …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int  Stack::pop() { …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……</a:t>
            </a:r>
            <a:endParaRPr lang="en-US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Stack  st1;</a:t>
            </a:r>
            <a:endParaRPr lang="en-US" altLang="zh-CN" sz="1800" i="0"/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7588250" y="586740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i="0"/>
              <a:t>显式实例化</a:t>
            </a:r>
            <a:endParaRPr lang="zh-CN" altLang="en-US" sz="1800" i="0"/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H="1">
            <a:off x="7162800" y="60960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utoUpdateAnimBg="0"/>
      <p:bldP spid="131077" grpId="0" autoUpdateAnimBg="0"/>
      <p:bldP spid="131078" grpId="0" autoUpdateAnimBg="0"/>
      <p:bldP spid="1310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	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383087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定义了若干个类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显式实例化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400">
                <a:latin typeface="SimSun" charset="-122"/>
              </a:rPr>
              <a:t>可</a:t>
            </a:r>
            <a:r>
              <a:rPr lang="zh-CN" altLang="en-GB" sz="2400">
                <a:latin typeface="SimSun" charset="-122"/>
              </a:rPr>
              <a:t>带有多个</a:t>
            </a:r>
            <a:r>
              <a:rPr lang="en-US" altLang="en-GB" sz="2400">
                <a:latin typeface="SimSun" charset="-122"/>
              </a:rPr>
              <a:t>参数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zh-CN" sz="2000">
                <a:latin typeface="SimSun" charset="-122"/>
              </a:rPr>
              <a:t>可</a:t>
            </a:r>
            <a:r>
              <a:rPr lang="zh-CN" altLang="en-US" sz="2000">
                <a:latin typeface="SimSun" charset="-122"/>
              </a:rPr>
              <a:t>带有</a:t>
            </a:r>
            <a:r>
              <a:rPr lang="en-GB" altLang="en-US" sz="2000">
                <a:latin typeface="SimSun" charset="-122"/>
              </a:rPr>
              <a:t>普通参数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GB" altLang="en-US">
                <a:latin typeface="SimSun" charset="-122"/>
              </a:rPr>
              <a:t>逗号分隔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GB" altLang="en-US">
                <a:latin typeface="SimSun" charset="-122"/>
              </a:rPr>
              <a:t>须放在类型参数</a:t>
            </a:r>
            <a:r>
              <a:rPr lang="en-US" altLang="zh-CN">
                <a:latin typeface="SimSun" charset="-122"/>
              </a:rPr>
              <a:t>之</a:t>
            </a:r>
            <a:r>
              <a:rPr lang="en-GB" altLang="en-US">
                <a:latin typeface="SimSun" charset="-122"/>
              </a:rPr>
              <a:t>后</a:t>
            </a:r>
          </a:p>
          <a:p>
            <a:pPr lvl="1" algn="just" eaLnBrk="1" hangingPunct="1">
              <a:lnSpc>
                <a:spcPct val="90000"/>
              </a:lnSpc>
            </a:pPr>
            <a:endParaRPr lang="en-GB" altLang="en-US" sz="2400">
              <a:latin typeface="SimSun" charset="-122"/>
            </a:endParaRPr>
          </a:p>
          <a:p>
            <a:pPr lvl="1" algn="just" eaLnBrk="1" hangingPunct="1">
              <a:lnSpc>
                <a:spcPct val="90000"/>
              </a:lnSpc>
            </a:pPr>
            <a:endParaRPr lang="en-GB" altLang="en-US" sz="2400">
              <a:latin typeface="SimSun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87450" y="5373688"/>
            <a:ext cx="61674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lvl="1" algn="just" eaLnBrk="1" hangingPunct="1">
              <a:lnSpc>
                <a:spcPct val="90000"/>
              </a:lnSpc>
            </a:pPr>
            <a:r>
              <a:rPr lang="en-GB" altLang="en-US" sz="2400" i="0">
                <a:latin typeface="SimSun" charset="-122"/>
              </a:rPr>
              <a:t>类模板中的静态成员属于实例化后的类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charset="0"/>
            <a:ea typeface="SimSun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691</TotalTime>
  <Words>3271</Words>
  <Application>Microsoft Office PowerPoint</Application>
  <PresentationFormat>全屏显示(4:3)</PresentationFormat>
  <Paragraphs>682</Paragraphs>
  <Slides>38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SimSun</vt:lpstr>
      <vt:lpstr>Arial</vt:lpstr>
      <vt:lpstr>Calibri</vt:lpstr>
      <vt:lpstr>Tahoma</vt:lpstr>
      <vt:lpstr>Times New Roman</vt:lpstr>
      <vt:lpstr>Wingdings</vt:lpstr>
      <vt:lpstr>Blends</vt:lpstr>
      <vt:lpstr>模板 template</vt:lpstr>
      <vt:lpstr>模板 template function</vt:lpstr>
      <vt:lpstr>模板 </vt:lpstr>
      <vt:lpstr>模板 </vt:lpstr>
      <vt:lpstr>模板 </vt:lpstr>
      <vt:lpstr>模板 </vt:lpstr>
      <vt:lpstr>模板 </vt:lpstr>
      <vt:lpstr>模板 template class</vt:lpstr>
      <vt:lpstr>模板  </vt:lpstr>
      <vt:lpstr>模板－例</vt:lpstr>
      <vt:lpstr>模板</vt:lpstr>
      <vt:lpstr>模板</vt:lpstr>
      <vt:lpstr>Template MetaProgramming</vt:lpstr>
      <vt:lpstr>异常处理</vt:lpstr>
      <vt:lpstr>异常处理</vt:lpstr>
      <vt:lpstr>异常处理</vt:lpstr>
      <vt:lpstr>异常处理</vt:lpstr>
      <vt:lpstr>异常处理</vt:lpstr>
      <vt:lpstr>异常处理</vt:lpstr>
      <vt:lpstr>异常处理</vt:lpstr>
      <vt:lpstr>PowerPoint 演示文稿</vt:lpstr>
      <vt:lpstr>异常处理</vt:lpstr>
      <vt:lpstr>Know what functions C++ silently writes and calls</vt:lpstr>
      <vt:lpstr>Use destructors to prevent resource leaks</vt:lpstr>
      <vt:lpstr>Use destructors to prevent resource leaks</vt:lpstr>
      <vt:lpstr>Use destructors to prevent resource leaks</vt:lpstr>
      <vt:lpstr>Use destructors to prevent resource leaks</vt:lpstr>
      <vt:lpstr>Use destructors to prevent resource leaks</vt:lpstr>
      <vt:lpstr>Use destructors to prevent resource leaks</vt:lpstr>
      <vt:lpstr>I/O 处理</vt:lpstr>
      <vt:lpstr>I/O 处理</vt:lpstr>
      <vt:lpstr>I/O 处理</vt:lpstr>
      <vt:lpstr>I/O 处理</vt:lpstr>
      <vt:lpstr>重定向</vt:lpstr>
      <vt:lpstr>Virtualizing constructors</vt:lpstr>
      <vt:lpstr>Virtualizing constructors</vt:lpstr>
      <vt:lpstr>Virtualizing constructors</vt:lpstr>
      <vt:lpstr>Never treat arrays polymorphically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面向对象程序设计（part 3）</dc:title>
  <dc:creator>zt</dc:creator>
  <cp:lastModifiedBy>. Mallory</cp:lastModifiedBy>
  <cp:revision>340</cp:revision>
  <cp:lastPrinted>2019-12-17T01:29:23Z</cp:lastPrinted>
  <dcterms:created xsi:type="dcterms:W3CDTF">2019-12-17T01:29:23Z</dcterms:created>
  <dcterms:modified xsi:type="dcterms:W3CDTF">2021-06-09T03:51:11Z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1033-1.7.0.2743</vt:lpwstr>
  </property>
</Properties>
</file>