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34" r:id="rId3"/>
    <p:sldId id="339" r:id="rId4"/>
    <p:sldId id="340" r:id="rId5"/>
    <p:sldId id="341" r:id="rId6"/>
    <p:sldId id="350" r:id="rId7"/>
    <p:sldId id="351" r:id="rId8"/>
    <p:sldId id="361" r:id="rId9"/>
    <p:sldId id="362" r:id="rId10"/>
    <p:sldId id="363" r:id="rId11"/>
    <p:sldId id="364" r:id="rId12"/>
    <p:sldId id="372" r:id="rId13"/>
    <p:sldId id="373" r:id="rId14"/>
    <p:sldId id="374" r:id="rId15"/>
    <p:sldId id="404" r:id="rId16"/>
    <p:sldId id="405" r:id="rId17"/>
    <p:sldId id="424" r:id="rId18"/>
    <p:sldId id="42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61235" autoAdjust="0"/>
  </p:normalViewPr>
  <p:slideViewPr>
    <p:cSldViewPr>
      <p:cViewPr varScale="1">
        <p:scale>
          <a:sx n="71" d="100"/>
          <a:sy n="71" d="100"/>
        </p:scale>
        <p:origin x="2910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F2EA8-FE04-4F8E-B1FC-66E186981D9A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C5E2-5D8B-4C81-B9D8-D611DEE474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6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5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7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2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7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2021/6/22</a:t>
            </a:fld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556792"/>
            <a:ext cx="6190456" cy="1470025"/>
          </a:xfrm>
        </p:spPr>
        <p:txBody>
          <a:bodyPr/>
          <a:lstStyle/>
          <a:p>
            <a:r>
              <a:rPr lang="en-US" altLang="zh-CN" b="1" dirty="0"/>
              <a:t>C++ miscellaneous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524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Don’t always make it virtual…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a class does not contain any virtual functions, often indicates its not intended to be a base class. Making destructor virtual would be a bad idea.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Point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Point(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xCoord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yCoord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~Point();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x, 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Point class can fit in 64-bit register, be passed as 64-bit value to other languages (C/Fortran)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Virtual functions require objects to carry extra info for runtime binding.  Typically a </a:t>
            </a:r>
            <a:r>
              <a:rPr lang="en-US" altLang="zh-CN" sz="2000" dirty="0" err="1">
                <a:ea typeface="宋体" panose="02010600030101010101" pitchFamily="2" charset="-122"/>
              </a:rPr>
              <a:t>vptr</a:t>
            </a:r>
            <a:r>
              <a:rPr lang="en-US" altLang="zh-CN" sz="2000" dirty="0">
                <a:ea typeface="宋体" panose="02010600030101010101" pitchFamily="2" charset="-122"/>
              </a:rPr>
              <a:t> (virtual table pointer) that points to an array of function pointers called a </a:t>
            </a:r>
            <a:r>
              <a:rPr lang="en-US" altLang="zh-CN" sz="2000" dirty="0" err="1">
                <a:ea typeface="宋体" panose="02010600030101010101" pitchFamily="2" charset="-122"/>
              </a:rPr>
              <a:t>vtbl</a:t>
            </a:r>
            <a:r>
              <a:rPr lang="en-US" altLang="zh-CN" sz="2000" dirty="0">
                <a:ea typeface="宋体" panose="02010600030101010101" pitchFamily="2" charset="-122"/>
              </a:rPr>
              <a:t> (virtual table).  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Point class will now be 96 bits (on 32-bit architecture)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67544" y="6021288"/>
            <a:ext cx="7526338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Handy rule: declare a virtual destructor if and only if that class 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contains at least one other virtual function.</a:t>
            </a:r>
          </a:p>
        </p:txBody>
      </p:sp>
    </p:spTree>
    <p:extLst>
      <p:ext uri="{BB962C8B-B14F-4D97-AF65-F5344CB8AC3E}">
        <p14:creationId xmlns:p14="http://schemas.microsoft.com/office/powerpoint/2010/main" val="393130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When not to extend…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16832"/>
            <a:ext cx="8610600" cy="42484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Be careful when you choose to extend a class.  </a:t>
            </a:r>
            <a:r>
              <a:rPr lang="en-US" altLang="zh-CN" sz="2800" dirty="0" err="1">
                <a:ea typeface="宋体" panose="02010600030101010101" pitchFamily="2" charset="-122"/>
              </a:rPr>
              <a:t>std</a:t>
            </a:r>
            <a:r>
              <a:rPr lang="en-US" altLang="zh-CN" sz="2800" dirty="0">
                <a:ea typeface="宋体" panose="02010600030101010101" pitchFamily="2" charset="-122"/>
              </a:rPr>
              <a:t>::string contains no virtual functions, so is not a good choice for a base class.  STL container types also do not have virtual destructors.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SpecialString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 public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::string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{ … };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SpecialString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pss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new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SpecialString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(“Doomed”);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::string *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</a:t>
            </a:r>
          </a:p>
          <a:p>
            <a:pPr lvl="1">
              <a:buFontTx/>
              <a:buNone/>
            </a:pP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pss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….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delete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ps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 // UNDEFINED</a:t>
            </a:r>
          </a:p>
          <a:p>
            <a:pPr>
              <a:buFontTx/>
              <a:buNone/>
            </a:pPr>
            <a:endParaRPr lang="en-US" altLang="zh-CN" sz="2400" dirty="0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3568" y="6237312"/>
            <a:ext cx="79105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Java can prevent programmers from extending a class… C++ can’t</a:t>
            </a:r>
          </a:p>
        </p:txBody>
      </p:sp>
    </p:spTree>
    <p:extLst>
      <p:ext uri="{BB962C8B-B14F-4D97-AF65-F5344CB8AC3E}">
        <p14:creationId xmlns:p14="http://schemas.microsoft.com/office/powerpoint/2010/main" val="203746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Never call virtual functions during construction or destruction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Never call virtual functions during construction or destruction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calls won’t do what you expect (differs from C# and Java!)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59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824"/>
            <a:ext cx="8229600" cy="41352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Transaction { // base class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Transaction();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void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Transaction::Transaction()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// final act is log transaction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BuyTransaction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 public Transaction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void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SellTransaction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 public Transaction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void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logTransaction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BuyTransaction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b;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971800" y="5562600"/>
            <a:ext cx="60483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calls Transaction constructor first, so when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logTransaction called – NOT one in BuyTransaction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derived class members not initialized yet, so can’t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run derived class functions.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047456" y="1760538"/>
            <a:ext cx="3733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at this point, every object is of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type Transaction!</a:t>
            </a: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2819400" y="23622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5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Discussion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Would be easy to catch this one, because pure virtual so program wouldn’t link.</a:t>
            </a:r>
          </a:p>
          <a:p>
            <a:r>
              <a:rPr lang="en-US" altLang="zh-CN">
                <a:ea typeface="宋体" panose="02010600030101010101" pitchFamily="2" charset="-122"/>
              </a:rPr>
              <a:t>If function were just virtual, “wrong” version would be called</a:t>
            </a:r>
          </a:p>
        </p:txBody>
      </p:sp>
    </p:spTree>
    <p:extLst>
      <p:ext uri="{BB962C8B-B14F-4D97-AF65-F5344CB8AC3E}">
        <p14:creationId xmlns:p14="http://schemas.microsoft.com/office/powerpoint/2010/main" val="117933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1613"/>
            <a:ext cx="7793037" cy="15589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Prefer pass-by-reference-to-const to pass-by-value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428942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Person {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Person();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 ~Person();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private: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std::string name;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std::string address;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Student: public Person {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Student();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~Student();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private: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std::string school;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std::string schoolAddr;</a:t>
            </a:r>
          </a:p>
          <a:p>
            <a:r>
              <a:rPr lang="en-US" altLang="zh-CN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 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5181600" y="20574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318125" y="2089150"/>
            <a:ext cx="184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ea typeface="宋体" panose="02010600030101010101" pitchFamily="2" charset="-122"/>
              </a:rPr>
              <a:t>Student plato;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5257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181600" y="2452688"/>
            <a:ext cx="175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33FF"/>
                </a:solidFill>
                <a:ea typeface="宋体" panose="02010600030101010101" pitchFamily="2" charset="-122"/>
              </a:rPr>
              <a:t>pass by value</a:t>
            </a:r>
          </a:p>
        </p:txBody>
      </p:sp>
      <p:sp>
        <p:nvSpPr>
          <p:cNvPr id="91145" name="AutoShape 9"/>
          <p:cNvSpPr>
            <a:spLocks noChangeArrowheads="1"/>
          </p:cNvSpPr>
          <p:nvPr/>
        </p:nvSpPr>
        <p:spPr bwMode="auto">
          <a:xfrm>
            <a:off x="4953000" y="4343400"/>
            <a:ext cx="3886200" cy="3810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953000" y="4343400"/>
            <a:ext cx="385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bool validateStudent(Student);</a:t>
            </a:r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52578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6842125" y="2647950"/>
            <a:ext cx="23272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Person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name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address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Student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school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construct schoolAddr</a:t>
            </a: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>
            <a:off x="5334000" y="4038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5334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5334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105400" y="5029200"/>
            <a:ext cx="22161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Person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name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address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Student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school</a:t>
            </a:r>
          </a:p>
          <a:p>
            <a:r>
              <a:rPr lang="en-US" altLang="zh-CN" sz="1600">
                <a:solidFill>
                  <a:srgbClr val="000066"/>
                </a:solidFill>
                <a:ea typeface="宋体" panose="02010600030101010101" pitchFamily="2" charset="-122"/>
              </a:rPr>
              <a:t>destruct schoolAddr</a:t>
            </a:r>
          </a:p>
        </p:txBody>
      </p:sp>
    </p:spTree>
    <p:extLst>
      <p:ext uri="{BB962C8B-B14F-4D97-AF65-F5344CB8AC3E}">
        <p14:creationId xmlns:p14="http://schemas.microsoft.com/office/powerpoint/2010/main" val="107610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 the </a:t>
            </a:r>
            <a:r>
              <a:rPr lang="en-US" altLang="zh-CN" i="1">
                <a:ea typeface="宋体" panose="02010600030101010101" pitchFamily="2" charset="-122"/>
              </a:rPr>
              <a:t>slicing</a:t>
            </a:r>
            <a:r>
              <a:rPr lang="en-US" altLang="zh-CN">
                <a:ea typeface="宋体" panose="02010600030101010101" pitchFamily="2" charset="-122"/>
              </a:rPr>
              <a:t> problem…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434975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Window {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std::string name() const;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void display() const;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endParaRPr lang="en-US" altLang="zh-CN" sz="1600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ScrollWindow:public Window {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virtual void display() const;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4000500" y="5153025"/>
            <a:ext cx="48387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printNameDisplay(const Window&amp; w)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std::cout &lt;&lt; w.name();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w.display();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5562600" y="4114800"/>
            <a:ext cx="23034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66"/>
                </a:solidFill>
                <a:ea typeface="宋体" panose="02010600030101010101" pitchFamily="2" charset="-122"/>
              </a:rPr>
              <a:t>ScrollWindow sw; 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876800" y="2209800"/>
            <a:ext cx="398303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printNameDisplay(Window w)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std::cout &lt;&lt; w.name();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w.display();</a:t>
            </a:r>
          </a:p>
          <a:p>
            <a:r>
              <a:rPr lang="en-US" altLang="zh-CN" sz="160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6629400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629400" y="3465513"/>
            <a:ext cx="1668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33"/>
                </a:solidFill>
                <a:ea typeface="宋体" panose="02010600030101010101" pitchFamily="2" charset="-122"/>
              </a:rPr>
              <a:t>calls Window</a:t>
            </a:r>
          </a:p>
          <a:p>
            <a:r>
              <a:rPr lang="en-US" altLang="zh-CN">
                <a:solidFill>
                  <a:srgbClr val="660033"/>
                </a:solidFill>
                <a:ea typeface="宋体" panose="02010600030101010101" pitchFamily="2" charset="-122"/>
              </a:rPr>
              <a:t>display</a:t>
            </a: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5029200" y="4495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5715000" y="446405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33"/>
                </a:solidFill>
                <a:ea typeface="宋体" panose="02010600030101010101" pitchFamily="2" charset="-122"/>
              </a:rPr>
              <a:t>calls ScrollWindow</a:t>
            </a:r>
          </a:p>
          <a:p>
            <a:r>
              <a:rPr lang="en-US" altLang="zh-CN">
                <a:solidFill>
                  <a:srgbClr val="660033"/>
                </a:solidFill>
                <a:ea typeface="宋体" panose="02010600030101010101" pitchFamily="2" charset="-122"/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52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Class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Treat class design as type design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should objects of your new type be created and destroyed?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should object initialization differ from object assignment?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What does it mean for objects of your new type to be passed by value?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What are the restrictions on legal values for your new type? (exceptions)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Does your new type fit into an inheritance graph? (virtual/non-virtual)</a:t>
            </a:r>
          </a:p>
        </p:txBody>
      </p:sp>
    </p:spTree>
    <p:extLst>
      <p:ext uri="{BB962C8B-B14F-4D97-AF65-F5344CB8AC3E}">
        <p14:creationId xmlns:p14="http://schemas.microsoft.com/office/powerpoint/2010/main" val="314824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More considerations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What kind of type conversions are allowed for your new type? (implicit/explicit)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What operators and functions make sense for your new type? (member/non-member)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Who should have access to members of your new type? (friends/nested)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How general is your new type? (templates)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Is a new type really what you need? (maybe a few non-member functions would do)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71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Copy Constructor/Copy Assignment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8595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class Widget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Widget();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Widget(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Widget&amp;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rhs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 Widget&amp; operator =(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Widget&amp;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rhs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Widget w1; // invoke default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Widget w2(w1); // invoke copy constructor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w1 = w2; // invoke assignment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Widget w3 = w2; // invoke </a:t>
            </a:r>
            <a:r>
              <a:rPr lang="en-US" altLang="zh-CN" sz="24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copy constructor</a:t>
            </a:r>
            <a:r>
              <a:rPr lang="en-US" altLang="zh-CN" sz="2400" i="1" dirty="0">
                <a:latin typeface="Courier New" panose="02070309020205020404" pitchFamily="49" charset="0"/>
                <a:ea typeface="宋体" panose="02010600030101010101" pitchFamily="2" charset="-122"/>
              </a:rPr>
              <a:t>!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467600" y="5791200"/>
            <a:ext cx="814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60033"/>
                </a:solidFill>
                <a:ea typeface="宋体" panose="02010600030101010101" pitchFamily="2" charset="-122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5708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Use </a:t>
            </a:r>
            <a:r>
              <a:rPr lang="en-US" altLang="zh-CN" dirty="0" err="1"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wherever possible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char greeting[] = “Hello”;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char *p = greeting;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non-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pointer, non-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char *p2 = greeting;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non-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pointer,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char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char *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p3 = greeting;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pointer, non-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char *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p4 = greeting;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pointer,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67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Placement of const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following are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void f1 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Widget *pw);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void f2 (Widget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*pw);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Iterators are similar to pointers: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const_iterator</a:t>
            </a:r>
            <a:r>
              <a:rPr lang="en-US" altLang="zh-CN" dirty="0">
                <a:ea typeface="宋体" panose="02010600030101010101" pitchFamily="2" charset="-122"/>
              </a:rPr>
              <a:t> is like </a:t>
            </a:r>
            <a:r>
              <a:rPr lang="en-US" altLang="zh-CN" dirty="0" err="1"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T*… iterator can point to a different item, but item can’t be changed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iterator is like T *</a:t>
            </a:r>
            <a:r>
              <a:rPr lang="en-US" altLang="zh-CN" dirty="0" err="1">
                <a:ea typeface="宋体" panose="02010600030101010101" pitchFamily="2" charset="-122"/>
              </a:rPr>
              <a:t>const</a:t>
            </a:r>
            <a:r>
              <a:rPr lang="en-US" altLang="zh-CN" dirty="0">
                <a:ea typeface="宋体" panose="02010600030101010101" pitchFamily="2" charset="-122"/>
              </a:rPr>
              <a:t> … iterator can’t point to a different item, but you can change the value of the item that it is pointing to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77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Consider making return value const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348880"/>
            <a:ext cx="81534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Rational { . . . </a:t>
            </a:r>
          </a:p>
          <a:p>
            <a:pPr>
              <a:buFontTx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Rational operator *(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Rational&amp; lhs, </a:t>
            </a:r>
          </a:p>
          <a:p>
            <a:pPr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Rational&amp;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rhs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Rational a, b, c;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if (a * b = c) . . .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490714" y="4819030"/>
            <a:ext cx="5275262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Meant to be ==</a:t>
            </a:r>
          </a:p>
          <a:p>
            <a:endParaRPr lang="en-US" altLang="zh-CN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What will happen with </a:t>
            </a:r>
            <a:r>
              <a:rPr lang="en-US" altLang="zh-CN" dirty="0" err="1">
                <a:solidFill>
                  <a:srgbClr val="660066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?  without?   </a:t>
            </a:r>
          </a:p>
          <a:p>
            <a:endParaRPr lang="en-US" altLang="zh-CN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660066"/>
                </a:solidFill>
                <a:ea typeface="宋体" panose="02010600030101010101" pitchFamily="2" charset="-122"/>
              </a:rPr>
              <a:t>What happens with built-in types?   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2431976" y="444914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Make sure that objects are initialized before they’re used.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The rules for when object initialization is guaranteed to take place are too complicated to be worth memorizing. Better practice to </a:t>
            </a:r>
            <a:r>
              <a:rPr lang="en-US" altLang="zh-CN" i="1" dirty="0"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initialize objects before use. </a:t>
            </a:r>
          </a:p>
        </p:txBody>
      </p:sp>
    </p:spTree>
    <p:extLst>
      <p:ext uri="{BB962C8B-B14F-4D97-AF65-F5344CB8AC3E}">
        <p14:creationId xmlns:p14="http://schemas.microsoft.com/office/powerpoint/2010/main" val="257056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Make sure all constructors initialize everything in the object.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Assignment is not the same as initialization.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ABEntry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ABEntry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string&amp;name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::list&lt;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PhoneNumber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&gt;&amp; phones)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theName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name;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thePhones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phones;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numTimesConsulted</a:t>
            </a: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56651" y="4437112"/>
            <a:ext cx="33655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default constructors were called for these prior to entering the body of 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the constructor – that’s when they were initialized.  Not true for built-in types</a:t>
            </a:r>
          </a:p>
          <a:p>
            <a:r>
              <a:rPr lang="en-US" altLang="zh-CN">
                <a:solidFill>
                  <a:srgbClr val="660066"/>
                </a:solidFill>
                <a:ea typeface="宋体" panose="02010600030101010101" pitchFamily="2" charset="-122"/>
              </a:rPr>
              <a:t>(e.g., numTimesCalled).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4176126" y="458112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7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Declare destructors virtual in polymorphic base classes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2856"/>
            <a:ext cx="8458200" cy="392345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~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AtomicClock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 public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 … 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WristWatch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: public </a:t>
            </a:r>
            <a:r>
              <a:rPr lang="en-US" altLang="zh-CN" sz="18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 … 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returns pointer to dynamically allocated object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ptk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//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AtomicClock</a:t>
            </a:r>
            <a:endParaRPr lang="en-US" altLang="zh-CN" sz="2000" dirty="0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 // use it in some way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delete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ptk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// release it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solidFill>
                <a:srgbClr val="000066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371600" y="6245274"/>
            <a:ext cx="634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RESULTS OF THIS OPERATION ARE UNDEFINED!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 flipV="1">
            <a:off x="1187624" y="6245274"/>
            <a:ext cx="260176" cy="183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5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TimeKeeper continued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Most likely </a:t>
            </a:r>
            <a:r>
              <a:rPr lang="en-US" altLang="zh-CN" sz="2800" dirty="0" err="1">
                <a:ea typeface="宋体" panose="02010600030101010101" pitchFamily="2" charset="-122"/>
              </a:rPr>
              <a:t>AtomicClock</a:t>
            </a:r>
            <a:r>
              <a:rPr lang="en-US" altLang="zh-CN" sz="2800" dirty="0">
                <a:ea typeface="宋体" panose="02010600030101010101" pitchFamily="2" charset="-122"/>
              </a:rPr>
              <a:t> part of object would not be destroyed – a “partially destroyed” object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Solution: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public: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virtual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~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TimeKeeper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(); 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…</a:t>
            </a: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Any class with virtual functions should almost certainly have a virtual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10269780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C++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ThemC++</Template>
  <TotalTime>3456</TotalTime>
  <Words>1306</Words>
  <Application>Microsoft Office PowerPoint</Application>
  <PresentationFormat>全屏显示(4:3)</PresentationFormat>
  <Paragraphs>222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Calibri</vt:lpstr>
      <vt:lpstr>Courier New</vt:lpstr>
      <vt:lpstr>Tahoma</vt:lpstr>
      <vt:lpstr>Wingdings</vt:lpstr>
      <vt:lpstr>ThemC++</vt:lpstr>
      <vt:lpstr>C++ miscellaneous</vt:lpstr>
      <vt:lpstr>Copy Constructor/Copy Assignment</vt:lpstr>
      <vt:lpstr>Use const wherever possible</vt:lpstr>
      <vt:lpstr>Placement of const</vt:lpstr>
      <vt:lpstr>Consider making return value const</vt:lpstr>
      <vt:lpstr>Make sure that objects are initialized before they’re used.</vt:lpstr>
      <vt:lpstr>Initialization</vt:lpstr>
      <vt:lpstr>Declare destructors virtual in polymorphic base classes</vt:lpstr>
      <vt:lpstr>TimeKeeper continued</vt:lpstr>
      <vt:lpstr>Don’t always make it virtual…</vt:lpstr>
      <vt:lpstr>When not to extend…</vt:lpstr>
      <vt:lpstr>Never call virtual functions during construction or destruction </vt:lpstr>
      <vt:lpstr>Example</vt:lpstr>
      <vt:lpstr>Discussion</vt:lpstr>
      <vt:lpstr>Prefer pass-by-reference-to-const to pass-by-value</vt:lpstr>
      <vt:lpstr>Avoid the slicing problem…</vt:lpstr>
      <vt:lpstr>Class design</vt:lpstr>
      <vt:lpstr>More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 Minxue</cp:lastModifiedBy>
  <cp:revision>355</cp:revision>
  <dcterms:created xsi:type="dcterms:W3CDTF">2013-09-15T14:00:21Z</dcterms:created>
  <dcterms:modified xsi:type="dcterms:W3CDTF">2021-06-22T03:16:24Z</dcterms:modified>
</cp:coreProperties>
</file>