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27" r:id="rId2"/>
    <p:sldId id="328" r:id="rId3"/>
    <p:sldId id="299" r:id="rId4"/>
    <p:sldId id="305" r:id="rId5"/>
    <p:sldId id="285" r:id="rId6"/>
    <p:sldId id="290" r:id="rId7"/>
    <p:sldId id="314" r:id="rId8"/>
    <p:sldId id="313" r:id="rId9"/>
    <p:sldId id="291" r:id="rId10"/>
    <p:sldId id="318" r:id="rId11"/>
    <p:sldId id="301" r:id="rId12"/>
    <p:sldId id="289" r:id="rId13"/>
    <p:sldId id="329" r:id="rId14"/>
    <p:sldId id="323" r:id="rId15"/>
    <p:sldId id="325" r:id="rId16"/>
    <p:sldId id="333" r:id="rId17"/>
    <p:sldId id="324" r:id="rId18"/>
    <p:sldId id="330" r:id="rId19"/>
    <p:sldId id="278" r:id="rId20"/>
    <p:sldId id="276" r:id="rId21"/>
    <p:sldId id="279" r:id="rId22"/>
    <p:sldId id="280" r:id="rId23"/>
    <p:sldId id="281" r:id="rId24"/>
    <p:sldId id="277" r:id="rId25"/>
    <p:sldId id="307" r:id="rId26"/>
    <p:sldId id="308" r:id="rId27"/>
    <p:sldId id="315" r:id="rId28"/>
    <p:sldId id="294" r:id="rId29"/>
    <p:sldId id="326" r:id="rId30"/>
    <p:sldId id="321" r:id="rId31"/>
    <p:sldId id="295" r:id="rId32"/>
    <p:sldId id="312" r:id="rId33"/>
    <p:sldId id="296" r:id="rId34"/>
    <p:sldId id="331" r:id="rId35"/>
    <p:sldId id="288" r:id="rId36"/>
    <p:sldId id="332" r:id="rId37"/>
    <p:sldId id="292" r:id="rId38"/>
    <p:sldId id="310" r:id="rId39"/>
    <p:sldId id="311" r:id="rId40"/>
    <p:sldId id="298" r:id="rId41"/>
    <p:sldId id="317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53" autoAdjust="0"/>
  </p:normalViewPr>
  <p:slideViewPr>
    <p:cSldViewPr snapToGrid="0">
      <p:cViewPr varScale="1">
        <p:scale>
          <a:sx n="67" d="100"/>
          <a:sy n="67" d="100"/>
        </p:scale>
        <p:origin x="12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A20A6-0AAA-48D5-8FCD-C486B7275DE7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F0910-E338-402D-AB37-A9DA3CAAA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9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The 'c' in the name refers to "character“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 (0x20, ' ')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feed (0x0a, '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carriage return (0x0d, '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tab (0x09, '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 feed (0x0c, '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vertical tab (0x0b, '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F0910-E338-402D-AB37-A9DA3CAAA4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9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F0910-E338-402D-AB37-A9DA3CAAA4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7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// From cppreference.com: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//</a:t>
            </a:r>
            <a:endParaRPr lang="zh-CN" altLang="en-US" sz="1200" b="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//     Returns whether the stream is currently associated to a file.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// </a:t>
            </a:r>
            <a:endParaRPr lang="zh-CN" altLang="en-US" sz="1200" b="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//     Streams can be associated to files by a successful call to member `open` or 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//     directly on construction, and disassociated by calling `close` or on destruction.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F0910-E338-402D-AB37-A9DA3CAAA4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40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// From cppreference.com: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//</a:t>
            </a:r>
            <a:endParaRPr lang="zh-CN" altLang="en-US" sz="1200" b="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//     Returns whether the stream is currently associated to a file.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// </a:t>
            </a:r>
            <a:endParaRPr lang="zh-CN" altLang="en-US" sz="1200" b="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//     Streams can be associated to files by a successful call to member `open` or 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//     directly on construction, and disassociated by calling `close` or on destruction.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F0910-E338-402D-AB37-A9DA3CAAA4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4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// From cppreference.com: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//</a:t>
            </a:r>
            <a:endParaRPr lang="zh-CN" altLang="en-US" sz="1200" b="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//     Returns whether the stream is currently associated to a file.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// </a:t>
            </a:r>
            <a:endParaRPr lang="zh-CN" altLang="en-US" sz="1200" b="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//     Streams can be associated to files by a successful call to member `open` or 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//     directly on construction, and disassociated by calling `close` or on destruction.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F0910-E338-402D-AB37-A9DA3CAAA4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82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F0910-E338-402D-AB37-A9DA3CAAA4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69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F0910-E338-402D-AB37-A9DA3CAAA41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8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D7EE1-CB59-483D-9433-0961E6BD1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566BBF-527C-4F03-87CD-1CE651A7C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3F5C9-E57A-4135-BC97-79700FF6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0D738-76F7-4A74-8DBB-8D75EDC8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1B21B-FC23-48C0-B4A8-FD214E65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7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2C928-BDED-44D7-A6A6-E0CAEADF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9B8EB-8C0F-43EF-8EBC-D5194AA14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6C4BF-5C41-472E-8FDB-42A3FC8C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C4AB3-1251-4196-80D0-0C13E083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3C575-ADE6-4B89-A46D-F34C9FD5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7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28604D-22DB-4DF2-B249-DE8CF23CB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F357AD-DFB0-4861-AEBF-6DD6034FA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8548E-E257-44CA-AFD9-3AA8AAA0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0E68A-D03D-4A64-A3CE-836D60B8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9BF65-92DD-47E5-8354-8AEAA20A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5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C1D6F-E569-4E59-B949-C9B449FE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B140E-855B-45CE-B03C-D246A8B85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FA9AB-DA6E-474F-BDEB-1FDECBFC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B97C8-DF04-4EB2-A949-708A9B34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B5091-A94B-41ED-A0D0-4E16A6E2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842F2-8B84-4632-9C2C-D0E68660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29C50-A455-464E-AD23-39DEA3C15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DBBF6-2C35-42E6-9A05-E3906AF0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C8C38-15FF-4747-A5FE-3E805EAA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EFFB7-0EB2-4F82-A825-319322AB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8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6657C-40BB-44A6-A2FE-A1444113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BC569-1A5F-4BAF-9717-BFF8BC89A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9E31F-D82C-4F29-85CE-F4BB7256A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669C8-CC3B-47C3-A8DB-AE8DB5F0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62FE04-8C80-4CCB-8167-9176C487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6E9C2-9592-4635-8969-5EB0216F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9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539D0-496C-49E5-902A-D9A353B9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E64B3-9727-49C4-82AD-361C3D78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98DA9-2CE8-4FEF-B08D-5D5568E0B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49EE2E-9392-419C-BFFD-0CDA57463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4BC18B-B090-4E3E-BF9C-4EFE2410F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863F09-5A7C-447D-BC2E-4A9FC2D8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AD32CD-48A9-4466-963E-C62A24DF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64CE19-42E7-402B-97A1-0B32D9BF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7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F077F-3714-4FD4-9978-F081D653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F9005F-C740-4621-A1D9-2DABDE42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0F9F39-811E-4258-A6B1-A7311F01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EB91B9-E0B3-4F50-95A4-9DF9D8DC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9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DC2352-749F-4281-833E-B25005CC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7B8E5D-4C9E-463A-B1E6-AABD1F74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D0B619-9A32-497F-9B1C-713D93E6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DDCF1-8B60-4E9F-AD24-6D5F17CF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EBA47-3A01-4987-B1B8-2E94E4A96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898DB-3BB7-47A0-9EF3-C08C0EEB1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CDA51-8BBD-432B-B965-75FADFD4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9CFF1C-1689-4FB8-AAAF-C585271E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0BA4A-F111-4D63-A36B-53C50987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0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D4A0-4653-4AEB-B5DE-BBF6F4F2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FA2944-0983-4D19-9007-E7E48BDAD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D862F6-D444-4F2C-87D4-FA6647DEF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46CEA-E941-465B-9919-B6B310FF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BEE80C-6B36-4E35-9A5F-7D234111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FAAC1-AD6D-4975-8AD2-25F63E41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56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737278-6805-4051-B6AF-B6F55B05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276F6-2C4C-4846-88F8-B2F6F3749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EB680-44AA-4F4F-B24F-D886FA06A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EEA0C-7FCF-4FA9-940E-D145444D04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E3BC3-0B91-4B8A-A5F1-8AE9979C3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3F993-1D1A-4F86-8905-2217BBA66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6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5CD8E-6304-4E50-8729-D8193C2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42E11-CF2D-463B-97E6-BEC841260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基本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I/O</a:t>
            </a: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文件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I/O</a:t>
            </a: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字符串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命名空间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格式化</a:t>
            </a:r>
          </a:p>
        </p:txBody>
      </p:sp>
    </p:spTree>
    <p:extLst>
      <p:ext uri="{BB962C8B-B14F-4D97-AF65-F5344CB8AC3E}">
        <p14:creationId xmlns:p14="http://schemas.microsoft.com/office/powerpoint/2010/main" val="427736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4ACC-81B8-4C62-8E85-6E84E20C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标准输入流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cin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(4) –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示例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(2)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40581-04D1-4DAF-8045-0CD108FE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读取未知个数的字符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  <a:ea typeface="思源宋体 CN" panose="02020400000000000000" pitchFamily="18" charset="-122"/>
            </a:endParaRPr>
          </a:p>
          <a:p>
            <a:endParaRPr lang="en-US" altLang="zh-CN" dirty="0">
              <a:latin typeface="Consolas" panose="020B0609020204030204" pitchFamily="49" charset="0"/>
              <a:ea typeface="思源宋体 CN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B95938-D40E-43A0-AA82-70899190F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00563"/>
              </p:ext>
            </p:extLst>
          </p:nvPr>
        </p:nvGraphicFramePr>
        <p:xfrm>
          <a:off x="914400" y="2457450"/>
          <a:ext cx="834053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531">
                  <a:extLst>
                    <a:ext uri="{9D8B030D-6E8A-4147-A177-3AD203B41FA5}">
                      <a16:colId xmlns:a16="http://schemas.microsoft.com/office/drawing/2014/main" val="257301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char 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while (</a:t>
                      </a:r>
                      <a:r>
                        <a:rPr lang="en-US" altLang="zh-CN" sz="2400" b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cin.get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2400" b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)) {   //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没有说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!=‘’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空字符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lvl="1" indent="0">
                        <a:buNone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// do something ...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56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27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4ACC-81B8-4C62-8E85-6E84E20C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标准输入流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cin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(4) –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示例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(3)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40581-04D1-4DAF-8045-0CD108FE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读取输入的两个坐标，输入格式为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(0,0),(1,1)</a:t>
            </a: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B95938-D40E-43A0-AA82-70899190F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77078"/>
              </p:ext>
            </p:extLst>
          </p:nvPr>
        </p:nvGraphicFramePr>
        <p:xfrm>
          <a:off x="1446971" y="2434590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7301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char c;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 x1, y1,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x2, y2;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&gt;&gt; c &gt;&gt; x1 &gt;&gt; c &gt;&gt; y1 &gt;&gt; c &gt;&gt; c 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&gt;&gt; c &gt;&gt; x2 &gt;&gt; c &gt;&gt; y2 &gt;&gt; c;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56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76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917AEF3-D07C-46C5-82DF-6FE1C4E1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标准输出流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  <a:cs typeface="Courier New" panose="02070309020205020404" pitchFamily="49" charset="0"/>
              </a:rPr>
              <a:t>cout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  <a:cs typeface="Courier New" panose="020703090202050204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61D67DC-FB88-4A1F-A878-0A06DEC0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流插入符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&lt;&lt;</a:t>
            </a:r>
          </a:p>
          <a:p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std::</a:t>
            </a:r>
            <a:r>
              <a:rPr lang="en-US" altLang="zh-CN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endl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相当于换行符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'\n'</a:t>
            </a:r>
          </a:p>
        </p:txBody>
      </p:sp>
    </p:spTree>
    <p:extLst>
      <p:ext uri="{BB962C8B-B14F-4D97-AF65-F5344CB8AC3E}">
        <p14:creationId xmlns:p14="http://schemas.microsoft.com/office/powerpoint/2010/main" val="3787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5CD8E-6304-4E50-8729-D8193C2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42E11-CF2D-463B-97E6-BEC841260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基本 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I/O</a:t>
            </a: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文件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I/O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字符串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命名空间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格式化</a:t>
            </a:r>
          </a:p>
        </p:txBody>
      </p:sp>
    </p:spTree>
    <p:extLst>
      <p:ext uri="{BB962C8B-B14F-4D97-AF65-F5344CB8AC3E}">
        <p14:creationId xmlns:p14="http://schemas.microsoft.com/office/powerpoint/2010/main" val="246338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2EA55F-ACD4-4C67-A789-F56C51A8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&lt;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fstream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&gt;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10E7A34-9B54-4FA2-8FFC-55E733EB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要在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C++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中进行文件处理，需要引入头文件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&lt;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fstream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&gt;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31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2EA55F-ACD4-4C67-A789-F56C51A8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ifstream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10E7A34-9B54-4FA2-8FFC-55E733EB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读取文件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ifstream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的构造函数还可以传入一个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mode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参数，包括但不限于（不同的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mode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可以用按位或运算符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|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组合在一起）：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1"/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ios_base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::binary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以二进制方式读取文件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C8E306C-C589-48ED-BC46-A43B06917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86480"/>
              </p:ext>
            </p:extLst>
          </p:nvPr>
        </p:nvGraphicFramePr>
        <p:xfrm>
          <a:off x="1080770" y="2357120"/>
          <a:ext cx="8128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653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ifstream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fin(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file_path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(!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fin.is_open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cerr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"file not found"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83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459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2EA55F-ACD4-4C67-A789-F56C51A8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ofstream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10E7A34-9B54-4FA2-8FFC-55E733EB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写入文件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ofstream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的构造函数还可以传入一个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mode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参数，包括但不限于（不同的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mode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可以用按位或运算符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|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组合在一起） ：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1"/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ios_base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::app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在文件末尾追加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1"/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ios_base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::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trunc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丢弃文件中原有的内容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1"/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559F012-15B8-4D45-943B-C97D9B75F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86225"/>
              </p:ext>
            </p:extLst>
          </p:nvPr>
        </p:nvGraphicFramePr>
        <p:xfrm>
          <a:off x="1103630" y="2351723"/>
          <a:ext cx="8128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653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ofstream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fout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file_path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(!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fin.is_open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cerr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"file not found"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83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66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C4FFA-54CC-423F-AC9F-95EAF97A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fstream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24DA6-D4DB-42F4-AA7F-DBC1B1CFA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兼具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ifstream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和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ofstream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的功能</a:t>
            </a:r>
          </a:p>
        </p:txBody>
      </p:sp>
    </p:spTree>
    <p:extLst>
      <p:ext uri="{BB962C8B-B14F-4D97-AF65-F5344CB8AC3E}">
        <p14:creationId xmlns:p14="http://schemas.microsoft.com/office/powerpoint/2010/main" val="360650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5CD8E-6304-4E50-8729-D8193C2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42E11-CF2D-463B-97E6-BEC841260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基本 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I/O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文件 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I/O</a:t>
            </a: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字符串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命名空间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格式化</a:t>
            </a:r>
          </a:p>
        </p:txBody>
      </p:sp>
    </p:spTree>
    <p:extLst>
      <p:ext uri="{BB962C8B-B14F-4D97-AF65-F5344CB8AC3E}">
        <p14:creationId xmlns:p14="http://schemas.microsoft.com/office/powerpoint/2010/main" val="1088789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77D5D-C7FB-475C-A4F9-974191BF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&lt;string&gt;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7698B-6C68-4B74-A49A-EA0242B4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使用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string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需要引入头文件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&lt;string&gt;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跟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Java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不同，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string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是</a:t>
            </a:r>
            <a:r>
              <a:rPr lang="zh-CN" altLang="en-US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可修改内容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的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971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5CD8E-6304-4E50-8729-D8193C2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42E11-CF2D-463B-97E6-BEC841260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基本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I/O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文件 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I/O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字符串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命名空间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格式化</a:t>
            </a:r>
          </a:p>
        </p:txBody>
      </p:sp>
    </p:spTree>
    <p:extLst>
      <p:ext uri="{BB962C8B-B14F-4D97-AF65-F5344CB8AC3E}">
        <p14:creationId xmlns:p14="http://schemas.microsoft.com/office/powerpoint/2010/main" val="2954251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BE2D-256B-4A5A-A6D8-143A5365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string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的相关操作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(1) – I/O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8D5AF-035B-4D03-965E-F417234E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读入，以空白字符或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EOF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作为结束标志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     </a:t>
            </a: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读入一行，以换行符或指定的字符作为结束标志，</a:t>
            </a:r>
            <a:r>
              <a:rPr lang="zh-CN" altLang="en-US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丢弃定界符（</a:t>
            </a:r>
            <a:r>
              <a:rPr lang="en-US" altLang="zh-CN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delimiter</a:t>
            </a:r>
            <a:r>
              <a:rPr lang="zh-CN" altLang="en-US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）</a:t>
            </a:r>
            <a:endParaRPr lang="en-US" altLang="zh-CN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4276F30-D79D-4B10-A9BE-E144FBAB8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62144"/>
              </p:ext>
            </p:extLst>
          </p:nvPr>
        </p:nvGraphicFramePr>
        <p:xfrm>
          <a:off x="1106842" y="2473162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68615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cin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 &gt;&gt; s;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0081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48DFE45-8F63-4C2B-86CF-BA0F69D1D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63483"/>
              </p:ext>
            </p:extLst>
          </p:nvPr>
        </p:nvGraphicFramePr>
        <p:xfrm>
          <a:off x="1106842" y="4252754"/>
          <a:ext cx="81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68615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getline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(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cin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, s);       // 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以换行符为结束标志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思源宋体 CN" panose="02020400000000000000" pitchFamily="18" charset="-122"/>
                      </a:endParaRPr>
                    </a:p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getline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(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cin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, s, ',');  // 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以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, 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为结束标志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0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44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7172F-78CB-4690-B15B-C30B5E4E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7F123F6-08E7-488C-8DE8-4A2FF34F9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" t="17589" r="44563" b="23852"/>
          <a:stretch/>
        </p:blipFill>
        <p:spPr>
          <a:xfrm>
            <a:off x="79899" y="547964"/>
            <a:ext cx="6783588" cy="24083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6EE24F-848A-4BD6-873B-1F80B4B1E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" t="6896" r="58845" b="65891"/>
          <a:stretch/>
        </p:blipFill>
        <p:spPr>
          <a:xfrm>
            <a:off x="7057006" y="4652224"/>
            <a:ext cx="4296794" cy="15158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CB5021-C9AB-4B57-9D96-EDB272FCF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005" y="952091"/>
            <a:ext cx="2372274" cy="10862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6C3366-FD55-434B-9206-F9CABE78B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005" y="2101556"/>
            <a:ext cx="2924703" cy="8547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D242F9-5F7B-44AC-A5AB-133C2039B8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" t="15064" r="46986" b="21245"/>
          <a:stretch/>
        </p:blipFill>
        <p:spPr>
          <a:xfrm>
            <a:off x="79899" y="3139102"/>
            <a:ext cx="6520688" cy="302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20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BD162-ABDF-420E-9D27-BB6B5B57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9D082B-CF90-451E-9745-040A93D2C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0" t="14518" r="40276" b="20722"/>
          <a:stretch/>
        </p:blipFill>
        <p:spPr>
          <a:xfrm>
            <a:off x="292963" y="1690688"/>
            <a:ext cx="7542679" cy="327106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25737B-7DFB-4DAC-94D7-2B1E35EF7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980" y="4855216"/>
            <a:ext cx="3258980" cy="172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5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BD162-ABDF-420E-9D27-BB6B5B57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注意！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06B5EF-A0B4-49C8-96D1-AB28B36A92D2}"/>
              </a:ext>
            </a:extLst>
          </p:cNvPr>
          <p:cNvSpPr txBox="1"/>
          <p:nvPr/>
        </p:nvSpPr>
        <p:spPr>
          <a:xfrm>
            <a:off x="7164279" y="2132246"/>
            <a:ext cx="40038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输入：</a:t>
            </a:r>
            <a:endParaRPr lang="en-US" altLang="zh-CN" sz="28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Class </a:t>
            </a:r>
            <a:r>
              <a:rPr lang="en-US" altLang="zh-CN" sz="2400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begin"now</a:t>
            </a:r>
            <a:r>
              <a:rPr lang="en-US" altLang="zh-CN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"[RET]</a:t>
            </a:r>
          </a:p>
          <a:p>
            <a:r>
              <a:rPr lang="en-US" altLang="zh-CN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Class over</a:t>
            </a:r>
            <a:endParaRPr lang="en-US" altLang="zh-CN" sz="28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sz="28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sz="28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输出？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C3B9B52-C11E-40CE-8F2D-3B538C61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82" b="56493"/>
          <a:stretch/>
        </p:blipFill>
        <p:spPr>
          <a:xfrm>
            <a:off x="7328098" y="4379015"/>
            <a:ext cx="3303285" cy="896648"/>
          </a:xfrm>
          <a:prstGeom prst="rect">
            <a:avLst/>
          </a:prstGeom>
        </p:spPr>
      </p:pic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85AA8408-E4D2-4386-BE19-F4B82EF7B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13430" r="46241" b="17208"/>
          <a:stretch/>
        </p:blipFill>
        <p:spPr>
          <a:xfrm>
            <a:off x="431652" y="1456994"/>
            <a:ext cx="6359721" cy="3944012"/>
          </a:xfrm>
        </p:spPr>
      </p:pic>
    </p:spTree>
    <p:extLst>
      <p:ext uri="{BB962C8B-B14F-4D97-AF65-F5344CB8AC3E}">
        <p14:creationId xmlns:p14="http://schemas.microsoft.com/office/powerpoint/2010/main" val="187333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BE2D-256B-4A5A-A6D8-143A5365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string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的相关操作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(2) –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8D5AF-035B-4D03-965E-F417234E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str.size</a:t>
            </a:r>
            <a:r>
              <a:rPr lang="en-US" altLang="zh-CN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() </a:t>
            </a:r>
            <a:r>
              <a:rPr lang="zh-CN" altLang="en-US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和 </a:t>
            </a:r>
            <a:r>
              <a:rPr lang="en-US" altLang="zh-CN" dirty="0" err="1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str.length</a:t>
            </a:r>
            <a:r>
              <a:rPr lang="en-US" altLang="zh-CN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，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含义相同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lvl="1">
              <a:lnSpc>
                <a:spcPct val="11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str.capacity</a:t>
            </a:r>
            <a:r>
              <a:rPr lang="en-US" altLang="zh-CN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() </a:t>
            </a:r>
            <a:r>
              <a:rPr lang="zh-CN" altLang="en-US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表示分配的存储空间的大小</a:t>
            </a:r>
            <a:endParaRPr lang="en-US" altLang="zh-CN" dirty="0">
              <a:solidFill>
                <a:srgbClr val="FF0000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lvl="1">
              <a:lnSpc>
                <a:spcPct val="110000"/>
              </a:lnSpc>
            </a:pP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str.empty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()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判断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str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是否为空字符串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""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218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5D4F0-EBA6-4B49-B145-540CF026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string </a:t>
            </a:r>
            <a:r>
              <a:rPr lang="zh-CN" altLang="en-US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的相关操作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(3) – </a:t>
            </a:r>
            <a:r>
              <a:rPr lang="zh-CN" altLang="en-US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获取 </a:t>
            </a:r>
            <a:r>
              <a:rPr lang="en-US" altLang="zh-CN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char</a:t>
            </a:r>
            <a:endParaRPr lang="zh-CN" altLang="en-US" dirty="0">
              <a:solidFill>
                <a:srgbClr val="FF0000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7E5DA-0D83-4EC9-BE73-983579EA3E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str[index]</a:t>
            </a:r>
          </a:p>
          <a:p>
            <a:pPr lvl="1"/>
            <a:r>
              <a:rPr lang="en-US" altLang="zh-CN" sz="20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0 </a:t>
            </a:r>
            <a:r>
              <a:rPr lang="zh-CN" altLang="en-US" sz="20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≤</a:t>
            </a:r>
            <a:r>
              <a:rPr lang="en-US" altLang="zh-CN" sz="20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index </a:t>
            </a:r>
            <a:r>
              <a:rPr lang="zh-CN" altLang="en-US" sz="2000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≤</a:t>
            </a:r>
            <a:r>
              <a:rPr lang="zh-CN" altLang="en-US" sz="20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en-US" altLang="zh-CN" sz="2000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str.length</a:t>
            </a:r>
            <a:r>
              <a:rPr lang="en-US" altLang="zh-CN" sz="20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()</a:t>
            </a:r>
          </a:p>
          <a:p>
            <a:pPr lvl="1"/>
            <a:r>
              <a:rPr lang="en-US" altLang="zh-CN" sz="20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index == </a:t>
            </a:r>
            <a:r>
              <a:rPr lang="en-US" altLang="zh-CN" sz="2000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str.length</a:t>
            </a:r>
            <a:r>
              <a:rPr lang="en-US" altLang="zh-CN" sz="20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() </a:t>
            </a:r>
            <a:r>
              <a:rPr lang="zh-CN" altLang="en-US" sz="20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返回末尾的 </a:t>
            </a:r>
            <a:r>
              <a:rPr lang="en-US" altLang="zh-CN" sz="20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\0</a:t>
            </a:r>
            <a:r>
              <a:rPr lang="zh-CN" altLang="en-US" sz="20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，不应该修改！</a:t>
            </a:r>
            <a:endParaRPr lang="en-US" altLang="zh-CN" sz="20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str.at(int index)</a:t>
            </a:r>
          </a:p>
          <a:p>
            <a:pPr lvl="1"/>
            <a:r>
              <a:rPr lang="en-US" altLang="zh-CN" sz="20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0 </a:t>
            </a:r>
            <a:r>
              <a:rPr lang="zh-CN" altLang="en-US" sz="20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≤</a:t>
            </a:r>
            <a:r>
              <a:rPr lang="en-US" altLang="zh-CN" sz="20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index </a:t>
            </a:r>
            <a:r>
              <a:rPr lang="zh-CN" altLang="en-US" sz="2000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＜</a:t>
            </a:r>
            <a:r>
              <a:rPr lang="zh-CN" altLang="en-US" sz="20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en-US" altLang="zh-CN" sz="2000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str.length</a:t>
            </a:r>
            <a:r>
              <a:rPr lang="en-US" altLang="zh-CN" sz="20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()</a:t>
            </a:r>
          </a:p>
          <a:p>
            <a:r>
              <a:rPr lang="en-US" altLang="zh-CN" sz="2400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str.front</a:t>
            </a:r>
            <a:r>
              <a:rPr lang="en-US" altLang="zh-CN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()</a:t>
            </a:r>
          </a:p>
          <a:p>
            <a:r>
              <a:rPr lang="en-US" altLang="zh-CN" sz="2400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str.back</a:t>
            </a:r>
            <a:r>
              <a:rPr lang="en-US" altLang="zh-CN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()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819729-3647-4C73-BB82-DA3787CA5A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1B9A52-D565-4948-989A-76F1A4573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" t="16841" r="57719" b="27557"/>
          <a:stretch/>
        </p:blipFill>
        <p:spPr>
          <a:xfrm>
            <a:off x="6172200" y="1822528"/>
            <a:ext cx="6060141" cy="29531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57C192-5051-4458-BC1C-C1730D493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7" t="3821"/>
          <a:stretch/>
        </p:blipFill>
        <p:spPr>
          <a:xfrm>
            <a:off x="6172200" y="4800588"/>
            <a:ext cx="3370729" cy="16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96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BE2D-256B-4A5A-A6D8-143A5365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string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的相关操作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(4) –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8D5AF-035B-4D03-965E-F417234E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s1 = s2 + s3</a:t>
            </a:r>
          </a:p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s1.append(s2)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或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s1 += s2</a:t>
            </a: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329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BE2D-256B-4A5A-A6D8-143A5365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string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的相关操作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(5) –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8D5AF-035B-4D03-965E-F417234E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查找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1"/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str.find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("ab");  //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从前向后的第一个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ab</a:t>
            </a:r>
          </a:p>
          <a:p>
            <a:pPr lvl="1"/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str.find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("ab", 2);  //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从下标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2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开始的第一个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ab</a:t>
            </a:r>
          </a:p>
          <a:p>
            <a:pPr lvl="1"/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str.rfind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("ab");  //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从后向前的第一个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ab</a:t>
            </a:r>
          </a:p>
          <a:p>
            <a:pPr lvl="1"/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str.rfind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("ab", 2);  //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从下标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2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开始从后向前第一次找到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ab</a:t>
            </a:r>
          </a:p>
          <a:p>
            <a:pPr lvl="1"/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如果找不到，会返回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string::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npos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子串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1"/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string s2 =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s.substr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(pos, n);  // </a:t>
            </a:r>
            <a:r>
              <a:rPr lang="zh-CN" altLang="en-US" b="1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 Java </a:t>
            </a:r>
            <a:r>
              <a:rPr lang="zh-CN" altLang="en-US" b="1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不同：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从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pos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开始取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n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个字符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比较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1"/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&lt;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、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&lt;=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、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&gt;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、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&gt;=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、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==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、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!=</a:t>
            </a:r>
          </a:p>
          <a:p>
            <a:pPr lvl="1"/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s1.compare(s2)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相等时返回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0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；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s1 &lt; s2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时返回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-1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；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s1 &gt; s2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时返回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1</a:t>
            </a:r>
          </a:p>
          <a:p>
            <a:pPr lvl="1"/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055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6224-7BCC-4505-B871-E775D0A8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string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的相关操作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(6) –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与</a:t>
            </a:r>
            <a:r>
              <a:rPr lang="zh-CN" altLang="en-US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数值互转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C3AE7-C541-45F7-B4D7-F4BA7A11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字符串转换为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int v = std::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stoi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(str);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字符串转换为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long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、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long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long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、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float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和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double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分别为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stol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、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stoll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、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stof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和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stod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数值转换为字符串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string s = std::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to_string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(42);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1">
              <a:lnSpc>
                <a:spcPct val="100000"/>
              </a:lnSpc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55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6224-7BCC-4505-B871-E775D0A8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string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的相关操作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(7) – </a:t>
            </a:r>
            <a:r>
              <a:rPr lang="en-US" altLang="zh-CN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split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(1)</a:t>
            </a:r>
            <a:r>
              <a:rPr lang="zh-CN" altLang="en-US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C3AE7-C541-45F7-B4D7-F4BA7A11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思源宋体 CN" panose="02020400000000000000" pitchFamily="18" charset="-122"/>
              </a:rPr>
              <a:t>std::vector&lt;std::string&gt; split(const std::string &amp;s, 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思源宋体 CN" panose="02020400000000000000" pitchFamily="18" charset="-122"/>
              </a:rPr>
              <a:t>                               const char delimiter) {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思源宋体 CN" panose="02020400000000000000" pitchFamily="18" charset="-122"/>
              </a:rPr>
              <a:t>    std::vector&lt;std::string&gt; </a:t>
            </a:r>
            <a:r>
              <a:rPr lang="en-US" altLang="zh-CN" sz="2400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ans</a:t>
            </a:r>
            <a:r>
              <a:rPr lang="en-US" altLang="zh-CN" sz="2400" dirty="0">
                <a:latin typeface="Consolas" panose="020B0609020204030204" pitchFamily="49" charset="0"/>
                <a:ea typeface="思源宋体 CN" panose="02020400000000000000" pitchFamily="18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思源宋体 CN" panose="02020400000000000000" pitchFamily="18" charset="-122"/>
              </a:rPr>
              <a:t>    std::</a:t>
            </a:r>
            <a:r>
              <a:rPr lang="en-US" altLang="zh-CN" sz="2400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istringstream</a:t>
            </a:r>
            <a:r>
              <a:rPr lang="en-US" altLang="zh-CN" sz="2400" dirty="0">
                <a:latin typeface="Consolas" panose="020B0609020204030204" pitchFamily="49" charset="0"/>
                <a:ea typeface="思源宋体 CN" panose="02020400000000000000" pitchFamily="18" charset="-122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iss</a:t>
            </a:r>
            <a:r>
              <a:rPr lang="en-US" altLang="zh-CN" sz="2400" dirty="0">
                <a:latin typeface="Consolas" panose="020B0609020204030204" pitchFamily="49" charset="0"/>
                <a:ea typeface="思源宋体 CN" panose="02020400000000000000" pitchFamily="18" charset="-122"/>
              </a:rPr>
              <a:t>(s);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思源宋体 CN" panose="02020400000000000000" pitchFamily="18" charset="-122"/>
              </a:rPr>
              <a:t>    std::string token;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思源宋体 CN" panose="02020400000000000000" pitchFamily="18" charset="-122"/>
              </a:rPr>
              <a:t>    while (std::</a:t>
            </a:r>
            <a:r>
              <a:rPr lang="en-US" altLang="zh-CN" sz="2400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getline</a:t>
            </a:r>
            <a:r>
              <a:rPr lang="en-US" altLang="zh-CN" sz="2400" dirty="0">
                <a:latin typeface="Consolas" panose="020B0609020204030204" pitchFamily="49" charset="0"/>
                <a:ea typeface="思源宋体 CN" panose="02020400000000000000" pitchFamily="18" charset="-122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iss</a:t>
            </a:r>
            <a:r>
              <a:rPr lang="en-US" altLang="zh-CN" sz="2400" dirty="0">
                <a:latin typeface="Consolas" panose="020B0609020204030204" pitchFamily="49" charset="0"/>
                <a:ea typeface="思源宋体 CN" panose="02020400000000000000" pitchFamily="18" charset="-122"/>
              </a:rPr>
              <a:t>, token, delimiter)) {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思源宋体 CN" panose="02020400000000000000" pitchFamily="18" charset="-122"/>
              </a:rPr>
              <a:t>        </a:t>
            </a:r>
            <a:r>
              <a:rPr lang="en-US" altLang="zh-CN" sz="2400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ans.push_back</a:t>
            </a:r>
            <a:r>
              <a:rPr lang="en-US" altLang="zh-CN" sz="2400" dirty="0">
                <a:latin typeface="Consolas" panose="020B0609020204030204" pitchFamily="49" charset="0"/>
                <a:ea typeface="思源宋体 CN" panose="02020400000000000000" pitchFamily="18" charset="-122"/>
              </a:rPr>
              <a:t>(token);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思源宋体 CN" panose="02020400000000000000" pitchFamily="18" charset="-122"/>
              </a:rPr>
              <a:t>    }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思源宋体 CN" panose="02020400000000000000" pitchFamily="18" charset="-122"/>
              </a:rPr>
              <a:t>    return </a:t>
            </a:r>
            <a:r>
              <a:rPr lang="en-US" altLang="zh-CN" sz="2400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ans</a:t>
            </a:r>
            <a:r>
              <a:rPr lang="en-US" altLang="zh-CN" sz="2400" dirty="0">
                <a:latin typeface="Consolas" panose="020B0609020204030204" pitchFamily="49" charset="0"/>
                <a:ea typeface="思源宋体 CN" panose="02020400000000000000" pitchFamily="18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思源宋体 CN" panose="02020400000000000000" pitchFamily="18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808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036BDBD-6A5C-48E5-9D3C-4FC5E32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C vs. C++ (1)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255FF07-5D08-4F0D-A5E9-90F544048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149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"hello, world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\n</a:t>
            </a:r>
            <a:r>
              <a:rPr lang="en-US" altLang="zh-CN" sz="2000" dirty="0"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CB000C-E9E5-4030-B55E-0C30D1626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&lt;iostream&gt;</a:t>
            </a: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"hello, world"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67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6224-7BCC-4505-B871-E775D0A8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string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的相关操作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(7) – split (2)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C3AE7-C541-45F7-B4D7-F4BA7A11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std::vector&lt;std::string&gt; split(const std::string &amp;s, const std::string &amp;</a:t>
            </a:r>
            <a:r>
              <a:rPr lang="en-US" altLang="zh-CN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delim</a:t>
            </a: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    std::vector&lt;std::string&gt; </a:t>
            </a:r>
            <a:r>
              <a:rPr lang="en-US" altLang="zh-CN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ans</a:t>
            </a: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    int begin = 0, end = std::string::</a:t>
            </a:r>
            <a:r>
              <a:rPr lang="en-US" altLang="zh-CN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npos</a:t>
            </a: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    do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        int end = </a:t>
            </a:r>
            <a:r>
              <a:rPr lang="en-US" altLang="zh-CN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s.find</a:t>
            </a: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delim</a:t>
            </a: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, begin);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        if (end != std::string::</a:t>
            </a:r>
            <a:r>
              <a:rPr lang="en-US" altLang="zh-CN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npos</a:t>
            </a: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            </a:t>
            </a:r>
            <a:r>
              <a:rPr lang="en-US" altLang="zh-CN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ans.push_back</a:t>
            </a: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s.substr</a:t>
            </a: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(begin));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        } else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            </a:t>
            </a:r>
            <a:r>
              <a:rPr lang="en-US" altLang="zh-CN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ans.push_back</a:t>
            </a: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s.substr</a:t>
            </a: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(begin, end - begin));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            begin = end + </a:t>
            </a:r>
            <a:r>
              <a:rPr lang="en-US" altLang="zh-CN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delim.length</a:t>
            </a: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       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    } while (end != std::string::pos);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    return </a:t>
            </a:r>
            <a:r>
              <a:rPr lang="en-US" altLang="zh-CN" dirty="0" err="1">
                <a:latin typeface="Consolas" panose="020B0609020204030204" pitchFamily="49" charset="0"/>
                <a:ea typeface="思源宋体 CN" panose="02020400000000000000" pitchFamily="18" charset="-122"/>
              </a:rPr>
              <a:t>ans</a:t>
            </a: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思源宋体 CN" panose="02020400000000000000" pitchFamily="18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685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AE3CC-5B61-4106-A589-9894D22D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注意！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CBF96-40EF-41F3-80B1-B2F20F98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跟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Java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不同，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C++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的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  <a:cs typeface="Courier New" panose="02070309020205020404" pitchFamily="49" charset="0"/>
              </a:rPr>
              <a:t>string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几乎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是一个</a:t>
            </a:r>
            <a:r>
              <a:rPr lang="zh-CN" altLang="en-US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字节容器</a:t>
            </a:r>
            <a:endParaRPr lang="en-US" altLang="zh-CN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2449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636A1-BB14-4B92-AA27-B25C1246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字节容器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867FFAA-4415-426E-828A-DA1F325897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8306" y="1690688"/>
            <a:ext cx="3967063" cy="27202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F10A43-7A1F-4FBC-B9BD-509BE10495CC}"/>
              </a:ext>
            </a:extLst>
          </p:cNvPr>
          <p:cNvSpPr txBox="1"/>
          <p:nvPr/>
        </p:nvSpPr>
        <p:spPr>
          <a:xfrm>
            <a:off x="6419461" y="4944966"/>
            <a:ext cx="494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GBK </a:t>
            </a:r>
            <a:r>
              <a:rPr lang="zh-CN" alt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编码，中：</a:t>
            </a:r>
            <a:r>
              <a:rPr lang="en-US" altLang="zh-CN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D6D0</a:t>
            </a:r>
            <a:r>
              <a:rPr lang="zh-CN" alt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，国：</a:t>
            </a:r>
            <a:r>
              <a:rPr lang="en-US" altLang="zh-CN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B9FA</a:t>
            </a:r>
            <a:endParaRPr lang="zh-CN" altLang="en-US" sz="24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5E4EF43-EBC9-44FD-B02B-CD39A0E5FC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0520558"/>
              </p:ext>
            </p:extLst>
          </p:nvPr>
        </p:nvGraphicFramePr>
        <p:xfrm>
          <a:off x="838200" y="2481929"/>
          <a:ext cx="5581261" cy="189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261">
                  <a:extLst>
                    <a:ext uri="{9D8B030D-6E8A-4147-A177-3AD203B41FA5}">
                      <a16:colId xmlns:a16="http://schemas.microsoft.com/office/drawing/2014/main" val="1020782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 s = "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中国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";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&lt;&lt;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for (int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();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++) {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&lt;&lt; hex &lt;&lt; int(s[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]) &lt;&lt;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13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446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499C-1DD3-4C5F-B0DA-6F2C0CE2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‘\0’ </a:t>
            </a:r>
            <a:r>
              <a:rPr lang="zh-CN" altLang="en-US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会特殊对待！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4AAAD4F-32AC-4100-BA9C-6E7F1047E6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9150" y="2589564"/>
            <a:ext cx="3969667" cy="1678872"/>
          </a:xfrm>
          <a:prstGeom prst="rect">
            <a:avLst/>
          </a:prstGeom>
        </p:spPr>
      </p:pic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2DA78919-28C3-42C3-A173-C45A0EF473E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15116033"/>
              </p:ext>
            </p:extLst>
          </p:nvPr>
        </p:nvGraphicFramePr>
        <p:xfrm>
          <a:off x="838200" y="2116168"/>
          <a:ext cx="5181600" cy="262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4003099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 bytes[] = { 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'a', 'b', 'c', '\0’, 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'd', 'e', 'f'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s(bytes, 0, 7);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s.length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&lt;&lt;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s &lt;&lt;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8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169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5CD8E-6304-4E50-8729-D8193C2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42E11-CF2D-463B-97E6-BEC841260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基本 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I/O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文件 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I/O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字符串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命名空间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格式化</a:t>
            </a:r>
          </a:p>
        </p:txBody>
      </p:sp>
    </p:spTree>
    <p:extLst>
      <p:ext uri="{BB962C8B-B14F-4D97-AF65-F5344CB8AC3E}">
        <p14:creationId xmlns:p14="http://schemas.microsoft.com/office/powerpoint/2010/main" val="1311243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A48C5-77AC-455B-952B-1F263301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使用命名空间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std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82312-CB1F-4222-93F8-DB739734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cin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和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cout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是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C++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标准库内置 </a:t>
            </a:r>
            <a:r>
              <a:rPr lang="zh-CN" altLang="en-US" b="1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对象 </a:t>
            </a:r>
            <a:r>
              <a:rPr lang="zh-CN" altLang="en-US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而不是关键字</a:t>
            </a:r>
            <a:endParaRPr lang="en-US" altLang="zh-CN" dirty="0">
              <a:solidFill>
                <a:srgbClr val="FF0000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标准库的所有标识符都在命名空间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std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中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AD2534-F6E4-4255-9FD3-EEF1CDD2B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94608"/>
              </p:ext>
            </p:extLst>
          </p:nvPr>
        </p:nvGraphicFramePr>
        <p:xfrm>
          <a:off x="1126931" y="3103620"/>
          <a:ext cx="84688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8890">
                  <a:extLst>
                    <a:ext uri="{9D8B030D-6E8A-4147-A177-3AD203B41FA5}">
                      <a16:colId xmlns:a16="http://schemas.microsoft.com/office/drawing/2014/main" val="70386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using namespace std;  // 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直接使用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、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cout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altLang="zh-CN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using std::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 // 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直接使用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、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，而来自标准库的其他符号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using std::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//                     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需要加上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std:: 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前缀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64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912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5CD8E-6304-4E50-8729-D8193C2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42E11-CF2D-463B-97E6-BEC841260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基本 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I/O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文件 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I/O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字符串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命名空间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格式化</a:t>
            </a:r>
          </a:p>
        </p:txBody>
      </p:sp>
    </p:spTree>
    <p:extLst>
      <p:ext uri="{BB962C8B-B14F-4D97-AF65-F5344CB8AC3E}">
        <p14:creationId xmlns:p14="http://schemas.microsoft.com/office/powerpoint/2010/main" val="2329576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EFD2B-0B67-43B7-B6BA-E88EAD8A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cout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格式化输出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(1)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FD3CB-501B-4DD8-952B-A351C762D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659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需要引入头文件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&lt;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iomanip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&gt;</a:t>
            </a:r>
          </a:p>
          <a:p>
            <a:pPr lvl="1"/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1"/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457200" lvl="1" indent="0">
              <a:buNone/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442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EFD2B-0B67-43B7-B6BA-E88EAD8A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cout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格式化输出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(2) –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示例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(1)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FD3CB-501B-4DD8-952B-A351C762D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659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输出不同进制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浮点数输出指定精度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EE7EF3-AEA1-44B4-87DA-BAD6FF2FB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94245"/>
              </p:ext>
            </p:extLst>
          </p:nvPr>
        </p:nvGraphicFramePr>
        <p:xfrm>
          <a:off x="1126931" y="2467947"/>
          <a:ext cx="8128000" cy="152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44310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cout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 &lt;&lt;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showbase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     &lt;&lt; hex &lt;&lt; 26 &lt;&lt; '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'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     &lt;&lt; oct &lt;&lt; 26;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// 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输出：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0x1a 032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0491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077D554-8459-435B-92E8-A5D4E7D2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51913"/>
              </p:ext>
            </p:extLst>
          </p:nvPr>
        </p:nvGraphicFramePr>
        <p:xfrm>
          <a:off x="1126931" y="4942705"/>
          <a:ext cx="8128000" cy="795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44310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cout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 &lt;&lt;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setprecision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(5) &lt;&lt; 3.1415926535;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// 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输出：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3.1416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049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436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EFD2B-0B67-43B7-B6BA-E88EAD8A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cout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格式化输出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(2) –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示例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(2)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FD3CB-501B-4DD8-952B-A351C762D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659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输出指定宽度、右对齐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输出年月日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E66079-8E16-4646-9BB1-C34CF7306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80549"/>
              </p:ext>
            </p:extLst>
          </p:nvPr>
        </p:nvGraphicFramePr>
        <p:xfrm>
          <a:off x="1108269" y="2436498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8110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cout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 &lt;&lt;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setw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(6) &lt;&lt; right &lt;&lt; 10;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698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0980A58-36DB-4765-9134-BCE56DF54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58118"/>
              </p:ext>
            </p:extLst>
          </p:nvPr>
        </p:nvGraphicFramePr>
        <p:xfrm>
          <a:off x="1108269" y="4050663"/>
          <a:ext cx="8128000" cy="189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72527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int year = 2021, month = 3, day = 26;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cout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 &lt;&lt; year &lt;&lt; '-' 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     &lt;&lt;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setw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(2) &lt;&lt;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setfill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('0') &lt;&lt; month &lt;&lt; '-' 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     &lt;&lt;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setw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(2) &lt;&lt;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setfill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('0') &lt;&lt; day;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// 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输出：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2021-03-26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17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24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0CADA-DC5A-4B7A-AF82-B74E2D6A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C vs. C++ (2)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33319-4A2C-4135-8122-4FB9859B2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082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2000" dirty="0"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    int a, b;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scanf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("%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d%d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", &amp;a, &amp;b)</a:t>
            </a:r>
            <a:r>
              <a:rPr lang="en-US" altLang="zh-CN" sz="2000" dirty="0"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("%d\n", a + b);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F7A9DB-1DA7-46D8-8AB6-17F5B87FA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int a, b;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&gt;&gt; a &gt;&gt; b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&lt;&lt; (a + b) &lt;&lt;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69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CE5213D-7614-4867-8ABD-83F4AA81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资源和工具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F207E8-AB82-4709-B5CA-483A314D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资源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1"/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https://en.cppreference.com/w/</a:t>
            </a:r>
          </a:p>
          <a:p>
            <a:pPr lvl="1"/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https://zh.cppreference.com/w/%E9%A6%96%E9%A1%B5</a:t>
            </a: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工具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1"/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http://cpp.sh/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952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3E4828D-BD5F-497E-BE88-3CD776BD2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455" y="2794396"/>
            <a:ext cx="7959090" cy="1269207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58450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7DB60-C197-4DD8-AB5C-89C0DAB2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&lt;iostream&gt;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C7682-97C3-42E1-BDA4-E01E3323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C++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标准输入输出包含在头文件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&lt;iostream&gt;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中，使用输入输出流库需要引入此头文件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标准库中有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4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个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I/O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相关对象：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处理输入的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istream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对象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cin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处理输出的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ostream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对象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cout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另外两个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ostream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对象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cerr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和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clog</a:t>
            </a:r>
          </a:p>
          <a:p>
            <a:pPr lvl="1">
              <a:lnSpc>
                <a:spcPct val="100000"/>
              </a:lnSpc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也可以通过引入头文件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&lt;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cstdio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&gt;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或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&lt;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stdio.h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&gt;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使用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printf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和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scanf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45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358DF87-FE64-456F-AB8A-85E0288B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标准输入流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cin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(1)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D4ED3C9-5F8F-422B-A8BE-D01196F58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640"/>
            <a:ext cx="10515600" cy="484949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流提取符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&gt;&gt;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，以</a:t>
            </a:r>
            <a:r>
              <a:rPr lang="zh-CN" altLang="en-US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空白字符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或输入结束字符为终止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输入空白字符不会跳出输入</a:t>
            </a:r>
            <a:endParaRPr lang="en-US" altLang="zh-CN" dirty="0">
              <a:solidFill>
                <a:srgbClr val="FF0000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输入结束（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End-Of-File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，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EOF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）字符：在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Windows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的命令行中，用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Ctrl + Z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表示，在类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UNIX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系统的命令行中，用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Ctrl (Command) + D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表示</a:t>
            </a:r>
            <a:endParaRPr lang="en-US" altLang="zh-CN" dirty="0">
              <a:latin typeface="Consolas" panose="020B0609020204030204" pitchFamily="49" charset="0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54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4ACC-81B8-4C62-8E85-6E84E20C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标准输入流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cin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(2)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40581-04D1-4DAF-8045-0CD108FE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读入一个字符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放回一个字符，可能会有问题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A15AF8-9380-4B00-8C77-C025181A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80265"/>
              </p:ext>
            </p:extLst>
          </p:nvPr>
        </p:nvGraphicFramePr>
        <p:xfrm>
          <a:off x="1092641" y="2461260"/>
          <a:ext cx="81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7301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char 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cin.get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56084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DFC066F-0882-471A-9617-8493399EC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09401"/>
              </p:ext>
            </p:extLst>
          </p:nvPr>
        </p:nvGraphicFramePr>
        <p:xfrm>
          <a:off x="1092641" y="4477067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7301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cin.unget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56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06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4ACC-81B8-4C62-8E85-6E84E20C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标准输入流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cin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(3)   </a:t>
            </a:r>
            <a:r>
              <a:rPr lang="zh-CN" altLang="en-US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使用方法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40581-04D1-4DAF-8045-0CD108FE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删除连续的空白字符</a:t>
            </a:r>
            <a:endParaRPr lang="en-US" altLang="zh-CN" dirty="0">
              <a:solidFill>
                <a:srgbClr val="FF0000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solidFill>
                <a:srgbClr val="FF0000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solidFill>
                <a:srgbClr val="FF0000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忽略一行中剩余的字符，</a:t>
            </a:r>
            <a:r>
              <a:rPr lang="zh-CN" altLang="en-US" b="1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丢弃定界符（</a:t>
            </a:r>
            <a:r>
              <a:rPr lang="en-US" altLang="zh-CN" b="1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delimiter</a:t>
            </a:r>
            <a:r>
              <a:rPr lang="zh-CN" altLang="en-US" b="1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）</a:t>
            </a:r>
            <a:endParaRPr lang="en-US" altLang="zh-CN" b="1" dirty="0">
              <a:solidFill>
                <a:srgbClr val="FF0000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B95938-D40E-43A0-AA82-70899190F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95872"/>
              </p:ext>
            </p:extLst>
          </p:nvPr>
        </p:nvGraphicFramePr>
        <p:xfrm>
          <a:off x="1092718" y="4016104"/>
          <a:ext cx="865707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7072">
                  <a:extLst>
                    <a:ext uri="{9D8B030D-6E8A-4147-A177-3AD203B41FA5}">
                      <a16:colId xmlns:a16="http://schemas.microsoft.com/office/drawing/2014/main" val="257301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cin.ignore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(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    std::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numeric_limits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&lt;std::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streamsize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&gt;::max(), 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    '\n'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); 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56084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708A367-03A7-4404-BF31-D9B8999D1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0851"/>
              </p:ext>
            </p:extLst>
          </p:nvPr>
        </p:nvGraphicFramePr>
        <p:xfrm>
          <a:off x="1092718" y="2471057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7301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cin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 &gt;&gt; std::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ws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;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56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22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4ACC-81B8-4C62-8E85-6E84E20C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标准输入流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cin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(4) –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示例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(1)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40581-04D1-4DAF-8045-0CD108FE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输入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10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个数字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输入未知个数的数字并求和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ADE066A-2EC3-47F1-ACB8-A0B8360EF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7182"/>
              </p:ext>
            </p:extLst>
          </p:nvPr>
        </p:nvGraphicFramePr>
        <p:xfrm>
          <a:off x="1089608" y="2395165"/>
          <a:ext cx="8128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73832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nums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[10];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for (int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 10;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&gt;&gt;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nums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82889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BB618E6-0014-4C57-AFF4-8B231BAEC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566409"/>
              </p:ext>
            </p:extLst>
          </p:nvPr>
        </p:nvGraphicFramePr>
        <p:xfrm>
          <a:off x="1089608" y="4430340"/>
          <a:ext cx="8128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33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while (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&gt;&gt; n) {</a:t>
                      </a:r>
                    </a:p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sum += n;</a:t>
                      </a:r>
                    </a:p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00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36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10276</TotalTime>
  <Words>2090</Words>
  <Application>Microsoft Office PowerPoint</Application>
  <PresentationFormat>宽屏</PresentationFormat>
  <Paragraphs>346</Paragraphs>
  <Slides>41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等线</vt:lpstr>
      <vt:lpstr>等线 Light</vt:lpstr>
      <vt:lpstr>思源宋体 CN</vt:lpstr>
      <vt:lpstr>Arial</vt:lpstr>
      <vt:lpstr>Consolas</vt:lpstr>
      <vt:lpstr>Office 主题​​</vt:lpstr>
      <vt:lpstr>目录</vt:lpstr>
      <vt:lpstr>目录</vt:lpstr>
      <vt:lpstr>C vs. C++ (1)</vt:lpstr>
      <vt:lpstr>C vs. C++ (2)</vt:lpstr>
      <vt:lpstr>&lt;iostream&gt;</vt:lpstr>
      <vt:lpstr>标准输入流 cin (1)</vt:lpstr>
      <vt:lpstr>标准输入流 cin (2)</vt:lpstr>
      <vt:lpstr>标准输入流 cin (3)   使用方法</vt:lpstr>
      <vt:lpstr>标准输入流 cin (4) – 示例 (1)</vt:lpstr>
      <vt:lpstr>标准输入流 cin (4) – 示例 (2)</vt:lpstr>
      <vt:lpstr>标准输入流 cin (4) – 示例 (3)</vt:lpstr>
      <vt:lpstr>标准输出流 cout</vt:lpstr>
      <vt:lpstr>目录</vt:lpstr>
      <vt:lpstr>&lt;fstream&gt;</vt:lpstr>
      <vt:lpstr>ifstream</vt:lpstr>
      <vt:lpstr>ofstream</vt:lpstr>
      <vt:lpstr>fstream</vt:lpstr>
      <vt:lpstr>目录</vt:lpstr>
      <vt:lpstr>&lt;string&gt;</vt:lpstr>
      <vt:lpstr>string 的相关操作 (1) – I/O</vt:lpstr>
      <vt:lpstr>PowerPoint 演示文稿</vt:lpstr>
      <vt:lpstr>PowerPoint 演示文稿</vt:lpstr>
      <vt:lpstr>注意！</vt:lpstr>
      <vt:lpstr>string 的相关操作 (2) – 长度</vt:lpstr>
      <vt:lpstr>string 的相关操作 (3) – 获取 char</vt:lpstr>
      <vt:lpstr>string 的相关操作 (4) – 连接</vt:lpstr>
      <vt:lpstr>string 的相关操作 (5) – 其他</vt:lpstr>
      <vt:lpstr>string 的相关操作 (6) – 与数值互转</vt:lpstr>
      <vt:lpstr>string 的相关操作 (7) – split (1)√</vt:lpstr>
      <vt:lpstr>string 的相关操作 (7) – split (2)</vt:lpstr>
      <vt:lpstr>注意！</vt:lpstr>
      <vt:lpstr>字节容器</vt:lpstr>
      <vt:lpstr>‘\0’ 会特殊对待！</vt:lpstr>
      <vt:lpstr>目录</vt:lpstr>
      <vt:lpstr>使用命名空间 std</vt:lpstr>
      <vt:lpstr>目录</vt:lpstr>
      <vt:lpstr>cout 格式化输出 (1)</vt:lpstr>
      <vt:lpstr>cout 格式化输出 (2) – 示例 (1)</vt:lpstr>
      <vt:lpstr>cout 格式化输出 (2) – 示例 (2)</vt:lpstr>
      <vt:lpstr>资源和工具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cin读入字符串（遇到空格 tab 回车停止）</dc:title>
  <dc:creator>昊楠 王</dc:creator>
  <cp:lastModifiedBy>. Mallory</cp:lastModifiedBy>
  <cp:revision>660</cp:revision>
  <dcterms:created xsi:type="dcterms:W3CDTF">2020-02-09T12:51:35Z</dcterms:created>
  <dcterms:modified xsi:type="dcterms:W3CDTF">2021-04-13T11:52:06Z</dcterms:modified>
</cp:coreProperties>
</file>