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304" r:id="rId6"/>
    <p:sldId id="311" r:id="rId7"/>
    <p:sldId id="306" r:id="rId8"/>
    <p:sldId id="312" r:id="rId9"/>
    <p:sldId id="325" r:id="rId10"/>
    <p:sldId id="326" r:id="rId11"/>
    <p:sldId id="324" r:id="rId12"/>
    <p:sldId id="307" r:id="rId13"/>
    <p:sldId id="313" r:id="rId14"/>
    <p:sldId id="327" r:id="rId15"/>
    <p:sldId id="308" r:id="rId16"/>
    <p:sldId id="315" r:id="rId17"/>
    <p:sldId id="316" r:id="rId18"/>
    <p:sldId id="329" r:id="rId19"/>
    <p:sldId id="330" r:id="rId20"/>
    <p:sldId id="331" r:id="rId21"/>
    <p:sldId id="317" r:id="rId22"/>
    <p:sldId id="320" r:id="rId23"/>
    <p:sldId id="323" r:id="rId24"/>
    <p:sldId id="318" r:id="rId25"/>
    <p:sldId id="335" r:id="rId26"/>
    <p:sldId id="309" r:id="rId27"/>
    <p:sldId id="319" r:id="rId28"/>
    <p:sldId id="332" r:id="rId29"/>
    <p:sldId id="333" r:id="rId30"/>
    <p:sldId id="336" r:id="rId31"/>
    <p:sldId id="321" r:id="rId32"/>
    <p:sldId id="310" r:id="rId33"/>
    <p:sldId id="322" r:id="rId34"/>
    <p:sldId id="32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27062"/>
    <a:srgbClr val="83992A"/>
    <a:srgbClr val="FCD8D4"/>
    <a:srgbClr val="FDE5E3"/>
    <a:srgbClr val="FEF1F0"/>
    <a:srgbClr val="FDE2DF"/>
    <a:srgbClr val="4A7FD2"/>
    <a:srgbClr val="FAC4BE"/>
    <a:srgbClr val="357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B3DE6-E4F9-F608-4B46-5A029F31F98C}" v="54" dt="2022-04-24T19:12:47.117"/>
    <p1510:client id="{7EBBF3AF-13D3-3968-6D40-40A55A3F0695}" v="5" dt="2022-04-30T05:20:21.612"/>
    <p1510:client id="{D1C8068A-9E1E-8B2B-D7FA-0B6FF24E13C7}" v="15" dt="2022-04-28T19:34:14.673"/>
    <p1510:client id="{EDD66618-1821-4176-8EC5-0E49040C95A2}" v="77" dt="2022-04-24T18:44:54.813"/>
    <p1510:client id="{F59C2403-ABB1-E272-B2C5-C81622F23316}" v="3" dt="2022-04-24T17:24:1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3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3" y="5037663"/>
            <a:ext cx="897467" cy="279400"/>
          </a:xfrm>
        </p:spPr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2" y="5037663"/>
            <a:ext cx="551167" cy="279400"/>
          </a:xfrm>
        </p:spPr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9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7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401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7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2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1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1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401"/>
            <a:ext cx="9609667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80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3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7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470401"/>
            <a:ext cx="9609671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653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9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8" y="982133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1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3"/>
            <a:ext cx="8158691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5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6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3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2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3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3" y="98213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525476-C73D-425E-B078-F05888F2960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2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2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E7A85B-F159-4D6E-A17C-5EF45ABC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1.svg"/><Relationship Id="rId7" Type="http://schemas.openxmlformats.org/officeDocument/2006/relationships/image" Target="../media/image1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1.sv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1.sv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1.sv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sv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1.sv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svg"/><Relationship Id="rId7" Type="http://schemas.openxmlformats.org/officeDocument/2006/relationships/image" Target="../media/image2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1.svg"/><Relationship Id="rId7" Type="http://schemas.openxmlformats.org/officeDocument/2006/relationships/image" Target="../media/image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ebrandon/Sparkov_Data_Generation" TargetMode="External"/><Relationship Id="rId2" Type="http://schemas.openxmlformats.org/officeDocument/2006/relationships/hyperlink" Target="https://www.kaggle.com/datasets/kartik2112/fraud-det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iftprocessing.com/credit-card-fraud-statistics/#:~:text=Losses%20of%20%2424.26%20Billion%20in,continues%20to%20climb%20over%20time" TargetMode="External"/><Relationship Id="rId4" Type="http://schemas.openxmlformats.org/officeDocument/2006/relationships/hyperlink" Target="https://www.kaggle.com/datasets/mlg-ulb/creditcardfrau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12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0.png"/><Relationship Id="rId5" Type="http://schemas.openxmlformats.org/officeDocument/2006/relationships/image" Target="../media/image23.sv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93" y="1415962"/>
            <a:ext cx="10792556" cy="795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Credit Card Fraud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3582245" y="2628902"/>
            <a:ext cx="5384767" cy="3476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Group 23: Vincenzo Coppola, Prachi Sanghvi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B0AD46-AFEC-4D20-9E4A-0749CCD7A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t="14041" r="13118" b="13467"/>
          <a:stretch/>
        </p:blipFill>
        <p:spPr>
          <a:xfrm>
            <a:off x="3536156" y="3533778"/>
            <a:ext cx="5119688" cy="2409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1E9A62-9AFB-4C6D-9975-3AD6EAF6CD4B}"/>
              </a:ext>
            </a:extLst>
          </p:cNvPr>
          <p:cNvSpPr txBox="1"/>
          <p:nvPr/>
        </p:nvSpPr>
        <p:spPr>
          <a:xfrm>
            <a:off x="5439410" y="302444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04/24/2022</a:t>
            </a:r>
          </a:p>
        </p:txBody>
      </p:sp>
    </p:spTree>
    <p:extLst>
      <p:ext uri="{BB962C8B-B14F-4D97-AF65-F5344CB8AC3E}">
        <p14:creationId xmlns:p14="http://schemas.microsoft.com/office/powerpoint/2010/main" val="3091597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AAB5FE3-7D31-48E3-937E-1DF79BF89EF5}"/>
              </a:ext>
            </a:extLst>
          </p:cNvPr>
          <p:cNvSpPr txBox="1">
            <a:spLocks/>
          </p:cNvSpPr>
          <p:nvPr/>
        </p:nvSpPr>
        <p:spPr>
          <a:xfrm>
            <a:off x="4014078" y="1578494"/>
            <a:ext cx="4163844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What is the Data?</a:t>
            </a:r>
          </a:p>
        </p:txBody>
      </p:sp>
      <p:pic>
        <p:nvPicPr>
          <p:cNvPr id="56" name="Graphic 55" descr="Research with solid fill">
            <a:extLst>
              <a:ext uri="{FF2B5EF4-FFF2-40B4-BE49-F238E27FC236}">
                <a16:creationId xmlns:a16="http://schemas.microsoft.com/office/drawing/2014/main" id="{F5072AFC-A2DA-4047-BCEB-23CEABBCC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29447" y="1716293"/>
            <a:ext cx="466846" cy="516155"/>
          </a:xfrm>
          <a:prstGeom prst="rect">
            <a:avLst/>
          </a:prstGeom>
        </p:spPr>
      </p:pic>
      <p:pic>
        <p:nvPicPr>
          <p:cNvPr id="57" name="Graphic 56" descr="Detective male with solid fill">
            <a:extLst>
              <a:ext uri="{FF2B5EF4-FFF2-40B4-BE49-F238E27FC236}">
                <a16:creationId xmlns:a16="http://schemas.microsoft.com/office/drawing/2014/main" id="{96EEBE56-ED47-4ED3-9DF1-91E3F299D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7169" y="1525507"/>
            <a:ext cx="755703" cy="755703"/>
          </a:xfrm>
          <a:prstGeom prst="rect">
            <a:avLst/>
          </a:prstGeom>
        </p:spPr>
      </p:pic>
      <p:pic>
        <p:nvPicPr>
          <p:cNvPr id="58" name="Graphic 57" descr="Folder Search with solid fill">
            <a:extLst>
              <a:ext uri="{FF2B5EF4-FFF2-40B4-BE49-F238E27FC236}">
                <a16:creationId xmlns:a16="http://schemas.microsoft.com/office/drawing/2014/main" id="{56133E7E-7D81-449F-86D0-3D408BADED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5711" y="1623783"/>
            <a:ext cx="831273" cy="831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14651C-3E13-41C0-977E-39AC2C96DBB2}"/>
              </a:ext>
            </a:extLst>
          </p:cNvPr>
          <p:cNvSpPr txBox="1"/>
          <p:nvPr/>
        </p:nvSpPr>
        <p:spPr>
          <a:xfrm>
            <a:off x="904901" y="2419007"/>
            <a:ext cx="1036302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/>
              <a:t>The Solution: </a:t>
            </a:r>
            <a:r>
              <a:rPr lang="en-US" sz="2000"/>
              <a:t>Utilize generated simulation data (python, shell, batch) developed over 1 year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6CE7A-0974-4965-9E6A-1D058A670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3682" y="2894449"/>
            <a:ext cx="9284635" cy="32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772" y="1569291"/>
            <a:ext cx="6518456" cy="795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AEB5-27F2-4DA1-8DB0-805E42ED98C9}"/>
              </a:ext>
            </a:extLst>
          </p:cNvPr>
          <p:cNvSpPr txBox="1"/>
          <p:nvPr/>
        </p:nvSpPr>
        <p:spPr>
          <a:xfrm>
            <a:off x="888953" y="2515780"/>
            <a:ext cx="104863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/>
              <a:t>Sources: 2 datasets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FraudTrain.csv – 23 columns, 1048575 Records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FraudTest.csv – 23 columns, 555718 Records </a:t>
            </a:r>
          </a:p>
          <a:p>
            <a:endParaRPr lang="en-US" b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/>
              <a:t>Attributes: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/>
              <a:t>Features – </a:t>
            </a:r>
            <a:r>
              <a:rPr lang="en-US" sz="2000"/>
              <a:t>Transaction (date | time | number), amount, credit card number, name (first | last), address (street | city | state | latitude | longitude | zip), date of birth, job title, </a:t>
            </a:r>
          </a:p>
          <a:p>
            <a:pPr lvl="1"/>
            <a:r>
              <a:rPr lang="en-US" sz="2000"/>
              <a:t>    merchant (name | longitude | latitude) </a:t>
            </a:r>
            <a:endParaRPr lang="en-US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/>
              <a:t>Classes – </a:t>
            </a:r>
            <a:r>
              <a:rPr lang="en-US" sz="2000" err="1"/>
              <a:t>is_fraud</a:t>
            </a:r>
            <a:r>
              <a:rPr lang="en-US" sz="2000"/>
              <a:t> (0 – Not Fraud, 1 – Fraud)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A33B33A1-6968-4BA2-AD5F-4D727DC1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566293" y="1760077"/>
            <a:ext cx="466846" cy="516155"/>
          </a:xfrm>
          <a:prstGeom prst="rect">
            <a:avLst/>
          </a:prstGeom>
        </p:spPr>
      </p:pic>
      <p:pic>
        <p:nvPicPr>
          <p:cNvPr id="8" name="Graphic 7" descr="Detective male with solid fill">
            <a:extLst>
              <a:ext uri="{FF2B5EF4-FFF2-40B4-BE49-F238E27FC236}">
                <a16:creationId xmlns:a16="http://schemas.microsoft.com/office/drawing/2014/main" id="{398F9DC1-475D-49A6-8C10-EB7B358D2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015" y="1569291"/>
            <a:ext cx="755703" cy="755703"/>
          </a:xfrm>
          <a:prstGeom prst="rect">
            <a:avLst/>
          </a:prstGeom>
        </p:spPr>
      </p:pic>
      <p:pic>
        <p:nvPicPr>
          <p:cNvPr id="12" name="Graphic 11" descr="Folder Search with solid fill">
            <a:extLst>
              <a:ext uri="{FF2B5EF4-FFF2-40B4-BE49-F238E27FC236}">
                <a16:creationId xmlns:a16="http://schemas.microsoft.com/office/drawing/2014/main" id="{D68A4A3F-7C88-40CD-A7A2-30197A751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6645" y="1602517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8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3">
            <a:extLst>
              <a:ext uri="{FF2B5EF4-FFF2-40B4-BE49-F238E27FC236}">
                <a16:creationId xmlns:a16="http://schemas.microsoft.com/office/drawing/2014/main" id="{72DDB67A-8033-4265-80DB-34588AECBDCB}"/>
              </a:ext>
            </a:extLst>
          </p:cNvPr>
          <p:cNvGrpSpPr>
            <a:grpSpLocks/>
          </p:cNvGrpSpPr>
          <p:nvPr/>
        </p:nvGrpSpPr>
        <p:grpSpPr bwMode="auto">
          <a:xfrm>
            <a:off x="8831637" y="2705222"/>
            <a:ext cx="2541215" cy="1623969"/>
            <a:chOff x="1143000" y="2794203"/>
            <a:chExt cx="1695848" cy="1175229"/>
          </a:xfrm>
          <a:solidFill>
            <a:srgbClr val="BAC8C9"/>
          </a:solidFill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C796A640-4B62-4C8D-B4F0-67CD189E4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40" name="Triangle 35">
              <a:extLst>
                <a:ext uri="{FF2B5EF4-FFF2-40B4-BE49-F238E27FC236}">
                  <a16:creationId xmlns:a16="http://schemas.microsoft.com/office/drawing/2014/main" id="{95C6376B-DA41-4B08-8747-CED36DCA3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42" name="Group 33">
            <a:extLst>
              <a:ext uri="{FF2B5EF4-FFF2-40B4-BE49-F238E27FC236}">
                <a16:creationId xmlns:a16="http://schemas.microsoft.com/office/drawing/2014/main" id="{7E304AA5-8A97-49C9-BA03-C54BDDF82515}"/>
              </a:ext>
            </a:extLst>
          </p:cNvPr>
          <p:cNvGrpSpPr>
            <a:grpSpLocks/>
          </p:cNvGrpSpPr>
          <p:nvPr/>
        </p:nvGrpSpPr>
        <p:grpSpPr bwMode="auto">
          <a:xfrm>
            <a:off x="7087305" y="2705223"/>
            <a:ext cx="2705297" cy="1623969"/>
            <a:chOff x="1143000" y="2794203"/>
            <a:chExt cx="1695848" cy="1175229"/>
          </a:xfrm>
          <a:solidFill>
            <a:srgbClr val="9DA5A6"/>
          </a:solidFill>
        </p:grpSpPr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0186C7D9-4B20-49D2-A75F-95817F06E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44" name="Triangle 35">
              <a:extLst>
                <a:ext uri="{FF2B5EF4-FFF2-40B4-BE49-F238E27FC236}">
                  <a16:creationId xmlns:a16="http://schemas.microsoft.com/office/drawing/2014/main" id="{4B954D73-D4B6-4C43-BB78-99D469C094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897" y="1539789"/>
            <a:ext cx="6753981" cy="795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The Data Mining Process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28802BD3-52C5-4EC6-B6AB-D6B9C9FFE3CD}"/>
              </a:ext>
            </a:extLst>
          </p:cNvPr>
          <p:cNvGrpSpPr>
            <a:grpSpLocks/>
          </p:cNvGrpSpPr>
          <p:nvPr/>
        </p:nvGrpSpPr>
        <p:grpSpPr bwMode="auto">
          <a:xfrm>
            <a:off x="5654567" y="2700392"/>
            <a:ext cx="2619390" cy="1622439"/>
            <a:chOff x="1143000" y="2794203"/>
            <a:chExt cx="1695848" cy="1175229"/>
          </a:xfrm>
          <a:solidFill>
            <a:srgbClr val="FAC4BE"/>
          </a:solidFill>
        </p:grpSpPr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0E2B657-2798-4106-BD5A-B518E792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15" name="Triangle 26">
              <a:extLst>
                <a:ext uri="{FF2B5EF4-FFF2-40B4-BE49-F238E27FC236}">
                  <a16:creationId xmlns:a16="http://schemas.microsoft.com/office/drawing/2014/main" id="{8324E52A-3783-4B6B-99F3-71BC527370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035EDAB9-C919-478F-99CA-BC7DA7BB68B6}"/>
              </a:ext>
            </a:extLst>
          </p:cNvPr>
          <p:cNvGrpSpPr>
            <a:grpSpLocks/>
          </p:cNvGrpSpPr>
          <p:nvPr/>
        </p:nvGrpSpPr>
        <p:grpSpPr bwMode="auto">
          <a:xfrm>
            <a:off x="3926802" y="2700385"/>
            <a:ext cx="2647392" cy="1623969"/>
            <a:chOff x="1135245" y="2799857"/>
            <a:chExt cx="1695849" cy="1175227"/>
          </a:xfrm>
          <a:solidFill>
            <a:srgbClr val="F8B1AA"/>
          </a:solidFill>
        </p:grpSpPr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160DE2D1-00CC-42A7-B976-F4D640CC2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245" y="2799857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0" name="Triangle 23">
              <a:extLst>
                <a:ext uri="{FF2B5EF4-FFF2-40B4-BE49-F238E27FC236}">
                  <a16:creationId xmlns:a16="http://schemas.microsoft.com/office/drawing/2014/main" id="{8379005D-F048-4868-9C1F-C6650023C5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9053" y="3213043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AD9CB6-6E2E-44DF-BADA-272B7271EA02}"/>
              </a:ext>
            </a:extLst>
          </p:cNvPr>
          <p:cNvGrpSpPr>
            <a:grpSpLocks/>
          </p:cNvGrpSpPr>
          <p:nvPr/>
        </p:nvGrpSpPr>
        <p:grpSpPr bwMode="auto">
          <a:xfrm>
            <a:off x="2451715" y="2701042"/>
            <a:ext cx="2492065" cy="1622440"/>
            <a:chOff x="1143000" y="2794203"/>
            <a:chExt cx="1695848" cy="1175229"/>
          </a:xfrm>
          <a:solidFill>
            <a:srgbClr val="F4877C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99000-6C1B-4E54-91C7-462F209B6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3" name="Triangle 20">
              <a:extLst>
                <a:ext uri="{FF2B5EF4-FFF2-40B4-BE49-F238E27FC236}">
                  <a16:creationId xmlns:a16="http://schemas.microsoft.com/office/drawing/2014/main" id="{A34FE710-1AA3-48A0-A6C6-89C7C36512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28722CDF-75D7-4D63-A5C3-B51063FA5A8E}"/>
              </a:ext>
            </a:extLst>
          </p:cNvPr>
          <p:cNvGrpSpPr>
            <a:grpSpLocks/>
          </p:cNvGrpSpPr>
          <p:nvPr/>
        </p:nvGrpSpPr>
        <p:grpSpPr bwMode="auto">
          <a:xfrm>
            <a:off x="901980" y="2697312"/>
            <a:ext cx="2257145" cy="1627197"/>
            <a:chOff x="99514" y="2279652"/>
            <a:chExt cx="2139462" cy="1689743"/>
          </a:xfrm>
          <a:solidFill>
            <a:srgbClr val="F27062"/>
          </a:solidFill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0FD08FB4-98C0-40F3-8141-C1647DB4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75" y="2285722"/>
              <a:ext cx="1694697" cy="1679625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6" name="Triangle 6">
              <a:extLst>
                <a:ext uri="{FF2B5EF4-FFF2-40B4-BE49-F238E27FC236}">
                  <a16:creationId xmlns:a16="http://schemas.microsoft.com/office/drawing/2014/main" id="{9FDD00A5-C983-4976-B8D5-161909E563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7687" y="2908107"/>
              <a:ext cx="1683671" cy="438906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7" name="Triangle 27">
              <a:extLst>
                <a:ext uri="{FF2B5EF4-FFF2-40B4-BE49-F238E27FC236}">
                  <a16:creationId xmlns:a16="http://schemas.microsoft.com/office/drawing/2014/main" id="{BB6A0112-5496-4E2E-9344-DCAB197EE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522869" y="2902035"/>
              <a:ext cx="1683671" cy="438906"/>
            </a:xfrm>
            <a:prstGeom prst="triangle">
              <a:avLst>
                <a:gd name="adj" fmla="val 50848"/>
              </a:avLst>
            </a:prstGeom>
            <a:solidFill>
              <a:srgbClr val="FCFCFC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8577B6A-9C09-4870-BE68-7486DF0B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50" y="3342413"/>
            <a:ext cx="142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7FDD4076-9CE1-4A39-835B-88FAE5BC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29" y="3227338"/>
            <a:ext cx="17782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Mining process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6C7B4B43-FA96-409C-82B1-1C1C6390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938" y="3204454"/>
            <a:ext cx="1700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9640A262-CFAD-490C-B72D-C96DC4C5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4404" y="3342413"/>
            <a:ext cx="1889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CE9E4DC-9731-4E69-88B4-3C76DF49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894" y="3203915"/>
            <a:ext cx="17166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6DB8CD-1644-47A1-923E-DA632C86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905" y="3204126"/>
            <a:ext cx="1889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39" name="Graphic 38" descr="Clipboard Checked with solid fill">
            <a:extLst>
              <a:ext uri="{FF2B5EF4-FFF2-40B4-BE49-F238E27FC236}">
                <a16:creationId xmlns:a16="http://schemas.microsoft.com/office/drawing/2014/main" id="{77EE04EF-256E-49C9-BF39-13294573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099" y="4315179"/>
            <a:ext cx="914400" cy="914400"/>
          </a:xfrm>
          <a:prstGeom prst="rect">
            <a:avLst/>
          </a:prstGeom>
        </p:spPr>
      </p:pic>
      <p:pic>
        <p:nvPicPr>
          <p:cNvPr id="4" name="Graphic 3" descr="Binary with solid fill">
            <a:extLst>
              <a:ext uri="{FF2B5EF4-FFF2-40B4-BE49-F238E27FC236}">
                <a16:creationId xmlns:a16="http://schemas.microsoft.com/office/drawing/2014/main" id="{7560BE8B-ED96-4019-B5A1-EADA8F08E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1385" y="4321703"/>
            <a:ext cx="755703" cy="755703"/>
          </a:xfrm>
          <a:prstGeom prst="rect">
            <a:avLst/>
          </a:prstGeom>
        </p:spPr>
      </p:pic>
      <p:pic>
        <p:nvPicPr>
          <p:cNvPr id="16" name="Graphic 15" descr="Credit card with solid fill">
            <a:extLst>
              <a:ext uri="{FF2B5EF4-FFF2-40B4-BE49-F238E27FC236}">
                <a16:creationId xmlns:a16="http://schemas.microsoft.com/office/drawing/2014/main" id="{DACFA858-373B-4E31-AB44-86C8542AA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9264" y="4283919"/>
            <a:ext cx="831273" cy="831273"/>
          </a:xfrm>
          <a:prstGeom prst="rect">
            <a:avLst/>
          </a:prstGeom>
        </p:spPr>
      </p:pic>
      <p:pic>
        <p:nvPicPr>
          <p:cNvPr id="36" name="Graphic 35" descr="Folder Search with solid fill">
            <a:extLst>
              <a:ext uri="{FF2B5EF4-FFF2-40B4-BE49-F238E27FC236}">
                <a16:creationId xmlns:a16="http://schemas.microsoft.com/office/drawing/2014/main" id="{8CA3B813-AC15-4E70-AD99-822B2EE2D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6845" y="4300108"/>
            <a:ext cx="831273" cy="831273"/>
          </a:xfrm>
          <a:prstGeom prst="rect">
            <a:avLst/>
          </a:prstGeom>
        </p:spPr>
      </p:pic>
      <p:pic>
        <p:nvPicPr>
          <p:cNvPr id="38" name="Graphic 37" descr="List with solid fill">
            <a:extLst>
              <a:ext uri="{FF2B5EF4-FFF2-40B4-BE49-F238E27FC236}">
                <a16:creationId xmlns:a16="http://schemas.microsoft.com/office/drawing/2014/main" id="{55611F4D-5D4D-4FB1-AAD2-8A16133E1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2212" y="4310317"/>
            <a:ext cx="831273" cy="831273"/>
          </a:xfrm>
          <a:prstGeom prst="rect">
            <a:avLst/>
          </a:prstGeom>
        </p:spPr>
      </p:pic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A1A7468A-462C-4E09-B409-E49205378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0409" y="4321703"/>
            <a:ext cx="755703" cy="755703"/>
          </a:xfrm>
          <a:prstGeom prst="rect">
            <a:avLst/>
          </a:prstGeom>
        </p:spPr>
      </p:pic>
      <p:pic>
        <p:nvPicPr>
          <p:cNvPr id="49" name="Graphic 48" descr="Research with solid fill">
            <a:extLst>
              <a:ext uri="{FF2B5EF4-FFF2-40B4-BE49-F238E27FC236}">
                <a16:creationId xmlns:a16="http://schemas.microsoft.com/office/drawing/2014/main" id="{302AB079-5511-4841-B96C-4DAA10F7A5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249876" y="2771085"/>
            <a:ext cx="466846" cy="516155"/>
          </a:xfrm>
          <a:prstGeom prst="rect">
            <a:avLst/>
          </a:prstGeom>
        </p:spPr>
      </p:pic>
      <p:pic>
        <p:nvPicPr>
          <p:cNvPr id="50" name="Graphic 49" descr="Detective male with solid fill">
            <a:extLst>
              <a:ext uri="{FF2B5EF4-FFF2-40B4-BE49-F238E27FC236}">
                <a16:creationId xmlns:a16="http://schemas.microsoft.com/office/drawing/2014/main" id="{272888A0-F485-4376-A773-DCF8B5034F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39990" y="2694033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8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3412507" y="1550424"/>
            <a:ext cx="5366989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Data Pre-Processing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45659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381" y="1550424"/>
            <a:ext cx="755703" cy="75570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A844A7A2-A87D-44EF-8153-F11ADE98F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9496" y="1590448"/>
            <a:ext cx="755703" cy="755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5469D-A7DB-4074-9161-829DF7AABFA9}"/>
              </a:ext>
            </a:extLst>
          </p:cNvPr>
          <p:cNvSpPr txBox="1"/>
          <p:nvPr/>
        </p:nvSpPr>
        <p:spPr>
          <a:xfrm>
            <a:off x="1036650" y="2572050"/>
            <a:ext cx="9410096" cy="2923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u="sng"/>
              <a:t>Data Validation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/>
              <a:t>Null Handling –  To indicate missing / unknown values in the dataset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/>
              <a:t>Data Distribution – Determine ratios of the two classes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5D4BC-32B1-4591-8DD4-A237271B4F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436" b="82567"/>
          <a:stretch/>
        </p:blipFill>
        <p:spPr>
          <a:xfrm>
            <a:off x="1036650" y="3714061"/>
            <a:ext cx="6363913" cy="847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4832BF-DC19-45F5-9BC4-7BA8EC7347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7" t="25390" r="14736" b="687"/>
          <a:stretch/>
        </p:blipFill>
        <p:spPr>
          <a:xfrm>
            <a:off x="7400563" y="3350093"/>
            <a:ext cx="4019914" cy="26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4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3412507" y="1550424"/>
            <a:ext cx="5366989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Data Pre-Processing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45659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381" y="1550424"/>
            <a:ext cx="755703" cy="75570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A844A7A2-A87D-44EF-8153-F11ADE98F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9496" y="1590448"/>
            <a:ext cx="755703" cy="755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5469D-A7DB-4074-9161-829DF7AABFA9}"/>
              </a:ext>
            </a:extLst>
          </p:cNvPr>
          <p:cNvSpPr txBox="1"/>
          <p:nvPr/>
        </p:nvSpPr>
        <p:spPr>
          <a:xfrm>
            <a:off x="1499810" y="2687578"/>
            <a:ext cx="941009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u="sng" dirty="0"/>
              <a:t>Data Wrangling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Custom Column Creation – Created a column which gave time between transactions for each card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.</a:t>
            </a:r>
            <a:r>
              <a:rPr lang="en-US" sz="2000" dirty="0" err="1"/>
              <a:t>groupby</a:t>
            </a:r>
            <a:r>
              <a:rPr lang="en-US" sz="2000" dirty="0"/>
              <a:t>( ), .</a:t>
            </a:r>
            <a:r>
              <a:rPr lang="en-US" sz="2000" dirty="0" err="1"/>
              <a:t>str.split</a:t>
            </a:r>
            <a:r>
              <a:rPr lang="en-US" sz="2000" dirty="0"/>
              <a:t>( ), .diff( ), .</a:t>
            </a:r>
            <a:r>
              <a:rPr lang="en-US" sz="2000" dirty="0" err="1"/>
              <a:t>fillna</a:t>
            </a:r>
            <a:r>
              <a:rPr lang="en-US" sz="2000" dirty="0"/>
              <a:t>( 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Label Encoding – To replace categorical values with numeric values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3412507" y="1550424"/>
            <a:ext cx="5366989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Data Pre-Processing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45659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381" y="1550424"/>
            <a:ext cx="755703" cy="75570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A844A7A2-A87D-44EF-8153-F11ADE98F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9496" y="1590448"/>
            <a:ext cx="755703" cy="755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5469D-A7DB-4074-9161-829DF7AABFA9}"/>
              </a:ext>
            </a:extLst>
          </p:cNvPr>
          <p:cNvSpPr txBox="1"/>
          <p:nvPr/>
        </p:nvSpPr>
        <p:spPr>
          <a:xfrm>
            <a:off x="1082367" y="2046504"/>
            <a:ext cx="6570764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600" u="sng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u="sng"/>
              <a:t>Dimension Reduction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Unique Values – Find ratios of unique values for each attribute to remove substantially variant columns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Results –</a:t>
            </a:r>
            <a:r>
              <a:rPr lang="en-US" sz="2000" b="1"/>
              <a:t> Remove index, transaction time, merchant long/</a:t>
            </a:r>
            <a:r>
              <a:rPr lang="en-US" sz="2000" b="1" err="1"/>
              <a:t>lat</a:t>
            </a:r>
            <a:endParaRPr lang="en-US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endParaRPr lang="en-US" u="sng"/>
          </a:p>
          <a:p>
            <a:endParaRPr lang="en-US" u="sng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0D2D-DF5B-4E3B-B2DD-F570467C999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5487"/>
          <a:stretch/>
        </p:blipFill>
        <p:spPr>
          <a:xfrm>
            <a:off x="2284013" y="4522781"/>
            <a:ext cx="4676689" cy="1681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2291D-220C-4F61-AD7F-71DB2ABF79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5390"/>
          <a:stretch/>
        </p:blipFill>
        <p:spPr>
          <a:xfrm>
            <a:off x="7778366" y="2442091"/>
            <a:ext cx="3513665" cy="37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8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3412507" y="1550424"/>
            <a:ext cx="5366989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Data Pre-Processing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45659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381" y="1550424"/>
            <a:ext cx="755703" cy="75570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A844A7A2-A87D-44EF-8153-F11ADE98F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9496" y="1590448"/>
            <a:ext cx="755703" cy="755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5469D-A7DB-4074-9161-829DF7AABFA9}"/>
              </a:ext>
            </a:extLst>
          </p:cNvPr>
          <p:cNvSpPr txBox="1"/>
          <p:nvPr/>
        </p:nvSpPr>
        <p:spPr>
          <a:xfrm>
            <a:off x="1082367" y="2046504"/>
            <a:ext cx="59402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600" u="sng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u="sng"/>
              <a:t>Dimension Reduction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/>
              <a:t>Correlation – Matrix made to remove one of overly correlated variables (&gt;0.9 correlation)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/>
              <a:t>Results: </a:t>
            </a:r>
            <a:r>
              <a:rPr lang="en-US" sz="2000" b="1"/>
              <a:t>Longitude removed, used Zip instead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4E3AE-9FDD-4F3D-B171-9BDDD9652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273" y="2440058"/>
            <a:ext cx="4392966" cy="37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3412507" y="1550424"/>
            <a:ext cx="5366989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Data Pre-Processing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45659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381" y="1550424"/>
            <a:ext cx="755703" cy="75570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A844A7A2-A87D-44EF-8153-F11ADE98F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9496" y="1590448"/>
            <a:ext cx="755703" cy="755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5469D-A7DB-4074-9161-829DF7AABFA9}"/>
              </a:ext>
            </a:extLst>
          </p:cNvPr>
          <p:cNvSpPr txBox="1"/>
          <p:nvPr/>
        </p:nvSpPr>
        <p:spPr>
          <a:xfrm>
            <a:off x="1082367" y="2046504"/>
            <a:ext cx="4905959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600" u="sng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u="sng"/>
              <a:t>Dimension Reduction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/>
              <a:t>PCA – Performed PCA as a means of reducing attributes and retaining info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/>
              <a:t>Results: PCA </a:t>
            </a:r>
            <a:r>
              <a:rPr lang="en-US" sz="2000" b="1"/>
              <a:t>did not assist</a:t>
            </a:r>
            <a:r>
              <a:rPr lang="en-US" sz="2000"/>
              <a:t> in reducing dimensions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/>
              <a:t>&lt;10% of information retained per component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endParaRPr lang="en-US" u="sng"/>
          </a:p>
          <a:p>
            <a:endParaRPr lang="en-US" u="sng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0A76B-0D84-4C62-84B7-BAA27E3A2D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620" b="2536"/>
          <a:stretch/>
        </p:blipFill>
        <p:spPr>
          <a:xfrm>
            <a:off x="7307559" y="2504120"/>
            <a:ext cx="3699575" cy="37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0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3412507" y="1550424"/>
            <a:ext cx="5366989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Data Modelling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45659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381" y="1550424"/>
            <a:ext cx="755703" cy="75570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A844A7A2-A87D-44EF-8153-F11ADE98F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9496" y="1590448"/>
            <a:ext cx="755703" cy="755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5469D-A7DB-4074-9161-829DF7AABFA9}"/>
              </a:ext>
            </a:extLst>
          </p:cNvPr>
          <p:cNvSpPr txBox="1"/>
          <p:nvPr/>
        </p:nvSpPr>
        <p:spPr>
          <a:xfrm>
            <a:off x="1499810" y="2682742"/>
            <a:ext cx="9410096" cy="14157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u="sng" dirty="0"/>
              <a:t>Diving into the data distribution – </a:t>
            </a:r>
            <a:endParaRPr lang="en-US" sz="2600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Feature Histograms based on class to see extreme differences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Results- </a:t>
            </a:r>
            <a:r>
              <a:rPr lang="en-US" sz="2000" dirty="0" err="1"/>
              <a:t>UNIX_Diff</a:t>
            </a:r>
            <a:r>
              <a:rPr lang="en-US" sz="2000" dirty="0"/>
              <a:t> and AMT appear to have largest variance in class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376F0-320F-4C30-8F11-6C7094E463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866" r="7421"/>
          <a:stretch/>
        </p:blipFill>
        <p:spPr>
          <a:xfrm>
            <a:off x="684647" y="4376411"/>
            <a:ext cx="5455715" cy="1606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7B28F-9BC5-4738-B72A-835B0BA810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6703" y="4371783"/>
            <a:ext cx="5362142" cy="16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2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3412507" y="1550424"/>
            <a:ext cx="5366989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Model Exploration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45659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381" y="1550424"/>
            <a:ext cx="755703" cy="75570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A844A7A2-A87D-44EF-8153-F11ADE98F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9496" y="1590448"/>
            <a:ext cx="755703" cy="755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5469D-A7DB-4074-9161-829DF7AABFA9}"/>
              </a:ext>
            </a:extLst>
          </p:cNvPr>
          <p:cNvSpPr txBox="1"/>
          <p:nvPr/>
        </p:nvSpPr>
        <p:spPr>
          <a:xfrm>
            <a:off x="972113" y="2536937"/>
            <a:ext cx="10345920" cy="35702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u="sng"/>
              <a:t>Metrics –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u="sng"/>
              <a:t>Test Train Split: </a:t>
            </a:r>
            <a:r>
              <a:rPr lang="en-US" sz="2000"/>
              <a:t>Due to major bias in data (99.43% of records = not fraud), </a:t>
            </a:r>
            <a:r>
              <a:rPr lang="en-US" sz="2000" err="1"/>
              <a:t>test_train_split</a:t>
            </a:r>
            <a:r>
              <a:rPr lang="en-US" sz="2000"/>
              <a:t> 80% / 20% was not be viable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u="sng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u="sng"/>
              <a:t>Null accuracy: </a:t>
            </a:r>
            <a:r>
              <a:rPr lang="en-US" sz="2000"/>
              <a:t>Because of 99.43% being not fraud Accuracy (all predicted not fraud = 99.43%)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u="sng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u="sng"/>
              <a:t>Accuracy vs Sensitivity: </a:t>
            </a:r>
            <a:r>
              <a:rPr lang="en-US" sz="2000"/>
              <a:t>Knowing accuracy is not a good metric to measure, we prioritized Sensitivity (How well the model classifies fraud)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/>
              <a:t>Missing Fraud is much worse than misclassifying real transactions as Fraud 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542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881" y="1621408"/>
            <a:ext cx="3470241" cy="795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Agenda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023E8169-DD7F-4631-994C-397BEA9A3651}"/>
              </a:ext>
            </a:extLst>
          </p:cNvPr>
          <p:cNvGrpSpPr>
            <a:grpSpLocks/>
          </p:cNvGrpSpPr>
          <p:nvPr/>
        </p:nvGrpSpPr>
        <p:grpSpPr bwMode="auto">
          <a:xfrm>
            <a:off x="8831637" y="2700384"/>
            <a:ext cx="2541215" cy="1623969"/>
            <a:chOff x="1143000" y="2794203"/>
            <a:chExt cx="1695848" cy="1175229"/>
          </a:xfrm>
          <a:solidFill>
            <a:srgbClr val="FDE5E3"/>
          </a:solidFill>
        </p:grpSpPr>
        <p:sp>
          <p:nvSpPr>
            <p:cNvPr id="8" name="Rectangle 34">
              <a:extLst>
                <a:ext uri="{FF2B5EF4-FFF2-40B4-BE49-F238E27FC236}">
                  <a16:creationId xmlns:a16="http://schemas.microsoft.com/office/drawing/2014/main" id="{8E439E82-CCFC-4029-A663-8392BEDDC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9" name="Triangle 35">
              <a:extLst>
                <a:ext uri="{FF2B5EF4-FFF2-40B4-BE49-F238E27FC236}">
                  <a16:creationId xmlns:a16="http://schemas.microsoft.com/office/drawing/2014/main" id="{F8A1E938-97D0-4F6E-B9C4-30919081A0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925E28E9-AD01-4E9C-BE11-7FD313544811}"/>
              </a:ext>
            </a:extLst>
          </p:cNvPr>
          <p:cNvGrpSpPr>
            <a:grpSpLocks/>
          </p:cNvGrpSpPr>
          <p:nvPr/>
        </p:nvGrpSpPr>
        <p:grpSpPr bwMode="auto">
          <a:xfrm>
            <a:off x="7087305" y="2700385"/>
            <a:ext cx="2705297" cy="1623969"/>
            <a:chOff x="1143000" y="2794203"/>
            <a:chExt cx="1695848" cy="1175229"/>
          </a:xfrm>
          <a:solidFill>
            <a:srgbClr val="FCD8D4"/>
          </a:solidFill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D880EE23-2382-4AA1-B90E-E397C461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12" name="Triangle 35">
              <a:extLst>
                <a:ext uri="{FF2B5EF4-FFF2-40B4-BE49-F238E27FC236}">
                  <a16:creationId xmlns:a16="http://schemas.microsoft.com/office/drawing/2014/main" id="{0A4E756F-7EA9-40AD-A5C9-5569A9FC75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28802BD3-52C5-4EC6-B6AB-D6B9C9FFE3CD}"/>
              </a:ext>
            </a:extLst>
          </p:cNvPr>
          <p:cNvGrpSpPr>
            <a:grpSpLocks/>
          </p:cNvGrpSpPr>
          <p:nvPr/>
        </p:nvGrpSpPr>
        <p:grpSpPr bwMode="auto">
          <a:xfrm>
            <a:off x="5654567" y="2700392"/>
            <a:ext cx="2619390" cy="1622439"/>
            <a:chOff x="1143000" y="2794203"/>
            <a:chExt cx="1695848" cy="1175229"/>
          </a:xfrm>
          <a:solidFill>
            <a:srgbClr val="FAC4BE"/>
          </a:solidFill>
        </p:grpSpPr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0E2B657-2798-4106-BD5A-B518E792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15" name="Triangle 26">
              <a:extLst>
                <a:ext uri="{FF2B5EF4-FFF2-40B4-BE49-F238E27FC236}">
                  <a16:creationId xmlns:a16="http://schemas.microsoft.com/office/drawing/2014/main" id="{8324E52A-3783-4B6B-99F3-71BC527370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035EDAB9-C919-478F-99CA-BC7DA7BB68B6}"/>
              </a:ext>
            </a:extLst>
          </p:cNvPr>
          <p:cNvGrpSpPr>
            <a:grpSpLocks/>
          </p:cNvGrpSpPr>
          <p:nvPr/>
        </p:nvGrpSpPr>
        <p:grpSpPr bwMode="auto">
          <a:xfrm>
            <a:off x="3926802" y="2700385"/>
            <a:ext cx="2647392" cy="1623969"/>
            <a:chOff x="1135245" y="2799857"/>
            <a:chExt cx="1695849" cy="1175227"/>
          </a:xfrm>
          <a:solidFill>
            <a:srgbClr val="F8B1AA"/>
          </a:solidFill>
        </p:grpSpPr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160DE2D1-00CC-42A7-B976-F4D640CC2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245" y="2799857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0" name="Triangle 23">
              <a:extLst>
                <a:ext uri="{FF2B5EF4-FFF2-40B4-BE49-F238E27FC236}">
                  <a16:creationId xmlns:a16="http://schemas.microsoft.com/office/drawing/2014/main" id="{8379005D-F048-4868-9C1F-C6650023C5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9053" y="3213043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AD9CB6-6E2E-44DF-BADA-272B7271EA02}"/>
              </a:ext>
            </a:extLst>
          </p:cNvPr>
          <p:cNvGrpSpPr>
            <a:grpSpLocks/>
          </p:cNvGrpSpPr>
          <p:nvPr/>
        </p:nvGrpSpPr>
        <p:grpSpPr bwMode="auto">
          <a:xfrm>
            <a:off x="2451715" y="2701042"/>
            <a:ext cx="2492065" cy="1622440"/>
            <a:chOff x="1143000" y="2794203"/>
            <a:chExt cx="1695848" cy="1175229"/>
          </a:xfrm>
          <a:solidFill>
            <a:srgbClr val="F4877C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99000-6C1B-4E54-91C7-462F209B6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3" name="Triangle 20">
              <a:extLst>
                <a:ext uri="{FF2B5EF4-FFF2-40B4-BE49-F238E27FC236}">
                  <a16:creationId xmlns:a16="http://schemas.microsoft.com/office/drawing/2014/main" id="{A34FE710-1AA3-48A0-A6C6-89C7C36512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28722CDF-75D7-4D63-A5C3-B51063FA5A8E}"/>
              </a:ext>
            </a:extLst>
          </p:cNvPr>
          <p:cNvGrpSpPr>
            <a:grpSpLocks/>
          </p:cNvGrpSpPr>
          <p:nvPr/>
        </p:nvGrpSpPr>
        <p:grpSpPr bwMode="auto">
          <a:xfrm>
            <a:off x="901980" y="2697312"/>
            <a:ext cx="2257145" cy="1627197"/>
            <a:chOff x="99514" y="2279652"/>
            <a:chExt cx="2139462" cy="1689743"/>
          </a:xfrm>
          <a:solidFill>
            <a:srgbClr val="F27062"/>
          </a:solidFill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0FD08FB4-98C0-40F3-8141-C1647DB4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75" y="2285722"/>
              <a:ext cx="1694697" cy="1679625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6" name="Triangle 6">
              <a:extLst>
                <a:ext uri="{FF2B5EF4-FFF2-40B4-BE49-F238E27FC236}">
                  <a16:creationId xmlns:a16="http://schemas.microsoft.com/office/drawing/2014/main" id="{9FDD00A5-C983-4976-B8D5-161909E563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7687" y="2908107"/>
              <a:ext cx="1683671" cy="438906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7" name="Triangle 27">
              <a:extLst>
                <a:ext uri="{FF2B5EF4-FFF2-40B4-BE49-F238E27FC236}">
                  <a16:creationId xmlns:a16="http://schemas.microsoft.com/office/drawing/2014/main" id="{BB6A0112-5496-4E2E-9344-DCAB197EE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522869" y="2902035"/>
              <a:ext cx="1683671" cy="438906"/>
            </a:xfrm>
            <a:prstGeom prst="triangle">
              <a:avLst>
                <a:gd name="adj" fmla="val 50848"/>
              </a:avLst>
            </a:prstGeom>
            <a:solidFill>
              <a:srgbClr val="FCFCFC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8577B6A-9C09-4870-BE68-7486DF0B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50" y="3342413"/>
            <a:ext cx="142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7FDD4076-9CE1-4A39-835B-88FAE5BC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29" y="3227338"/>
            <a:ext cx="17782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Mining process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6C7B4B43-FA96-409C-82B1-1C1C6390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938" y="3204454"/>
            <a:ext cx="1700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9640A262-CFAD-490C-B72D-C96DC4C5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4404" y="3342413"/>
            <a:ext cx="1889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CE9E4DC-9731-4E69-88B4-3C76DF49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894" y="3203915"/>
            <a:ext cx="17166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6DB8CD-1644-47A1-923E-DA632C86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905" y="3204126"/>
            <a:ext cx="1889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39" name="Graphic 38" descr="Clipboard Checked with solid fill">
            <a:extLst>
              <a:ext uri="{FF2B5EF4-FFF2-40B4-BE49-F238E27FC236}">
                <a16:creationId xmlns:a16="http://schemas.microsoft.com/office/drawing/2014/main" id="{77EE04EF-256E-49C9-BF39-13294573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099" y="4315179"/>
            <a:ext cx="914400" cy="914400"/>
          </a:xfrm>
          <a:prstGeom prst="rect">
            <a:avLst/>
          </a:prstGeom>
        </p:spPr>
      </p:pic>
      <p:pic>
        <p:nvPicPr>
          <p:cNvPr id="4" name="Graphic 3" descr="Binary with solid fill">
            <a:extLst>
              <a:ext uri="{FF2B5EF4-FFF2-40B4-BE49-F238E27FC236}">
                <a16:creationId xmlns:a16="http://schemas.microsoft.com/office/drawing/2014/main" id="{7560BE8B-ED96-4019-B5A1-EADA8F08E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1385" y="4321703"/>
            <a:ext cx="755703" cy="755703"/>
          </a:xfrm>
          <a:prstGeom prst="rect">
            <a:avLst/>
          </a:prstGeom>
        </p:spPr>
      </p:pic>
      <p:pic>
        <p:nvPicPr>
          <p:cNvPr id="16" name="Graphic 15" descr="Credit card with solid fill">
            <a:extLst>
              <a:ext uri="{FF2B5EF4-FFF2-40B4-BE49-F238E27FC236}">
                <a16:creationId xmlns:a16="http://schemas.microsoft.com/office/drawing/2014/main" id="{DACFA858-373B-4E31-AB44-86C8542AA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9264" y="4283919"/>
            <a:ext cx="831273" cy="831273"/>
          </a:xfrm>
          <a:prstGeom prst="rect">
            <a:avLst/>
          </a:prstGeom>
        </p:spPr>
      </p:pic>
      <p:pic>
        <p:nvPicPr>
          <p:cNvPr id="36" name="Graphic 35" descr="Folder Search with solid fill">
            <a:extLst>
              <a:ext uri="{FF2B5EF4-FFF2-40B4-BE49-F238E27FC236}">
                <a16:creationId xmlns:a16="http://schemas.microsoft.com/office/drawing/2014/main" id="{8CA3B813-AC15-4E70-AD99-822B2EE2D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6845" y="4300108"/>
            <a:ext cx="831273" cy="831273"/>
          </a:xfrm>
          <a:prstGeom prst="rect">
            <a:avLst/>
          </a:prstGeom>
        </p:spPr>
      </p:pic>
      <p:pic>
        <p:nvPicPr>
          <p:cNvPr id="38" name="Graphic 37" descr="List with solid fill">
            <a:extLst>
              <a:ext uri="{FF2B5EF4-FFF2-40B4-BE49-F238E27FC236}">
                <a16:creationId xmlns:a16="http://schemas.microsoft.com/office/drawing/2014/main" id="{55611F4D-5D4D-4FB1-AAD2-8A16133E1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2212" y="4310317"/>
            <a:ext cx="831273" cy="831273"/>
          </a:xfrm>
          <a:prstGeom prst="rect">
            <a:avLst/>
          </a:prstGeom>
        </p:spPr>
      </p:pic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A1A7468A-462C-4E09-B409-E49205378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0409" y="4321703"/>
            <a:ext cx="755703" cy="755703"/>
          </a:xfrm>
          <a:prstGeom prst="rect">
            <a:avLst/>
          </a:prstGeom>
        </p:spPr>
      </p:pic>
      <p:pic>
        <p:nvPicPr>
          <p:cNvPr id="37" name="Graphic 36" descr="Research with solid fill">
            <a:extLst>
              <a:ext uri="{FF2B5EF4-FFF2-40B4-BE49-F238E27FC236}">
                <a16:creationId xmlns:a16="http://schemas.microsoft.com/office/drawing/2014/main" id="{670EBAC7-46D8-432A-B722-695CEBCEA4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281339" y="952110"/>
            <a:ext cx="683509" cy="755703"/>
          </a:xfrm>
          <a:prstGeom prst="rect">
            <a:avLst/>
          </a:prstGeom>
        </p:spPr>
      </p:pic>
      <p:pic>
        <p:nvPicPr>
          <p:cNvPr id="40" name="Graphic 39" descr="Detective male with solid fill">
            <a:extLst>
              <a:ext uri="{FF2B5EF4-FFF2-40B4-BE49-F238E27FC236}">
                <a16:creationId xmlns:a16="http://schemas.microsoft.com/office/drawing/2014/main" id="{74568A39-110D-4475-816F-4F4C15EB49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8800" y="8305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6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2ED785B-46BA-4973-8C11-5E4AFF3731E5}"/>
              </a:ext>
            </a:extLst>
          </p:cNvPr>
          <p:cNvSpPr/>
          <p:nvPr/>
        </p:nvSpPr>
        <p:spPr>
          <a:xfrm>
            <a:off x="4271566" y="742303"/>
            <a:ext cx="3648868" cy="1634756"/>
          </a:xfrm>
          <a:prstGeom prst="ellipse">
            <a:avLst/>
          </a:prstGeom>
          <a:solidFill>
            <a:srgbClr val="F270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Original Dataset</a:t>
            </a:r>
          </a:p>
          <a:p>
            <a:pPr algn="ctr"/>
            <a:r>
              <a:rPr lang="en-US"/>
              <a:t>7506 Fraud(1) = 0.57%</a:t>
            </a:r>
          </a:p>
          <a:p>
            <a:pPr algn="ctr"/>
            <a:r>
              <a:rPr lang="en-US"/>
              <a:t>1289169 Real(0) = 99.43%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BAC520-DA8B-4CD1-914E-71B857E30F23}"/>
              </a:ext>
            </a:extLst>
          </p:cNvPr>
          <p:cNvSpPr/>
          <p:nvPr/>
        </p:nvSpPr>
        <p:spPr>
          <a:xfrm>
            <a:off x="771398" y="2582543"/>
            <a:ext cx="1406796" cy="1351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½ of Fraud (3753)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D2A1AC-51E9-42FD-BD40-1A1668C4DA19}"/>
              </a:ext>
            </a:extLst>
          </p:cNvPr>
          <p:cNvSpPr/>
          <p:nvPr/>
        </p:nvSpPr>
        <p:spPr>
          <a:xfrm>
            <a:off x="3568168" y="2582543"/>
            <a:ext cx="1406796" cy="1351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½ of Fraud (3753)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8ECA29-70C0-4B1F-8788-D89544543CF6}"/>
              </a:ext>
            </a:extLst>
          </p:cNvPr>
          <p:cNvSpPr/>
          <p:nvPr/>
        </p:nvSpPr>
        <p:spPr>
          <a:xfrm>
            <a:off x="7217038" y="2582543"/>
            <a:ext cx="1406796" cy="1351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Equal Number of Real (3753)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C26D8E-5EF2-4337-8835-BBCBB0009090}"/>
              </a:ext>
            </a:extLst>
          </p:cNvPr>
          <p:cNvSpPr/>
          <p:nvPr/>
        </p:nvSpPr>
        <p:spPr>
          <a:xfrm>
            <a:off x="10013806" y="2582543"/>
            <a:ext cx="1406796" cy="135103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 Real to retain 99.43% (644585) 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0E7075B-D06C-42A5-AA2C-064FBABE62FB}"/>
              </a:ext>
            </a:extLst>
          </p:cNvPr>
          <p:cNvCxnSpPr>
            <a:stCxn id="2" idx="2"/>
            <a:endCxn id="21" idx="0"/>
          </p:cNvCxnSpPr>
          <p:nvPr/>
        </p:nvCxnSpPr>
        <p:spPr>
          <a:xfrm rot="10800000" flipV="1">
            <a:off x="1474796" y="1559681"/>
            <a:ext cx="2796770" cy="102286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0C9214C-5AED-48B6-919B-889FBE5ED65C}"/>
              </a:ext>
            </a:extLst>
          </p:cNvPr>
          <p:cNvCxnSpPr>
            <a:cxnSpLocks/>
            <a:stCxn id="2" idx="6"/>
            <a:endCxn id="14" idx="0"/>
          </p:cNvCxnSpPr>
          <p:nvPr/>
        </p:nvCxnSpPr>
        <p:spPr>
          <a:xfrm>
            <a:off x="7920434" y="1559681"/>
            <a:ext cx="2796770" cy="102286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E12C320-0653-433A-B877-0226257B07FA}"/>
              </a:ext>
            </a:extLst>
          </p:cNvPr>
          <p:cNvCxnSpPr>
            <a:stCxn id="2" idx="3"/>
            <a:endCxn id="22" idx="0"/>
          </p:cNvCxnSpPr>
          <p:nvPr/>
        </p:nvCxnSpPr>
        <p:spPr>
          <a:xfrm rot="5400000">
            <a:off x="4316304" y="2092917"/>
            <a:ext cx="444888" cy="534364"/>
          </a:xfrm>
          <a:prstGeom prst="curvedConnector3">
            <a:avLst>
              <a:gd name="adj1" fmla="val -250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AD7EEDC-D480-4766-9F80-FB51435D1D10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 rot="16200000" flipH="1">
            <a:off x="7430809" y="2092916"/>
            <a:ext cx="444888" cy="534366"/>
          </a:xfrm>
          <a:prstGeom prst="curvedConnector3">
            <a:avLst>
              <a:gd name="adj1" fmla="val -228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26CD6E7-A36E-4E2E-A2B2-96DDB6E969B7}"/>
              </a:ext>
            </a:extLst>
          </p:cNvPr>
          <p:cNvSpPr/>
          <p:nvPr/>
        </p:nvSpPr>
        <p:spPr>
          <a:xfrm>
            <a:off x="6787606" y="4697107"/>
            <a:ext cx="2265660" cy="1486142"/>
          </a:xfrm>
          <a:prstGeom prst="ellipse">
            <a:avLst/>
          </a:prstGeom>
          <a:solidFill>
            <a:srgbClr val="F270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Valid Dataset</a:t>
            </a:r>
          </a:p>
          <a:p>
            <a:pPr algn="ctr"/>
            <a:r>
              <a:rPr lang="en-US" b="1"/>
              <a:t>Original Ratio</a:t>
            </a:r>
          </a:p>
          <a:p>
            <a:pPr algn="ctr"/>
            <a:r>
              <a:rPr lang="en-US"/>
              <a:t>3753 Fraud</a:t>
            </a:r>
          </a:p>
          <a:p>
            <a:pPr algn="ctr"/>
            <a:r>
              <a:rPr lang="en-US"/>
              <a:t>644585 Real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7E03FA-2B66-4C05-AB9D-9699A433A1FE}"/>
              </a:ext>
            </a:extLst>
          </p:cNvPr>
          <p:cNvSpPr/>
          <p:nvPr/>
        </p:nvSpPr>
        <p:spPr>
          <a:xfrm>
            <a:off x="3138735" y="4697107"/>
            <a:ext cx="2265660" cy="1486142"/>
          </a:xfrm>
          <a:prstGeom prst="ellipse">
            <a:avLst/>
          </a:prstGeom>
          <a:solidFill>
            <a:srgbClr val="F270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Train Dataset</a:t>
            </a:r>
          </a:p>
          <a:p>
            <a:pPr algn="ctr"/>
            <a:r>
              <a:rPr lang="en-US" b="1"/>
              <a:t>Balance</a:t>
            </a:r>
            <a:r>
              <a:rPr lang="en-US"/>
              <a:t> </a:t>
            </a:r>
          </a:p>
          <a:p>
            <a:pPr algn="ctr"/>
            <a:r>
              <a:rPr lang="en-US"/>
              <a:t>3753 Fraud</a:t>
            </a:r>
          </a:p>
          <a:p>
            <a:pPr algn="ctr"/>
            <a:r>
              <a:rPr lang="en-US"/>
              <a:t>3753 Real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C867530-B020-4522-B172-3FD2E96EF0F2}"/>
              </a:ext>
            </a:extLst>
          </p:cNvPr>
          <p:cNvCxnSpPr>
            <a:cxnSpLocks/>
            <a:stCxn id="21" idx="4"/>
            <a:endCxn id="31" idx="2"/>
          </p:cNvCxnSpPr>
          <p:nvPr/>
        </p:nvCxnSpPr>
        <p:spPr>
          <a:xfrm rot="16200000" flipH="1">
            <a:off x="1553467" y="3854909"/>
            <a:ext cx="1506597" cy="166393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908524D-CFBF-4162-BDDB-895AD91B0538}"/>
              </a:ext>
            </a:extLst>
          </p:cNvPr>
          <p:cNvCxnSpPr>
            <a:cxnSpLocks/>
            <a:stCxn id="14" idx="4"/>
            <a:endCxn id="30" idx="6"/>
          </p:cNvCxnSpPr>
          <p:nvPr/>
        </p:nvCxnSpPr>
        <p:spPr>
          <a:xfrm rot="5400000">
            <a:off x="9131937" y="3854910"/>
            <a:ext cx="1506597" cy="166393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BD52EA-6FE8-4EC1-8ED3-9F48FB9CA768}"/>
              </a:ext>
            </a:extLst>
          </p:cNvPr>
          <p:cNvCxnSpPr>
            <a:stCxn id="22" idx="5"/>
            <a:endCxn id="30" idx="2"/>
          </p:cNvCxnSpPr>
          <p:nvPr/>
        </p:nvCxnSpPr>
        <p:spPr>
          <a:xfrm>
            <a:off x="4768943" y="3735726"/>
            <a:ext cx="2018663" cy="1704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90F0F0-4312-43D4-BC1F-69DE15B55D06}"/>
              </a:ext>
            </a:extLst>
          </p:cNvPr>
          <p:cNvCxnSpPr>
            <a:cxnSpLocks/>
            <a:stCxn id="12" idx="3"/>
            <a:endCxn id="31" idx="6"/>
          </p:cNvCxnSpPr>
          <p:nvPr/>
        </p:nvCxnSpPr>
        <p:spPr>
          <a:xfrm flipH="1">
            <a:off x="5404395" y="3735726"/>
            <a:ext cx="2018664" cy="1704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9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3412505" y="1570435"/>
            <a:ext cx="5366989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Model Exploration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945659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381" y="1550424"/>
            <a:ext cx="755703" cy="755703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A844A7A2-A87D-44EF-8153-F11ADE98F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9496" y="1590448"/>
            <a:ext cx="755703" cy="755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5469D-A7DB-4074-9161-829DF7AABFA9}"/>
              </a:ext>
            </a:extLst>
          </p:cNvPr>
          <p:cNvSpPr txBox="1"/>
          <p:nvPr/>
        </p:nvSpPr>
        <p:spPr>
          <a:xfrm>
            <a:off x="883299" y="2386175"/>
            <a:ext cx="107115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u="sng"/>
              <a:t>Models used to classify – </a:t>
            </a:r>
            <a:endParaRPr lang="en-US" sz="2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/>
              <a:t>Logistic Regression – Pros:  Improved Sensitivity, (Time / iteration = ~1.7 s)</a:t>
            </a:r>
          </a:p>
          <a:p>
            <a:r>
              <a:rPr lang="en-US" sz="2000"/>
              <a:t>						   Cons: Linear Probabilistic Limitations</a:t>
            </a:r>
          </a:p>
          <a:p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/>
              <a:t>KNN Neighbors – 	   Pros:  Improved Sensitivity </a:t>
            </a:r>
          </a:p>
          <a:p>
            <a:r>
              <a:rPr lang="en-US" sz="2000"/>
              <a:t>						   Cons: Extremely inefficient (Time / </a:t>
            </a:r>
            <a:r>
              <a:rPr lang="en-US" sz="2000" dirty="0" err="1"/>
              <a:t>iter</a:t>
            </a:r>
            <a:r>
              <a:rPr lang="en-US" sz="2000" dirty="0"/>
              <a:t> </a:t>
            </a:r>
            <a:r>
              <a:rPr lang="en-US" sz="2000"/>
              <a:t>= ~2 min), must choose K</a:t>
            </a:r>
          </a:p>
          <a:p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/>
              <a:t>Naïve Bayes – 		    Pros:  Improved Sensitivity and Accuracy, (Time / </a:t>
            </a:r>
            <a:r>
              <a:rPr lang="en-US" sz="2000" dirty="0" err="1"/>
              <a:t>iter</a:t>
            </a:r>
            <a:r>
              <a:rPr lang="en-US" sz="2000" dirty="0"/>
              <a:t> </a:t>
            </a:r>
            <a:r>
              <a:rPr lang="en-US" sz="2000"/>
              <a:t>= </a:t>
            </a:r>
            <a:r>
              <a:rPr lang="en-US" sz="2000" dirty="0"/>
              <a:t>~</a:t>
            </a:r>
            <a:r>
              <a:rPr lang="en-US" sz="2000"/>
              <a:t>1.55 s)</a:t>
            </a:r>
          </a:p>
          <a:p>
            <a:r>
              <a:rPr lang="en-US" sz="2000"/>
              <a:t>						    Cons: Requires all features of same statistical relevance</a:t>
            </a:r>
          </a:p>
          <a:p>
            <a:endParaRPr lang="en-US" sz="20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/>
              <a:t>Decision Tree –	    Pros:  Optimal Sensitivity</a:t>
            </a:r>
            <a:r>
              <a:rPr lang="en-US" sz="2000" dirty="0"/>
              <a:t> / AUC</a:t>
            </a:r>
            <a:r>
              <a:rPr lang="en-US" sz="2000"/>
              <a:t>, Time Efficient (Time / </a:t>
            </a:r>
            <a:r>
              <a:rPr lang="en-US" sz="2000" dirty="0" err="1"/>
              <a:t>iter</a:t>
            </a:r>
            <a:r>
              <a:rPr lang="en-US" sz="2000"/>
              <a:t> = ~1.55 s)</a:t>
            </a:r>
          </a:p>
          <a:p>
            <a:r>
              <a:rPr lang="en-US" sz="2000"/>
              <a:t>						    Cons: Potential for Overfitting, must prune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9497F-ECE4-402A-9FEE-5DC962115AEF}"/>
              </a:ext>
            </a:extLst>
          </p:cNvPr>
          <p:cNvSpPr/>
          <p:nvPr/>
        </p:nvSpPr>
        <p:spPr>
          <a:xfrm>
            <a:off x="1199966" y="2176670"/>
            <a:ext cx="2022613" cy="52677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65A5B2-37DD-44CA-9471-235EC26F6752}"/>
              </a:ext>
            </a:extLst>
          </p:cNvPr>
          <p:cNvSpPr/>
          <p:nvPr/>
        </p:nvSpPr>
        <p:spPr>
          <a:xfrm>
            <a:off x="8950508" y="2214770"/>
            <a:ext cx="2022613" cy="52677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6ADE3-1D25-4CA7-ABC6-B8E868E9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28" y="639152"/>
            <a:ext cx="5848143" cy="559108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960C76-A9ED-44F7-8965-8AC7ACF69065}"/>
              </a:ext>
            </a:extLst>
          </p:cNvPr>
          <p:cNvSpPr/>
          <p:nvPr/>
        </p:nvSpPr>
        <p:spPr>
          <a:xfrm>
            <a:off x="966701" y="1586306"/>
            <a:ext cx="1855810" cy="853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 is Far and away the best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0624D6-C48D-435F-BAF8-081E5D6148AA}"/>
              </a:ext>
            </a:extLst>
          </p:cNvPr>
          <p:cNvCxnSpPr>
            <a:stCxn id="5" idx="3"/>
          </p:cNvCxnSpPr>
          <p:nvPr/>
        </p:nvCxnSpPr>
        <p:spPr>
          <a:xfrm flipV="1">
            <a:off x="2822511" y="1483567"/>
            <a:ext cx="1045028" cy="529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6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3">
            <a:extLst>
              <a:ext uri="{FF2B5EF4-FFF2-40B4-BE49-F238E27FC236}">
                <a16:creationId xmlns:a16="http://schemas.microsoft.com/office/drawing/2014/main" id="{ACC2683B-2675-451C-89DB-2FF21BCB7378}"/>
              </a:ext>
            </a:extLst>
          </p:cNvPr>
          <p:cNvGrpSpPr>
            <a:grpSpLocks/>
          </p:cNvGrpSpPr>
          <p:nvPr/>
        </p:nvGrpSpPr>
        <p:grpSpPr bwMode="auto">
          <a:xfrm>
            <a:off x="8831637" y="2705222"/>
            <a:ext cx="2541215" cy="1623969"/>
            <a:chOff x="1143000" y="2794203"/>
            <a:chExt cx="1695848" cy="1175229"/>
          </a:xfrm>
          <a:solidFill>
            <a:srgbClr val="BAC8C9"/>
          </a:solidFill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2521E115-99F8-4B9C-8784-CCAE36F28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40" name="Triangle 35">
              <a:extLst>
                <a:ext uri="{FF2B5EF4-FFF2-40B4-BE49-F238E27FC236}">
                  <a16:creationId xmlns:a16="http://schemas.microsoft.com/office/drawing/2014/main" id="{9C079CCA-5D28-4822-B431-073C0F240F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497" y="1534466"/>
            <a:ext cx="6191009" cy="79572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>
                <a:solidFill>
                  <a:schemeClr val="tx1"/>
                </a:solidFill>
              </a:rPr>
              <a:t>Performance Evaluation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grpSp>
        <p:nvGrpSpPr>
          <p:cNvPr id="10" name="Group 33">
            <a:extLst>
              <a:ext uri="{FF2B5EF4-FFF2-40B4-BE49-F238E27FC236}">
                <a16:creationId xmlns:a16="http://schemas.microsoft.com/office/drawing/2014/main" id="{925E28E9-AD01-4E9C-BE11-7FD313544811}"/>
              </a:ext>
            </a:extLst>
          </p:cNvPr>
          <p:cNvGrpSpPr>
            <a:grpSpLocks/>
          </p:cNvGrpSpPr>
          <p:nvPr/>
        </p:nvGrpSpPr>
        <p:grpSpPr bwMode="auto">
          <a:xfrm>
            <a:off x="7087305" y="2700385"/>
            <a:ext cx="2705297" cy="1623969"/>
            <a:chOff x="1143000" y="2794203"/>
            <a:chExt cx="1695848" cy="1175229"/>
          </a:xfrm>
          <a:solidFill>
            <a:srgbClr val="FCD8D4"/>
          </a:solidFill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D880EE23-2382-4AA1-B90E-E397C461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12" name="Triangle 35">
              <a:extLst>
                <a:ext uri="{FF2B5EF4-FFF2-40B4-BE49-F238E27FC236}">
                  <a16:creationId xmlns:a16="http://schemas.microsoft.com/office/drawing/2014/main" id="{0A4E756F-7EA9-40AD-A5C9-5569A9FC75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28802BD3-52C5-4EC6-B6AB-D6B9C9FFE3CD}"/>
              </a:ext>
            </a:extLst>
          </p:cNvPr>
          <p:cNvGrpSpPr>
            <a:grpSpLocks/>
          </p:cNvGrpSpPr>
          <p:nvPr/>
        </p:nvGrpSpPr>
        <p:grpSpPr bwMode="auto">
          <a:xfrm>
            <a:off x="5654567" y="2700392"/>
            <a:ext cx="2619390" cy="1622439"/>
            <a:chOff x="1143000" y="2794203"/>
            <a:chExt cx="1695848" cy="1175229"/>
          </a:xfrm>
          <a:solidFill>
            <a:srgbClr val="FAC4BE"/>
          </a:solidFill>
        </p:grpSpPr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0E2B657-2798-4106-BD5A-B518E792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15" name="Triangle 26">
              <a:extLst>
                <a:ext uri="{FF2B5EF4-FFF2-40B4-BE49-F238E27FC236}">
                  <a16:creationId xmlns:a16="http://schemas.microsoft.com/office/drawing/2014/main" id="{8324E52A-3783-4B6B-99F3-71BC527370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035EDAB9-C919-478F-99CA-BC7DA7BB68B6}"/>
              </a:ext>
            </a:extLst>
          </p:cNvPr>
          <p:cNvGrpSpPr>
            <a:grpSpLocks/>
          </p:cNvGrpSpPr>
          <p:nvPr/>
        </p:nvGrpSpPr>
        <p:grpSpPr bwMode="auto">
          <a:xfrm>
            <a:off x="3926802" y="2700385"/>
            <a:ext cx="2647392" cy="1623969"/>
            <a:chOff x="1135245" y="2799857"/>
            <a:chExt cx="1695849" cy="1175227"/>
          </a:xfrm>
          <a:solidFill>
            <a:srgbClr val="F8B1AA"/>
          </a:solidFill>
        </p:grpSpPr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160DE2D1-00CC-42A7-B976-F4D640CC2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245" y="2799857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0" name="Triangle 23">
              <a:extLst>
                <a:ext uri="{FF2B5EF4-FFF2-40B4-BE49-F238E27FC236}">
                  <a16:creationId xmlns:a16="http://schemas.microsoft.com/office/drawing/2014/main" id="{8379005D-F048-4868-9C1F-C6650023C5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9053" y="3213043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AD9CB6-6E2E-44DF-BADA-272B7271EA02}"/>
              </a:ext>
            </a:extLst>
          </p:cNvPr>
          <p:cNvGrpSpPr>
            <a:grpSpLocks/>
          </p:cNvGrpSpPr>
          <p:nvPr/>
        </p:nvGrpSpPr>
        <p:grpSpPr bwMode="auto">
          <a:xfrm>
            <a:off x="2451715" y="2701042"/>
            <a:ext cx="2492065" cy="1622440"/>
            <a:chOff x="1143000" y="2794203"/>
            <a:chExt cx="1695848" cy="1175229"/>
          </a:xfrm>
          <a:solidFill>
            <a:srgbClr val="F4877C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99000-6C1B-4E54-91C7-462F209B6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3" name="Triangle 20">
              <a:extLst>
                <a:ext uri="{FF2B5EF4-FFF2-40B4-BE49-F238E27FC236}">
                  <a16:creationId xmlns:a16="http://schemas.microsoft.com/office/drawing/2014/main" id="{A34FE710-1AA3-48A0-A6C6-89C7C36512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28722CDF-75D7-4D63-A5C3-B51063FA5A8E}"/>
              </a:ext>
            </a:extLst>
          </p:cNvPr>
          <p:cNvGrpSpPr>
            <a:grpSpLocks/>
          </p:cNvGrpSpPr>
          <p:nvPr/>
        </p:nvGrpSpPr>
        <p:grpSpPr bwMode="auto">
          <a:xfrm>
            <a:off x="901980" y="2697312"/>
            <a:ext cx="2257145" cy="1627197"/>
            <a:chOff x="99514" y="2279652"/>
            <a:chExt cx="2139462" cy="1689743"/>
          </a:xfrm>
          <a:solidFill>
            <a:srgbClr val="F27062"/>
          </a:solidFill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0FD08FB4-98C0-40F3-8141-C1647DB4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75" y="2285722"/>
              <a:ext cx="1694697" cy="1679625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6" name="Triangle 6">
              <a:extLst>
                <a:ext uri="{FF2B5EF4-FFF2-40B4-BE49-F238E27FC236}">
                  <a16:creationId xmlns:a16="http://schemas.microsoft.com/office/drawing/2014/main" id="{9FDD00A5-C983-4976-B8D5-161909E563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7687" y="2908107"/>
              <a:ext cx="1683671" cy="438906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7" name="Triangle 27">
              <a:extLst>
                <a:ext uri="{FF2B5EF4-FFF2-40B4-BE49-F238E27FC236}">
                  <a16:creationId xmlns:a16="http://schemas.microsoft.com/office/drawing/2014/main" id="{BB6A0112-5496-4E2E-9344-DCAB197EE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522869" y="2902035"/>
              <a:ext cx="1683671" cy="438906"/>
            </a:xfrm>
            <a:prstGeom prst="triangle">
              <a:avLst>
                <a:gd name="adj" fmla="val 50848"/>
              </a:avLst>
            </a:prstGeom>
            <a:solidFill>
              <a:srgbClr val="FCFCFC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8577B6A-9C09-4870-BE68-7486DF0B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50" y="3342413"/>
            <a:ext cx="142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7FDD4076-9CE1-4A39-835B-88FAE5BC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29" y="3227338"/>
            <a:ext cx="17782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Mining process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6C7B4B43-FA96-409C-82B1-1C1C6390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938" y="3204454"/>
            <a:ext cx="1700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9640A262-CFAD-490C-B72D-C96DC4C5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4404" y="3342413"/>
            <a:ext cx="1889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CE9E4DC-9731-4E69-88B4-3C76DF49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894" y="3203915"/>
            <a:ext cx="17166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6DB8CD-1644-47A1-923E-DA632C86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905" y="3204126"/>
            <a:ext cx="1889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39" name="Graphic 38" descr="Clipboard Checked with solid fill">
            <a:extLst>
              <a:ext uri="{FF2B5EF4-FFF2-40B4-BE49-F238E27FC236}">
                <a16:creationId xmlns:a16="http://schemas.microsoft.com/office/drawing/2014/main" id="{77EE04EF-256E-49C9-BF39-13294573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099" y="4315179"/>
            <a:ext cx="914400" cy="914400"/>
          </a:xfrm>
          <a:prstGeom prst="rect">
            <a:avLst/>
          </a:prstGeom>
        </p:spPr>
      </p:pic>
      <p:pic>
        <p:nvPicPr>
          <p:cNvPr id="4" name="Graphic 3" descr="Binary with solid fill">
            <a:extLst>
              <a:ext uri="{FF2B5EF4-FFF2-40B4-BE49-F238E27FC236}">
                <a16:creationId xmlns:a16="http://schemas.microsoft.com/office/drawing/2014/main" id="{7560BE8B-ED96-4019-B5A1-EADA8F08E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1385" y="4321703"/>
            <a:ext cx="755703" cy="755703"/>
          </a:xfrm>
          <a:prstGeom prst="rect">
            <a:avLst/>
          </a:prstGeom>
        </p:spPr>
      </p:pic>
      <p:pic>
        <p:nvPicPr>
          <p:cNvPr id="16" name="Graphic 15" descr="Credit card with solid fill">
            <a:extLst>
              <a:ext uri="{FF2B5EF4-FFF2-40B4-BE49-F238E27FC236}">
                <a16:creationId xmlns:a16="http://schemas.microsoft.com/office/drawing/2014/main" id="{DACFA858-373B-4E31-AB44-86C8542AA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9264" y="4283919"/>
            <a:ext cx="831273" cy="831273"/>
          </a:xfrm>
          <a:prstGeom prst="rect">
            <a:avLst/>
          </a:prstGeom>
        </p:spPr>
      </p:pic>
      <p:pic>
        <p:nvPicPr>
          <p:cNvPr id="36" name="Graphic 35" descr="Folder Search with solid fill">
            <a:extLst>
              <a:ext uri="{FF2B5EF4-FFF2-40B4-BE49-F238E27FC236}">
                <a16:creationId xmlns:a16="http://schemas.microsoft.com/office/drawing/2014/main" id="{8CA3B813-AC15-4E70-AD99-822B2EE2D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6845" y="4300108"/>
            <a:ext cx="831273" cy="831273"/>
          </a:xfrm>
          <a:prstGeom prst="rect">
            <a:avLst/>
          </a:prstGeom>
        </p:spPr>
      </p:pic>
      <p:pic>
        <p:nvPicPr>
          <p:cNvPr id="38" name="Graphic 37" descr="List with solid fill">
            <a:extLst>
              <a:ext uri="{FF2B5EF4-FFF2-40B4-BE49-F238E27FC236}">
                <a16:creationId xmlns:a16="http://schemas.microsoft.com/office/drawing/2014/main" id="{55611F4D-5D4D-4FB1-AAD2-8A16133E1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2212" y="4310317"/>
            <a:ext cx="831273" cy="831273"/>
          </a:xfrm>
          <a:prstGeom prst="rect">
            <a:avLst/>
          </a:prstGeom>
        </p:spPr>
      </p:pic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A1A7468A-462C-4E09-B409-E49205378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0409" y="4321703"/>
            <a:ext cx="755703" cy="755703"/>
          </a:xfrm>
          <a:prstGeom prst="rect">
            <a:avLst/>
          </a:prstGeom>
        </p:spPr>
      </p:pic>
      <p:pic>
        <p:nvPicPr>
          <p:cNvPr id="51" name="Graphic 50" descr="Research with solid fill">
            <a:extLst>
              <a:ext uri="{FF2B5EF4-FFF2-40B4-BE49-F238E27FC236}">
                <a16:creationId xmlns:a16="http://schemas.microsoft.com/office/drawing/2014/main" id="{A3D480DC-D81D-4880-8F01-EC825504E2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810947" y="2794917"/>
            <a:ext cx="466846" cy="516155"/>
          </a:xfrm>
          <a:prstGeom prst="rect">
            <a:avLst/>
          </a:prstGeom>
        </p:spPr>
      </p:pic>
      <p:pic>
        <p:nvPicPr>
          <p:cNvPr id="52" name="Graphic 51" descr="Detective male with solid fill">
            <a:extLst>
              <a:ext uri="{FF2B5EF4-FFF2-40B4-BE49-F238E27FC236}">
                <a16:creationId xmlns:a16="http://schemas.microsoft.com/office/drawing/2014/main" id="{A7F730CD-E270-40DB-9514-CD53C22E9A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01061" y="2717865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2981091" y="1554375"/>
            <a:ext cx="6229818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Performance Evaluation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627540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262" y="1550424"/>
            <a:ext cx="755703" cy="755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BCCCE-8E22-46DA-989F-EFF170275ED2}"/>
              </a:ext>
            </a:extLst>
          </p:cNvPr>
          <p:cNvSpPr txBox="1"/>
          <p:nvPr/>
        </p:nvSpPr>
        <p:spPr>
          <a:xfrm>
            <a:off x="1543352" y="2772230"/>
            <a:ext cx="942461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/>
              <a:t>Initial Results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Accuracy – 95%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Sensitivity –  95%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/>
              <a:t>Optimizing the Model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Remove remaining low impact Features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Cost Complexity Analysis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600"/>
          </a:p>
          <a:p>
            <a:r>
              <a:rPr lang="en-US" dirty="0"/>
              <a:t>	 </a:t>
            </a:r>
          </a:p>
        </p:txBody>
      </p:sp>
      <p:pic>
        <p:nvPicPr>
          <p:cNvPr id="7" name="Graphic 6" descr="Binary with solid fill">
            <a:extLst>
              <a:ext uri="{FF2B5EF4-FFF2-40B4-BE49-F238E27FC236}">
                <a16:creationId xmlns:a16="http://schemas.microsoft.com/office/drawing/2014/main" id="{0839F175-E245-4454-9AAC-2200993E8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7728" y="1621435"/>
            <a:ext cx="755703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2981091" y="1554375"/>
            <a:ext cx="6229818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Performance Evaluation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627540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262" y="1550424"/>
            <a:ext cx="755703" cy="755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BCCCE-8E22-46DA-989F-EFF170275ED2}"/>
              </a:ext>
            </a:extLst>
          </p:cNvPr>
          <p:cNvSpPr txBox="1"/>
          <p:nvPr/>
        </p:nvSpPr>
        <p:spPr>
          <a:xfrm>
            <a:off x="1145786" y="2496913"/>
            <a:ext cx="4355523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/>
              <a:t>Optimizing the Model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Remove remaining low impact Features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Iterate through columns, remove to see if model is impacted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60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Results: reduced to only 6 attributes</a:t>
            </a:r>
          </a:p>
          <a:p>
            <a:r>
              <a:rPr lang="en-US" dirty="0"/>
              <a:t>	 </a:t>
            </a:r>
          </a:p>
        </p:txBody>
      </p:sp>
      <p:pic>
        <p:nvPicPr>
          <p:cNvPr id="7" name="Graphic 6" descr="Binary with solid fill">
            <a:extLst>
              <a:ext uri="{FF2B5EF4-FFF2-40B4-BE49-F238E27FC236}">
                <a16:creationId xmlns:a16="http://schemas.microsoft.com/office/drawing/2014/main" id="{0839F175-E245-4454-9AAC-2200993E8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7728" y="1621435"/>
            <a:ext cx="755703" cy="7557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6E5A09-2389-4F10-ABA2-25E05B4497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456" y="2658186"/>
            <a:ext cx="5778782" cy="329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72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2981091" y="1554375"/>
            <a:ext cx="6229818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Performance Evaluation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627540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262" y="1550424"/>
            <a:ext cx="755703" cy="755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BCCCE-8E22-46DA-989F-EFF170275ED2}"/>
              </a:ext>
            </a:extLst>
          </p:cNvPr>
          <p:cNvSpPr txBox="1"/>
          <p:nvPr/>
        </p:nvSpPr>
        <p:spPr>
          <a:xfrm>
            <a:off x="1056334" y="2469497"/>
            <a:ext cx="94246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/>
              <a:t>Optimizing the Model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/>
              <a:t>Cost Complexity Analysis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600"/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/>
              <a:t>Results: 	potential overfitting (</a:t>
            </a:r>
            <a:r>
              <a:rPr lang="en-US" sz="2000" err="1"/>
              <a:t>ccp_alpha</a:t>
            </a:r>
            <a:r>
              <a:rPr lang="en-US" sz="2000"/>
              <a:t> = 0)</a:t>
            </a:r>
          </a:p>
          <a:p>
            <a:pPr lvl="3"/>
            <a:r>
              <a:rPr lang="en-US" sz="2000"/>
              <a:t>	</a:t>
            </a:r>
          </a:p>
          <a:p>
            <a:pPr lvl="3"/>
            <a:r>
              <a:rPr lang="en-US" sz="2000"/>
              <a:t>	</a:t>
            </a:r>
            <a:r>
              <a:rPr lang="en-US" sz="2000" err="1"/>
              <a:t>ccp_alpha</a:t>
            </a:r>
            <a:r>
              <a:rPr lang="en-US" sz="2000"/>
              <a:t> = 0.0010, 0.98 Sensitivity</a:t>
            </a:r>
          </a:p>
          <a:p>
            <a:pPr lvl="3"/>
            <a:r>
              <a:rPr lang="en-US" sz="2000"/>
              <a:t>					    0.94 Accuracy</a:t>
            </a:r>
          </a:p>
          <a:p>
            <a:pPr lvl="3"/>
            <a:r>
              <a:rPr lang="en-US" sz="2000"/>
              <a:t>	</a:t>
            </a:r>
          </a:p>
          <a:p>
            <a:pPr lvl="3"/>
            <a:r>
              <a:rPr lang="en-US" sz="2000"/>
              <a:t>	</a:t>
            </a:r>
            <a:r>
              <a:rPr lang="en-US" sz="2000" err="1"/>
              <a:t>ccp_alpha</a:t>
            </a:r>
            <a:r>
              <a:rPr lang="en-US" sz="2000"/>
              <a:t> = 0.0004, 0.96 Sensitivity</a:t>
            </a:r>
          </a:p>
          <a:p>
            <a:r>
              <a:rPr lang="en-US"/>
              <a:t>	 							    0.96 Accuracy</a:t>
            </a:r>
          </a:p>
        </p:txBody>
      </p:sp>
      <p:pic>
        <p:nvPicPr>
          <p:cNvPr id="7" name="Graphic 6" descr="Binary with solid fill">
            <a:extLst>
              <a:ext uri="{FF2B5EF4-FFF2-40B4-BE49-F238E27FC236}">
                <a16:creationId xmlns:a16="http://schemas.microsoft.com/office/drawing/2014/main" id="{0839F175-E245-4454-9AAC-2200993E8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7728" y="1621435"/>
            <a:ext cx="755703" cy="755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EF832-F0DD-4381-927C-A6811890B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6372" y="2588752"/>
            <a:ext cx="3721102" cy="35192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F3A05B-6263-43B0-BA3C-6595D78F2ACE}"/>
              </a:ext>
            </a:extLst>
          </p:cNvPr>
          <p:cNvCxnSpPr>
            <a:cxnSpLocks/>
          </p:cNvCxnSpPr>
          <p:nvPr/>
        </p:nvCxnSpPr>
        <p:spPr>
          <a:xfrm flipH="1" flipV="1">
            <a:off x="7588526" y="2941983"/>
            <a:ext cx="487017" cy="929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F3F0E4-288A-4F7E-AF04-3A50253E3049}"/>
              </a:ext>
            </a:extLst>
          </p:cNvPr>
          <p:cNvSpPr/>
          <p:nvPr/>
        </p:nvSpPr>
        <p:spPr>
          <a:xfrm>
            <a:off x="8028151" y="3822529"/>
            <a:ext cx="1182758" cy="51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Optimal Sensitivity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14CACD-C219-455D-B388-FB01F539726B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561905" y="3031435"/>
            <a:ext cx="479969" cy="454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1BFB8B-C1CC-46BB-BC2D-7349E7A8F905}"/>
              </a:ext>
            </a:extLst>
          </p:cNvPr>
          <p:cNvSpPr/>
          <p:nvPr/>
        </p:nvSpPr>
        <p:spPr>
          <a:xfrm>
            <a:off x="4529352" y="3228151"/>
            <a:ext cx="2032553" cy="51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Improved Precision /Accuracy</a:t>
            </a:r>
          </a:p>
        </p:txBody>
      </p:sp>
    </p:spTree>
    <p:extLst>
      <p:ext uri="{BB962C8B-B14F-4D97-AF65-F5344CB8AC3E}">
        <p14:creationId xmlns:p14="http://schemas.microsoft.com/office/powerpoint/2010/main" val="73143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9497F-ECE4-402A-9FEE-5DC962115AEF}"/>
              </a:ext>
            </a:extLst>
          </p:cNvPr>
          <p:cNvSpPr/>
          <p:nvPr/>
        </p:nvSpPr>
        <p:spPr>
          <a:xfrm>
            <a:off x="1199966" y="2176670"/>
            <a:ext cx="2022613" cy="52677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65A5B2-37DD-44CA-9471-235EC26F6752}"/>
              </a:ext>
            </a:extLst>
          </p:cNvPr>
          <p:cNvSpPr/>
          <p:nvPr/>
        </p:nvSpPr>
        <p:spPr>
          <a:xfrm>
            <a:off x="8950508" y="2214770"/>
            <a:ext cx="2022613" cy="52677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CD848-E4DE-4E58-B56D-9DDF7D0A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28" y="655318"/>
            <a:ext cx="5874344" cy="55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3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8E93A84-C288-48EA-B102-46C2CF2FB567}"/>
              </a:ext>
            </a:extLst>
          </p:cNvPr>
          <p:cNvSpPr txBox="1">
            <a:spLocks/>
          </p:cNvSpPr>
          <p:nvPr/>
        </p:nvSpPr>
        <p:spPr>
          <a:xfrm>
            <a:off x="2981091" y="1554375"/>
            <a:ext cx="6229818" cy="795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Performance Evaluation</a:t>
            </a:r>
          </a:p>
        </p:txBody>
      </p:sp>
      <p:pic>
        <p:nvPicPr>
          <p:cNvPr id="46" name="Graphic 45" descr="Research with solid fill">
            <a:extLst>
              <a:ext uri="{FF2B5EF4-FFF2-40B4-BE49-F238E27FC236}">
                <a16:creationId xmlns:a16="http://schemas.microsoft.com/office/drawing/2014/main" id="{417D237C-0024-47E5-8E3F-B475DD4F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627540" y="1741210"/>
            <a:ext cx="466846" cy="516155"/>
          </a:xfrm>
          <a:prstGeom prst="rect">
            <a:avLst/>
          </a:prstGeom>
        </p:spPr>
      </p:pic>
      <p:pic>
        <p:nvPicPr>
          <p:cNvPr id="47" name="Graphic 46" descr="Detective male with solid fill">
            <a:extLst>
              <a:ext uri="{FF2B5EF4-FFF2-40B4-BE49-F238E27FC236}">
                <a16:creationId xmlns:a16="http://schemas.microsoft.com/office/drawing/2014/main" id="{C259FD3E-C916-4A16-BAA9-4C56E22CD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262" y="1550424"/>
            <a:ext cx="755703" cy="755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BCCCE-8E22-46DA-989F-EFF170275ED2}"/>
              </a:ext>
            </a:extLst>
          </p:cNvPr>
          <p:cNvSpPr txBox="1"/>
          <p:nvPr/>
        </p:nvSpPr>
        <p:spPr>
          <a:xfrm>
            <a:off x="1470780" y="2492962"/>
            <a:ext cx="3945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THE FINAL TEST!!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/>
              <a:t>Utilized second simulated dataset and cleaned to match train/valid sets </a:t>
            </a:r>
          </a:p>
          <a:p>
            <a:r>
              <a:rPr lang="en-US"/>
              <a:t>	 </a:t>
            </a:r>
          </a:p>
        </p:txBody>
      </p:sp>
      <p:pic>
        <p:nvPicPr>
          <p:cNvPr id="7" name="Graphic 6" descr="Binary with solid fill">
            <a:extLst>
              <a:ext uri="{FF2B5EF4-FFF2-40B4-BE49-F238E27FC236}">
                <a16:creationId xmlns:a16="http://schemas.microsoft.com/office/drawing/2014/main" id="{0839F175-E245-4454-9AAC-2200993E8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7728" y="1621435"/>
            <a:ext cx="755703" cy="755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0FB852-2011-4D8A-9ACF-EC86492C8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321" y="2614781"/>
            <a:ext cx="6157120" cy="326501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082DB0-65A2-452C-B3A3-566E5BA86C41}"/>
              </a:ext>
            </a:extLst>
          </p:cNvPr>
          <p:cNvSpPr/>
          <p:nvPr/>
        </p:nvSpPr>
        <p:spPr>
          <a:xfrm>
            <a:off x="8383555" y="4571999"/>
            <a:ext cx="604173" cy="24726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3C4CF6-74BA-46EB-9DAA-8BBE561CC39B}"/>
              </a:ext>
            </a:extLst>
          </p:cNvPr>
          <p:cNvSpPr/>
          <p:nvPr/>
        </p:nvSpPr>
        <p:spPr>
          <a:xfrm>
            <a:off x="9441022" y="5041640"/>
            <a:ext cx="604173" cy="24726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49AB65-EAD4-4B14-BCCD-66F2EF3CA435}"/>
              </a:ext>
            </a:extLst>
          </p:cNvPr>
          <p:cNvSpPr/>
          <p:nvPr/>
        </p:nvSpPr>
        <p:spPr>
          <a:xfrm>
            <a:off x="5826570" y="3160186"/>
            <a:ext cx="604173" cy="24726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881" y="1539789"/>
            <a:ext cx="3470241" cy="795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Conclusion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023E8169-DD7F-4631-994C-397BEA9A3651}"/>
              </a:ext>
            </a:extLst>
          </p:cNvPr>
          <p:cNvGrpSpPr>
            <a:grpSpLocks/>
          </p:cNvGrpSpPr>
          <p:nvPr/>
        </p:nvGrpSpPr>
        <p:grpSpPr bwMode="auto">
          <a:xfrm>
            <a:off x="8831637" y="2700384"/>
            <a:ext cx="2541215" cy="1623969"/>
            <a:chOff x="1143000" y="2794203"/>
            <a:chExt cx="1695848" cy="1175229"/>
          </a:xfrm>
          <a:solidFill>
            <a:srgbClr val="FDE5E3"/>
          </a:solidFill>
        </p:grpSpPr>
        <p:sp>
          <p:nvSpPr>
            <p:cNvPr id="8" name="Rectangle 34">
              <a:extLst>
                <a:ext uri="{FF2B5EF4-FFF2-40B4-BE49-F238E27FC236}">
                  <a16:creationId xmlns:a16="http://schemas.microsoft.com/office/drawing/2014/main" id="{8E439E82-CCFC-4029-A663-8392BEDDC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9" name="Triangle 35">
              <a:extLst>
                <a:ext uri="{FF2B5EF4-FFF2-40B4-BE49-F238E27FC236}">
                  <a16:creationId xmlns:a16="http://schemas.microsoft.com/office/drawing/2014/main" id="{F8A1E938-97D0-4F6E-B9C4-30919081A0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925E28E9-AD01-4E9C-BE11-7FD313544811}"/>
              </a:ext>
            </a:extLst>
          </p:cNvPr>
          <p:cNvGrpSpPr>
            <a:grpSpLocks/>
          </p:cNvGrpSpPr>
          <p:nvPr/>
        </p:nvGrpSpPr>
        <p:grpSpPr bwMode="auto">
          <a:xfrm>
            <a:off x="7087305" y="2700385"/>
            <a:ext cx="2705297" cy="1623969"/>
            <a:chOff x="1143000" y="2794203"/>
            <a:chExt cx="1695848" cy="1175229"/>
          </a:xfrm>
          <a:solidFill>
            <a:srgbClr val="FCD8D4"/>
          </a:solidFill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D880EE23-2382-4AA1-B90E-E397C461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12" name="Triangle 35">
              <a:extLst>
                <a:ext uri="{FF2B5EF4-FFF2-40B4-BE49-F238E27FC236}">
                  <a16:creationId xmlns:a16="http://schemas.microsoft.com/office/drawing/2014/main" id="{0A4E756F-7EA9-40AD-A5C9-5569A9FC75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28802BD3-52C5-4EC6-B6AB-D6B9C9FFE3CD}"/>
              </a:ext>
            </a:extLst>
          </p:cNvPr>
          <p:cNvGrpSpPr>
            <a:grpSpLocks/>
          </p:cNvGrpSpPr>
          <p:nvPr/>
        </p:nvGrpSpPr>
        <p:grpSpPr bwMode="auto">
          <a:xfrm>
            <a:off x="5654567" y="2700392"/>
            <a:ext cx="2619390" cy="1622439"/>
            <a:chOff x="1143000" y="2794203"/>
            <a:chExt cx="1695848" cy="1175229"/>
          </a:xfrm>
          <a:solidFill>
            <a:srgbClr val="FAC4BE"/>
          </a:solidFill>
        </p:grpSpPr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0E2B657-2798-4106-BD5A-B518E792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15" name="Triangle 26">
              <a:extLst>
                <a:ext uri="{FF2B5EF4-FFF2-40B4-BE49-F238E27FC236}">
                  <a16:creationId xmlns:a16="http://schemas.microsoft.com/office/drawing/2014/main" id="{8324E52A-3783-4B6B-99F3-71BC527370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035EDAB9-C919-478F-99CA-BC7DA7BB68B6}"/>
              </a:ext>
            </a:extLst>
          </p:cNvPr>
          <p:cNvGrpSpPr>
            <a:grpSpLocks/>
          </p:cNvGrpSpPr>
          <p:nvPr/>
        </p:nvGrpSpPr>
        <p:grpSpPr bwMode="auto">
          <a:xfrm>
            <a:off x="3926802" y="2700385"/>
            <a:ext cx="2647392" cy="1623969"/>
            <a:chOff x="1135245" y="2799857"/>
            <a:chExt cx="1695849" cy="1175227"/>
          </a:xfrm>
          <a:solidFill>
            <a:srgbClr val="F8B1AA"/>
          </a:solidFill>
        </p:grpSpPr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160DE2D1-00CC-42A7-B976-F4D640CC2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245" y="2799857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0" name="Triangle 23">
              <a:extLst>
                <a:ext uri="{FF2B5EF4-FFF2-40B4-BE49-F238E27FC236}">
                  <a16:creationId xmlns:a16="http://schemas.microsoft.com/office/drawing/2014/main" id="{8379005D-F048-4868-9C1F-C6650023C5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9053" y="3213043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AD9CB6-6E2E-44DF-BADA-272B7271EA02}"/>
              </a:ext>
            </a:extLst>
          </p:cNvPr>
          <p:cNvGrpSpPr>
            <a:grpSpLocks/>
          </p:cNvGrpSpPr>
          <p:nvPr/>
        </p:nvGrpSpPr>
        <p:grpSpPr bwMode="auto">
          <a:xfrm>
            <a:off x="2451715" y="2701042"/>
            <a:ext cx="2492065" cy="1622440"/>
            <a:chOff x="1143000" y="2794203"/>
            <a:chExt cx="1695848" cy="1175229"/>
          </a:xfrm>
          <a:solidFill>
            <a:srgbClr val="F4877C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99000-6C1B-4E54-91C7-462F209B6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3" name="Triangle 20">
              <a:extLst>
                <a:ext uri="{FF2B5EF4-FFF2-40B4-BE49-F238E27FC236}">
                  <a16:creationId xmlns:a16="http://schemas.microsoft.com/office/drawing/2014/main" id="{A34FE710-1AA3-48A0-A6C6-89C7C36512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28722CDF-75D7-4D63-A5C3-B51063FA5A8E}"/>
              </a:ext>
            </a:extLst>
          </p:cNvPr>
          <p:cNvGrpSpPr>
            <a:grpSpLocks/>
          </p:cNvGrpSpPr>
          <p:nvPr/>
        </p:nvGrpSpPr>
        <p:grpSpPr bwMode="auto">
          <a:xfrm>
            <a:off x="901980" y="2697312"/>
            <a:ext cx="2257145" cy="1627197"/>
            <a:chOff x="99514" y="2279652"/>
            <a:chExt cx="2139462" cy="1689743"/>
          </a:xfrm>
          <a:solidFill>
            <a:srgbClr val="F27062"/>
          </a:solidFill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0FD08FB4-98C0-40F3-8141-C1647DB4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75" y="2285722"/>
              <a:ext cx="1694697" cy="1679625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6" name="Triangle 6">
              <a:extLst>
                <a:ext uri="{FF2B5EF4-FFF2-40B4-BE49-F238E27FC236}">
                  <a16:creationId xmlns:a16="http://schemas.microsoft.com/office/drawing/2014/main" id="{9FDD00A5-C983-4976-B8D5-161909E563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7687" y="2908107"/>
              <a:ext cx="1683671" cy="438906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7" name="Triangle 27">
              <a:extLst>
                <a:ext uri="{FF2B5EF4-FFF2-40B4-BE49-F238E27FC236}">
                  <a16:creationId xmlns:a16="http://schemas.microsoft.com/office/drawing/2014/main" id="{BB6A0112-5496-4E2E-9344-DCAB197EE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522869" y="2902035"/>
              <a:ext cx="1683671" cy="438906"/>
            </a:xfrm>
            <a:prstGeom prst="triangle">
              <a:avLst>
                <a:gd name="adj" fmla="val 50848"/>
              </a:avLst>
            </a:prstGeom>
            <a:solidFill>
              <a:srgbClr val="FCFCFC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8577B6A-9C09-4870-BE68-7486DF0B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50" y="3342413"/>
            <a:ext cx="142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7FDD4076-9CE1-4A39-835B-88FAE5BC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29" y="3227338"/>
            <a:ext cx="17782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Mining process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6C7B4B43-FA96-409C-82B1-1C1C6390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938" y="3204454"/>
            <a:ext cx="1700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9640A262-CFAD-490C-B72D-C96DC4C5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4404" y="3342413"/>
            <a:ext cx="1889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CE9E4DC-9731-4E69-88B4-3C76DF49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894" y="3203915"/>
            <a:ext cx="17166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6DB8CD-1644-47A1-923E-DA632C86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905" y="3204126"/>
            <a:ext cx="1889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39" name="Graphic 38" descr="Clipboard Checked with solid fill">
            <a:extLst>
              <a:ext uri="{FF2B5EF4-FFF2-40B4-BE49-F238E27FC236}">
                <a16:creationId xmlns:a16="http://schemas.microsoft.com/office/drawing/2014/main" id="{77EE04EF-256E-49C9-BF39-13294573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099" y="4315179"/>
            <a:ext cx="914400" cy="914400"/>
          </a:xfrm>
          <a:prstGeom prst="rect">
            <a:avLst/>
          </a:prstGeom>
        </p:spPr>
      </p:pic>
      <p:pic>
        <p:nvPicPr>
          <p:cNvPr id="4" name="Graphic 3" descr="Binary with solid fill">
            <a:extLst>
              <a:ext uri="{FF2B5EF4-FFF2-40B4-BE49-F238E27FC236}">
                <a16:creationId xmlns:a16="http://schemas.microsoft.com/office/drawing/2014/main" id="{7560BE8B-ED96-4019-B5A1-EADA8F08E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1385" y="4321703"/>
            <a:ext cx="755703" cy="755703"/>
          </a:xfrm>
          <a:prstGeom prst="rect">
            <a:avLst/>
          </a:prstGeom>
        </p:spPr>
      </p:pic>
      <p:pic>
        <p:nvPicPr>
          <p:cNvPr id="16" name="Graphic 15" descr="Credit card with solid fill">
            <a:extLst>
              <a:ext uri="{FF2B5EF4-FFF2-40B4-BE49-F238E27FC236}">
                <a16:creationId xmlns:a16="http://schemas.microsoft.com/office/drawing/2014/main" id="{DACFA858-373B-4E31-AB44-86C8542AA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9264" y="4283919"/>
            <a:ext cx="831273" cy="831273"/>
          </a:xfrm>
          <a:prstGeom prst="rect">
            <a:avLst/>
          </a:prstGeom>
        </p:spPr>
      </p:pic>
      <p:pic>
        <p:nvPicPr>
          <p:cNvPr id="36" name="Graphic 35" descr="Folder Search with solid fill">
            <a:extLst>
              <a:ext uri="{FF2B5EF4-FFF2-40B4-BE49-F238E27FC236}">
                <a16:creationId xmlns:a16="http://schemas.microsoft.com/office/drawing/2014/main" id="{8CA3B813-AC15-4E70-AD99-822B2EE2D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6845" y="4300108"/>
            <a:ext cx="831273" cy="831273"/>
          </a:xfrm>
          <a:prstGeom prst="rect">
            <a:avLst/>
          </a:prstGeom>
        </p:spPr>
      </p:pic>
      <p:pic>
        <p:nvPicPr>
          <p:cNvPr id="38" name="Graphic 37" descr="List with solid fill">
            <a:extLst>
              <a:ext uri="{FF2B5EF4-FFF2-40B4-BE49-F238E27FC236}">
                <a16:creationId xmlns:a16="http://schemas.microsoft.com/office/drawing/2014/main" id="{55611F4D-5D4D-4FB1-AAD2-8A16133E1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2212" y="4310317"/>
            <a:ext cx="831273" cy="831273"/>
          </a:xfrm>
          <a:prstGeom prst="rect">
            <a:avLst/>
          </a:prstGeom>
        </p:spPr>
      </p:pic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A1A7468A-462C-4E09-B409-E49205378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0409" y="4321703"/>
            <a:ext cx="755703" cy="755703"/>
          </a:xfrm>
          <a:prstGeom prst="rect">
            <a:avLst/>
          </a:prstGeom>
        </p:spPr>
      </p:pic>
      <p:pic>
        <p:nvPicPr>
          <p:cNvPr id="35" name="Graphic 34" descr="Research with solid fill">
            <a:extLst>
              <a:ext uri="{FF2B5EF4-FFF2-40B4-BE49-F238E27FC236}">
                <a16:creationId xmlns:a16="http://schemas.microsoft.com/office/drawing/2014/main" id="{98555C33-A89B-4DB8-AF7A-7D6539536D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0327339" y="2851976"/>
            <a:ext cx="466846" cy="516155"/>
          </a:xfrm>
          <a:prstGeom prst="rect">
            <a:avLst/>
          </a:prstGeom>
        </p:spPr>
      </p:pic>
      <p:pic>
        <p:nvPicPr>
          <p:cNvPr id="5" name="Graphic 4" descr="Detective male with solid fill">
            <a:extLst>
              <a:ext uri="{FF2B5EF4-FFF2-40B4-BE49-F238E27FC236}">
                <a16:creationId xmlns:a16="http://schemas.microsoft.com/office/drawing/2014/main" id="{666045E9-85A7-4437-B4E0-B265FD2F46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17453" y="2774924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078" y="1578494"/>
            <a:ext cx="4163844" cy="795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AEB5-27F2-4DA1-8DB0-805E42ED98C9}"/>
              </a:ext>
            </a:extLst>
          </p:cNvPr>
          <p:cNvSpPr txBox="1"/>
          <p:nvPr/>
        </p:nvSpPr>
        <p:spPr>
          <a:xfrm>
            <a:off x="1427237" y="2473982"/>
            <a:ext cx="1008742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How was the project approached?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	</a:t>
            </a:r>
            <a:r>
              <a:rPr lang="en-US" sz="2000"/>
              <a:t>The Big 4: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/>
              <a:t>Data Acquisition – Determine topic of interest and find useful data for prediction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/>
              <a:t>Data Pre-Processing – Data Verification, Dimensionality Reduction, Feature Selection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/>
              <a:t>Data Modelling – Assist in understanding pre-processing needs and important features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/>
              <a:t>Prediction and Evaluation – Test several models evaluating performance / effectiveness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sz="200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/>
              <a:t>GOALS: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/>
              <a:t>Correctly classify Fraud among the original dataset and verify with 2</a:t>
            </a:r>
            <a:r>
              <a:rPr lang="en-US" sz="2000" baseline="30000"/>
              <a:t>nd</a:t>
            </a:r>
            <a:r>
              <a:rPr lang="en-US" sz="2000"/>
              <a:t> set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/>
              <a:t>Achieve &gt;75% Total / Fraud classification accuracy w/ minimal information required</a:t>
            </a:r>
          </a:p>
        </p:txBody>
      </p:sp>
      <p:pic>
        <p:nvPicPr>
          <p:cNvPr id="9" name="Graphic 8" descr="Repeat with solid fill">
            <a:extLst>
              <a:ext uri="{FF2B5EF4-FFF2-40B4-BE49-F238E27FC236}">
                <a16:creationId xmlns:a16="http://schemas.microsoft.com/office/drawing/2014/main" id="{27385DAF-BB9A-4206-94FA-7DB25CCBC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479" y="3072190"/>
            <a:ext cx="1490285" cy="1490285"/>
          </a:xfrm>
          <a:prstGeom prst="rect">
            <a:avLst/>
          </a:prstGeom>
        </p:spPr>
      </p:pic>
      <p:pic>
        <p:nvPicPr>
          <p:cNvPr id="57" name="Graphic 56" descr="List with solid fill">
            <a:extLst>
              <a:ext uri="{FF2B5EF4-FFF2-40B4-BE49-F238E27FC236}">
                <a16:creationId xmlns:a16="http://schemas.microsoft.com/office/drawing/2014/main" id="{DA7FEF04-61FE-4A36-B308-810AFB63F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5710" y="1525507"/>
            <a:ext cx="831273" cy="831273"/>
          </a:xfrm>
          <a:prstGeom prst="rect">
            <a:avLst/>
          </a:prstGeom>
        </p:spPr>
      </p:pic>
      <p:pic>
        <p:nvPicPr>
          <p:cNvPr id="58" name="Graphic 57" descr="Research with solid fill">
            <a:extLst>
              <a:ext uri="{FF2B5EF4-FFF2-40B4-BE49-F238E27FC236}">
                <a16:creationId xmlns:a16="http://schemas.microsoft.com/office/drawing/2014/main" id="{020B219E-E93E-490E-8E7B-F55E9DD57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780655" y="1718279"/>
            <a:ext cx="466846" cy="516155"/>
          </a:xfrm>
          <a:prstGeom prst="rect">
            <a:avLst/>
          </a:prstGeom>
        </p:spPr>
      </p:pic>
      <p:pic>
        <p:nvPicPr>
          <p:cNvPr id="59" name="Graphic 58" descr="Detective male with solid fill">
            <a:extLst>
              <a:ext uri="{FF2B5EF4-FFF2-40B4-BE49-F238E27FC236}">
                <a16:creationId xmlns:a16="http://schemas.microsoft.com/office/drawing/2014/main" id="{7FC42BD6-346B-4F78-845A-30AC54307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8377" y="1527493"/>
            <a:ext cx="755703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881" y="1539789"/>
            <a:ext cx="3470241" cy="795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Conclusion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pic>
        <p:nvPicPr>
          <p:cNvPr id="37" name="Graphic 36" descr="Research with solid fill">
            <a:extLst>
              <a:ext uri="{FF2B5EF4-FFF2-40B4-BE49-F238E27FC236}">
                <a16:creationId xmlns:a16="http://schemas.microsoft.com/office/drawing/2014/main" id="{43567D9B-F0A2-429A-AF55-E67D56EF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27456" y="1770599"/>
            <a:ext cx="466846" cy="516155"/>
          </a:xfrm>
          <a:prstGeom prst="rect">
            <a:avLst/>
          </a:prstGeom>
        </p:spPr>
      </p:pic>
      <p:pic>
        <p:nvPicPr>
          <p:cNvPr id="40" name="Graphic 39" descr="Detective male with solid fill">
            <a:extLst>
              <a:ext uri="{FF2B5EF4-FFF2-40B4-BE49-F238E27FC236}">
                <a16:creationId xmlns:a16="http://schemas.microsoft.com/office/drawing/2014/main" id="{440692B9-D22E-43C2-A558-E9419481F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5178" y="1579813"/>
            <a:ext cx="755703" cy="755703"/>
          </a:xfrm>
          <a:prstGeom prst="rect">
            <a:avLst/>
          </a:prstGeom>
        </p:spPr>
      </p:pic>
      <p:pic>
        <p:nvPicPr>
          <p:cNvPr id="42" name="Graphic 41" descr="Clipboard Checked with solid fill">
            <a:extLst>
              <a:ext uri="{FF2B5EF4-FFF2-40B4-BE49-F238E27FC236}">
                <a16:creationId xmlns:a16="http://schemas.microsoft.com/office/drawing/2014/main" id="{29ABA448-AAB2-4BD0-8EE7-190B7E8D2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0204" y="15004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C9C736-A2C3-4EF9-B646-AA414F8554E1}"/>
              </a:ext>
            </a:extLst>
          </p:cNvPr>
          <p:cNvSpPr txBox="1"/>
          <p:nvPr/>
        </p:nvSpPr>
        <p:spPr>
          <a:xfrm>
            <a:off x="1315616" y="2526302"/>
            <a:ext cx="98997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dirty="0"/>
              <a:t>To Conclude…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Credit Card Fraud is a major issue especially in the USA, but good detection can limit missed cases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No model is perfect and there is a need to prioritize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000" dirty="0"/>
              <a:t>Catching fraud but potentially inconveniencing customers</a:t>
            </a:r>
          </a:p>
          <a:p>
            <a:pPr lvl="2"/>
            <a:r>
              <a:rPr lang="en-US" sz="2000" dirty="0"/>
              <a:t>				V.S.	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000" dirty="0"/>
              <a:t>Missing fraud cases and losing money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dirty="0"/>
              <a:t>Moving Forward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Try other models such as </a:t>
            </a:r>
            <a:r>
              <a:rPr lang="en-US" sz="2000" dirty="0" err="1"/>
              <a:t>RandomForest</a:t>
            </a:r>
            <a:r>
              <a:rPr lang="en-US" sz="2000" dirty="0"/>
              <a:t> and SVM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Work to minimize False Positives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5D96C2B-01AD-4F40-9860-BE6886783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70" y="3522122"/>
            <a:ext cx="3258146" cy="24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3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0E36C-69EF-4379-94E7-911548BBB65C}"/>
              </a:ext>
            </a:extLst>
          </p:cNvPr>
          <p:cNvSpPr txBox="1">
            <a:spLocks/>
          </p:cNvSpPr>
          <p:nvPr/>
        </p:nvSpPr>
        <p:spPr>
          <a:xfrm>
            <a:off x="2373922" y="704306"/>
            <a:ext cx="7444155" cy="8996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>
                <a:latin typeface="Merriweather" panose="00000500000000000000" pitchFamily="2" charset="0"/>
                <a:cs typeface="Calibri Light"/>
              </a:rPr>
              <a:t>THANK YOU!</a:t>
            </a:r>
            <a:endParaRPr lang="en-US" sz="4800">
              <a:latin typeface="Merriweather" panose="00000500000000000000" pitchFamily="2" charset="0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8783E-1B5B-4D37-A648-9E8AB5F9EFD5}"/>
              </a:ext>
            </a:extLst>
          </p:cNvPr>
          <p:cNvSpPr txBox="1"/>
          <p:nvPr/>
        </p:nvSpPr>
        <p:spPr>
          <a:xfrm>
            <a:off x="910181" y="2628900"/>
            <a:ext cx="12616962" cy="28469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 u="sng">
                <a:latin typeface="Times New Roman"/>
                <a:ea typeface="+mj-ea"/>
                <a:cs typeface="Times New Roman"/>
              </a:rPr>
              <a:t>Sources:</a:t>
            </a:r>
          </a:p>
          <a:p>
            <a:pPr marL="342900" indent="-342900">
              <a:buFont typeface="Courier New"/>
              <a:buChar char="o"/>
            </a:pPr>
            <a:endParaRPr lang="en-US" sz="1300">
              <a:latin typeface="Times New Roman"/>
              <a:cs typeface="Times New Roman"/>
            </a:endParaRPr>
          </a:p>
          <a:p>
            <a:pPr marL="342900" indent="-342900">
              <a:buFont typeface="Courier New"/>
              <a:buChar char="o"/>
            </a:pPr>
            <a:r>
              <a:rPr lang="en-US">
                <a:latin typeface="Times New Roman"/>
                <a:cs typeface="Times New Roman"/>
                <a:hlinkClick r:id="rId2"/>
              </a:rPr>
              <a:t>https://www.kaggle.com/datasets/kartik2112/fraud-detection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Courier New"/>
              <a:buChar char="o"/>
            </a:pPr>
            <a:endParaRPr lang="en-US">
              <a:latin typeface="Times New Roman"/>
              <a:cs typeface="Times New Roman"/>
              <a:hlinkClick r:id="rId3"/>
            </a:endParaRPr>
          </a:p>
          <a:p>
            <a:pPr marL="342900" indent="-342900">
              <a:buFont typeface="Courier New"/>
              <a:buChar char="o"/>
            </a:pPr>
            <a:r>
              <a:rPr lang="en-US">
                <a:latin typeface="Times New Roman"/>
                <a:cs typeface="Times New Roman"/>
                <a:hlinkClick r:id="rId3"/>
              </a:rPr>
              <a:t>https://github.com/namebrandon/Sparkov_Data_Generation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Courier New"/>
              <a:buChar char="o"/>
            </a:pPr>
            <a:endParaRPr lang="en-US">
              <a:latin typeface="Times New Roman"/>
              <a:cs typeface="Times New Roman"/>
              <a:hlinkClick r:id="rId4"/>
            </a:endParaRPr>
          </a:p>
          <a:p>
            <a:pPr marL="342900" indent="-342900">
              <a:buFont typeface="Courier New"/>
              <a:buChar char="o"/>
            </a:pPr>
            <a:r>
              <a:rPr lang="en-US">
                <a:latin typeface="Times New Roman"/>
                <a:cs typeface="Times New Roman"/>
                <a:hlinkClick r:id="rId4"/>
              </a:rPr>
              <a:t>https://www.kaggle.com/datasets/mlg-ulb/creditcardfraud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Courier New"/>
              <a:buChar char="o"/>
            </a:pP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Courier New"/>
              <a:buChar char="o"/>
            </a:pPr>
            <a:r>
              <a:rPr lang="en-US">
                <a:latin typeface="Times New Roman"/>
                <a:cs typeface="Times New Roman"/>
                <a:hlinkClick r:id="rId5"/>
              </a:rPr>
              <a:t>https://shiftprocessing.com/credit-card-fraud-statistics/#:~:text=Losses%20of%20%2424.26%20Billion%20in,continues%20to%20climb%20over%20time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7CFA2-5430-4033-A3DB-5BAFF588F23E}"/>
              </a:ext>
            </a:extLst>
          </p:cNvPr>
          <p:cNvSpPr txBox="1"/>
          <p:nvPr/>
        </p:nvSpPr>
        <p:spPr>
          <a:xfrm>
            <a:off x="4333587" y="1550559"/>
            <a:ext cx="3524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0"/>
                <a:ea typeface="+mj-ea"/>
                <a:cs typeface="Calibr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4172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3">
            <a:extLst>
              <a:ext uri="{FF2B5EF4-FFF2-40B4-BE49-F238E27FC236}">
                <a16:creationId xmlns:a16="http://schemas.microsoft.com/office/drawing/2014/main" id="{5D3B683A-F000-4B6C-A961-E96C36D3B3DD}"/>
              </a:ext>
            </a:extLst>
          </p:cNvPr>
          <p:cNvGrpSpPr>
            <a:grpSpLocks/>
          </p:cNvGrpSpPr>
          <p:nvPr/>
        </p:nvGrpSpPr>
        <p:grpSpPr bwMode="auto">
          <a:xfrm>
            <a:off x="8831637" y="2705222"/>
            <a:ext cx="2541215" cy="1623969"/>
            <a:chOff x="1143000" y="2794203"/>
            <a:chExt cx="1695848" cy="1175229"/>
          </a:xfrm>
          <a:solidFill>
            <a:srgbClr val="BAC8C9"/>
          </a:solidFill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36AFAE76-8FD3-4CFC-AA33-A7AC8A67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40" name="Triangle 35">
              <a:extLst>
                <a:ext uri="{FF2B5EF4-FFF2-40B4-BE49-F238E27FC236}">
                  <a16:creationId xmlns:a16="http://schemas.microsoft.com/office/drawing/2014/main" id="{242D542D-CD39-411B-B9A7-1A597AA8AC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42" name="Group 33">
            <a:extLst>
              <a:ext uri="{FF2B5EF4-FFF2-40B4-BE49-F238E27FC236}">
                <a16:creationId xmlns:a16="http://schemas.microsoft.com/office/drawing/2014/main" id="{D41188BB-EC90-484E-B1F9-952D4B2B06AD}"/>
              </a:ext>
            </a:extLst>
          </p:cNvPr>
          <p:cNvGrpSpPr>
            <a:grpSpLocks/>
          </p:cNvGrpSpPr>
          <p:nvPr/>
        </p:nvGrpSpPr>
        <p:grpSpPr bwMode="auto">
          <a:xfrm>
            <a:off x="7087305" y="2705223"/>
            <a:ext cx="2705297" cy="1623969"/>
            <a:chOff x="1143000" y="2794203"/>
            <a:chExt cx="1695848" cy="1175229"/>
          </a:xfrm>
          <a:solidFill>
            <a:srgbClr val="9DA5A6"/>
          </a:solidFill>
        </p:grpSpPr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F0D2D7F7-C7EB-400A-AF80-2B747DF0F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44" name="Triangle 35">
              <a:extLst>
                <a:ext uri="{FF2B5EF4-FFF2-40B4-BE49-F238E27FC236}">
                  <a16:creationId xmlns:a16="http://schemas.microsoft.com/office/drawing/2014/main" id="{27D598A9-2D61-4648-9DBC-7212EC3395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45" name="Group 24">
            <a:extLst>
              <a:ext uri="{FF2B5EF4-FFF2-40B4-BE49-F238E27FC236}">
                <a16:creationId xmlns:a16="http://schemas.microsoft.com/office/drawing/2014/main" id="{C257325A-2D92-4144-96EC-548038B6107F}"/>
              </a:ext>
            </a:extLst>
          </p:cNvPr>
          <p:cNvGrpSpPr>
            <a:grpSpLocks/>
          </p:cNvGrpSpPr>
          <p:nvPr/>
        </p:nvGrpSpPr>
        <p:grpSpPr bwMode="auto">
          <a:xfrm>
            <a:off x="5654567" y="2705230"/>
            <a:ext cx="2619390" cy="1622439"/>
            <a:chOff x="1143000" y="2794203"/>
            <a:chExt cx="1695848" cy="1175229"/>
          </a:xfrm>
          <a:solidFill>
            <a:srgbClr val="8C9190"/>
          </a:solidFill>
        </p:grpSpPr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A66941C-84B8-423D-A16E-F61903DF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47" name="Triangle 26">
              <a:extLst>
                <a:ext uri="{FF2B5EF4-FFF2-40B4-BE49-F238E27FC236}">
                  <a16:creationId xmlns:a16="http://schemas.microsoft.com/office/drawing/2014/main" id="{C620FEE7-D53D-437D-A746-87AC3A0608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48" name="Group 21">
            <a:extLst>
              <a:ext uri="{FF2B5EF4-FFF2-40B4-BE49-F238E27FC236}">
                <a16:creationId xmlns:a16="http://schemas.microsoft.com/office/drawing/2014/main" id="{2295316A-1F07-41B4-92EE-DAB8B732B6CD}"/>
              </a:ext>
            </a:extLst>
          </p:cNvPr>
          <p:cNvGrpSpPr>
            <a:grpSpLocks/>
          </p:cNvGrpSpPr>
          <p:nvPr/>
        </p:nvGrpSpPr>
        <p:grpSpPr bwMode="auto">
          <a:xfrm>
            <a:off x="3926802" y="2705223"/>
            <a:ext cx="2647392" cy="1623969"/>
            <a:chOff x="1135245" y="2799857"/>
            <a:chExt cx="1695849" cy="1175227"/>
          </a:xfrm>
          <a:solidFill>
            <a:srgbClr val="797D7D"/>
          </a:solidFill>
        </p:grpSpPr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6690C11B-3715-4CD0-92B9-077260CF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245" y="2799857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50" name="Triangle 23">
              <a:extLst>
                <a:ext uri="{FF2B5EF4-FFF2-40B4-BE49-F238E27FC236}">
                  <a16:creationId xmlns:a16="http://schemas.microsoft.com/office/drawing/2014/main" id="{A475FB1A-0529-4CCB-BD20-405C7BBB82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9053" y="3213043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280" y="1536817"/>
            <a:ext cx="6841067" cy="79572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>
                <a:solidFill>
                  <a:schemeClr val="tx1"/>
                </a:solidFill>
              </a:rPr>
              <a:t>Introduction to the problem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AD9CB6-6E2E-44DF-BADA-272B7271EA02}"/>
              </a:ext>
            </a:extLst>
          </p:cNvPr>
          <p:cNvGrpSpPr>
            <a:grpSpLocks/>
          </p:cNvGrpSpPr>
          <p:nvPr/>
        </p:nvGrpSpPr>
        <p:grpSpPr bwMode="auto">
          <a:xfrm>
            <a:off x="2451715" y="2701042"/>
            <a:ext cx="2492065" cy="1622440"/>
            <a:chOff x="1143000" y="2794203"/>
            <a:chExt cx="1695848" cy="1175229"/>
          </a:xfrm>
          <a:solidFill>
            <a:srgbClr val="F4877C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99000-6C1B-4E54-91C7-462F209B6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3" name="Triangle 20">
              <a:extLst>
                <a:ext uri="{FF2B5EF4-FFF2-40B4-BE49-F238E27FC236}">
                  <a16:creationId xmlns:a16="http://schemas.microsoft.com/office/drawing/2014/main" id="{A34FE710-1AA3-48A0-A6C6-89C7C36512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28722CDF-75D7-4D63-A5C3-B51063FA5A8E}"/>
              </a:ext>
            </a:extLst>
          </p:cNvPr>
          <p:cNvGrpSpPr>
            <a:grpSpLocks/>
          </p:cNvGrpSpPr>
          <p:nvPr/>
        </p:nvGrpSpPr>
        <p:grpSpPr bwMode="auto">
          <a:xfrm>
            <a:off x="901980" y="2697312"/>
            <a:ext cx="2257145" cy="1627197"/>
            <a:chOff x="99514" y="2279652"/>
            <a:chExt cx="2139462" cy="1689743"/>
          </a:xfrm>
          <a:solidFill>
            <a:srgbClr val="F27062"/>
          </a:solidFill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0FD08FB4-98C0-40F3-8141-C1647DB4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75" y="2285722"/>
              <a:ext cx="1694697" cy="1679625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6" name="Triangle 6">
              <a:extLst>
                <a:ext uri="{FF2B5EF4-FFF2-40B4-BE49-F238E27FC236}">
                  <a16:creationId xmlns:a16="http://schemas.microsoft.com/office/drawing/2014/main" id="{9FDD00A5-C983-4976-B8D5-161909E563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7687" y="2908107"/>
              <a:ext cx="1683671" cy="438906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7" name="Triangle 27">
              <a:extLst>
                <a:ext uri="{FF2B5EF4-FFF2-40B4-BE49-F238E27FC236}">
                  <a16:creationId xmlns:a16="http://schemas.microsoft.com/office/drawing/2014/main" id="{BB6A0112-5496-4E2E-9344-DCAB197EE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522869" y="2902035"/>
              <a:ext cx="1683671" cy="438906"/>
            </a:xfrm>
            <a:prstGeom prst="triangle">
              <a:avLst>
                <a:gd name="adj" fmla="val 50848"/>
              </a:avLst>
            </a:prstGeom>
            <a:solidFill>
              <a:srgbClr val="FCFCFC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8577B6A-9C09-4870-BE68-7486DF0B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50" y="3342413"/>
            <a:ext cx="142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7FDD4076-9CE1-4A39-835B-88FAE5BC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29" y="3227338"/>
            <a:ext cx="17782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Mining process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6C7B4B43-FA96-409C-82B1-1C1C6390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938" y="3204454"/>
            <a:ext cx="1700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9640A262-CFAD-490C-B72D-C96DC4C5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4404" y="3342413"/>
            <a:ext cx="1889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CE9E4DC-9731-4E69-88B4-3C76DF49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894" y="3203915"/>
            <a:ext cx="17166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6DB8CD-1644-47A1-923E-DA632C86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905" y="3204126"/>
            <a:ext cx="1889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39" name="Graphic 38" descr="Clipboard Checked with solid fill">
            <a:extLst>
              <a:ext uri="{FF2B5EF4-FFF2-40B4-BE49-F238E27FC236}">
                <a16:creationId xmlns:a16="http://schemas.microsoft.com/office/drawing/2014/main" id="{77EE04EF-256E-49C9-BF39-13294573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099" y="4315179"/>
            <a:ext cx="914400" cy="914400"/>
          </a:xfrm>
          <a:prstGeom prst="rect">
            <a:avLst/>
          </a:prstGeom>
        </p:spPr>
      </p:pic>
      <p:pic>
        <p:nvPicPr>
          <p:cNvPr id="4" name="Graphic 3" descr="Binary with solid fill">
            <a:extLst>
              <a:ext uri="{FF2B5EF4-FFF2-40B4-BE49-F238E27FC236}">
                <a16:creationId xmlns:a16="http://schemas.microsoft.com/office/drawing/2014/main" id="{7560BE8B-ED96-4019-B5A1-EADA8F08E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1385" y="4321703"/>
            <a:ext cx="755703" cy="755703"/>
          </a:xfrm>
          <a:prstGeom prst="rect">
            <a:avLst/>
          </a:prstGeom>
        </p:spPr>
      </p:pic>
      <p:pic>
        <p:nvPicPr>
          <p:cNvPr id="16" name="Graphic 15" descr="Credit card with solid fill">
            <a:extLst>
              <a:ext uri="{FF2B5EF4-FFF2-40B4-BE49-F238E27FC236}">
                <a16:creationId xmlns:a16="http://schemas.microsoft.com/office/drawing/2014/main" id="{DACFA858-373B-4E31-AB44-86C8542AA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9264" y="4283919"/>
            <a:ext cx="831273" cy="831273"/>
          </a:xfrm>
          <a:prstGeom prst="rect">
            <a:avLst/>
          </a:prstGeom>
        </p:spPr>
      </p:pic>
      <p:pic>
        <p:nvPicPr>
          <p:cNvPr id="36" name="Graphic 35" descr="Folder Search with solid fill">
            <a:extLst>
              <a:ext uri="{FF2B5EF4-FFF2-40B4-BE49-F238E27FC236}">
                <a16:creationId xmlns:a16="http://schemas.microsoft.com/office/drawing/2014/main" id="{8CA3B813-AC15-4E70-AD99-822B2EE2D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6845" y="4300108"/>
            <a:ext cx="831273" cy="831273"/>
          </a:xfrm>
          <a:prstGeom prst="rect">
            <a:avLst/>
          </a:prstGeom>
        </p:spPr>
      </p:pic>
      <p:pic>
        <p:nvPicPr>
          <p:cNvPr id="38" name="Graphic 37" descr="List with solid fill">
            <a:extLst>
              <a:ext uri="{FF2B5EF4-FFF2-40B4-BE49-F238E27FC236}">
                <a16:creationId xmlns:a16="http://schemas.microsoft.com/office/drawing/2014/main" id="{55611F4D-5D4D-4FB1-AAD2-8A16133E1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2212" y="4310317"/>
            <a:ext cx="831273" cy="831273"/>
          </a:xfrm>
          <a:prstGeom prst="rect">
            <a:avLst/>
          </a:prstGeom>
        </p:spPr>
      </p:pic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A1A7468A-462C-4E09-B409-E49205378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0409" y="4321703"/>
            <a:ext cx="755703" cy="755703"/>
          </a:xfrm>
          <a:prstGeom prst="rect">
            <a:avLst/>
          </a:prstGeom>
        </p:spPr>
      </p:pic>
      <p:pic>
        <p:nvPicPr>
          <p:cNvPr id="52" name="Graphic 51" descr="Research with solid fill">
            <a:extLst>
              <a:ext uri="{FF2B5EF4-FFF2-40B4-BE49-F238E27FC236}">
                <a16:creationId xmlns:a16="http://schemas.microsoft.com/office/drawing/2014/main" id="{84D8209B-DBD8-4421-A036-BE290BDB9B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3942272" y="2807727"/>
            <a:ext cx="466846" cy="516155"/>
          </a:xfrm>
          <a:prstGeom prst="rect">
            <a:avLst/>
          </a:prstGeom>
        </p:spPr>
      </p:pic>
      <p:pic>
        <p:nvPicPr>
          <p:cNvPr id="53" name="Graphic 52" descr="Detective male with solid fill">
            <a:extLst>
              <a:ext uri="{FF2B5EF4-FFF2-40B4-BE49-F238E27FC236}">
                <a16:creationId xmlns:a16="http://schemas.microsoft.com/office/drawing/2014/main" id="{EE0094A4-1C8C-41CC-8EFC-4E4151257F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2386" y="2730675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AEB5-27F2-4DA1-8DB0-805E42ED98C9}"/>
              </a:ext>
            </a:extLst>
          </p:cNvPr>
          <p:cNvSpPr txBox="1"/>
          <p:nvPr/>
        </p:nvSpPr>
        <p:spPr>
          <a:xfrm>
            <a:off x="1504647" y="975165"/>
            <a:ext cx="9414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/>
              <a:t>Raise your hand if you have ever used a credit card!</a:t>
            </a:r>
          </a:p>
        </p:txBody>
      </p:sp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6D0BF21B-8628-4674-A867-D2BDB284B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21" y="2520601"/>
            <a:ext cx="4869958" cy="36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EFC7430-86F0-407E-B903-64021871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75" y="1569291"/>
            <a:ext cx="6518456" cy="7957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the Problem</a:t>
            </a:r>
          </a:p>
        </p:txBody>
      </p:sp>
      <p:pic>
        <p:nvPicPr>
          <p:cNvPr id="13" name="Graphic 12" descr="Research with solid fill">
            <a:extLst>
              <a:ext uri="{FF2B5EF4-FFF2-40B4-BE49-F238E27FC236}">
                <a16:creationId xmlns:a16="http://schemas.microsoft.com/office/drawing/2014/main" id="{BC39E1E1-3C14-457B-8367-E382C53AB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566293" y="1760077"/>
            <a:ext cx="466846" cy="516155"/>
          </a:xfrm>
          <a:prstGeom prst="rect">
            <a:avLst/>
          </a:prstGeom>
        </p:spPr>
      </p:pic>
      <p:pic>
        <p:nvPicPr>
          <p:cNvPr id="14" name="Graphic 13" descr="Detective male with solid fill">
            <a:extLst>
              <a:ext uri="{FF2B5EF4-FFF2-40B4-BE49-F238E27FC236}">
                <a16:creationId xmlns:a16="http://schemas.microsoft.com/office/drawing/2014/main" id="{ECB874ED-89AA-412B-A739-AAEBA252B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5963" y="1522908"/>
            <a:ext cx="755703" cy="755703"/>
          </a:xfrm>
          <a:prstGeom prst="rect">
            <a:avLst/>
          </a:prstGeom>
        </p:spPr>
      </p:pic>
      <p:pic>
        <p:nvPicPr>
          <p:cNvPr id="15" name="Graphic 14" descr="Credit card with solid fill">
            <a:extLst>
              <a:ext uri="{FF2B5EF4-FFF2-40B4-BE49-F238E27FC236}">
                <a16:creationId xmlns:a16="http://schemas.microsoft.com/office/drawing/2014/main" id="{EDD03FA7-0417-4C00-A423-5B9C60650A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092" y="1602517"/>
            <a:ext cx="831273" cy="831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56F977-1723-43F3-9164-3B83AD092AF5}"/>
              </a:ext>
            </a:extLst>
          </p:cNvPr>
          <p:cNvSpPr txBox="1"/>
          <p:nvPr/>
        </p:nvSpPr>
        <p:spPr>
          <a:xfrm>
            <a:off x="1584476" y="2555804"/>
            <a:ext cx="9023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/>
              <a:t>Fortunately for you, financial institutions have you covered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/>
              <a:t>For them it’s not so good…and here’s the problem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348595-135A-4549-B85C-F878C2A24370}"/>
              </a:ext>
            </a:extLst>
          </p:cNvPr>
          <p:cNvCxnSpPr/>
          <p:nvPr/>
        </p:nvCxnSpPr>
        <p:spPr>
          <a:xfrm>
            <a:off x="1765905" y="4656002"/>
            <a:ext cx="84279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3BA460E-440F-4265-91F0-9CD24136DB29}"/>
              </a:ext>
            </a:extLst>
          </p:cNvPr>
          <p:cNvSpPr/>
          <p:nvPr/>
        </p:nvSpPr>
        <p:spPr>
          <a:xfrm>
            <a:off x="1669143" y="4508909"/>
            <a:ext cx="241905" cy="26125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8D72C0-1457-405C-99B8-EC919F96C09E}"/>
              </a:ext>
            </a:extLst>
          </p:cNvPr>
          <p:cNvSpPr/>
          <p:nvPr/>
        </p:nvSpPr>
        <p:spPr>
          <a:xfrm>
            <a:off x="10048724" y="4508909"/>
            <a:ext cx="241905" cy="26125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EB09B0-18AE-4EF0-A7BA-EF51FD9606A3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414807" y="4289622"/>
            <a:ext cx="1822" cy="3861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A5800-CFE5-42D3-B1B5-84B5F868E575}"/>
              </a:ext>
            </a:extLst>
          </p:cNvPr>
          <p:cNvCxnSpPr>
            <a:cxnSpLocks/>
          </p:cNvCxnSpPr>
          <p:nvPr/>
        </p:nvCxnSpPr>
        <p:spPr>
          <a:xfrm flipV="1">
            <a:off x="4242466" y="4603272"/>
            <a:ext cx="0" cy="2209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C8339D-9170-4020-816E-D622E81FA3E7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9658772" y="4263725"/>
            <a:ext cx="1" cy="4120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41C678-262C-46E3-8195-BCD8BD99217B}"/>
              </a:ext>
            </a:extLst>
          </p:cNvPr>
          <p:cNvCxnSpPr>
            <a:cxnSpLocks/>
          </p:cNvCxnSpPr>
          <p:nvPr/>
        </p:nvCxnSpPr>
        <p:spPr>
          <a:xfrm flipV="1">
            <a:off x="6580209" y="4214559"/>
            <a:ext cx="0" cy="4612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6F4F00-001C-42F7-9852-4C8B45697F31}"/>
              </a:ext>
            </a:extLst>
          </p:cNvPr>
          <p:cNvSpPr txBox="1"/>
          <p:nvPr/>
        </p:nvSpPr>
        <p:spPr>
          <a:xfrm>
            <a:off x="1121738" y="44548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2012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FC3417-19A1-4A6B-9BF5-0050D8DDBC1B}"/>
              </a:ext>
            </a:extLst>
          </p:cNvPr>
          <p:cNvSpPr txBox="1"/>
          <p:nvPr/>
        </p:nvSpPr>
        <p:spPr>
          <a:xfrm>
            <a:off x="10263405" y="444518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2022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9CF740-9F6D-4A4C-9966-60C67F8E8D09}"/>
              </a:ext>
            </a:extLst>
          </p:cNvPr>
          <p:cNvSpPr/>
          <p:nvPr/>
        </p:nvSpPr>
        <p:spPr>
          <a:xfrm>
            <a:off x="938592" y="3550503"/>
            <a:ext cx="2956074" cy="739119"/>
          </a:xfrm>
          <a:prstGeom prst="roundRect">
            <a:avLst/>
          </a:prstGeom>
          <a:noFill/>
          <a:ln w="28575"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2013</a:t>
            </a:r>
            <a:r>
              <a:rPr lang="en-US">
                <a:solidFill>
                  <a:schemeClr val="tx1"/>
                </a:solidFill>
              </a:rPr>
              <a:t> – Yahoo has 3 billion records exposed (largest ever)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D8C4934-27C5-4E8C-B777-BAD0EB9B3E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248" t="23963" r="5526" b="7912"/>
          <a:stretch/>
        </p:blipFill>
        <p:spPr>
          <a:xfrm>
            <a:off x="1275777" y="5604658"/>
            <a:ext cx="1910252" cy="5816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880270-A698-4DCF-9D79-8ADED12615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394" t="18122" r="7804" b="8925"/>
          <a:stretch/>
        </p:blipFill>
        <p:spPr>
          <a:xfrm>
            <a:off x="3066603" y="5598712"/>
            <a:ext cx="1568618" cy="6030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B334209-4899-47A0-9D7D-1010AE79C3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960" y="5472007"/>
            <a:ext cx="709221" cy="7515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EE6ED3B-323F-431B-826A-41182DBC2B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5146" y="5612182"/>
            <a:ext cx="1413226" cy="5999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F72FE0-0D83-41CB-9E8C-8C01094B75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1705" y="5657316"/>
            <a:ext cx="2243115" cy="53596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C83E5B2-C558-4B4E-A7FB-B1CF2FE1CB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4496" y="5647942"/>
            <a:ext cx="2242841" cy="5418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A945900-1A26-45EC-BC1B-9777E29912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18019" y="5472007"/>
            <a:ext cx="1015032" cy="687817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9BC8F8C-65E8-47DB-A31C-28D3C76C17EA}"/>
              </a:ext>
            </a:extLst>
          </p:cNvPr>
          <p:cNvSpPr/>
          <p:nvPr/>
        </p:nvSpPr>
        <p:spPr>
          <a:xfrm>
            <a:off x="2620585" y="4824204"/>
            <a:ext cx="3286504" cy="569610"/>
          </a:xfrm>
          <a:prstGeom prst="roundRect">
            <a:avLst/>
          </a:prstGeom>
          <a:noFill/>
          <a:ln w="28575"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2016</a:t>
            </a:r>
            <a:r>
              <a:rPr lang="en-US">
                <a:solidFill>
                  <a:schemeClr val="tx1"/>
                </a:solidFill>
              </a:rPr>
              <a:t> – </a:t>
            </a:r>
            <a:r>
              <a:rPr lang="en-US" err="1">
                <a:solidFill>
                  <a:schemeClr val="tx1"/>
                </a:solidFill>
              </a:rPr>
              <a:t>AdultFriendFinder</a:t>
            </a:r>
            <a:r>
              <a:rPr lang="en-US">
                <a:solidFill>
                  <a:schemeClr val="tx1"/>
                </a:solidFill>
              </a:rPr>
              <a:t> has 412 million records compromised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722A050-7568-4C7B-8DA0-BE4FC2029683}"/>
              </a:ext>
            </a:extLst>
          </p:cNvPr>
          <p:cNvSpPr/>
          <p:nvPr/>
        </p:nvSpPr>
        <p:spPr>
          <a:xfrm>
            <a:off x="5358379" y="3600687"/>
            <a:ext cx="2443659" cy="600369"/>
          </a:xfrm>
          <a:prstGeom prst="roundRect">
            <a:avLst/>
          </a:prstGeom>
          <a:noFill/>
          <a:ln w="28575"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2017</a:t>
            </a:r>
            <a:r>
              <a:rPr lang="en-US">
                <a:solidFill>
                  <a:schemeClr val="tx1"/>
                </a:solidFill>
              </a:rPr>
              <a:t> – Equifax has 143 million records exposed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C27DE84-11CE-4EC7-8A6A-EE1B1F64D357}"/>
              </a:ext>
            </a:extLst>
          </p:cNvPr>
          <p:cNvSpPr/>
          <p:nvPr/>
        </p:nvSpPr>
        <p:spPr>
          <a:xfrm>
            <a:off x="8011889" y="3753095"/>
            <a:ext cx="3293768" cy="510630"/>
          </a:xfrm>
          <a:prstGeom prst="roundRect">
            <a:avLst/>
          </a:prstGeom>
          <a:noFill/>
          <a:ln w="28575"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2019</a:t>
            </a:r>
            <a:r>
              <a:rPr lang="en-US">
                <a:solidFill>
                  <a:schemeClr val="tx1"/>
                </a:solidFill>
              </a:rPr>
              <a:t> – Facebook, Capital One, FA Financial combined 1.5 billion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5C1BD0-679A-4C67-9CBE-9832769E718F}"/>
              </a:ext>
            </a:extLst>
          </p:cNvPr>
          <p:cNvCxnSpPr>
            <a:cxnSpLocks/>
          </p:cNvCxnSpPr>
          <p:nvPr/>
        </p:nvCxnSpPr>
        <p:spPr>
          <a:xfrm flipV="1">
            <a:off x="8712113" y="4613750"/>
            <a:ext cx="0" cy="2209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DEABBC3-20A6-49AB-84E1-E84FAF6A1BE7}"/>
              </a:ext>
            </a:extLst>
          </p:cNvPr>
          <p:cNvSpPr/>
          <p:nvPr/>
        </p:nvSpPr>
        <p:spPr>
          <a:xfrm>
            <a:off x="7090232" y="4834682"/>
            <a:ext cx="3286504" cy="569610"/>
          </a:xfrm>
          <a:prstGeom prst="roundRect">
            <a:avLst/>
          </a:prstGeom>
          <a:noFill/>
          <a:ln w="28575"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2018</a:t>
            </a:r>
            <a:r>
              <a:rPr lang="en-US">
                <a:solidFill>
                  <a:schemeClr val="tx1"/>
                </a:solidFill>
              </a:rPr>
              <a:t> – Marriot has 500 million records exposed </a:t>
            </a:r>
          </a:p>
        </p:txBody>
      </p:sp>
    </p:spTree>
    <p:extLst>
      <p:ext uri="{BB962C8B-B14F-4D97-AF65-F5344CB8AC3E}">
        <p14:creationId xmlns:p14="http://schemas.microsoft.com/office/powerpoint/2010/main" val="290156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75" y="1569291"/>
            <a:ext cx="6518456" cy="7957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the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AEB5-27F2-4DA1-8DB0-805E42ED98C9}"/>
              </a:ext>
            </a:extLst>
          </p:cNvPr>
          <p:cNvSpPr txBox="1"/>
          <p:nvPr/>
        </p:nvSpPr>
        <p:spPr>
          <a:xfrm>
            <a:off x="1071606" y="2515780"/>
            <a:ext cx="105156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/>
              <a:t>Problems: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All types of organizations are hurt from fraud – it can cost them billions of dollars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Credit Card Fraud Reports have constantly been on the rise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/>
              <a:t>Technological capabilities			Global Pandemic		Point of Sale Transactions</a:t>
            </a:r>
          </a:p>
          <a:p>
            <a:pPr algn="ctr"/>
            <a:endParaRPr lang="en-US" sz="2000"/>
          </a:p>
          <a:p>
            <a:r>
              <a:rPr lang="en-US" sz="2000" b="1"/>
              <a:t>							     </a:t>
            </a:r>
            <a:r>
              <a:rPr lang="en-US" sz="2600" b="1" u="sng"/>
              <a:t>Reports of Fraud</a:t>
            </a:r>
            <a:endParaRPr lang="en-US" sz="2600" u="sng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/>
              <a:t>Mitigations: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/>
              <a:t>C</a:t>
            </a:r>
            <a:r>
              <a:rPr lang="en-US" sz="2000"/>
              <a:t>onsumers: Monitor credit card locations, keep cards secure, shop in person when possible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Companies: Put advanced detection in place…</a:t>
            </a:r>
            <a:r>
              <a:rPr lang="en-US" sz="2200" b="1" u="sng"/>
              <a:t>This is where Data Mining can help</a:t>
            </a: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A33B33A1-6968-4BA2-AD5F-4D727DC1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566293" y="1760077"/>
            <a:ext cx="466846" cy="516155"/>
          </a:xfrm>
          <a:prstGeom prst="rect">
            <a:avLst/>
          </a:prstGeom>
        </p:spPr>
      </p:pic>
      <p:pic>
        <p:nvPicPr>
          <p:cNvPr id="8" name="Graphic 7" descr="Detective male with solid fill">
            <a:extLst>
              <a:ext uri="{FF2B5EF4-FFF2-40B4-BE49-F238E27FC236}">
                <a16:creationId xmlns:a16="http://schemas.microsoft.com/office/drawing/2014/main" id="{398F9DC1-475D-49A6-8C10-EB7B358D2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015" y="1569291"/>
            <a:ext cx="755703" cy="755703"/>
          </a:xfrm>
          <a:prstGeom prst="rect">
            <a:avLst/>
          </a:prstGeom>
        </p:spPr>
      </p:pic>
      <p:pic>
        <p:nvPicPr>
          <p:cNvPr id="10" name="Graphic 9" descr="Credit card with solid fill">
            <a:extLst>
              <a:ext uri="{FF2B5EF4-FFF2-40B4-BE49-F238E27FC236}">
                <a16:creationId xmlns:a16="http://schemas.microsoft.com/office/drawing/2014/main" id="{F3F56B11-11CF-48F1-A3F5-41A8B143A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092" y="1602517"/>
            <a:ext cx="831273" cy="831273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C73B2E1-0586-4A5D-8FEF-BC93B685477A}"/>
              </a:ext>
            </a:extLst>
          </p:cNvPr>
          <p:cNvSpPr/>
          <p:nvPr/>
        </p:nvSpPr>
        <p:spPr>
          <a:xfrm rot="10800000">
            <a:off x="4422710" y="3802220"/>
            <a:ext cx="261257" cy="43853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F6B61F1-6A9F-4226-82FA-216C22B88CFF}"/>
              </a:ext>
            </a:extLst>
          </p:cNvPr>
          <p:cNvSpPr/>
          <p:nvPr/>
        </p:nvSpPr>
        <p:spPr>
          <a:xfrm rot="10800000">
            <a:off x="7241969" y="3802221"/>
            <a:ext cx="261257" cy="43853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1130740-4808-41A3-8896-1DE3F6F3E130}"/>
              </a:ext>
            </a:extLst>
          </p:cNvPr>
          <p:cNvSpPr/>
          <p:nvPr/>
        </p:nvSpPr>
        <p:spPr>
          <a:xfrm rot="10800000">
            <a:off x="7241968" y="4471349"/>
            <a:ext cx="261257" cy="43853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196D872-D7D6-4E26-BA9B-A321E8E3F963}"/>
              </a:ext>
            </a:extLst>
          </p:cNvPr>
          <p:cNvSpPr/>
          <p:nvPr/>
        </p:nvSpPr>
        <p:spPr>
          <a:xfrm>
            <a:off x="11081809" y="3802219"/>
            <a:ext cx="261257" cy="43853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39ED76-264E-450C-82A1-F569A385DD17}"/>
              </a:ext>
            </a:extLst>
          </p:cNvPr>
          <p:cNvSpPr/>
          <p:nvPr/>
        </p:nvSpPr>
        <p:spPr>
          <a:xfrm>
            <a:off x="4523791" y="4391521"/>
            <a:ext cx="3144417" cy="59819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75" y="1569291"/>
            <a:ext cx="6518456" cy="7957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the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AEB5-27F2-4DA1-8DB0-805E42ED98C9}"/>
              </a:ext>
            </a:extLst>
          </p:cNvPr>
          <p:cNvSpPr txBox="1"/>
          <p:nvPr/>
        </p:nvSpPr>
        <p:spPr>
          <a:xfrm>
            <a:off x="1376579" y="2474671"/>
            <a:ext cx="9712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/>
              <a:t>The Problem: </a:t>
            </a:r>
            <a:r>
              <a:rPr lang="en-US" sz="2000"/>
              <a:t>Picking the dataset to base model on…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/>
              <a:t>Most Financial datasets have PCA pre performed to create statement confidentiality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A33B33A1-6968-4BA2-AD5F-4D727DC1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566293" y="1760077"/>
            <a:ext cx="466846" cy="516155"/>
          </a:xfrm>
          <a:prstGeom prst="rect">
            <a:avLst/>
          </a:prstGeom>
        </p:spPr>
      </p:pic>
      <p:pic>
        <p:nvPicPr>
          <p:cNvPr id="8" name="Graphic 7" descr="Detective male with solid fill">
            <a:extLst>
              <a:ext uri="{FF2B5EF4-FFF2-40B4-BE49-F238E27FC236}">
                <a16:creationId xmlns:a16="http://schemas.microsoft.com/office/drawing/2014/main" id="{398F9DC1-475D-49A6-8C10-EB7B358D2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015" y="1569291"/>
            <a:ext cx="755703" cy="755703"/>
          </a:xfrm>
          <a:prstGeom prst="rect">
            <a:avLst/>
          </a:prstGeom>
        </p:spPr>
      </p:pic>
      <p:pic>
        <p:nvPicPr>
          <p:cNvPr id="10" name="Graphic 9" descr="Credit card with solid fill">
            <a:extLst>
              <a:ext uri="{FF2B5EF4-FFF2-40B4-BE49-F238E27FC236}">
                <a16:creationId xmlns:a16="http://schemas.microsoft.com/office/drawing/2014/main" id="{F3F56B11-11CF-48F1-A3F5-41A8B143A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092" y="1602517"/>
            <a:ext cx="831273" cy="831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7AA1B-43BB-4E3A-9E90-019C763A5C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3390" y="3317186"/>
            <a:ext cx="6945219" cy="28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0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3">
            <a:extLst>
              <a:ext uri="{FF2B5EF4-FFF2-40B4-BE49-F238E27FC236}">
                <a16:creationId xmlns:a16="http://schemas.microsoft.com/office/drawing/2014/main" id="{EAED3E0D-A8E6-459E-8D71-82004FDBE623}"/>
              </a:ext>
            </a:extLst>
          </p:cNvPr>
          <p:cNvGrpSpPr>
            <a:grpSpLocks/>
          </p:cNvGrpSpPr>
          <p:nvPr/>
        </p:nvGrpSpPr>
        <p:grpSpPr bwMode="auto">
          <a:xfrm>
            <a:off x="8831637" y="2705222"/>
            <a:ext cx="2541215" cy="1623969"/>
            <a:chOff x="1143000" y="2794203"/>
            <a:chExt cx="1695848" cy="1175229"/>
          </a:xfrm>
          <a:solidFill>
            <a:srgbClr val="BAC8C9"/>
          </a:solidFill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28F72FB-51D9-405E-97C4-0A6CD824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40" name="Triangle 35">
              <a:extLst>
                <a:ext uri="{FF2B5EF4-FFF2-40B4-BE49-F238E27FC236}">
                  <a16:creationId xmlns:a16="http://schemas.microsoft.com/office/drawing/2014/main" id="{B439AA05-B537-40C5-9313-AAD93214BB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42" name="Group 33">
            <a:extLst>
              <a:ext uri="{FF2B5EF4-FFF2-40B4-BE49-F238E27FC236}">
                <a16:creationId xmlns:a16="http://schemas.microsoft.com/office/drawing/2014/main" id="{349F5C63-125C-4254-A3C1-F4C23D04D961}"/>
              </a:ext>
            </a:extLst>
          </p:cNvPr>
          <p:cNvGrpSpPr>
            <a:grpSpLocks/>
          </p:cNvGrpSpPr>
          <p:nvPr/>
        </p:nvGrpSpPr>
        <p:grpSpPr bwMode="auto">
          <a:xfrm>
            <a:off x="7087305" y="2705223"/>
            <a:ext cx="2705297" cy="1623969"/>
            <a:chOff x="1143000" y="2794203"/>
            <a:chExt cx="1695848" cy="1175229"/>
          </a:xfrm>
          <a:solidFill>
            <a:srgbClr val="9DA5A6"/>
          </a:solidFill>
        </p:grpSpPr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603915AD-2192-4219-8BEC-8B100D4C2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44" name="Triangle 35">
              <a:extLst>
                <a:ext uri="{FF2B5EF4-FFF2-40B4-BE49-F238E27FC236}">
                  <a16:creationId xmlns:a16="http://schemas.microsoft.com/office/drawing/2014/main" id="{596411D3-C810-4CC1-A97C-6537FB929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45" name="Group 24">
            <a:extLst>
              <a:ext uri="{FF2B5EF4-FFF2-40B4-BE49-F238E27FC236}">
                <a16:creationId xmlns:a16="http://schemas.microsoft.com/office/drawing/2014/main" id="{4D18C107-68A6-4A78-B9D1-AC383177AFBD}"/>
              </a:ext>
            </a:extLst>
          </p:cNvPr>
          <p:cNvGrpSpPr>
            <a:grpSpLocks/>
          </p:cNvGrpSpPr>
          <p:nvPr/>
        </p:nvGrpSpPr>
        <p:grpSpPr bwMode="auto">
          <a:xfrm>
            <a:off x="5654567" y="2705230"/>
            <a:ext cx="2619390" cy="1622439"/>
            <a:chOff x="1143000" y="2794203"/>
            <a:chExt cx="1695848" cy="1175229"/>
          </a:xfrm>
          <a:solidFill>
            <a:srgbClr val="8C9190"/>
          </a:solidFill>
        </p:grpSpPr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EB5675D4-4377-4246-8F4B-9FFFB57A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47" name="Triangle 26">
              <a:extLst>
                <a:ext uri="{FF2B5EF4-FFF2-40B4-BE49-F238E27FC236}">
                  <a16:creationId xmlns:a16="http://schemas.microsoft.com/office/drawing/2014/main" id="{81F41A7B-A7E1-4297-9516-08DEAF54E1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9ECBF-E809-4BE4-A3E6-96F14744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257" y="1539789"/>
            <a:ext cx="5522378" cy="7957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</a:rPr>
              <a:t>Understanding the Data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CD77-9467-4FEC-A491-13381FBD52B4}"/>
              </a:ext>
            </a:extLst>
          </p:cNvPr>
          <p:cNvSpPr txBox="1"/>
          <p:nvPr/>
        </p:nvSpPr>
        <p:spPr>
          <a:xfrm>
            <a:off x="2847977" y="2628900"/>
            <a:ext cx="6119035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035EDAB9-C919-478F-99CA-BC7DA7BB68B6}"/>
              </a:ext>
            </a:extLst>
          </p:cNvPr>
          <p:cNvGrpSpPr>
            <a:grpSpLocks/>
          </p:cNvGrpSpPr>
          <p:nvPr/>
        </p:nvGrpSpPr>
        <p:grpSpPr bwMode="auto">
          <a:xfrm>
            <a:off x="3926802" y="2700385"/>
            <a:ext cx="2647392" cy="1623969"/>
            <a:chOff x="1135245" y="2799857"/>
            <a:chExt cx="1695849" cy="1175227"/>
          </a:xfrm>
          <a:solidFill>
            <a:srgbClr val="F8B1AA"/>
          </a:solidFill>
        </p:grpSpPr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160DE2D1-00CC-42A7-B976-F4D640CC2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245" y="2799857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0" name="Triangle 23">
              <a:extLst>
                <a:ext uri="{FF2B5EF4-FFF2-40B4-BE49-F238E27FC236}">
                  <a16:creationId xmlns:a16="http://schemas.microsoft.com/office/drawing/2014/main" id="{8379005D-F048-4868-9C1F-C6650023C5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9053" y="3213043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AD9CB6-6E2E-44DF-BADA-272B7271EA02}"/>
              </a:ext>
            </a:extLst>
          </p:cNvPr>
          <p:cNvGrpSpPr>
            <a:grpSpLocks/>
          </p:cNvGrpSpPr>
          <p:nvPr/>
        </p:nvGrpSpPr>
        <p:grpSpPr bwMode="auto">
          <a:xfrm>
            <a:off x="2451715" y="2701042"/>
            <a:ext cx="2492065" cy="1622440"/>
            <a:chOff x="1143000" y="2794203"/>
            <a:chExt cx="1695848" cy="1175229"/>
          </a:xfrm>
          <a:solidFill>
            <a:srgbClr val="F4877C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99000-6C1B-4E54-91C7-462F209B6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94203"/>
              <a:ext cx="1346994" cy="1172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3" name="Triangle 20">
              <a:extLst>
                <a:ext uri="{FF2B5EF4-FFF2-40B4-BE49-F238E27FC236}">
                  <a16:creationId xmlns:a16="http://schemas.microsoft.com/office/drawing/2014/main" id="{A34FE710-1AA3-48A0-A6C6-89C7C36512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6807" y="3207391"/>
              <a:ext cx="1175227" cy="348855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28722CDF-75D7-4D63-A5C3-B51063FA5A8E}"/>
              </a:ext>
            </a:extLst>
          </p:cNvPr>
          <p:cNvGrpSpPr>
            <a:grpSpLocks/>
          </p:cNvGrpSpPr>
          <p:nvPr/>
        </p:nvGrpSpPr>
        <p:grpSpPr bwMode="auto">
          <a:xfrm>
            <a:off x="901980" y="2697312"/>
            <a:ext cx="2257145" cy="1627197"/>
            <a:chOff x="99514" y="2279652"/>
            <a:chExt cx="2139462" cy="1689743"/>
          </a:xfrm>
          <a:solidFill>
            <a:srgbClr val="F27062"/>
          </a:solidFill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0FD08FB4-98C0-40F3-8141-C1647DB47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75" y="2285722"/>
              <a:ext cx="1694697" cy="1679625"/>
            </a:xfrm>
            <a:prstGeom prst="rect">
              <a:avLst/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6" name="Triangle 6">
              <a:extLst>
                <a:ext uri="{FF2B5EF4-FFF2-40B4-BE49-F238E27FC236}">
                  <a16:creationId xmlns:a16="http://schemas.microsoft.com/office/drawing/2014/main" id="{9FDD00A5-C983-4976-B8D5-161909E563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77687" y="2908107"/>
              <a:ext cx="1683671" cy="438906"/>
            </a:xfrm>
            <a:prstGeom prst="triangle">
              <a:avLst>
                <a:gd name="adj" fmla="val 50000"/>
              </a:avLst>
            </a:prstGeom>
            <a:grpFill/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  <p:sp>
          <p:nvSpPr>
            <p:cNvPr id="27" name="Triangle 27">
              <a:extLst>
                <a:ext uri="{FF2B5EF4-FFF2-40B4-BE49-F238E27FC236}">
                  <a16:creationId xmlns:a16="http://schemas.microsoft.com/office/drawing/2014/main" id="{BB6A0112-5496-4E2E-9344-DCAB197EE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522869" y="2902035"/>
              <a:ext cx="1683671" cy="438906"/>
            </a:xfrm>
            <a:prstGeom prst="triangle">
              <a:avLst>
                <a:gd name="adj" fmla="val 50848"/>
              </a:avLst>
            </a:prstGeom>
            <a:solidFill>
              <a:srgbClr val="FCFCFC"/>
            </a:solidFill>
            <a:ln w="25400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en-US" altLang="en-US" sz="420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8577B6A-9C09-4870-BE68-7486DF0B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50" y="3342413"/>
            <a:ext cx="142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7FDD4076-9CE1-4A39-835B-88FAE5BC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29" y="3227338"/>
            <a:ext cx="17782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Mining process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6C7B4B43-FA96-409C-82B1-1C1C6390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938" y="3204454"/>
            <a:ext cx="1700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9640A262-CFAD-490C-B72D-C96DC4C58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4404" y="3342413"/>
            <a:ext cx="1889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CE9E4DC-9731-4E69-88B4-3C76DF49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894" y="3203915"/>
            <a:ext cx="17166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6DB8CD-1644-47A1-923E-DA632C86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905" y="3204126"/>
            <a:ext cx="1889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39" name="Graphic 38" descr="Clipboard Checked with solid fill">
            <a:extLst>
              <a:ext uri="{FF2B5EF4-FFF2-40B4-BE49-F238E27FC236}">
                <a16:creationId xmlns:a16="http://schemas.microsoft.com/office/drawing/2014/main" id="{77EE04EF-256E-49C9-BF39-13294573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099" y="4315179"/>
            <a:ext cx="914400" cy="914400"/>
          </a:xfrm>
          <a:prstGeom prst="rect">
            <a:avLst/>
          </a:prstGeom>
        </p:spPr>
      </p:pic>
      <p:pic>
        <p:nvPicPr>
          <p:cNvPr id="4" name="Graphic 3" descr="Binary with solid fill">
            <a:extLst>
              <a:ext uri="{FF2B5EF4-FFF2-40B4-BE49-F238E27FC236}">
                <a16:creationId xmlns:a16="http://schemas.microsoft.com/office/drawing/2014/main" id="{7560BE8B-ED96-4019-B5A1-EADA8F08E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1385" y="4321703"/>
            <a:ext cx="755703" cy="755703"/>
          </a:xfrm>
          <a:prstGeom prst="rect">
            <a:avLst/>
          </a:prstGeom>
        </p:spPr>
      </p:pic>
      <p:pic>
        <p:nvPicPr>
          <p:cNvPr id="16" name="Graphic 15" descr="Credit card with solid fill">
            <a:extLst>
              <a:ext uri="{FF2B5EF4-FFF2-40B4-BE49-F238E27FC236}">
                <a16:creationId xmlns:a16="http://schemas.microsoft.com/office/drawing/2014/main" id="{DACFA858-373B-4E31-AB44-86C8542AA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9264" y="4283919"/>
            <a:ext cx="831273" cy="831273"/>
          </a:xfrm>
          <a:prstGeom prst="rect">
            <a:avLst/>
          </a:prstGeom>
        </p:spPr>
      </p:pic>
      <p:pic>
        <p:nvPicPr>
          <p:cNvPr id="36" name="Graphic 35" descr="Folder Search with solid fill">
            <a:extLst>
              <a:ext uri="{FF2B5EF4-FFF2-40B4-BE49-F238E27FC236}">
                <a16:creationId xmlns:a16="http://schemas.microsoft.com/office/drawing/2014/main" id="{8CA3B813-AC15-4E70-AD99-822B2EE2D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6845" y="4300108"/>
            <a:ext cx="831273" cy="831273"/>
          </a:xfrm>
          <a:prstGeom prst="rect">
            <a:avLst/>
          </a:prstGeom>
        </p:spPr>
      </p:pic>
      <p:pic>
        <p:nvPicPr>
          <p:cNvPr id="38" name="Graphic 37" descr="List with solid fill">
            <a:extLst>
              <a:ext uri="{FF2B5EF4-FFF2-40B4-BE49-F238E27FC236}">
                <a16:creationId xmlns:a16="http://schemas.microsoft.com/office/drawing/2014/main" id="{55611F4D-5D4D-4FB1-AAD2-8A16133E1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2212" y="4310317"/>
            <a:ext cx="831273" cy="831273"/>
          </a:xfrm>
          <a:prstGeom prst="rect">
            <a:avLst/>
          </a:prstGeom>
        </p:spPr>
      </p:pic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A1A7468A-462C-4E09-B409-E49205378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0409" y="4321703"/>
            <a:ext cx="755703" cy="755703"/>
          </a:xfrm>
          <a:prstGeom prst="rect">
            <a:avLst/>
          </a:prstGeom>
        </p:spPr>
      </p:pic>
      <p:pic>
        <p:nvPicPr>
          <p:cNvPr id="49" name="Graphic 48" descr="Research with solid fill">
            <a:extLst>
              <a:ext uri="{FF2B5EF4-FFF2-40B4-BE49-F238E27FC236}">
                <a16:creationId xmlns:a16="http://schemas.microsoft.com/office/drawing/2014/main" id="{EA4EC0C4-9FCF-4905-8D0D-99E4EBD4F9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645722" y="2794917"/>
            <a:ext cx="466846" cy="516155"/>
          </a:xfrm>
          <a:prstGeom prst="rect">
            <a:avLst/>
          </a:prstGeom>
        </p:spPr>
      </p:pic>
      <p:pic>
        <p:nvPicPr>
          <p:cNvPr id="50" name="Graphic 49" descr="Detective male with solid fill">
            <a:extLst>
              <a:ext uri="{FF2B5EF4-FFF2-40B4-BE49-F238E27FC236}">
                <a16:creationId xmlns:a16="http://schemas.microsoft.com/office/drawing/2014/main" id="{92373624-A86C-4DF8-92FC-5DA4BBC741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35836" y="2717865"/>
            <a:ext cx="624548" cy="6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9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BF7A6AE2D4B4F997F04BA04EA87B7" ma:contentTypeVersion="7" ma:contentTypeDescription="Create a new document." ma:contentTypeScope="" ma:versionID="c66f82cafea3d25a7aa5d90539b7cb80">
  <xsd:schema xmlns:xsd="http://www.w3.org/2001/XMLSchema" xmlns:xs="http://www.w3.org/2001/XMLSchema" xmlns:p="http://schemas.microsoft.com/office/2006/metadata/properties" xmlns:ns3="6af8d281-0e61-4191-9273-f920b3356478" xmlns:ns4="549b02a4-2e87-4e3c-b462-3ebbe22108ea" targetNamespace="http://schemas.microsoft.com/office/2006/metadata/properties" ma:root="true" ma:fieldsID="53c9dd1752fd446445a40a78d9f00569" ns3:_="" ns4:_="">
    <xsd:import namespace="6af8d281-0e61-4191-9273-f920b3356478"/>
    <xsd:import namespace="549b02a4-2e87-4e3c-b462-3ebbe22108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8d281-0e61-4191-9273-f920b3356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b02a4-2e87-4e3c-b462-3ebbe22108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E7A9B3-BD7C-42BC-A73C-10B228938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3C9091-E572-46C7-9AF9-22D60107ED74}">
  <ds:schemaRefs>
    <ds:schemaRef ds:uri="549b02a4-2e87-4e3c-b462-3ebbe22108ea"/>
    <ds:schemaRef ds:uri="6af8d281-0e61-4191-9273-f920b33564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ED87B6-1065-4BEB-A2F8-F830CD203A75}">
  <ds:schemaRefs>
    <ds:schemaRef ds:uri="549b02a4-2e87-4e3c-b462-3ebbe22108ea"/>
    <ds:schemaRef ds:uri="6af8d281-0e61-4191-9273-f920b335647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1307</Words>
  <Application>Microsoft Office PowerPoint</Application>
  <PresentationFormat>Widescreen</PresentationFormat>
  <Paragraphs>266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Courier New</vt:lpstr>
      <vt:lpstr>Garamond</vt:lpstr>
      <vt:lpstr>Merriweather</vt:lpstr>
      <vt:lpstr>Times New Roman</vt:lpstr>
      <vt:lpstr>Wingdings</vt:lpstr>
      <vt:lpstr>Organic</vt:lpstr>
      <vt:lpstr>Credit Card Fraud Detection</vt:lpstr>
      <vt:lpstr>Agenda</vt:lpstr>
      <vt:lpstr>Overview</vt:lpstr>
      <vt:lpstr>Introduction to the problem</vt:lpstr>
      <vt:lpstr>PowerPoint Presentation</vt:lpstr>
      <vt:lpstr>Introduction to the Problem</vt:lpstr>
      <vt:lpstr>Introduction to the Problem</vt:lpstr>
      <vt:lpstr>Introduction to the Problem</vt:lpstr>
      <vt:lpstr>Understanding the Data</vt:lpstr>
      <vt:lpstr>PowerPoint Presentation</vt:lpstr>
      <vt:lpstr>Understanding the Data</vt:lpstr>
      <vt:lpstr>The Data Mining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Americans’  Most Prominent Health Issues</dc:title>
  <dc:creator>Vincenzo Coppola</dc:creator>
  <cp:lastModifiedBy>Vincenzo Coppola</cp:lastModifiedBy>
  <cp:revision>20</cp:revision>
  <dcterms:created xsi:type="dcterms:W3CDTF">2022-02-22T00:17:02Z</dcterms:created>
  <dcterms:modified xsi:type="dcterms:W3CDTF">2023-03-30T16:28:20Z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0x010100B30BF7A6AE2D4B4F997F04BA04EA87B7</vt:lpwstr>
  </property>
</Properties>
</file>